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CE_A8F7BC9B.xml" ContentType="application/vnd.ms-powerpoint.comment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81"/>
  </p:notesMasterIdLst>
  <p:sldIdLst>
    <p:sldId id="260" r:id="rId5"/>
    <p:sldId id="461" r:id="rId6"/>
    <p:sldId id="444" r:id="rId7"/>
    <p:sldId id="453" r:id="rId8"/>
    <p:sldId id="427" r:id="rId9"/>
    <p:sldId id="261" r:id="rId10"/>
    <p:sldId id="450" r:id="rId11"/>
    <p:sldId id="429" r:id="rId12"/>
    <p:sldId id="430" r:id="rId13"/>
    <p:sldId id="431" r:id="rId14"/>
    <p:sldId id="432" r:id="rId15"/>
    <p:sldId id="451" r:id="rId16"/>
    <p:sldId id="433" r:id="rId17"/>
    <p:sldId id="434" r:id="rId18"/>
    <p:sldId id="435" r:id="rId19"/>
    <p:sldId id="436" r:id="rId20"/>
    <p:sldId id="437" r:id="rId21"/>
    <p:sldId id="438" r:id="rId22"/>
    <p:sldId id="439" r:id="rId23"/>
    <p:sldId id="262" r:id="rId24"/>
    <p:sldId id="452" r:id="rId25"/>
    <p:sldId id="263" r:id="rId26"/>
    <p:sldId id="405" r:id="rId27"/>
    <p:sldId id="401" r:id="rId28"/>
    <p:sldId id="406" r:id="rId29"/>
    <p:sldId id="402" r:id="rId30"/>
    <p:sldId id="403" r:id="rId31"/>
    <p:sldId id="404" r:id="rId32"/>
    <p:sldId id="270" r:id="rId33"/>
    <p:sldId id="327" r:id="rId34"/>
    <p:sldId id="330" r:id="rId35"/>
    <p:sldId id="303" r:id="rId36"/>
    <p:sldId id="304" r:id="rId37"/>
    <p:sldId id="339" r:id="rId38"/>
    <p:sldId id="340" r:id="rId39"/>
    <p:sldId id="342" r:id="rId40"/>
    <p:sldId id="338" r:id="rId41"/>
    <p:sldId id="335" r:id="rId42"/>
    <p:sldId id="445" r:id="rId43"/>
    <p:sldId id="346" r:id="rId44"/>
    <p:sldId id="394" r:id="rId45"/>
    <p:sldId id="350" r:id="rId46"/>
    <p:sldId id="448" r:id="rId47"/>
    <p:sldId id="347" r:id="rId48"/>
    <p:sldId id="348" r:id="rId49"/>
    <p:sldId id="349" r:id="rId50"/>
    <p:sldId id="455" r:id="rId51"/>
    <p:sldId id="454" r:id="rId52"/>
    <p:sldId id="399" r:id="rId53"/>
    <p:sldId id="396" r:id="rId54"/>
    <p:sldId id="397" r:id="rId55"/>
    <p:sldId id="358" r:id="rId56"/>
    <p:sldId id="359" r:id="rId57"/>
    <p:sldId id="360" r:id="rId58"/>
    <p:sldId id="363" r:id="rId59"/>
    <p:sldId id="386" r:id="rId60"/>
    <p:sldId id="367" r:id="rId61"/>
    <p:sldId id="368" r:id="rId62"/>
    <p:sldId id="369" r:id="rId63"/>
    <p:sldId id="373" r:id="rId64"/>
    <p:sldId id="456" r:id="rId65"/>
    <p:sldId id="442" r:id="rId66"/>
    <p:sldId id="457" r:id="rId67"/>
    <p:sldId id="419" r:id="rId68"/>
    <p:sldId id="420" r:id="rId69"/>
    <p:sldId id="421" r:id="rId70"/>
    <p:sldId id="422" r:id="rId71"/>
    <p:sldId id="423" r:id="rId72"/>
    <p:sldId id="424" r:id="rId73"/>
    <p:sldId id="425" r:id="rId74"/>
    <p:sldId id="459" r:id="rId75"/>
    <p:sldId id="460" r:id="rId76"/>
    <p:sldId id="426" r:id="rId77"/>
    <p:sldId id="440" r:id="rId78"/>
    <p:sldId id="301" r:id="rId79"/>
    <p:sldId id="398"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bias L. Fabian Junginger" initials="TLFJ" lastIdx="16" clrIdx="0"/>
  <p:cmAuthor id="1" name="tobi@triumf.ca" initials="t" lastIdx="1" clrIdx="1">
    <p:extLst>
      <p:ext uri="{19B8F6BF-5375-455C-9EA6-DF929625EA0E}">
        <p15:presenceInfo xmlns:p15="http://schemas.microsoft.com/office/powerpoint/2012/main" userId="64baec16cae3b88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5454"/>
    <a:srgbClr val="0000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5-17T16:08:39.724" idx="13">
    <p:pos x="6019" y="1585"/>
    <p:text>Definition of Lambda_L must appear here!
It is quite interesting, because here we see that lambda_L which is a DC property becomes relevant forthe RF case and omega dissappears</p:text>
  </p:cm>
  <p:cm authorId="0" dt="2017-05-17T17:25:06.956" idx="15">
    <p:pos x="8402" y="2581"/>
    <p:text>Changed a minus sign here!</p:text>
  </p:cm>
</p:cmLst>
</file>

<file path=ppt/comments/modernComment_1CE_A8F7BC9B.xml><?xml version="1.0" encoding="utf-8"?>
<p188:cmLst xmlns:a="http://schemas.openxmlformats.org/drawingml/2006/main" xmlns:r="http://schemas.openxmlformats.org/officeDocument/2006/relationships" xmlns:p188="http://schemas.microsoft.com/office/powerpoint/2018/8/main">
  <p188:cm id="{7ADF8981-BB68-4EE9-A3B0-64864FB385D1}" authorId="{E445629C-D289-DD2C-CF34-8FC65C9EBAE2}" created="2022-01-20T21:38:13.853">
    <pc:sldMkLst xmlns:pc="http://schemas.microsoft.com/office/powerpoint/2013/main/command">
      <pc:docMk/>
      <pc:sldMk cId="2834807963" sldId="462"/>
    </pc:sldMkLst>
    <p188:txBody>
      <a:bodyPr/>
      <a:lstStyle/>
      <a:p>
        <a:r>
          <a:rPr lang="en-US"/>
          <a:t>I recall the audience of WNPPC are mainly in nuclear physics or particle physics. A while ago when I gave student talk there, I'm the only one doing condensed matter or accelerator physics. So a lot of background context needs to be explained here. They might not be familiar with superconductivity in the first place. </a:t>
        </a:r>
      </a:p>
    </p188:txBody>
  </p188:cm>
</p188:cmLst>
</file>

<file path=ppt/drawings/_rels/vmlDrawing1.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4"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5" Type="http://schemas.openxmlformats.org/officeDocument/2006/relationships/image" Target="../media/image83.wmf"/><Relationship Id="rId4" Type="http://schemas.openxmlformats.org/officeDocument/2006/relationships/image" Target="../media/image8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5" Type="http://schemas.openxmlformats.org/officeDocument/2006/relationships/image" Target="../media/image89.wmf"/><Relationship Id="rId4" Type="http://schemas.openxmlformats.org/officeDocument/2006/relationships/image" Target="../media/image8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image" Target="../media/image9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10.wmf"/><Relationship Id="rId1" Type="http://schemas.openxmlformats.org/officeDocument/2006/relationships/image" Target="../media/image10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D1A0D3-6EF1-4038-A927-81C471206BD3}" type="datetimeFigureOut">
              <a:rPr lang="en-CA" smtClean="0"/>
              <a:t>2023-07-12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06F35F-1268-49A5-A30E-0A1D3770E49B}" type="slidenum">
              <a:rPr lang="en-CA" smtClean="0"/>
              <a:t>‹#›</a:t>
            </a:fld>
            <a:endParaRPr lang="en-CA"/>
          </a:p>
        </p:txBody>
      </p:sp>
    </p:spTree>
    <p:extLst>
      <p:ext uri="{BB962C8B-B14F-4D97-AF65-F5344CB8AC3E}">
        <p14:creationId xmlns:p14="http://schemas.microsoft.com/office/powerpoint/2010/main" val="1245799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material?</a:t>
            </a:r>
            <a:endParaRPr lang="en-US" dirty="0"/>
          </a:p>
        </p:txBody>
      </p:sp>
      <p:sp>
        <p:nvSpPr>
          <p:cNvPr id="4" name="Slide Number Placeholder 3"/>
          <p:cNvSpPr>
            <a:spLocks noGrp="1"/>
          </p:cNvSpPr>
          <p:nvPr>
            <p:ph type="sldNum" sz="quarter" idx="10"/>
          </p:nvPr>
        </p:nvSpPr>
        <p:spPr/>
        <p:txBody>
          <a:bodyPr/>
          <a:lstStyle/>
          <a:p>
            <a:fld id="{1B06F35F-1268-49A5-A30E-0A1D3770E49B}" type="slidenum">
              <a:rPr lang="en-CA" smtClean="0"/>
              <a:t>14</a:t>
            </a:fld>
            <a:endParaRPr lang="en-CA"/>
          </a:p>
        </p:txBody>
      </p:sp>
    </p:spTree>
    <p:extLst>
      <p:ext uri="{BB962C8B-B14F-4D97-AF65-F5344CB8AC3E}">
        <p14:creationId xmlns:p14="http://schemas.microsoft.com/office/powerpoint/2010/main" val="1368794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877839-57F2-40C5-9297-934A8D740A74}" type="slidenum">
              <a:rPr lang="en-CA" smtClean="0"/>
              <a:t>35</a:t>
            </a:fld>
            <a:endParaRPr lang="en-CA"/>
          </a:p>
        </p:txBody>
      </p:sp>
    </p:spTree>
    <p:extLst>
      <p:ext uri="{BB962C8B-B14F-4D97-AF65-F5344CB8AC3E}">
        <p14:creationId xmlns:p14="http://schemas.microsoft.com/office/powerpoint/2010/main" val="1582453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877839-57F2-40C5-9297-934A8D740A74}" type="slidenum">
              <a:rPr lang="en-CA" smtClean="0"/>
              <a:t>37</a:t>
            </a:fld>
            <a:endParaRPr lang="en-CA"/>
          </a:p>
        </p:txBody>
      </p:sp>
    </p:spTree>
    <p:extLst>
      <p:ext uri="{BB962C8B-B14F-4D97-AF65-F5344CB8AC3E}">
        <p14:creationId xmlns:p14="http://schemas.microsoft.com/office/powerpoint/2010/main" val="2584059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877839-57F2-40C5-9297-934A8D740A74}" type="slidenum">
              <a:rPr lang="en-CA" smtClean="0"/>
              <a:t>40</a:t>
            </a:fld>
            <a:endParaRPr lang="en-CA"/>
          </a:p>
        </p:txBody>
      </p:sp>
    </p:spTree>
    <p:extLst>
      <p:ext uri="{BB962C8B-B14F-4D97-AF65-F5344CB8AC3E}">
        <p14:creationId xmlns:p14="http://schemas.microsoft.com/office/powerpoint/2010/main" val="2584059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877839-57F2-40C5-9297-934A8D740A74}" type="slidenum">
              <a:rPr lang="en-CA" smtClean="0"/>
              <a:t>42</a:t>
            </a:fld>
            <a:endParaRPr lang="en-CA"/>
          </a:p>
        </p:txBody>
      </p:sp>
    </p:spTree>
    <p:extLst>
      <p:ext uri="{BB962C8B-B14F-4D97-AF65-F5344CB8AC3E}">
        <p14:creationId xmlns:p14="http://schemas.microsoft.com/office/powerpoint/2010/main" val="2584059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DE20D1-D319-469D-8BE4-51E8F0BC8D4C}" type="slidenum">
              <a:rPr lang="en-GB" smtClean="0"/>
              <a:pPr/>
              <a:t>46</a:t>
            </a:fld>
            <a:endParaRPr lang="en-GB" dirty="0"/>
          </a:p>
        </p:txBody>
      </p:sp>
    </p:spTree>
    <p:extLst>
      <p:ext uri="{BB962C8B-B14F-4D97-AF65-F5344CB8AC3E}">
        <p14:creationId xmlns:p14="http://schemas.microsoft.com/office/powerpoint/2010/main" val="1613028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877839-57F2-40C5-9297-934A8D740A74}" type="slidenum">
              <a:rPr lang="en-CA" smtClean="0"/>
              <a:t>47</a:t>
            </a:fld>
            <a:endParaRPr lang="en-CA"/>
          </a:p>
        </p:txBody>
      </p:sp>
    </p:spTree>
    <p:extLst>
      <p:ext uri="{BB962C8B-B14F-4D97-AF65-F5344CB8AC3E}">
        <p14:creationId xmlns:p14="http://schemas.microsoft.com/office/powerpoint/2010/main" val="2959442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877839-57F2-40C5-9297-934A8D740A74}" type="slidenum">
              <a:rPr lang="en-CA" smtClean="0"/>
              <a:t>49</a:t>
            </a:fld>
            <a:endParaRPr lang="en-CA"/>
          </a:p>
        </p:txBody>
      </p:sp>
    </p:spTree>
    <p:extLst>
      <p:ext uri="{BB962C8B-B14F-4D97-AF65-F5344CB8AC3E}">
        <p14:creationId xmlns:p14="http://schemas.microsoft.com/office/powerpoint/2010/main" val="2937414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real</a:t>
            </a:r>
            <a:r>
              <a:rPr lang="en-US" baseline="0" dirty="0" smtClean="0"/>
              <a:t> GL result</a:t>
            </a:r>
            <a:endParaRPr lang="en-US" dirty="0"/>
          </a:p>
        </p:txBody>
      </p:sp>
      <p:sp>
        <p:nvSpPr>
          <p:cNvPr id="4" name="Slide Number Placeholder 3"/>
          <p:cNvSpPr>
            <a:spLocks noGrp="1"/>
          </p:cNvSpPr>
          <p:nvPr>
            <p:ph type="sldNum" sz="quarter" idx="10"/>
          </p:nvPr>
        </p:nvSpPr>
        <p:spPr/>
        <p:txBody>
          <a:bodyPr/>
          <a:lstStyle/>
          <a:p>
            <a:fld id="{1B06F35F-1268-49A5-A30E-0A1D3770E49B}" type="slidenum">
              <a:rPr lang="en-CA" smtClean="0"/>
              <a:t>64</a:t>
            </a:fld>
            <a:endParaRPr lang="en-CA"/>
          </a:p>
        </p:txBody>
      </p:sp>
    </p:spTree>
    <p:extLst>
      <p:ext uri="{BB962C8B-B14F-4D97-AF65-F5344CB8AC3E}">
        <p14:creationId xmlns:p14="http://schemas.microsoft.com/office/powerpoint/2010/main" val="560581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Scattering to zero makes sense</a:t>
            </a:r>
            <a:r>
              <a:rPr lang="en-US" baseline="0" dirty="0" smtClean="0"/>
              <a:t> when a large number of particles is considered. The average momentum is zero if it is treated as a vector. </a:t>
            </a:r>
          </a:p>
          <a:p>
            <a:endParaRPr lang="en-US" dirty="0"/>
          </a:p>
        </p:txBody>
      </p:sp>
      <p:sp>
        <p:nvSpPr>
          <p:cNvPr id="4" name="Slide Number Placeholder 3"/>
          <p:cNvSpPr>
            <a:spLocks noGrp="1"/>
          </p:cNvSpPr>
          <p:nvPr>
            <p:ph type="sldNum" sz="quarter" idx="10"/>
          </p:nvPr>
        </p:nvSpPr>
        <p:spPr/>
        <p:txBody>
          <a:bodyPr/>
          <a:lstStyle/>
          <a:p>
            <a:fld id="{1B06F35F-1268-49A5-A30E-0A1D3770E49B}" type="slidenum">
              <a:rPr lang="en-CA" smtClean="0"/>
              <a:t>20</a:t>
            </a:fld>
            <a:endParaRPr lang="en-CA"/>
          </a:p>
        </p:txBody>
      </p:sp>
    </p:spTree>
    <p:extLst>
      <p:ext uri="{BB962C8B-B14F-4D97-AF65-F5344CB8AC3E}">
        <p14:creationId xmlns:p14="http://schemas.microsoft.com/office/powerpoint/2010/main" val="3784529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AD73557-6986-4A71-8C48-8EC615EF1EAE}" type="slidenum">
              <a:rPr lang="en-US" smtClean="0"/>
              <a:pPr>
                <a:defRPr/>
              </a:pPr>
              <a:t>22</a:t>
            </a:fld>
            <a:endParaRPr lang="en-US"/>
          </a:p>
        </p:txBody>
      </p:sp>
    </p:spTree>
    <p:extLst>
      <p:ext uri="{BB962C8B-B14F-4D97-AF65-F5344CB8AC3E}">
        <p14:creationId xmlns:p14="http://schemas.microsoft.com/office/powerpoint/2010/main" val="3644461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Ratio of electric field at</a:t>
            </a:r>
            <a:r>
              <a:rPr lang="en-US" baseline="0" dirty="0" smtClean="0"/>
              <a:t> the surface to the total current flowing across a unit line in the surface.</a:t>
            </a:r>
          </a:p>
          <a:p>
            <a:r>
              <a:rPr lang="en-US" baseline="0" dirty="0" smtClean="0"/>
              <a:t>The surface resistance of the semi-infinite plane conductor is the same as the dc resistance of a plane conductor of depth \delta</a:t>
            </a:r>
            <a:endParaRPr lang="en-US" dirty="0"/>
          </a:p>
        </p:txBody>
      </p:sp>
      <p:sp>
        <p:nvSpPr>
          <p:cNvPr id="4" name="Slide Number Placeholder 3"/>
          <p:cNvSpPr>
            <a:spLocks noGrp="1"/>
          </p:cNvSpPr>
          <p:nvPr>
            <p:ph type="sldNum" sz="quarter" idx="10"/>
          </p:nvPr>
        </p:nvSpPr>
        <p:spPr/>
        <p:txBody>
          <a:bodyPr/>
          <a:lstStyle/>
          <a:p>
            <a:pPr>
              <a:defRPr/>
            </a:pPr>
            <a:fld id="{CAD73557-6986-4A71-8C48-8EC615EF1EAE}" type="slidenum">
              <a:rPr lang="en-US" smtClean="0"/>
              <a:pPr>
                <a:defRPr/>
              </a:pPr>
              <a:t>23</a:t>
            </a:fld>
            <a:endParaRPr lang="en-US"/>
          </a:p>
        </p:txBody>
      </p:sp>
    </p:spTree>
    <p:extLst>
      <p:ext uri="{BB962C8B-B14F-4D97-AF65-F5344CB8AC3E}">
        <p14:creationId xmlns:p14="http://schemas.microsoft.com/office/powerpoint/2010/main" val="2536165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BD2847-0080-4075-94D2-A77E8441AAE1}" type="slidenum">
              <a:rPr lang="en-US"/>
              <a:pPr/>
              <a:t>24</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4185679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a:t>
            </a:r>
            <a:r>
              <a:rPr lang="en-US" baseline="0" dirty="0" smtClean="0"/>
              <a:t> numbers. Better explanation of anomalous skin effect. Some numbers </a:t>
            </a:r>
            <a:endParaRPr lang="en-US" dirty="0"/>
          </a:p>
        </p:txBody>
      </p:sp>
      <p:sp>
        <p:nvSpPr>
          <p:cNvPr id="4" name="Slide Number Placeholder 3"/>
          <p:cNvSpPr>
            <a:spLocks noGrp="1"/>
          </p:cNvSpPr>
          <p:nvPr>
            <p:ph type="sldNum" sz="quarter" idx="10"/>
          </p:nvPr>
        </p:nvSpPr>
        <p:spPr/>
        <p:txBody>
          <a:bodyPr/>
          <a:lstStyle/>
          <a:p>
            <a:fld id="{1B06F35F-1268-49A5-A30E-0A1D3770E49B}" type="slidenum">
              <a:rPr lang="en-CA" smtClean="0"/>
              <a:t>25</a:t>
            </a:fld>
            <a:endParaRPr lang="en-CA"/>
          </a:p>
        </p:txBody>
      </p:sp>
    </p:spTree>
    <p:extLst>
      <p:ext uri="{BB962C8B-B14F-4D97-AF65-F5344CB8AC3E}">
        <p14:creationId xmlns:p14="http://schemas.microsoft.com/office/powerpoint/2010/main" val="1276987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877839-57F2-40C5-9297-934A8D740A74}" type="slidenum">
              <a:rPr lang="en-CA" smtClean="0">
                <a:solidFill>
                  <a:prstClr val="black"/>
                </a:solidFill>
              </a:rPr>
              <a:pPr/>
              <a:t>27</a:t>
            </a:fld>
            <a:endParaRPr lang="en-CA">
              <a:solidFill>
                <a:prstClr val="black"/>
              </a:solidFill>
            </a:endParaRPr>
          </a:p>
        </p:txBody>
      </p:sp>
    </p:spTree>
    <p:extLst>
      <p:ext uri="{BB962C8B-B14F-4D97-AF65-F5344CB8AC3E}">
        <p14:creationId xmlns:p14="http://schemas.microsoft.com/office/powerpoint/2010/main" val="2369407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t>
            </a:r>
            <a:r>
              <a:rPr lang="en-US" dirty="0" err="1" smtClean="0"/>
              <a:t>Eeiwt</a:t>
            </a:r>
            <a:r>
              <a:rPr lang="en-US" dirty="0" smtClean="0"/>
              <a:t>… Rework!!!</a:t>
            </a:r>
            <a:endParaRPr lang="en-US" dirty="0"/>
          </a:p>
        </p:txBody>
      </p:sp>
      <p:sp>
        <p:nvSpPr>
          <p:cNvPr id="4" name="Slide Number Placeholder 3"/>
          <p:cNvSpPr>
            <a:spLocks noGrp="1"/>
          </p:cNvSpPr>
          <p:nvPr>
            <p:ph type="sldNum" sz="quarter" idx="10"/>
          </p:nvPr>
        </p:nvSpPr>
        <p:spPr/>
        <p:txBody>
          <a:bodyPr/>
          <a:lstStyle/>
          <a:p>
            <a:pPr>
              <a:defRPr/>
            </a:pPr>
            <a:fld id="{CAD73557-6986-4A71-8C48-8EC615EF1EAE}" type="slidenum">
              <a:rPr lang="en-US" smtClean="0"/>
              <a:pPr>
                <a:defRPr/>
              </a:pPr>
              <a:t>32</a:t>
            </a:fld>
            <a:endParaRPr lang="en-US"/>
          </a:p>
        </p:txBody>
      </p:sp>
    </p:spTree>
    <p:extLst>
      <p:ext uri="{BB962C8B-B14F-4D97-AF65-F5344CB8AC3E}">
        <p14:creationId xmlns:p14="http://schemas.microsoft.com/office/powerpoint/2010/main" val="638487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AD73557-6986-4A71-8C48-8EC615EF1EAE}" type="slidenum">
              <a:rPr lang="en-US" smtClean="0"/>
              <a:pPr>
                <a:defRPr/>
              </a:pPr>
              <a:t>33</a:t>
            </a:fld>
            <a:endParaRPr lang="en-US"/>
          </a:p>
        </p:txBody>
      </p:sp>
    </p:spTree>
    <p:extLst>
      <p:ext uri="{BB962C8B-B14F-4D97-AF65-F5344CB8AC3E}">
        <p14:creationId xmlns:p14="http://schemas.microsoft.com/office/powerpoint/2010/main" val="543728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xfrm>
            <a:off x="457200" y="6356350"/>
            <a:ext cx="914400" cy="365125"/>
          </a:xfrm>
        </p:spPr>
        <p:txBody>
          <a:bodyPr/>
          <a:lstStyle/>
          <a:p>
            <a:fld id="{34ED70FF-DBDF-4524-B2F9-BC19BA9262AA}" type="datetime1">
              <a:rPr lang="en-US" smtClean="0"/>
              <a:t>7/12/2023</a:t>
            </a:fld>
            <a:endParaRPr lang="en-CA"/>
          </a:p>
        </p:txBody>
      </p:sp>
      <p:sp>
        <p:nvSpPr>
          <p:cNvPr id="5" name="Footer Placeholder 4"/>
          <p:cNvSpPr>
            <a:spLocks noGrp="1"/>
          </p:cNvSpPr>
          <p:nvPr>
            <p:ph type="ftr" sz="quarter" idx="11"/>
          </p:nvPr>
        </p:nvSpPr>
        <p:spPr/>
        <p:txBody>
          <a:bodyPr/>
          <a:lstStyle/>
          <a:p>
            <a:r>
              <a:rPr lang="en-US" dirty="0" smtClean="0"/>
              <a:t>T. Junginger – IAS Saskatoon </a:t>
            </a:r>
            <a:endParaRPr lang="en-CA" dirty="0"/>
          </a:p>
        </p:txBody>
      </p:sp>
      <p:sp>
        <p:nvSpPr>
          <p:cNvPr id="6" name="Slide Number Placeholder 5"/>
          <p:cNvSpPr>
            <a:spLocks noGrp="1"/>
          </p:cNvSpPr>
          <p:nvPr>
            <p:ph type="sldNum" sz="quarter" idx="12"/>
          </p:nvPr>
        </p:nvSpPr>
        <p:spPr/>
        <p:txBody>
          <a:bodyPr/>
          <a:lstStyle/>
          <a:p>
            <a:fld id="{A5133171-1A2B-45AF-BC19-83A39A9692BB}" type="slidenum">
              <a:rPr lang="en-CA" smtClean="0"/>
              <a:t>‹#›</a:t>
            </a:fld>
            <a:endParaRPr lang="en-CA"/>
          </a:p>
        </p:txBody>
      </p:sp>
    </p:spTree>
    <p:extLst>
      <p:ext uri="{BB962C8B-B14F-4D97-AF65-F5344CB8AC3E}">
        <p14:creationId xmlns:p14="http://schemas.microsoft.com/office/powerpoint/2010/main" val="38649931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72008"/>
            <a:ext cx="8229600" cy="548680"/>
          </a:xfrm>
        </p:spPr>
        <p:txBody>
          <a:bodyPr/>
          <a:lstStyle>
            <a:lvl1pPr>
              <a:defRPr b="1"/>
            </a:lvl1pPr>
          </a:lstStyle>
          <a:p>
            <a:r>
              <a:rPr lang="en-US" dirty="0" smtClean="0"/>
              <a:t>Click to edit Master title style</a:t>
            </a:r>
            <a:endParaRPr lang="en-CA" dirty="0"/>
          </a:p>
        </p:txBody>
      </p:sp>
      <p:sp>
        <p:nvSpPr>
          <p:cNvPr id="3" name="Content Placeholder 2"/>
          <p:cNvSpPr>
            <a:spLocks noGrp="1"/>
          </p:cNvSpPr>
          <p:nvPr>
            <p:ph idx="1"/>
          </p:nvPr>
        </p:nvSpPr>
        <p:spPr>
          <a:xfrm>
            <a:off x="457200" y="764704"/>
            <a:ext cx="8229600" cy="53614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Footer Placeholder 4"/>
          <p:cNvSpPr>
            <a:spLocks noGrp="1"/>
          </p:cNvSpPr>
          <p:nvPr>
            <p:ph type="ftr" sz="quarter" idx="11"/>
          </p:nvPr>
        </p:nvSpPr>
        <p:spPr>
          <a:xfrm>
            <a:off x="971600" y="6461428"/>
            <a:ext cx="6912768" cy="365125"/>
          </a:xfrm>
        </p:spPr>
        <p:txBody>
          <a:bodyPr/>
          <a:lstStyle/>
          <a:p>
            <a:r>
              <a:rPr lang="en-US" dirty="0" smtClean="0"/>
              <a:t>T. Junginger – IAS Saskatoon </a:t>
            </a:r>
            <a:endParaRPr lang="en-CA" dirty="0"/>
          </a:p>
        </p:txBody>
      </p:sp>
      <p:sp>
        <p:nvSpPr>
          <p:cNvPr id="6" name="Slide Number Placeholder 5"/>
          <p:cNvSpPr>
            <a:spLocks noGrp="1"/>
          </p:cNvSpPr>
          <p:nvPr>
            <p:ph type="sldNum" sz="quarter" idx="12"/>
          </p:nvPr>
        </p:nvSpPr>
        <p:spPr>
          <a:xfrm>
            <a:off x="7920836" y="6448251"/>
            <a:ext cx="1162472" cy="365125"/>
          </a:xfrm>
        </p:spPr>
        <p:txBody>
          <a:bodyPr/>
          <a:lstStyle/>
          <a:p>
            <a:fld id="{A5133171-1A2B-45AF-BC19-83A39A9692BB}" type="slidenum">
              <a:rPr lang="en-CA" smtClean="0"/>
              <a:pPr/>
              <a:t>‹#›</a:t>
            </a:fld>
            <a:r>
              <a:rPr lang="en-CA" dirty="0" smtClean="0"/>
              <a:t>/62</a:t>
            </a:r>
            <a:endParaRPr lang="en-CA" dirty="0"/>
          </a:p>
        </p:txBody>
      </p:sp>
      <p:cxnSp>
        <p:nvCxnSpPr>
          <p:cNvPr id="11" name="Straight Connector 10"/>
          <p:cNvCxnSpPr/>
          <p:nvPr userDrawn="1"/>
        </p:nvCxnSpPr>
        <p:spPr>
          <a:xfrm>
            <a:off x="-11220" y="6437152"/>
            <a:ext cx="9155220"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1220" y="652236"/>
            <a:ext cx="9155220" cy="0"/>
          </a:xfrm>
          <a:prstGeom prst="line">
            <a:avLst/>
          </a:prstGeom>
          <a:ln w="317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0325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FED37-9498-4B6E-82FB-1DE98A13CC70}" type="datetime1">
              <a:rPr lang="en-US" smtClean="0"/>
              <a:t>7/12/2023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 Junginger – IAS Saskatoon </a:t>
            </a: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33171-1A2B-45AF-BC19-83A39A9692BB}" type="slidenum">
              <a:rPr lang="en-CA" smtClean="0"/>
              <a:t>‹#›</a:t>
            </a:fld>
            <a:endParaRPr lang="en-CA"/>
          </a:p>
        </p:txBody>
      </p:sp>
    </p:spTree>
    <p:extLst>
      <p:ext uri="{BB962C8B-B14F-4D97-AF65-F5344CB8AC3E}">
        <p14:creationId xmlns:p14="http://schemas.microsoft.com/office/powerpoint/2010/main" val="4115267343"/>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49.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9.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380.png"/><Relationship Id="rId5" Type="http://schemas.openxmlformats.org/officeDocument/2006/relationships/image" Target="../media/image44.png"/><Relationship Id="rId10" Type="http://schemas.openxmlformats.org/officeDocument/2006/relationships/image" Target="../media/image37.png"/><Relationship Id="rId4" Type="http://schemas.openxmlformats.org/officeDocument/2006/relationships/image" Target="../media/image43.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image" Target="../media/image450.png"/><Relationship Id="rId1" Type="http://schemas.openxmlformats.org/officeDocument/2006/relationships/slideLayout" Target="../slideLayouts/slideLayout2.xml"/><Relationship Id="rId6" Type="http://schemas.openxmlformats.org/officeDocument/2006/relationships/image" Target="../media/image480.png"/><Relationship Id="rId5" Type="http://schemas.openxmlformats.org/officeDocument/2006/relationships/image" Target="../media/image420.png"/><Relationship Id="rId4" Type="http://schemas.openxmlformats.org/officeDocument/2006/relationships/image" Target="../media/image470.png"/></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5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55.pn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1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0.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21.png"/><Relationship Id="rId9" Type="http://schemas.openxmlformats.org/officeDocument/2006/relationships/image" Target="../media/image6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60.png"/><Relationship Id="rId13" Type="http://schemas.openxmlformats.org/officeDocument/2006/relationships/image" Target="../media/image52.png"/><Relationship Id="rId3" Type="http://schemas.openxmlformats.org/officeDocument/2006/relationships/notesSlide" Target="../notesSlides/notesSlide3.xml"/><Relationship Id="rId7" Type="http://schemas.openxmlformats.org/officeDocument/2006/relationships/image" Target="../media/image31.wmf"/><Relationship Id="rId12"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32.wmf"/><Relationship Id="rId5" Type="http://schemas.openxmlformats.org/officeDocument/2006/relationships/image" Target="../media/image50.png"/><Relationship Id="rId15" Type="http://schemas.openxmlformats.org/officeDocument/2006/relationships/image" Target="../media/image33.wmf"/><Relationship Id="rId10" Type="http://schemas.openxmlformats.org/officeDocument/2006/relationships/oleObject" Target="../embeddings/oleObject2.bin"/><Relationship Id="rId4" Type="http://schemas.openxmlformats.org/officeDocument/2006/relationships/image" Target="../media/image48.png"/><Relationship Id="rId9" Type="http://schemas.openxmlformats.org/officeDocument/2006/relationships/image" Target="../media/image170.png"/><Relationship Id="rId1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4.xml"/><Relationship Id="rId7" Type="http://schemas.openxmlformats.org/officeDocument/2006/relationships/image" Target="../media/image54.wmf"/><Relationship Id="rId12"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oleObject" Target="../embeddings/oleObject7.bin"/><Relationship Id="rId5" Type="http://schemas.openxmlformats.org/officeDocument/2006/relationships/image" Target="../media/image53.wmf"/><Relationship Id="rId10" Type="http://schemas.openxmlformats.org/officeDocument/2006/relationships/image" Target="../media/image52.png"/><Relationship Id="rId4" Type="http://schemas.openxmlformats.org/officeDocument/2006/relationships/oleObject" Target="../embeddings/oleObject4.bin"/><Relationship Id="rId9" Type="http://schemas.openxmlformats.org/officeDocument/2006/relationships/image" Target="../media/image55.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5.xml"/><Relationship Id="rId7" Type="http://schemas.openxmlformats.org/officeDocument/2006/relationships/image" Target="../media/image57.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56.wmf"/><Relationship Id="rId4" Type="http://schemas.openxmlformats.org/officeDocument/2006/relationships/oleObject" Target="../embeddings/oleObject8.bin"/><Relationship Id="rId9" Type="http://schemas.openxmlformats.org/officeDocument/2006/relationships/image" Target="../media/image58.wmf"/></Relationships>
</file>

<file path=ppt/slides/_rels/slide25.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notesSlide" Target="../notesSlides/notesSlide6.xml"/><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59.wmf"/><Relationship Id="rId5" Type="http://schemas.openxmlformats.org/officeDocument/2006/relationships/oleObject" Target="../embeddings/oleObject11.bin"/><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1240.png"/><Relationship Id="rId2" Type="http://schemas.openxmlformats.org/officeDocument/2006/relationships/image" Target="../media/image135.png"/><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27.xml.rels><?xml version="1.0" encoding="UTF-8" standalone="yes"?>
<Relationships xmlns="http://schemas.openxmlformats.org/package/2006/relationships"><Relationship Id="rId3" Type="http://schemas.openxmlformats.org/officeDocument/2006/relationships/image" Target="../media/image950.png"/><Relationship Id="rId7" Type="http://schemas.openxmlformats.org/officeDocument/2006/relationships/image" Target="../media/image19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image" Target="../media/image970.png"/><Relationship Id="rId4" Type="http://schemas.openxmlformats.org/officeDocument/2006/relationships/image" Target="../media/image960.png"/></Relationships>
</file>

<file path=ppt/slides/_rels/slide28.xml.rels><?xml version="1.0" encoding="UTF-8" standalone="yes"?>
<Relationships xmlns="http://schemas.openxmlformats.org/package/2006/relationships"><Relationship Id="rId3" Type="http://schemas.openxmlformats.org/officeDocument/2006/relationships/image" Target="../media/image200.png"/><Relationship Id="rId12" Type="http://schemas.openxmlformats.org/officeDocument/2006/relationships/image" Target="../media/image210.png"/><Relationship Id="rId2" Type="http://schemas.openxmlformats.org/officeDocument/2006/relationships/slideLayout" Target="../slideLayouts/slideLayout2.xml"/><Relationship Id="rId1" Type="http://schemas.openxmlformats.org/officeDocument/2006/relationships/vmlDrawing" Target="../drawings/vmlDrawing5.vml"/><Relationship Id="rId11" Type="http://schemas.openxmlformats.org/officeDocument/2006/relationships/image" Target="../media/image61.wmf"/><Relationship Id="rId5" Type="http://schemas.openxmlformats.org/officeDocument/2006/relationships/image" Target="../media/image220.png"/><Relationship Id="rId10" Type="http://schemas.openxmlformats.org/officeDocument/2006/relationships/oleObject" Target="../embeddings/oleObject13.bin"/><Relationship Id="rId4" Type="http://schemas.openxmlformats.org/officeDocument/2006/relationships/image" Target="../media/image211.png"/><Relationship Id="rId9" Type="http://schemas.openxmlformats.org/officeDocument/2006/relationships/image" Target="../media/image230.png"/></Relationships>
</file>

<file path=ppt/slides/_rels/slide29.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63.jpeg"/><Relationship Id="rId7" Type="http://schemas.openxmlformats.org/officeDocument/2006/relationships/image" Target="../media/image75.png"/><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 Id="rId9" Type="http://schemas.openxmlformats.org/officeDocument/2006/relationships/image" Target="../media/image77.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80.wmf"/><Relationship Id="rId13" Type="http://schemas.openxmlformats.org/officeDocument/2006/relationships/oleObject" Target="../embeddings/oleObject18.bin"/><Relationship Id="rId3" Type="http://schemas.openxmlformats.org/officeDocument/2006/relationships/notesSlide" Target="../notesSlides/notesSlide8.xml"/><Relationship Id="rId7" Type="http://schemas.openxmlformats.org/officeDocument/2006/relationships/oleObject" Target="../embeddings/oleObject15.bin"/><Relationship Id="rId12" Type="http://schemas.openxmlformats.org/officeDocument/2006/relationships/image" Target="../media/image82.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79.wmf"/><Relationship Id="rId11" Type="http://schemas.openxmlformats.org/officeDocument/2006/relationships/oleObject" Target="../embeddings/oleObject17.bin"/><Relationship Id="rId5" Type="http://schemas.openxmlformats.org/officeDocument/2006/relationships/oleObject" Target="../embeddings/oleObject14.bin"/><Relationship Id="rId15" Type="http://schemas.openxmlformats.org/officeDocument/2006/relationships/comments" Target="../comments/comment1.xml"/><Relationship Id="rId10" Type="http://schemas.openxmlformats.org/officeDocument/2006/relationships/image" Target="../media/image81.wmf"/><Relationship Id="rId4" Type="http://schemas.openxmlformats.org/officeDocument/2006/relationships/image" Target="../media/image84.png"/><Relationship Id="rId9" Type="http://schemas.openxmlformats.org/officeDocument/2006/relationships/oleObject" Target="../embeddings/oleObject16.bin"/><Relationship Id="rId14" Type="http://schemas.openxmlformats.org/officeDocument/2006/relationships/image" Target="../media/image83.wmf"/></Relationships>
</file>

<file path=ppt/slides/_rels/slide33.xml.rels><?xml version="1.0" encoding="UTF-8" standalone="yes"?>
<Relationships xmlns="http://schemas.openxmlformats.org/package/2006/relationships"><Relationship Id="rId8" Type="http://schemas.openxmlformats.org/officeDocument/2006/relationships/image" Target="../media/image86.wmf"/><Relationship Id="rId13" Type="http://schemas.openxmlformats.org/officeDocument/2006/relationships/oleObject" Target="../embeddings/oleObject23.bin"/><Relationship Id="rId3" Type="http://schemas.openxmlformats.org/officeDocument/2006/relationships/notesSlide" Target="../notesSlides/notesSlide9.xml"/><Relationship Id="rId7" Type="http://schemas.openxmlformats.org/officeDocument/2006/relationships/oleObject" Target="../embeddings/oleObject20.bin"/><Relationship Id="rId12" Type="http://schemas.openxmlformats.org/officeDocument/2006/relationships/image" Target="../media/image88.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951.png"/><Relationship Id="rId11" Type="http://schemas.openxmlformats.org/officeDocument/2006/relationships/oleObject" Target="../embeddings/oleObject22.bin"/><Relationship Id="rId5" Type="http://schemas.openxmlformats.org/officeDocument/2006/relationships/image" Target="../media/image85.wmf"/><Relationship Id="rId15" Type="http://schemas.openxmlformats.org/officeDocument/2006/relationships/image" Target="../media/image90.png"/><Relationship Id="rId10" Type="http://schemas.openxmlformats.org/officeDocument/2006/relationships/image" Target="../media/image87.wmf"/><Relationship Id="rId4" Type="http://schemas.openxmlformats.org/officeDocument/2006/relationships/oleObject" Target="../embeddings/oleObject19.bin"/><Relationship Id="rId9" Type="http://schemas.openxmlformats.org/officeDocument/2006/relationships/oleObject" Target="../embeddings/oleObject21.bin"/><Relationship Id="rId14" Type="http://schemas.openxmlformats.org/officeDocument/2006/relationships/image" Target="../media/image89.wmf"/></Relationships>
</file>

<file path=ppt/slides/_rels/slide3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hyperlink" Target="http://www.lepp.cornell.edu/~liepe/webpage/researchsrimp.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36.xml.rels><?xml version="1.0" encoding="UTF-8" standalone="yes"?>
<Relationships xmlns="http://schemas.openxmlformats.org/package/2006/relationships"><Relationship Id="rId2" Type="http://schemas.openxmlformats.org/officeDocument/2006/relationships/image" Target="../media/image10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38.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oleObject" Target="../embeddings/oleObject24.bin"/><Relationship Id="rId7" Type="http://schemas.openxmlformats.org/officeDocument/2006/relationships/image" Target="../media/image96.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94.wmf"/><Relationship Id="rId5" Type="http://schemas.openxmlformats.org/officeDocument/2006/relationships/oleObject" Target="../embeddings/oleObject25.bin"/><Relationship Id="rId4" Type="http://schemas.openxmlformats.org/officeDocument/2006/relationships/image" Target="../media/image93.wmf"/><Relationship Id="rId9" Type="http://schemas.openxmlformats.org/officeDocument/2006/relationships/image" Target="../media/image103.png"/></Relationships>
</file>

<file path=ppt/slides/_rels/slide3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97.jpeg"/><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18/10/relationships/comments" Target="../comments/modernComment_1CE_A8F7BC9B.xml"/></Relationships>
</file>

<file path=ppt/slides/_rels/slide4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98.png"/></Relationships>
</file>

<file path=ppt/slides/_rels/slide4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4.png"/><Relationship Id="rId1" Type="http://schemas.openxmlformats.org/officeDocument/2006/relationships/slideLayout" Target="../slideLayouts/slideLayout2.xml"/><Relationship Id="rId5" Type="http://schemas.openxmlformats.org/officeDocument/2006/relationships/image" Target="../media/image112.png"/><Relationship Id="rId4" Type="http://schemas.openxmlformats.org/officeDocument/2006/relationships/image" Target="../media/image113.png"/></Relationships>
</file>

<file path=ppt/slides/_rels/slide42.xml.rels><?xml version="1.0" encoding="UTF-8" standalone="yes"?>
<Relationships xmlns="http://schemas.openxmlformats.org/package/2006/relationships"><Relationship Id="rId3" Type="http://schemas.openxmlformats.org/officeDocument/2006/relationships/image" Target="../media/image10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05.png"/><Relationship Id="rId4" Type="http://schemas.openxmlformats.org/officeDocument/2006/relationships/image" Target="../media/image101.png"/></Relationships>
</file>

<file path=ppt/slides/_rels/slide4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emf"/><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110.wmf"/><Relationship Id="rId3" Type="http://schemas.openxmlformats.org/officeDocument/2006/relationships/notesSlide" Target="../notesSlides/notesSlide14.xml"/><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09.wmf"/><Relationship Id="rId5" Type="http://schemas.openxmlformats.org/officeDocument/2006/relationships/oleObject" Target="../embeddings/oleObject26.bin"/><Relationship Id="rId4" Type="http://schemas.openxmlformats.org/officeDocument/2006/relationships/image" Target="../media/image114.png"/><Relationship Id="rId9" Type="http://schemas.openxmlformats.org/officeDocument/2006/relationships/image" Target="../media/image120.png"/></Relationships>
</file>

<file path=ppt/slides/_rels/slide47.xml.rels><?xml version="1.0" encoding="UTF-8" standalone="yes"?>
<Relationships xmlns="http://schemas.openxmlformats.org/package/2006/relationships"><Relationship Id="rId3" Type="http://schemas.openxmlformats.org/officeDocument/2006/relationships/image" Target="../media/image10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05.png"/><Relationship Id="rId4" Type="http://schemas.openxmlformats.org/officeDocument/2006/relationships/image" Target="../media/image101.png"/></Relationships>
</file>

<file path=ppt/slides/_rels/slide48.xml.rels><?xml version="1.0" encoding="UTF-8" standalone="yes"?>
<Relationships xmlns="http://schemas.openxmlformats.org/package/2006/relationships"><Relationship Id="rId3" Type="http://schemas.microsoft.com/office/2018/10/relationships/comments" Target="../comments/modernComment_1CE_A8F7BC9B.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3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05.png"/><Relationship Id="rId4" Type="http://schemas.openxmlformats.org/officeDocument/2006/relationships/image" Target="../media/image101.png"/></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emf"/><Relationship Id="rId1" Type="http://schemas.openxmlformats.org/officeDocument/2006/relationships/slideLayout" Target="../slideLayouts/slideLayout2.xml"/><Relationship Id="rId4" Type="http://schemas.openxmlformats.org/officeDocument/2006/relationships/image" Target="../media/image117.emf"/></Relationships>
</file>

<file path=ppt/slides/_rels/slide51.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png"/><Relationship Id="rId1" Type="http://schemas.openxmlformats.org/officeDocument/2006/relationships/slideLayout" Target="../slideLayouts/slideLayout2.xml"/><Relationship Id="rId5" Type="http://schemas.openxmlformats.org/officeDocument/2006/relationships/image" Target="../media/image122.jpeg"/><Relationship Id="rId4" Type="http://schemas.openxmlformats.org/officeDocument/2006/relationships/image" Target="../media/image121.png"/></Relationships>
</file>

<file path=ppt/slides/_rels/slide54.xml.rels><?xml version="1.0" encoding="UTF-8" standalone="yes"?>
<Relationships xmlns="http://schemas.openxmlformats.org/package/2006/relationships"><Relationship Id="rId3" Type="http://schemas.openxmlformats.org/officeDocument/2006/relationships/image" Target="../media/image12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1.png"/></Relationships>
</file>

<file path=ppt/slides/_rels/slide55.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2.xml"/><Relationship Id="rId4" Type="http://schemas.openxmlformats.org/officeDocument/2006/relationships/image" Target="../media/image1330.png"/></Relationships>
</file>

<file path=ppt/slides/_rels/slide56.xml.rels><?xml version="1.0" encoding="UTF-8" standalone="yes"?>
<Relationships xmlns="http://schemas.openxmlformats.org/package/2006/relationships"><Relationship Id="rId3" Type="http://schemas.openxmlformats.org/officeDocument/2006/relationships/image" Target="../media/image12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20.png"/></Relationships>
</file>

<file path=ppt/slides/_rels/slide57.xml.rels><?xml version="1.0" encoding="UTF-8" standalone="yes"?>
<Relationships xmlns="http://schemas.openxmlformats.org/package/2006/relationships"><Relationship Id="rId3" Type="http://schemas.openxmlformats.org/officeDocument/2006/relationships/image" Target="../media/image126.emf"/><Relationship Id="rId2" Type="http://schemas.openxmlformats.org/officeDocument/2006/relationships/image" Target="../media/image125.png"/><Relationship Id="rId1" Type="http://schemas.openxmlformats.org/officeDocument/2006/relationships/slideLayout" Target="../slideLayouts/slideLayout2.xml"/><Relationship Id="rId4" Type="http://schemas.openxmlformats.org/officeDocument/2006/relationships/image" Target="../media/image127.emf"/></Relationships>
</file>

<file path=ppt/slides/_rels/slide58.xml.rels><?xml version="1.0" encoding="UTF-8" standalone="yes"?>
<Relationships xmlns="http://schemas.openxmlformats.org/package/2006/relationships"><Relationship Id="rId3" Type="http://schemas.openxmlformats.org/officeDocument/2006/relationships/image" Target="../media/image129.emf"/><Relationship Id="rId2" Type="http://schemas.openxmlformats.org/officeDocument/2006/relationships/image" Target="../media/image128.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1.emf"/><Relationship Id="rId2" Type="http://schemas.openxmlformats.org/officeDocument/2006/relationships/image" Target="../media/image13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2.xml"/><Relationship Id="rId4" Type="http://schemas.openxmlformats.org/officeDocument/2006/relationships/image" Target="../media/image142.png"/></Relationships>
</file>

<file path=ppt/slides/_rels/slide61.xml.rels><?xml version="1.0" encoding="UTF-8" standalone="yes"?>
<Relationships xmlns="http://schemas.openxmlformats.org/package/2006/relationships"><Relationship Id="rId3" Type="http://schemas.microsoft.com/office/2018/10/relationships/comments" Target="../comments/modernComment_1CE_A8F7BC9B.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610.png"/><Relationship Id="rId3" Type="http://schemas.openxmlformats.org/officeDocument/2006/relationships/notesSlide" Target="../notesSlides/notesSlide17.xml"/><Relationship Id="rId7" Type="http://schemas.openxmlformats.org/officeDocument/2006/relationships/image" Target="../media/image600.png"/><Relationship Id="rId12" Type="http://schemas.openxmlformats.org/officeDocument/2006/relationships/image" Target="../media/image660.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590.png"/><Relationship Id="rId11" Type="http://schemas.openxmlformats.org/officeDocument/2006/relationships/image" Target="../media/image650.png"/><Relationship Id="rId5" Type="http://schemas.openxmlformats.org/officeDocument/2006/relationships/image" Target="../media/image135.wmf"/><Relationship Id="rId10" Type="http://schemas.openxmlformats.org/officeDocument/2006/relationships/image" Target="../media/image730.png"/><Relationship Id="rId4" Type="http://schemas.openxmlformats.org/officeDocument/2006/relationships/oleObject" Target="../embeddings/oleObject28.bin"/><Relationship Id="rId9" Type="http://schemas.openxmlformats.org/officeDocument/2006/relationships/image" Target="../media/image620.png"/></Relationships>
</file>

<file path=ppt/slides/_rels/slide65.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link.aps.org/abstract/PRL/v62/p214" TargetMode="External"/><Relationship Id="rId2" Type="http://schemas.openxmlformats.org/officeDocument/2006/relationships/image" Target="../media/image138.jpeg"/><Relationship Id="rId1" Type="http://schemas.openxmlformats.org/officeDocument/2006/relationships/slideLayout" Target="../slideLayouts/slideLayout2.xml"/><Relationship Id="rId4" Type="http://schemas.openxmlformats.org/officeDocument/2006/relationships/image" Target="../media/image139.jpeg"/></Relationships>
</file>

<file path=ppt/slides/_rels/slide68.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44.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55.png"/><Relationship Id="rId1" Type="http://schemas.openxmlformats.org/officeDocument/2006/relationships/slideLayout" Target="../slideLayouts/slideLayout2.xml"/><Relationship Id="rId4" Type="http://schemas.openxmlformats.org/officeDocument/2006/relationships/image" Target="../media/image157.png"/></Relationships>
</file>

<file path=ppt/slides/_rels/slide73.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www.msm.cam.ac.uk/ascg/lectures/fundamentals/isotope.php"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9.png"/><Relationship Id="rId7" Type="http://schemas.openxmlformats.org/officeDocument/2006/relationships/image" Target="../media/image280.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Basic principles of RF Superconductivity</a:t>
            </a:r>
            <a:endParaRPr lang="en-CA" dirty="0"/>
          </a:p>
        </p:txBody>
      </p:sp>
      <p:sp>
        <p:nvSpPr>
          <p:cNvPr id="3" name="Subtitle 2"/>
          <p:cNvSpPr>
            <a:spLocks noGrp="1"/>
          </p:cNvSpPr>
          <p:nvPr>
            <p:ph type="subTitle" idx="1"/>
          </p:nvPr>
        </p:nvSpPr>
        <p:spPr/>
        <p:txBody>
          <a:bodyPr/>
          <a:lstStyle/>
          <a:p>
            <a:r>
              <a:rPr lang="en-CA" dirty="0" smtClean="0"/>
              <a:t>Tobias </a:t>
            </a:r>
            <a:r>
              <a:rPr lang="en-CA" dirty="0" err="1" smtClean="0"/>
              <a:t>Junginger</a:t>
            </a:r>
            <a:endParaRPr lang="en-CA" dirty="0"/>
          </a:p>
        </p:txBody>
      </p:sp>
    </p:spTree>
    <p:extLst>
      <p:ext uri="{BB962C8B-B14F-4D97-AF65-F5344CB8AC3E}">
        <p14:creationId xmlns:p14="http://schemas.microsoft.com/office/powerpoint/2010/main" val="1487789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London Theory</a:t>
            </a: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552768" y="2268838"/>
                <a:ext cx="127560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7030A0"/>
                          </a:solidFill>
                          <a:latin typeface="Cambria Math" panose="02040503050406030204" pitchFamily="18" charset="0"/>
                          <a:ea typeface="Cambria Math" panose="02040503050406030204" pitchFamily="18" charset="0"/>
                        </a:rPr>
                        <m:t>𝛁</m:t>
                      </m:r>
                      <m:r>
                        <a:rPr lang="en-US" i="1" smtClean="0">
                          <a:solidFill>
                            <a:srgbClr val="7030A0"/>
                          </a:solidFill>
                          <a:latin typeface="Cambria Math" panose="02040503050406030204" pitchFamily="18" charset="0"/>
                          <a:ea typeface="Cambria Math" panose="02040503050406030204" pitchFamily="18" charset="0"/>
                        </a:rPr>
                        <m:t>×</m:t>
                      </m:r>
                      <m:r>
                        <a:rPr lang="de-DE" b="1" i="1" smtClean="0">
                          <a:solidFill>
                            <a:srgbClr val="7030A0"/>
                          </a:solidFill>
                          <a:latin typeface="Cambria Math" panose="02040503050406030204" pitchFamily="18" charset="0"/>
                          <a:ea typeface="Cambria Math" panose="02040503050406030204" pitchFamily="18" charset="0"/>
                        </a:rPr>
                        <m:t>𝑩</m:t>
                      </m:r>
                      <m:r>
                        <a:rPr lang="en-US" i="1" smtClean="0">
                          <a:solidFill>
                            <a:srgbClr val="7030A0"/>
                          </a:solidFill>
                          <a:latin typeface="Cambria Math" panose="02040503050406030204" pitchFamily="18" charset="0"/>
                        </a:rPr>
                        <m:t>=</m:t>
                      </m:r>
                      <m:sSub>
                        <m:sSubPr>
                          <m:ctrlPr>
                            <a:rPr lang="en-US" i="1" smtClean="0">
                              <a:solidFill>
                                <a:srgbClr val="7030A0"/>
                              </a:solidFill>
                              <a:latin typeface="Cambria Math" panose="02040503050406030204" pitchFamily="18" charset="0"/>
                            </a:rPr>
                          </m:ctrlPr>
                        </m:sSubPr>
                        <m:e>
                          <m:r>
                            <a:rPr lang="en-US" i="1" smtClean="0">
                              <a:solidFill>
                                <a:srgbClr val="7030A0"/>
                              </a:solidFill>
                              <a:latin typeface="Cambria Math" panose="02040503050406030204" pitchFamily="18" charset="0"/>
                              <a:ea typeface="Cambria Math" panose="02040503050406030204" pitchFamily="18" charset="0"/>
                            </a:rPr>
                            <m:t>𝜇</m:t>
                          </m:r>
                        </m:e>
                        <m:sub>
                          <m:r>
                            <a:rPr lang="de-DE" b="0" i="1" smtClean="0">
                              <a:solidFill>
                                <a:srgbClr val="7030A0"/>
                              </a:solidFill>
                              <a:latin typeface="Cambria Math" panose="02040503050406030204" pitchFamily="18" charset="0"/>
                            </a:rPr>
                            <m:t>0</m:t>
                          </m:r>
                        </m:sub>
                      </m:sSub>
                      <m:r>
                        <a:rPr lang="de-DE" b="1" i="1" smtClean="0">
                          <a:solidFill>
                            <a:srgbClr val="7030A0"/>
                          </a:solidFill>
                          <a:latin typeface="Cambria Math" panose="02040503050406030204" pitchFamily="18" charset="0"/>
                        </a:rPr>
                        <m:t>𝑱</m:t>
                      </m:r>
                    </m:oMath>
                  </m:oMathPara>
                </a14:m>
                <a:endParaRPr lang="en-US" b="1" dirty="0">
                  <a:solidFill>
                    <a:srgbClr val="7030A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52768" y="2268838"/>
                <a:ext cx="1275606" cy="276999"/>
              </a:xfrm>
              <a:prstGeom prst="rect">
                <a:avLst/>
              </a:prstGeom>
              <a:blipFill rotWithShape="1">
                <a:blip r:embed="rId2"/>
                <a:stretch>
                  <a:fillRect l="-3828" r="-5742" b="-2826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7504" y="1549035"/>
                <a:ext cx="3345018" cy="680956"/>
              </a:xfrm>
              <a:prstGeom prst="rect">
                <a:avLst/>
              </a:prstGeom>
              <a:noFill/>
            </p:spPr>
            <p:txBody>
              <a:bodyPr wrap="none" lIns="0" tIns="0" rIns="0" bIns="0" rtlCol="0">
                <a:spAutoFit/>
              </a:bodyPr>
              <a:lstStyle/>
              <a:p>
                <a14:m>
                  <m:oMath xmlns:m="http://schemas.openxmlformats.org/officeDocument/2006/math">
                    <m:f>
                      <m:fPr>
                        <m:ctrlPr>
                          <a:rPr lang="en-US" sz="2800" i="1" smtClean="0">
                            <a:latin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m:t>
                        </m:r>
                      </m:num>
                      <m:den>
                        <m:r>
                          <a:rPr lang="en-US" sz="2800" i="1">
                            <a:latin typeface="Cambria Math" panose="02040503050406030204" pitchFamily="18" charset="0"/>
                            <a:ea typeface="Cambria Math" panose="02040503050406030204" pitchFamily="18" charset="0"/>
                          </a:rPr>
                          <m:t>𝜕</m:t>
                        </m:r>
                        <m:r>
                          <a:rPr lang="de-DE" sz="2800" i="1">
                            <a:latin typeface="Cambria Math" panose="02040503050406030204" pitchFamily="18" charset="0"/>
                            <a:ea typeface="Cambria Math" panose="02040503050406030204" pitchFamily="18" charset="0"/>
                          </a:rPr>
                          <m:t>𝑡</m:t>
                        </m:r>
                      </m:den>
                    </m:f>
                    <m:d>
                      <m:dPr>
                        <m:begChr m:val="["/>
                        <m:endChr m:val="]"/>
                        <m:ctrlPr>
                          <a:rPr lang="de-DE" sz="2800" i="1" smtClean="0">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m:t>
                        </m:r>
                        <m:r>
                          <a:rPr lang="de-DE" sz="2800" b="1" i="1" smtClean="0">
                            <a:latin typeface="Cambria Math" panose="02040503050406030204" pitchFamily="18" charset="0"/>
                            <a:ea typeface="Cambria Math" panose="02040503050406030204" pitchFamily="18" charset="0"/>
                          </a:rPr>
                          <m:t>𝑱</m:t>
                        </m:r>
                        <m:r>
                          <a:rPr lang="de-DE" sz="2800" b="0" i="1" smtClean="0">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de-DE" sz="2800" i="1">
                                    <a:latin typeface="Cambria Math" panose="02040503050406030204" pitchFamily="18" charset="0"/>
                                  </a:rPr>
                                  <m:t>𝑛</m:t>
                                </m:r>
                              </m:e>
                              <m:sub>
                                <m:r>
                                  <a:rPr lang="de-DE" sz="2800" i="1">
                                    <a:latin typeface="Cambria Math" panose="02040503050406030204" pitchFamily="18" charset="0"/>
                                  </a:rPr>
                                  <m:t>𝑆</m:t>
                                </m:r>
                              </m:sub>
                            </m:sSub>
                            <m:sSup>
                              <m:sSupPr>
                                <m:ctrlPr>
                                  <a:rPr lang="en-US" sz="2800" i="1">
                                    <a:latin typeface="Cambria Math" panose="02040503050406030204" pitchFamily="18" charset="0"/>
                                  </a:rPr>
                                </m:ctrlPr>
                              </m:sSupPr>
                              <m:e>
                                <m:r>
                                  <a:rPr lang="de-DE" sz="2800" i="1">
                                    <a:latin typeface="Cambria Math" panose="02040503050406030204" pitchFamily="18" charset="0"/>
                                  </a:rPr>
                                  <m:t>𝑒</m:t>
                                </m:r>
                              </m:e>
                              <m:sup>
                                <m:r>
                                  <a:rPr lang="de-DE" sz="2800" i="1">
                                    <a:latin typeface="Cambria Math" panose="02040503050406030204" pitchFamily="18" charset="0"/>
                                  </a:rPr>
                                  <m:t>2</m:t>
                                </m:r>
                              </m:sup>
                            </m:sSup>
                          </m:num>
                          <m:den>
                            <m:r>
                              <a:rPr lang="de-DE" sz="2800" i="1">
                                <a:latin typeface="Cambria Math" panose="02040503050406030204" pitchFamily="18" charset="0"/>
                              </a:rPr>
                              <m:t>𝑚</m:t>
                            </m:r>
                          </m:den>
                        </m:f>
                        <m:r>
                          <m:rPr>
                            <m:nor/>
                          </m:rPr>
                          <a:rPr lang="de-DE" sz="2800" b="1" i="1" smtClean="0">
                            <a:latin typeface="Cambria Math" panose="02040503050406030204" pitchFamily="18" charset="0"/>
                            <a:ea typeface="Cambria Math" panose="02040503050406030204" pitchFamily="18" charset="0"/>
                          </a:rPr>
                          <m:t>B</m:t>
                        </m:r>
                        <m:r>
                          <a:rPr lang="de-DE" sz="2800" b="0" i="1" smtClean="0">
                            <a:latin typeface="Cambria Math" panose="02040503050406030204" pitchFamily="18" charset="0"/>
                            <a:ea typeface="Cambria Math" panose="02040503050406030204" pitchFamily="18" charset="0"/>
                          </a:rPr>
                          <m:t> </m:t>
                        </m:r>
                      </m:e>
                    </m:d>
                    <m:r>
                      <a:rPr lang="de-DE" sz="2800" b="0" i="1" smtClean="0">
                        <a:latin typeface="Cambria Math" panose="02040503050406030204" pitchFamily="18" charset="0"/>
                        <a:ea typeface="Cambria Math" panose="02040503050406030204" pitchFamily="18" charset="0"/>
                      </a:rPr>
                      <m:t>=</m:t>
                    </m:r>
                  </m:oMath>
                </a14:m>
                <a:r>
                  <a:rPr lang="en-US" sz="2800" i="1" dirty="0" smtClean="0"/>
                  <a:t>0</a:t>
                </a:r>
                <a:endParaRPr lang="en-US" sz="2800" i="1" dirty="0"/>
              </a:p>
            </p:txBody>
          </p:sp>
        </mc:Choice>
        <mc:Fallback xmlns="">
          <p:sp>
            <p:nvSpPr>
              <p:cNvPr id="8" name="TextBox 7"/>
              <p:cNvSpPr txBox="1">
                <a:spLocks noRot="1" noChangeAspect="1" noMove="1" noResize="1" noEditPoints="1" noAdjustHandles="1" noChangeArrowheads="1" noChangeShapeType="1" noTextEdit="1"/>
              </p:cNvSpPr>
              <p:nvPr/>
            </p:nvSpPr>
            <p:spPr>
              <a:xfrm>
                <a:off x="107504" y="1549035"/>
                <a:ext cx="3345018" cy="680956"/>
              </a:xfrm>
              <a:prstGeom prst="rect">
                <a:avLst/>
              </a:prstGeom>
              <a:blipFill rotWithShape="1">
                <a:blip r:embed="rId3"/>
                <a:stretch>
                  <a:fillRect l="-182" r="-5474" b="-1696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52768" y="2701105"/>
                <a:ext cx="211429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r>
                        <a:rPr lang="de-DE" b="1" i="1" smtClean="0">
                          <a:latin typeface="Cambria Math" panose="02040503050406030204" pitchFamily="18" charset="0"/>
                          <a:ea typeface="Cambria Math" panose="02040503050406030204" pitchFamily="18" charset="0"/>
                        </a:rPr>
                        <m:t>𝑩</m:t>
                      </m:r>
                      <m:r>
                        <a:rPr lang="en-US"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de-DE" b="0" i="1" smtClean="0">
                              <a:latin typeface="Cambria Math" panose="02040503050406030204" pitchFamily="18" charset="0"/>
                            </a:rPr>
                            <m:t>0</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de-DE" b="1" i="1" smtClean="0">
                          <a:latin typeface="Cambria Math" panose="02040503050406030204" pitchFamily="18" charset="0"/>
                        </a:rPr>
                        <m:t>𝑱</m:t>
                      </m:r>
                    </m:oMath>
                  </m:oMathPara>
                </a14:m>
                <a:endParaRPr lang="en-US" b="1" dirty="0"/>
              </a:p>
            </p:txBody>
          </p:sp>
        </mc:Choice>
        <mc:Fallback xmlns="">
          <p:sp>
            <p:nvSpPr>
              <p:cNvPr id="9" name="TextBox 8"/>
              <p:cNvSpPr txBox="1">
                <a:spLocks noRot="1" noChangeAspect="1" noMove="1" noResize="1" noEditPoints="1" noAdjustHandles="1" noChangeArrowheads="1" noChangeShapeType="1" noTextEdit="1"/>
              </p:cNvSpPr>
              <p:nvPr/>
            </p:nvSpPr>
            <p:spPr>
              <a:xfrm>
                <a:off x="552768" y="2701105"/>
                <a:ext cx="2114297" cy="276999"/>
              </a:xfrm>
              <a:prstGeom prst="rect">
                <a:avLst/>
              </a:prstGeom>
              <a:blipFill rotWithShape="1">
                <a:blip r:embed="rId4"/>
                <a:stretch>
                  <a:fillRect l="-2017" r="-2882" b="-2826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52768" y="3114816"/>
                <a:ext cx="2731582" cy="283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r>
                        <a:rPr lang="de-DE" b="1" i="1" smtClean="0">
                          <a:latin typeface="Cambria Math" panose="02040503050406030204" pitchFamily="18" charset="0"/>
                          <a:ea typeface="Cambria Math" panose="02040503050406030204" pitchFamily="18" charset="0"/>
                        </a:rPr>
                        <m:t>𝑩</m:t>
                      </m:r>
                      <m:r>
                        <a:rPr lang="en-US"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d>
                        <m:dPr>
                          <m:ctrlPr>
                            <a:rPr lang="de-DE" b="0"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r>
                            <a:rPr lang="de-DE" b="1" i="1">
                              <a:latin typeface="Cambria Math" panose="02040503050406030204" pitchFamily="18" charset="0"/>
                              <a:ea typeface="Cambria Math" panose="02040503050406030204" pitchFamily="18" charset="0"/>
                            </a:rPr>
                            <m:t>𝑩</m:t>
                          </m:r>
                        </m:e>
                      </m:d>
                      <m:r>
                        <a:rPr lang="de-DE" b="1" i="1" smtClean="0">
                          <a:latin typeface="Cambria Math" panose="02040503050406030204" pitchFamily="18" charset="0"/>
                          <a:ea typeface="Cambria Math" panose="02040503050406030204" pitchFamily="18" charset="0"/>
                        </a:rPr>
                        <m:t>−</m:t>
                      </m:r>
                      <m:sSup>
                        <m:sSupPr>
                          <m:ctrlPr>
                            <a:rPr lang="de-DE" b="1"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de-DE" b="1" i="1" smtClean="0">
                              <a:latin typeface="Cambria Math" panose="02040503050406030204" pitchFamily="18" charset="0"/>
                              <a:ea typeface="Cambria Math" panose="02040503050406030204" pitchFamily="18" charset="0"/>
                            </a:rPr>
                            <m:t>𝟐</m:t>
                          </m:r>
                        </m:sup>
                      </m:sSup>
                      <m:r>
                        <a:rPr lang="de-DE" b="1" i="1" smtClean="0">
                          <a:latin typeface="Cambria Math" panose="02040503050406030204" pitchFamily="18" charset="0"/>
                          <a:ea typeface="Cambria Math" panose="02040503050406030204" pitchFamily="18" charset="0"/>
                        </a:rPr>
                        <m:t>𝑩</m:t>
                      </m:r>
                    </m:oMath>
                  </m:oMathPara>
                </a14:m>
                <a:endParaRPr lang="en-US" b="1" dirty="0"/>
              </a:p>
            </p:txBody>
          </p:sp>
        </mc:Choice>
        <mc:Fallback xmlns="">
          <p:sp>
            <p:nvSpPr>
              <p:cNvPr id="10" name="TextBox 9"/>
              <p:cNvSpPr txBox="1">
                <a:spLocks noRot="1" noChangeAspect="1" noMove="1" noResize="1" noEditPoints="1" noAdjustHandles="1" noChangeArrowheads="1" noChangeShapeType="1" noTextEdit="1"/>
              </p:cNvSpPr>
              <p:nvPr/>
            </p:nvSpPr>
            <p:spPr>
              <a:xfrm>
                <a:off x="552768" y="3114816"/>
                <a:ext cx="2731582" cy="283219"/>
              </a:xfrm>
              <a:prstGeom prst="rect">
                <a:avLst/>
              </a:prstGeom>
              <a:blipFill rotWithShape="1">
                <a:blip r:embed="rId5"/>
                <a:stretch>
                  <a:fillRect l="-1563" t="-4348" r="-1563" b="-652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076404" y="3405872"/>
                <a:ext cx="81913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b="1" i="1" smtClean="0">
                          <a:solidFill>
                            <a:srgbClr val="7030A0"/>
                          </a:solidFill>
                          <a:latin typeface="Cambria Math" panose="02040503050406030204" pitchFamily="18" charset="0"/>
                          <a:ea typeface="Cambria Math" panose="02040503050406030204" pitchFamily="18" charset="0"/>
                        </a:rPr>
                        <m:t>𝛁</m:t>
                      </m:r>
                      <m:r>
                        <a:rPr lang="de-DE" b="1" i="1" smtClean="0">
                          <a:solidFill>
                            <a:srgbClr val="7030A0"/>
                          </a:solidFill>
                          <a:latin typeface="Cambria Math" panose="02040503050406030204" pitchFamily="18" charset="0"/>
                          <a:ea typeface="Cambria Math" panose="02040503050406030204" pitchFamily="18" charset="0"/>
                        </a:rPr>
                        <m:t>𝑩</m:t>
                      </m:r>
                      <m:r>
                        <a:rPr lang="de-DE" b="1" i="1" smtClean="0">
                          <a:solidFill>
                            <a:srgbClr val="7030A0"/>
                          </a:solidFill>
                          <a:latin typeface="Cambria Math" panose="02040503050406030204" pitchFamily="18" charset="0"/>
                          <a:ea typeface="Cambria Math" panose="02040503050406030204" pitchFamily="18" charset="0"/>
                        </a:rPr>
                        <m:t>=</m:t>
                      </m:r>
                      <m:r>
                        <a:rPr lang="de-DE" b="1" i="1" smtClean="0">
                          <a:solidFill>
                            <a:srgbClr val="7030A0"/>
                          </a:solidFill>
                          <a:latin typeface="Cambria Math" panose="02040503050406030204" pitchFamily="18" charset="0"/>
                          <a:ea typeface="Cambria Math" panose="02040503050406030204" pitchFamily="18" charset="0"/>
                        </a:rPr>
                        <m:t>𝟎</m:t>
                      </m:r>
                    </m:oMath>
                  </m:oMathPara>
                </a14:m>
                <a:endParaRPr lang="en-US" b="1" dirty="0">
                  <a:solidFill>
                    <a:srgbClr val="7030A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076404" y="3405872"/>
                <a:ext cx="819134" cy="276999"/>
              </a:xfrm>
              <a:prstGeom prst="rect">
                <a:avLst/>
              </a:prstGeom>
              <a:blipFill rotWithShape="1">
                <a:blip r:embed="rId6"/>
                <a:stretch>
                  <a:fillRect l="-5970" r="-5970" b="-6667"/>
                </a:stretch>
              </a:blipFill>
            </p:spPr>
            <p:txBody>
              <a:bodyPr/>
              <a:lstStyle/>
              <a:p>
                <a:r>
                  <a:rPr lang="en-CA">
                    <a:noFill/>
                  </a:rPr>
                  <a:t> </a:t>
                </a:r>
              </a:p>
            </p:txBody>
          </p:sp>
        </mc:Fallback>
      </mc:AlternateContent>
      <p:sp>
        <p:nvSpPr>
          <p:cNvPr id="12" name="TextBox 11"/>
          <p:cNvSpPr txBox="1"/>
          <p:nvPr/>
        </p:nvSpPr>
        <p:spPr>
          <a:xfrm>
            <a:off x="199971" y="3356992"/>
            <a:ext cx="1826334" cy="369332"/>
          </a:xfrm>
          <a:prstGeom prst="rect">
            <a:avLst/>
          </a:prstGeom>
          <a:noFill/>
        </p:spPr>
        <p:txBody>
          <a:bodyPr wrap="none" rtlCol="0">
            <a:spAutoFit/>
          </a:bodyPr>
          <a:lstStyle/>
          <a:p>
            <a:r>
              <a:rPr lang="en-US" dirty="0" smtClean="0">
                <a:solidFill>
                  <a:srgbClr val="7030A0"/>
                </a:solidFill>
              </a:rPr>
              <a:t>Maxwell equation</a:t>
            </a:r>
            <a:endParaRPr lang="en-US" dirty="0">
              <a:solidFill>
                <a:srgbClr val="7030A0"/>
              </a:solidFill>
            </a:endParaRPr>
          </a:p>
        </p:txBody>
      </p:sp>
      <p:sp>
        <p:nvSpPr>
          <p:cNvPr id="13" name="Left Brace 12"/>
          <p:cNvSpPr/>
          <p:nvPr/>
        </p:nvSpPr>
        <p:spPr>
          <a:xfrm rot="16200000">
            <a:off x="983440" y="1783107"/>
            <a:ext cx="176844" cy="99034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Arrow 13"/>
          <p:cNvSpPr/>
          <p:nvPr/>
        </p:nvSpPr>
        <p:spPr>
          <a:xfrm>
            <a:off x="3513634" y="1724681"/>
            <a:ext cx="1858929" cy="4073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5383459" y="1587882"/>
                <a:ext cx="3637534" cy="680956"/>
              </a:xfrm>
              <a:prstGeom prst="rect">
                <a:avLst/>
              </a:prstGeom>
              <a:noFill/>
            </p:spPr>
            <p:txBody>
              <a:bodyPr wrap="none" lIns="0" tIns="0" rIns="0" bIns="0" rtlCol="0">
                <a:spAutoFit/>
              </a:bodyPr>
              <a:lstStyle/>
              <a:p>
                <a14:m>
                  <m:oMath xmlns:m="http://schemas.openxmlformats.org/officeDocument/2006/math">
                    <m:f>
                      <m:fPr>
                        <m:ctrlPr>
                          <a:rPr lang="en-US" sz="2800" i="1" smtClean="0">
                            <a:latin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m:t>
                        </m:r>
                      </m:num>
                      <m:den>
                        <m:r>
                          <a:rPr lang="en-US" sz="2800" i="1">
                            <a:latin typeface="Cambria Math" panose="02040503050406030204" pitchFamily="18" charset="0"/>
                            <a:ea typeface="Cambria Math" panose="02040503050406030204" pitchFamily="18" charset="0"/>
                          </a:rPr>
                          <m:t>𝜕</m:t>
                        </m:r>
                        <m:r>
                          <a:rPr lang="de-DE" sz="2800" i="1">
                            <a:latin typeface="Cambria Math" panose="02040503050406030204" pitchFamily="18" charset="0"/>
                            <a:ea typeface="Cambria Math" panose="02040503050406030204" pitchFamily="18" charset="0"/>
                          </a:rPr>
                          <m:t>𝑡</m:t>
                        </m:r>
                      </m:den>
                    </m:f>
                    <m:d>
                      <m:dPr>
                        <m:begChr m:val="["/>
                        <m:endChr m:val="]"/>
                        <m:ctrlPr>
                          <a:rPr lang="de-DE" sz="2800" i="1" smtClean="0">
                            <a:latin typeface="Cambria Math" panose="02040503050406030204" pitchFamily="18" charset="0"/>
                            <a:ea typeface="Cambria Math" panose="02040503050406030204" pitchFamily="18" charset="0"/>
                          </a:rPr>
                        </m:ctrlPr>
                      </m:dPr>
                      <m:e>
                        <m:sSup>
                          <m:sSupPr>
                            <m:ctrlPr>
                              <a:rPr lang="de-DE" sz="2800" b="1" i="1">
                                <a:latin typeface="Cambria Math" panose="02040503050406030204" pitchFamily="18" charset="0"/>
                              </a:rPr>
                            </m:ctrlPr>
                          </m:sSupPr>
                          <m:e>
                            <m:r>
                              <a:rPr lang="de-DE" sz="2800" b="1" i="1">
                                <a:latin typeface="Cambria Math" panose="02040503050406030204" pitchFamily="18" charset="0"/>
                                <a:ea typeface="Cambria Math" panose="02040503050406030204" pitchFamily="18" charset="0"/>
                              </a:rPr>
                              <m:t>𝛁</m:t>
                            </m:r>
                          </m:e>
                          <m:sup>
                            <m:r>
                              <a:rPr lang="de-DE" sz="2800" b="1" i="1">
                                <a:latin typeface="Cambria Math" panose="02040503050406030204" pitchFamily="18" charset="0"/>
                              </a:rPr>
                              <m:t>𝟐</m:t>
                            </m:r>
                          </m:sup>
                        </m:sSup>
                        <m:r>
                          <a:rPr lang="de-DE" sz="2800" b="1" i="1">
                            <a:latin typeface="Cambria Math" panose="02040503050406030204" pitchFamily="18" charset="0"/>
                          </a:rPr>
                          <m:t>𝑩</m:t>
                        </m:r>
                        <m:r>
                          <m:rPr>
                            <m:nor/>
                          </m:rPr>
                          <a:rPr lang="en-US" sz="2800" b="1" dirty="0"/>
                          <m:t> </m:t>
                        </m:r>
                        <m:r>
                          <a:rPr lang="de-DE" sz="2800" b="0" i="1" dirty="0" smtClean="0">
                            <a:latin typeface="Cambria Math" panose="02040503050406030204" pitchFamily="18" charset="0"/>
                          </a:rPr>
                          <m:t>−</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sSub>
                                  <m:sSubPr>
                                    <m:ctrlPr>
                                      <a:rPr lang="de-DE" sz="2800" i="1">
                                        <a:latin typeface="Cambria Math" panose="02040503050406030204" pitchFamily="18" charset="0"/>
                                      </a:rPr>
                                    </m:ctrlPr>
                                  </m:sSubPr>
                                  <m:e>
                                    <m:r>
                                      <a:rPr lang="de-DE" sz="2800" i="1">
                                        <a:latin typeface="Cambria Math" panose="02040503050406030204" pitchFamily="18" charset="0"/>
                                        <a:ea typeface="Cambria Math" panose="02040503050406030204" pitchFamily="18" charset="0"/>
                                      </a:rPr>
                                      <m:t>𝜇</m:t>
                                    </m:r>
                                  </m:e>
                                  <m:sub>
                                    <m:r>
                                      <a:rPr lang="de-DE" sz="2800" i="1">
                                        <a:latin typeface="Cambria Math" panose="02040503050406030204" pitchFamily="18" charset="0"/>
                                      </a:rPr>
                                      <m:t>0</m:t>
                                    </m:r>
                                  </m:sub>
                                </m:sSub>
                                <m:r>
                                  <a:rPr lang="de-DE" sz="2800" i="1">
                                    <a:latin typeface="Cambria Math" panose="02040503050406030204" pitchFamily="18" charset="0"/>
                                  </a:rPr>
                                  <m:t>𝑛</m:t>
                                </m:r>
                              </m:e>
                              <m:sub>
                                <m:r>
                                  <a:rPr lang="de-DE" sz="2800" i="1">
                                    <a:latin typeface="Cambria Math" panose="02040503050406030204" pitchFamily="18" charset="0"/>
                                  </a:rPr>
                                  <m:t>𝑆</m:t>
                                </m:r>
                              </m:sub>
                            </m:sSub>
                            <m:sSup>
                              <m:sSupPr>
                                <m:ctrlPr>
                                  <a:rPr lang="en-US" sz="2800" i="1">
                                    <a:latin typeface="Cambria Math" panose="02040503050406030204" pitchFamily="18" charset="0"/>
                                  </a:rPr>
                                </m:ctrlPr>
                              </m:sSupPr>
                              <m:e>
                                <m:r>
                                  <a:rPr lang="de-DE" sz="2800" i="1">
                                    <a:latin typeface="Cambria Math" panose="02040503050406030204" pitchFamily="18" charset="0"/>
                                  </a:rPr>
                                  <m:t>𝑒</m:t>
                                </m:r>
                              </m:e>
                              <m:sup>
                                <m:r>
                                  <a:rPr lang="de-DE" sz="2800" i="1">
                                    <a:latin typeface="Cambria Math" panose="02040503050406030204" pitchFamily="18" charset="0"/>
                                  </a:rPr>
                                  <m:t>2</m:t>
                                </m:r>
                              </m:sup>
                            </m:sSup>
                          </m:num>
                          <m:den>
                            <m:r>
                              <a:rPr lang="de-DE" sz="2800" i="1" smtClean="0">
                                <a:latin typeface="Cambria Math" panose="02040503050406030204" pitchFamily="18" charset="0"/>
                              </a:rPr>
                              <m:t>𝑚</m:t>
                            </m:r>
                          </m:den>
                        </m:f>
                        <m:r>
                          <m:rPr>
                            <m:nor/>
                          </m:rPr>
                          <a:rPr lang="de-DE" sz="2800" b="1" i="1" smtClean="0">
                            <a:latin typeface="Cambria Math" panose="02040503050406030204" pitchFamily="18" charset="0"/>
                            <a:ea typeface="Cambria Math" panose="02040503050406030204" pitchFamily="18" charset="0"/>
                          </a:rPr>
                          <m:t>B</m:t>
                        </m:r>
                        <m:r>
                          <a:rPr lang="de-DE" sz="2800" b="0" i="1" smtClean="0">
                            <a:latin typeface="Cambria Math" panose="02040503050406030204" pitchFamily="18" charset="0"/>
                            <a:ea typeface="Cambria Math" panose="02040503050406030204" pitchFamily="18" charset="0"/>
                          </a:rPr>
                          <m:t> </m:t>
                        </m:r>
                      </m:e>
                    </m:d>
                    <m:r>
                      <a:rPr lang="de-DE" sz="2800" b="0" i="1" smtClean="0">
                        <a:latin typeface="Cambria Math" panose="02040503050406030204" pitchFamily="18" charset="0"/>
                        <a:ea typeface="Cambria Math" panose="02040503050406030204" pitchFamily="18" charset="0"/>
                      </a:rPr>
                      <m:t>=</m:t>
                    </m:r>
                  </m:oMath>
                </a14:m>
                <a:r>
                  <a:rPr lang="en-US" sz="2800" i="1" dirty="0" smtClean="0"/>
                  <a:t>0</a:t>
                </a:r>
                <a:endParaRPr lang="en-US" sz="2800" i="1" dirty="0"/>
              </a:p>
            </p:txBody>
          </p:sp>
        </mc:Choice>
        <mc:Fallback xmlns="">
          <p:sp>
            <p:nvSpPr>
              <p:cNvPr id="15" name="TextBox 14"/>
              <p:cNvSpPr txBox="1">
                <a:spLocks noRot="1" noChangeAspect="1" noMove="1" noResize="1" noEditPoints="1" noAdjustHandles="1" noChangeArrowheads="1" noChangeShapeType="1" noTextEdit="1"/>
              </p:cNvSpPr>
              <p:nvPr/>
            </p:nvSpPr>
            <p:spPr>
              <a:xfrm>
                <a:off x="5383459" y="1587882"/>
                <a:ext cx="3637534" cy="680956"/>
              </a:xfrm>
              <a:prstGeom prst="rect">
                <a:avLst/>
              </a:prstGeom>
              <a:blipFill rotWithShape="1">
                <a:blip r:embed="rId7"/>
                <a:stretch>
                  <a:fillRect r="-4355" b="-1696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447256" y="1548897"/>
                <a:ext cx="1720792" cy="2832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de-DE" b="0" i="1" smtClean="0">
                              <a:latin typeface="Cambria Math" panose="02040503050406030204" pitchFamily="18" charset="0"/>
                            </a:rPr>
                            <m:t>0</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de-DE" b="1" i="1" smtClean="0">
                          <a:latin typeface="Cambria Math" panose="02040503050406030204" pitchFamily="18" charset="0"/>
                        </a:rPr>
                        <m:t>𝑱</m:t>
                      </m:r>
                      <m:r>
                        <a:rPr lang="de-DE" b="1" i="0" smtClean="0">
                          <a:latin typeface="Cambria Math" panose="02040503050406030204" pitchFamily="18" charset="0"/>
                        </a:rPr>
                        <m:t>=−</m:t>
                      </m:r>
                      <m:sSup>
                        <m:sSupPr>
                          <m:ctrlPr>
                            <a:rPr lang="de-DE" b="1" i="1" smtClean="0">
                              <a:latin typeface="Cambria Math" panose="02040503050406030204" pitchFamily="18" charset="0"/>
                            </a:rPr>
                          </m:ctrlPr>
                        </m:sSupPr>
                        <m:e>
                          <m:r>
                            <a:rPr lang="de-DE" b="1" i="1" smtClean="0">
                              <a:latin typeface="Cambria Math" panose="02040503050406030204" pitchFamily="18" charset="0"/>
                              <a:ea typeface="Cambria Math" panose="02040503050406030204" pitchFamily="18" charset="0"/>
                            </a:rPr>
                            <m:t>𝛁</m:t>
                          </m:r>
                        </m:e>
                        <m:sup>
                          <m:r>
                            <a:rPr lang="de-DE" b="1" i="1" smtClean="0">
                              <a:latin typeface="Cambria Math" panose="02040503050406030204" pitchFamily="18" charset="0"/>
                            </a:rPr>
                            <m:t>𝟐</m:t>
                          </m:r>
                        </m:sup>
                      </m:sSup>
                      <m:r>
                        <a:rPr lang="de-DE" b="1" i="1" smtClean="0">
                          <a:latin typeface="Cambria Math" panose="02040503050406030204" pitchFamily="18" charset="0"/>
                        </a:rPr>
                        <m:t>𝑩</m:t>
                      </m:r>
                    </m:oMath>
                  </m:oMathPara>
                </a14:m>
                <a:endParaRPr lang="en-US"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3447256" y="1548897"/>
                <a:ext cx="1720792" cy="283219"/>
              </a:xfrm>
              <a:prstGeom prst="rect">
                <a:avLst/>
              </a:prstGeom>
              <a:blipFill rotWithShape="1">
                <a:blip r:embed="rId8"/>
                <a:stretch>
                  <a:fillRect l="-2473" t="-2128" r="-2827" b="-27660"/>
                </a:stretch>
              </a:blipFill>
            </p:spPr>
            <p:txBody>
              <a:bodyPr/>
              <a:lstStyle/>
              <a:p>
                <a:r>
                  <a:rPr lang="en-CA">
                    <a:noFill/>
                  </a:rPr>
                  <a:t> </a:t>
                </a:r>
              </a:p>
            </p:txBody>
          </p:sp>
        </mc:Fallback>
      </mc:AlternateContent>
      <p:sp>
        <p:nvSpPr>
          <p:cNvPr id="23" name="TextBox 22"/>
          <p:cNvSpPr txBox="1"/>
          <p:nvPr/>
        </p:nvSpPr>
        <p:spPr>
          <a:xfrm>
            <a:off x="179512" y="5063516"/>
            <a:ext cx="7627281" cy="52322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800" dirty="0" smtClean="0"/>
              <a:t>Let us check which solution is physically meaningful</a:t>
            </a:r>
            <a:endParaRPr lang="en-US" sz="2800" dirty="0"/>
          </a:p>
        </p:txBody>
      </p:sp>
      <p:grpSp>
        <p:nvGrpSpPr>
          <p:cNvPr id="3" name="Group 2"/>
          <p:cNvGrpSpPr/>
          <p:nvPr/>
        </p:nvGrpSpPr>
        <p:grpSpPr>
          <a:xfrm>
            <a:off x="612648" y="2307861"/>
            <a:ext cx="8567530" cy="2737502"/>
            <a:chOff x="612648" y="2802625"/>
            <a:chExt cx="8567530" cy="2737502"/>
          </a:xfrm>
        </p:grpSpPr>
        <mc:AlternateContent xmlns:mc="http://schemas.openxmlformats.org/markup-compatibility/2006" xmlns:a14="http://schemas.microsoft.com/office/drawing/2010/main">
          <mc:Choice Requires="a14">
            <p:sp>
              <p:nvSpPr>
                <p:cNvPr id="17" name="TextBox 16"/>
                <p:cNvSpPr txBox="1"/>
                <p:nvPr/>
              </p:nvSpPr>
              <p:spPr>
                <a:xfrm>
                  <a:off x="3079742" y="4908245"/>
                  <a:ext cx="2059859" cy="403444"/>
                </a:xfrm>
                <a:prstGeom prst="rect">
                  <a:avLst/>
                </a:prstGeom>
                <a:noFill/>
              </p:spPr>
              <p:txBody>
                <a:bodyPr wrap="none" lIns="0" tIns="0" rIns="0" bIns="0" rtlCol="0">
                  <a:spAutoFit/>
                </a:bodyPr>
                <a:lstStyle/>
                <a:p>
                  <a:r>
                    <a:rPr lang="en-US" i="1" dirty="0" smtClean="0"/>
                    <a:t>2. B</a:t>
                  </a:r>
                  <a:r>
                    <a:rPr lang="en-US" dirty="0" smtClean="0"/>
                    <a:t>(x)</a:t>
                  </a:r>
                  <a14:m>
                    <m:oMath xmlns:m="http://schemas.openxmlformats.org/officeDocument/2006/math">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de-DE" b="0" i="1" smtClean="0">
                              <a:latin typeface="Cambria Math" panose="02040503050406030204" pitchFamily="18" charset="0"/>
                            </a:rPr>
                            <m:t>𝐵</m:t>
                          </m:r>
                        </m:e>
                        <m:sub>
                          <m:r>
                            <a:rPr lang="de-DE" b="0" i="1" smtClean="0">
                              <a:latin typeface="Cambria Math" panose="02040503050406030204" pitchFamily="18" charset="0"/>
                            </a:rPr>
                            <m:t>0</m:t>
                          </m:r>
                        </m:sub>
                      </m:sSub>
                      <m:r>
                        <m:rPr>
                          <m:sty m:val="p"/>
                        </m:rPr>
                        <a:rPr lang="de-DE" b="0" i="0" smtClean="0">
                          <a:latin typeface="Cambria Math" panose="02040503050406030204" pitchFamily="18" charset="0"/>
                        </a:rPr>
                        <m:t>exp</m:t>
                      </m:r>
                      <m:r>
                        <a:rPr lang="de-DE" b="0" i="1" smtClean="0">
                          <a:latin typeface="Cambria Math" panose="02040503050406030204" pitchFamily="18" charset="0"/>
                        </a:rPr>
                        <m:t>⁡(−</m:t>
                      </m:r>
                      <m:f>
                        <m:fPr>
                          <m:ctrlPr>
                            <a:rPr lang="de-DE" i="1" smtClean="0">
                              <a:latin typeface="Cambria Math" panose="02040503050406030204" pitchFamily="18" charset="0"/>
                            </a:rPr>
                          </m:ctrlPr>
                        </m:fPr>
                        <m:num>
                          <m:r>
                            <a:rPr lang="de-DE" b="0" i="1" smtClean="0">
                              <a:latin typeface="Cambria Math" panose="02040503050406030204" pitchFamily="18" charset="0"/>
                            </a:rPr>
                            <m:t>𝑥</m:t>
                          </m:r>
                        </m:num>
                        <m:den>
                          <m:sSub>
                            <m:sSubPr>
                              <m:ctrlPr>
                                <a:rPr lang="de-DE"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𝐿</m:t>
                              </m:r>
                            </m:sub>
                          </m:sSub>
                        </m:den>
                      </m:f>
                      <m:r>
                        <a:rPr lang="de-DE" b="0" i="1" smtClean="0">
                          <a:latin typeface="Cambria Math" panose="02040503050406030204" pitchFamily="18" charset="0"/>
                        </a:rPr>
                        <m:t>)</m:t>
                      </m:r>
                    </m:oMath>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3079742" y="4908245"/>
                  <a:ext cx="2059859" cy="403444"/>
                </a:xfrm>
                <a:prstGeom prst="rect">
                  <a:avLst/>
                </a:prstGeom>
                <a:blipFill rotWithShape="0">
                  <a:blip r:embed="rId9"/>
                  <a:stretch>
                    <a:fillRect l="-6805" t="-12121" r="-2663" b="-12121"/>
                  </a:stretch>
                </a:blipFill>
              </p:spPr>
              <p:txBody>
                <a:bodyPr/>
                <a:lstStyle/>
                <a:p>
                  <a:r>
                    <a:rPr lang="en-US">
                      <a:noFill/>
                    </a:rPr>
                    <a:t> </a:t>
                  </a:r>
                </a:p>
              </p:txBody>
            </p:sp>
          </mc:Fallback>
        </mc:AlternateContent>
        <p:sp>
          <p:nvSpPr>
            <p:cNvPr id="18" name="TextBox 17"/>
            <p:cNvSpPr txBox="1"/>
            <p:nvPr/>
          </p:nvSpPr>
          <p:spPr>
            <a:xfrm>
              <a:off x="612648" y="4490685"/>
              <a:ext cx="2066591" cy="369332"/>
            </a:xfrm>
            <a:prstGeom prst="rect">
              <a:avLst/>
            </a:prstGeom>
            <a:noFill/>
          </p:spPr>
          <p:txBody>
            <a:bodyPr wrap="none" rtlCol="0">
              <a:spAutoFit/>
            </a:bodyPr>
            <a:lstStyle/>
            <a:p>
              <a:r>
                <a:rPr lang="en-US" dirty="0" smtClean="0"/>
                <a:t>2 possible solutions:</a:t>
              </a:r>
              <a:endParaRPr lang="en-US" dirty="0"/>
            </a:p>
          </p:txBody>
        </p:sp>
        <mc:AlternateContent xmlns:mc="http://schemas.openxmlformats.org/markup-compatibility/2006" xmlns:a14="http://schemas.microsoft.com/office/drawing/2010/main">
          <mc:Choice Requires="a14">
            <p:sp>
              <p:nvSpPr>
                <p:cNvPr id="19" name="TextBox 18"/>
                <p:cNvSpPr txBox="1"/>
                <p:nvPr/>
              </p:nvSpPr>
              <p:spPr>
                <a:xfrm>
                  <a:off x="3042416" y="4537719"/>
                  <a:ext cx="131907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1.  </m:t>
                        </m:r>
                        <m:r>
                          <a:rPr lang="de-DE" b="0" i="1" smtClean="0">
                            <a:latin typeface="Cambria Math" panose="02040503050406030204" pitchFamily="18" charset="0"/>
                          </a:rPr>
                          <m:t>𝐵</m:t>
                        </m:r>
                        <m:r>
                          <a:rPr lang="de-DE" b="0" i="1" smtClean="0">
                            <a:latin typeface="Cambria Math" panose="02040503050406030204" pitchFamily="18" charset="0"/>
                          </a:rPr>
                          <m:t>=</m:t>
                        </m:r>
                        <m:r>
                          <m:rPr>
                            <m:sty m:val="p"/>
                          </m:rPr>
                          <a:rPr lang="de-DE" b="0" i="0" smtClean="0">
                            <a:latin typeface="Cambria Math" panose="02040503050406030204" pitchFamily="18" charset="0"/>
                          </a:rPr>
                          <m:t>const</m:t>
                        </m:r>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3042416" y="4537719"/>
                  <a:ext cx="1319079" cy="276999"/>
                </a:xfrm>
                <a:prstGeom prst="rect">
                  <a:avLst/>
                </a:prstGeom>
                <a:blipFill rotWithShape="0">
                  <a:blip r:embed="rId10"/>
                  <a:stretch>
                    <a:fillRect l="-3241" r="-3704"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927159" y="4686453"/>
                  <a:ext cx="1525161" cy="8183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𝐿</m:t>
                            </m:r>
                          </m:sub>
                        </m:sSub>
                        <m:r>
                          <a:rPr lang="de-DE" b="0" i="1" smtClean="0">
                            <a:latin typeface="Cambria Math" panose="02040503050406030204" pitchFamily="18" charset="0"/>
                          </a:rPr>
                          <m:t>=</m:t>
                        </m:r>
                        <m:rad>
                          <m:radPr>
                            <m:degHide m:val="on"/>
                            <m:ctrlPr>
                              <a:rPr lang="de-DE" b="0" i="1" smtClean="0">
                                <a:latin typeface="Cambria Math" panose="02040503050406030204" pitchFamily="18" charset="0"/>
                              </a:rPr>
                            </m:ctrlPr>
                          </m:radPr>
                          <m:deg/>
                          <m:e>
                            <m:f>
                              <m:fPr>
                                <m:ctrlPr>
                                  <a:rPr lang="de-DE" b="0" i="1" smtClean="0">
                                    <a:latin typeface="Cambria Math" panose="02040503050406030204" pitchFamily="18" charset="0"/>
                                  </a:rPr>
                                </m:ctrlPr>
                              </m:fPr>
                              <m:num>
                                <m:r>
                                  <a:rPr lang="de-DE" b="0" i="1" smtClean="0">
                                    <a:latin typeface="Cambria Math" panose="02040503050406030204" pitchFamily="18" charset="0"/>
                                  </a:rPr>
                                  <m:t>𝑚</m:t>
                                </m:r>
                              </m:num>
                              <m:den>
                                <m:sSub>
                                  <m:sSubPr>
                                    <m:ctrlPr>
                                      <a:rPr lang="de-DE" b="0"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𝜇</m:t>
                                    </m:r>
                                  </m:e>
                                  <m:sub>
                                    <m:r>
                                      <a:rPr lang="de-DE" b="0" i="1" smtClean="0">
                                        <a:latin typeface="Cambria Math" panose="02040503050406030204" pitchFamily="18" charset="0"/>
                                      </a:rPr>
                                      <m:t>0</m:t>
                                    </m:r>
                                  </m:sub>
                                </m:sSub>
                                <m:sSub>
                                  <m:sSubPr>
                                    <m:ctrlPr>
                                      <a:rPr lang="de-DE" b="0" i="1" smtClean="0">
                                        <a:latin typeface="Cambria Math" panose="02040503050406030204" pitchFamily="18" charset="0"/>
                                      </a:rPr>
                                    </m:ctrlPr>
                                  </m:sSubPr>
                                  <m:e>
                                    <m:r>
                                      <a:rPr lang="de-DE" b="0" i="1" smtClean="0">
                                        <a:latin typeface="Cambria Math" panose="02040503050406030204" pitchFamily="18" charset="0"/>
                                      </a:rPr>
                                      <m:t>𝑛</m:t>
                                    </m:r>
                                  </m:e>
                                  <m:sub>
                                    <m:r>
                                      <a:rPr lang="de-DE" b="0" i="1" smtClean="0">
                                        <a:latin typeface="Cambria Math" panose="02040503050406030204" pitchFamily="18" charset="0"/>
                                      </a:rPr>
                                      <m:t>𝑆</m:t>
                                    </m:r>
                                  </m:sub>
                                </m:sSub>
                                <m:sSup>
                                  <m:sSupPr>
                                    <m:ctrlPr>
                                      <a:rPr lang="de-DE" b="0" i="1" smtClean="0">
                                        <a:latin typeface="Cambria Math" panose="02040503050406030204" pitchFamily="18" charset="0"/>
                                      </a:rPr>
                                    </m:ctrlPr>
                                  </m:sSupPr>
                                  <m:e>
                                    <m:r>
                                      <a:rPr lang="de-DE" b="0" i="1" smtClean="0">
                                        <a:latin typeface="Cambria Math" panose="02040503050406030204" pitchFamily="18" charset="0"/>
                                      </a:rPr>
                                      <m:t>𝑒</m:t>
                                    </m:r>
                                  </m:e>
                                  <m:sup>
                                    <m:r>
                                      <a:rPr lang="de-DE" b="0" i="1" smtClean="0">
                                        <a:latin typeface="Cambria Math" panose="02040503050406030204" pitchFamily="18" charset="0"/>
                                      </a:rPr>
                                      <m:t>2</m:t>
                                    </m:r>
                                  </m:sup>
                                </m:sSup>
                              </m:den>
                            </m:f>
                          </m:e>
                        </m:rad>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5927159" y="4686453"/>
                  <a:ext cx="1525161" cy="818366"/>
                </a:xfrm>
                <a:prstGeom prst="rect">
                  <a:avLst/>
                </a:prstGeom>
                <a:blipFill rotWithShape="0">
                  <a:blip r:embed="rId11"/>
                  <a:stretch>
                    <a:fillRect/>
                  </a:stretch>
                </a:blipFill>
              </p:spPr>
              <p:txBody>
                <a:bodyPr/>
                <a:lstStyle/>
                <a:p>
                  <a:r>
                    <a:rPr lang="en-US">
                      <a:noFill/>
                    </a:rPr>
                    <a:t> </a:t>
                  </a:r>
                </a:p>
              </p:txBody>
            </p:sp>
          </mc:Fallback>
        </mc:AlternateContent>
        <p:sp>
          <p:nvSpPr>
            <p:cNvPr id="22" name="TextBox 21"/>
            <p:cNvSpPr txBox="1"/>
            <p:nvPr/>
          </p:nvSpPr>
          <p:spPr>
            <a:xfrm>
              <a:off x="5292080" y="4942357"/>
              <a:ext cx="595035" cy="369332"/>
            </a:xfrm>
            <a:prstGeom prst="rect">
              <a:avLst/>
            </a:prstGeom>
            <a:noFill/>
          </p:spPr>
          <p:txBody>
            <a:bodyPr wrap="none" rtlCol="0">
              <a:spAutoFit/>
            </a:bodyPr>
            <a:lstStyle/>
            <a:p>
              <a:r>
                <a:rPr lang="en-US" dirty="0" smtClean="0"/>
                <a:t>with</a:t>
              </a:r>
              <a:endParaRPr lang="en-US" dirty="0"/>
            </a:p>
          </p:txBody>
        </p:sp>
        <p:sp>
          <p:nvSpPr>
            <p:cNvPr id="24" name="TextBox 23"/>
            <p:cNvSpPr txBox="1"/>
            <p:nvPr/>
          </p:nvSpPr>
          <p:spPr>
            <a:xfrm>
              <a:off x="7540559" y="4616797"/>
              <a:ext cx="1639619" cy="923330"/>
            </a:xfrm>
            <a:prstGeom prst="rect">
              <a:avLst/>
            </a:prstGeom>
            <a:noFill/>
          </p:spPr>
          <p:txBody>
            <a:bodyPr wrap="square" rtlCol="0">
              <a:spAutoFit/>
            </a:bodyPr>
            <a:lstStyle/>
            <a:p>
              <a:r>
                <a:rPr lang="en-US" dirty="0" smtClean="0"/>
                <a:t>London penetration depth</a:t>
              </a:r>
              <a:endParaRPr lang="en-US" dirty="0"/>
            </a:p>
          </p:txBody>
        </p:sp>
        <p:grpSp>
          <p:nvGrpSpPr>
            <p:cNvPr id="20" name="Group 19"/>
            <p:cNvGrpSpPr/>
            <p:nvPr/>
          </p:nvGrpSpPr>
          <p:grpSpPr>
            <a:xfrm>
              <a:off x="6128493" y="2802625"/>
              <a:ext cx="2663825" cy="1706495"/>
              <a:chOff x="6128493" y="2765070"/>
              <a:chExt cx="2663825" cy="1706495"/>
            </a:xfrm>
          </p:grpSpPr>
          <p:pic>
            <p:nvPicPr>
              <p:cNvPr id="25" name="Picture 12"/>
              <p:cNvPicPr>
                <a:picLocks noChangeAspect="1" noChangeArrowheads="1"/>
              </p:cNvPicPr>
              <p:nvPr/>
            </p:nvPicPr>
            <p:blipFill>
              <a:blip r:embed="rId12" cstate="print"/>
              <a:srcRect/>
              <a:stretch>
                <a:fillRect/>
              </a:stretch>
            </p:blipFill>
            <p:spPr bwMode="auto">
              <a:xfrm>
                <a:off x="6128493" y="2776115"/>
                <a:ext cx="2663825" cy="1695450"/>
              </a:xfrm>
              <a:prstGeom prst="rect">
                <a:avLst/>
              </a:prstGeom>
              <a:noFill/>
              <a:ln w="9525">
                <a:noFill/>
                <a:miter lim="800000"/>
                <a:headEnd/>
                <a:tailEnd/>
              </a:ln>
            </p:spPr>
          </p:pic>
          <p:sp>
            <p:nvSpPr>
              <p:cNvPr id="6" name="TextBox 5"/>
              <p:cNvSpPr txBox="1"/>
              <p:nvPr/>
            </p:nvSpPr>
            <p:spPr>
              <a:xfrm>
                <a:off x="6298285" y="2999672"/>
                <a:ext cx="391454" cy="369332"/>
              </a:xfrm>
              <a:prstGeom prst="rect">
                <a:avLst/>
              </a:prstGeom>
              <a:solidFill>
                <a:schemeClr val="bg1"/>
              </a:solidFill>
            </p:spPr>
            <p:txBody>
              <a:bodyPr wrap="none" rtlCol="0">
                <a:spAutoFit/>
              </a:bodyPr>
              <a:lstStyle/>
              <a:p>
                <a:r>
                  <a:rPr lang="en-US" i="1" dirty="0" err="1" smtClean="0"/>
                  <a:t>B</a:t>
                </a:r>
                <a:r>
                  <a:rPr lang="en-US" baseline="-25000" dirty="0" err="1" smtClean="0"/>
                  <a:t>0</a:t>
                </a:r>
                <a:endParaRPr lang="en-US" baseline="-25000" dirty="0"/>
              </a:p>
            </p:txBody>
          </p:sp>
          <p:sp>
            <p:nvSpPr>
              <p:cNvPr id="26" name="TextBox 25"/>
              <p:cNvSpPr txBox="1"/>
              <p:nvPr/>
            </p:nvSpPr>
            <p:spPr>
              <a:xfrm>
                <a:off x="7364386" y="2765070"/>
                <a:ext cx="567784" cy="369332"/>
              </a:xfrm>
              <a:prstGeom prst="rect">
                <a:avLst/>
              </a:prstGeom>
              <a:solidFill>
                <a:schemeClr val="bg1"/>
              </a:solidFill>
            </p:spPr>
            <p:txBody>
              <a:bodyPr wrap="none" rtlCol="0">
                <a:spAutoFit/>
              </a:bodyPr>
              <a:lstStyle/>
              <a:p>
                <a:r>
                  <a:rPr lang="en-US" i="1" dirty="0" smtClean="0"/>
                  <a:t>B</a:t>
                </a:r>
                <a:r>
                  <a:rPr lang="en-US" dirty="0" smtClean="0"/>
                  <a:t>(x)</a:t>
                </a:r>
                <a:endParaRPr lang="en-US" dirty="0"/>
              </a:p>
            </p:txBody>
          </p:sp>
        </p:grpSp>
      </p:grpSp>
      <p:sp>
        <p:nvSpPr>
          <p:cNvPr id="4" name="TextBox 3"/>
          <p:cNvSpPr txBox="1"/>
          <p:nvPr/>
        </p:nvSpPr>
        <p:spPr>
          <a:xfrm>
            <a:off x="107504" y="908720"/>
            <a:ext cx="8701228" cy="369332"/>
          </a:xfrm>
          <a:prstGeom prst="rect">
            <a:avLst/>
          </a:prstGeom>
          <a:noFill/>
        </p:spPr>
        <p:txBody>
          <a:bodyPr wrap="none" rtlCol="0">
            <a:spAutoFit/>
          </a:bodyPr>
          <a:lstStyle/>
          <a:p>
            <a:r>
              <a:rPr lang="en-US" dirty="0" smtClean="0"/>
              <a:t>Ampere´s law                            relates the current density </a:t>
            </a:r>
            <a:r>
              <a:rPr lang="en-US" b="1" i="1" dirty="0" smtClean="0"/>
              <a:t>J</a:t>
            </a:r>
            <a:r>
              <a:rPr lang="en-US" i="1" dirty="0" smtClean="0"/>
              <a:t> </a:t>
            </a:r>
            <a:r>
              <a:rPr lang="en-US" dirty="0" smtClean="0"/>
              <a:t>and the magnetic flux density </a:t>
            </a:r>
            <a:r>
              <a:rPr lang="en-US" b="1" i="1" dirty="0" smtClean="0"/>
              <a:t>B</a:t>
            </a:r>
            <a:r>
              <a:rPr lang="en-US" i="1" dirty="0" smtClean="0"/>
              <a:t> </a:t>
            </a:r>
            <a:r>
              <a:rPr lang="en-US" dirty="0" smtClean="0"/>
              <a:t>  </a:t>
            </a:r>
            <a:endParaRPr lang="en-US" dirty="0"/>
          </a:p>
        </p:txBody>
      </p:sp>
      <mc:AlternateContent xmlns:mc="http://schemas.openxmlformats.org/markup-compatibility/2006" xmlns:a14="http://schemas.microsoft.com/office/drawing/2010/main">
        <mc:Choice Requires="a14">
          <p:sp>
            <p:nvSpPr>
              <p:cNvPr id="29" name="TextBox 28"/>
              <p:cNvSpPr txBox="1"/>
              <p:nvPr/>
            </p:nvSpPr>
            <p:spPr>
              <a:xfrm>
                <a:off x="1586756" y="960230"/>
                <a:ext cx="127560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7030A0"/>
                          </a:solidFill>
                          <a:latin typeface="Cambria Math" panose="02040503050406030204" pitchFamily="18" charset="0"/>
                          <a:ea typeface="Cambria Math" panose="02040503050406030204" pitchFamily="18" charset="0"/>
                        </a:rPr>
                        <m:t>𝛁</m:t>
                      </m:r>
                      <m:r>
                        <a:rPr lang="en-US" i="1" smtClean="0">
                          <a:solidFill>
                            <a:srgbClr val="7030A0"/>
                          </a:solidFill>
                          <a:latin typeface="Cambria Math" panose="02040503050406030204" pitchFamily="18" charset="0"/>
                          <a:ea typeface="Cambria Math" panose="02040503050406030204" pitchFamily="18" charset="0"/>
                        </a:rPr>
                        <m:t>×</m:t>
                      </m:r>
                      <m:r>
                        <a:rPr lang="de-DE" b="1" i="1" smtClean="0">
                          <a:solidFill>
                            <a:srgbClr val="7030A0"/>
                          </a:solidFill>
                          <a:latin typeface="Cambria Math" panose="02040503050406030204" pitchFamily="18" charset="0"/>
                          <a:ea typeface="Cambria Math" panose="02040503050406030204" pitchFamily="18" charset="0"/>
                        </a:rPr>
                        <m:t>𝑩</m:t>
                      </m:r>
                      <m:r>
                        <a:rPr lang="en-US" i="1" smtClean="0">
                          <a:solidFill>
                            <a:srgbClr val="7030A0"/>
                          </a:solidFill>
                          <a:latin typeface="Cambria Math" panose="02040503050406030204" pitchFamily="18" charset="0"/>
                        </a:rPr>
                        <m:t>=</m:t>
                      </m:r>
                      <m:sSub>
                        <m:sSubPr>
                          <m:ctrlPr>
                            <a:rPr lang="en-US" i="1" smtClean="0">
                              <a:solidFill>
                                <a:srgbClr val="7030A0"/>
                              </a:solidFill>
                              <a:latin typeface="Cambria Math" panose="02040503050406030204" pitchFamily="18" charset="0"/>
                            </a:rPr>
                          </m:ctrlPr>
                        </m:sSubPr>
                        <m:e>
                          <m:r>
                            <a:rPr lang="en-US" i="1" smtClean="0">
                              <a:solidFill>
                                <a:srgbClr val="7030A0"/>
                              </a:solidFill>
                              <a:latin typeface="Cambria Math" panose="02040503050406030204" pitchFamily="18" charset="0"/>
                              <a:ea typeface="Cambria Math" panose="02040503050406030204" pitchFamily="18" charset="0"/>
                            </a:rPr>
                            <m:t>𝜇</m:t>
                          </m:r>
                        </m:e>
                        <m:sub>
                          <m:r>
                            <a:rPr lang="de-DE" b="0" i="1" smtClean="0">
                              <a:solidFill>
                                <a:srgbClr val="7030A0"/>
                              </a:solidFill>
                              <a:latin typeface="Cambria Math" panose="02040503050406030204" pitchFamily="18" charset="0"/>
                            </a:rPr>
                            <m:t>0</m:t>
                          </m:r>
                        </m:sub>
                      </m:sSub>
                      <m:r>
                        <a:rPr lang="de-DE" b="1" i="1" smtClean="0">
                          <a:solidFill>
                            <a:srgbClr val="7030A0"/>
                          </a:solidFill>
                          <a:latin typeface="Cambria Math" panose="02040503050406030204" pitchFamily="18" charset="0"/>
                        </a:rPr>
                        <m:t>𝑱</m:t>
                      </m:r>
                    </m:oMath>
                  </m:oMathPara>
                </a14:m>
                <a:endParaRPr lang="en-US" b="1" dirty="0">
                  <a:solidFill>
                    <a:srgbClr val="7030A0"/>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1586756" y="960230"/>
                <a:ext cx="1275606" cy="276999"/>
              </a:xfrm>
              <a:prstGeom prst="rect">
                <a:avLst/>
              </a:prstGeom>
              <a:blipFill rotWithShape="1">
                <a:blip r:embed="rId13"/>
                <a:stretch>
                  <a:fillRect l="-3333" r="-5714" b="-28889"/>
                </a:stretch>
              </a:blipFill>
            </p:spPr>
            <p:txBody>
              <a:bodyPr/>
              <a:lstStyle/>
              <a:p>
                <a:r>
                  <a:rPr lang="en-CA">
                    <a:noFill/>
                  </a:rPr>
                  <a:t> </a:t>
                </a:r>
              </a:p>
            </p:txBody>
          </p:sp>
        </mc:Fallback>
      </mc:AlternateContent>
      <p:sp>
        <p:nvSpPr>
          <p:cNvPr id="5" name="Footer Placeholder 4"/>
          <p:cNvSpPr>
            <a:spLocks noGrp="1"/>
          </p:cNvSpPr>
          <p:nvPr>
            <p:ph type="ftr" sz="quarter" idx="11"/>
          </p:nvPr>
        </p:nvSpPr>
        <p:spPr/>
        <p:txBody>
          <a:bodyPr/>
          <a:lstStyle/>
          <a:p>
            <a:r>
              <a:rPr lang="en-US" smtClean="0"/>
              <a:t>T. Junginger – IAS Saskatoon </a:t>
            </a:r>
            <a:endParaRPr lang="en-CA" dirty="0"/>
          </a:p>
        </p:txBody>
      </p:sp>
      <p:sp>
        <p:nvSpPr>
          <p:cNvPr id="27" name="Slide Number Placeholder 26"/>
          <p:cNvSpPr>
            <a:spLocks noGrp="1"/>
          </p:cNvSpPr>
          <p:nvPr>
            <p:ph type="sldNum" sz="quarter" idx="12"/>
          </p:nvPr>
        </p:nvSpPr>
        <p:spPr/>
        <p:txBody>
          <a:bodyPr/>
          <a:lstStyle/>
          <a:p>
            <a:fld id="{A5133171-1A2B-45AF-BC19-83A39A9692BB}" type="slidenum">
              <a:rPr lang="en-CA" smtClean="0"/>
              <a:pPr/>
              <a:t>10</a:t>
            </a:fld>
            <a:r>
              <a:rPr lang="en-CA" smtClean="0"/>
              <a:t>/62</a:t>
            </a:r>
            <a:endParaRPr lang="en-CA" dirty="0"/>
          </a:p>
        </p:txBody>
      </p:sp>
    </p:spTree>
    <p:extLst>
      <p:ext uri="{BB962C8B-B14F-4D97-AF65-F5344CB8AC3E}">
        <p14:creationId xmlns:p14="http://schemas.microsoft.com/office/powerpoint/2010/main" val="2950009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Perfect Conductor</a:t>
            </a:r>
            <a:endParaRPr lang="en-CA" dirty="0"/>
          </a:p>
        </p:txBody>
      </p:sp>
      <p:pic>
        <p:nvPicPr>
          <p:cNvPr id="6" name="Picture 3"/>
          <p:cNvPicPr>
            <a:picLocks noChangeAspect="1" noChangeArrowheads="1"/>
          </p:cNvPicPr>
          <p:nvPr/>
        </p:nvPicPr>
        <p:blipFill rotWithShape="1">
          <a:blip r:embed="rId2" cstate="print"/>
          <a:srcRect b="9960"/>
          <a:stretch/>
        </p:blipFill>
        <p:spPr>
          <a:xfrm>
            <a:off x="3151971" y="1476400"/>
            <a:ext cx="5245100" cy="4392488"/>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850829" y="3452380"/>
                <a:ext cx="131907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1.  </m:t>
                      </m:r>
                      <m:r>
                        <a:rPr lang="de-DE" b="0" i="1" smtClean="0">
                          <a:latin typeface="Cambria Math" panose="02040503050406030204" pitchFamily="18" charset="0"/>
                        </a:rPr>
                        <m:t>𝐵</m:t>
                      </m:r>
                      <m:r>
                        <a:rPr lang="de-DE" b="0" i="1" smtClean="0">
                          <a:latin typeface="Cambria Math" panose="02040503050406030204" pitchFamily="18" charset="0"/>
                        </a:rPr>
                        <m:t>=</m:t>
                      </m:r>
                      <m:r>
                        <m:rPr>
                          <m:sty m:val="p"/>
                        </m:rPr>
                        <a:rPr lang="de-DE" b="0" i="0" smtClean="0">
                          <a:latin typeface="Cambria Math" panose="02040503050406030204" pitchFamily="18" charset="0"/>
                        </a:rPr>
                        <m:t>const</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850829" y="3452380"/>
                <a:ext cx="1319079" cy="276999"/>
              </a:xfrm>
              <a:prstGeom prst="rect">
                <a:avLst/>
              </a:prstGeom>
              <a:blipFill>
                <a:blip r:embed="rId3"/>
                <a:stretch>
                  <a:fillRect l="-3704" r="-3241" b="-6522"/>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61350" y="3889652"/>
                <a:ext cx="2059859" cy="403444"/>
              </a:xfrm>
              <a:prstGeom prst="rect">
                <a:avLst/>
              </a:prstGeom>
              <a:noFill/>
            </p:spPr>
            <p:txBody>
              <a:bodyPr wrap="none" lIns="0" tIns="0" rIns="0" bIns="0" rtlCol="0">
                <a:spAutoFit/>
              </a:bodyPr>
              <a:lstStyle/>
              <a:p>
                <a:r>
                  <a:rPr lang="en-US" i="1" dirty="0" smtClean="0"/>
                  <a:t>2. B</a:t>
                </a:r>
                <a:r>
                  <a:rPr lang="en-US" dirty="0" smtClean="0"/>
                  <a:t>(x)</a:t>
                </a:r>
                <a14:m>
                  <m:oMath xmlns:m="http://schemas.openxmlformats.org/officeDocument/2006/math">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de-DE" b="0" i="1" smtClean="0">
                            <a:latin typeface="Cambria Math" panose="02040503050406030204" pitchFamily="18" charset="0"/>
                          </a:rPr>
                          <m:t>𝐵</m:t>
                        </m:r>
                      </m:e>
                      <m:sub>
                        <m:r>
                          <a:rPr lang="de-DE" b="0" i="1" smtClean="0">
                            <a:latin typeface="Cambria Math" panose="02040503050406030204" pitchFamily="18" charset="0"/>
                          </a:rPr>
                          <m:t>0</m:t>
                        </m:r>
                      </m:sub>
                    </m:sSub>
                    <m:r>
                      <m:rPr>
                        <m:sty m:val="p"/>
                      </m:rPr>
                      <a:rPr lang="de-DE" b="0" i="0" smtClean="0">
                        <a:latin typeface="Cambria Math" panose="02040503050406030204" pitchFamily="18" charset="0"/>
                      </a:rPr>
                      <m:t>exp</m:t>
                    </m:r>
                    <m:r>
                      <a:rPr lang="de-DE" b="0" i="1" smtClean="0">
                        <a:latin typeface="Cambria Math" panose="02040503050406030204" pitchFamily="18" charset="0"/>
                      </a:rPr>
                      <m:t>⁡(−</m:t>
                    </m:r>
                    <m:f>
                      <m:fPr>
                        <m:ctrlPr>
                          <a:rPr lang="de-DE" i="1" smtClean="0">
                            <a:latin typeface="Cambria Math" panose="02040503050406030204" pitchFamily="18" charset="0"/>
                          </a:rPr>
                        </m:ctrlPr>
                      </m:fPr>
                      <m:num>
                        <m:r>
                          <a:rPr lang="de-DE" b="0" i="1" smtClean="0">
                            <a:latin typeface="Cambria Math" panose="02040503050406030204" pitchFamily="18" charset="0"/>
                          </a:rPr>
                          <m:t>𝑥</m:t>
                        </m:r>
                      </m:num>
                      <m:den>
                        <m:sSub>
                          <m:sSubPr>
                            <m:ctrlPr>
                              <a:rPr lang="de-DE"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𝐿</m:t>
                            </m:r>
                          </m:sub>
                        </m:sSub>
                      </m:den>
                    </m:f>
                    <m:r>
                      <a:rPr lang="de-DE" b="0" i="1" smtClean="0">
                        <a:latin typeface="Cambria Math" panose="02040503050406030204" pitchFamily="18" charset="0"/>
                      </a:rPr>
                      <m:t>)</m:t>
                    </m:r>
                  </m:oMath>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861350" y="3889652"/>
                <a:ext cx="2059859" cy="403444"/>
              </a:xfrm>
              <a:prstGeom prst="rect">
                <a:avLst/>
              </a:prstGeom>
              <a:blipFill>
                <a:blip r:embed="rId4"/>
                <a:stretch>
                  <a:fillRect l="-6805" t="-10606" r="-3550" b="-13636"/>
                </a:stretch>
              </a:blipFill>
            </p:spPr>
            <p:txBody>
              <a:bodyPr/>
              <a:lstStyle/>
              <a:p>
                <a:r>
                  <a:rPr lang="en-CA">
                    <a:noFill/>
                  </a:rPr>
                  <a:t> </a:t>
                </a:r>
              </a:p>
            </p:txBody>
          </p:sp>
        </mc:Fallback>
      </mc:AlternateContent>
      <p:grpSp>
        <p:nvGrpSpPr>
          <p:cNvPr id="9" name="Group 8"/>
          <p:cNvGrpSpPr/>
          <p:nvPr/>
        </p:nvGrpSpPr>
        <p:grpSpPr>
          <a:xfrm>
            <a:off x="4932040" y="4284639"/>
            <a:ext cx="3997033" cy="2140238"/>
            <a:chOff x="4643883" y="3630028"/>
            <a:chExt cx="3997033" cy="2140238"/>
          </a:xfrm>
        </p:grpSpPr>
        <p:grpSp>
          <p:nvGrpSpPr>
            <p:cNvPr id="10" name="Group 9"/>
            <p:cNvGrpSpPr/>
            <p:nvPr/>
          </p:nvGrpSpPr>
          <p:grpSpPr>
            <a:xfrm>
              <a:off x="4643883" y="3630028"/>
              <a:ext cx="3960565" cy="1493907"/>
              <a:chOff x="4643883" y="3630028"/>
              <a:chExt cx="3960565" cy="1493907"/>
            </a:xfrm>
          </p:grpSpPr>
          <p:cxnSp>
            <p:nvCxnSpPr>
              <p:cNvPr id="13" name="Straight Connector 12"/>
              <p:cNvCxnSpPr/>
              <p:nvPr/>
            </p:nvCxnSpPr>
            <p:spPr>
              <a:xfrm>
                <a:off x="4759481" y="3710493"/>
                <a:ext cx="3844967" cy="141344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643883" y="3630028"/>
                <a:ext cx="3752925" cy="149390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5049983" y="5123935"/>
              <a:ext cx="3590933" cy="646331"/>
            </a:xfrm>
            <a:prstGeom prst="rect">
              <a:avLst/>
            </a:prstGeom>
            <a:noFill/>
          </p:spPr>
          <p:txBody>
            <a:bodyPr wrap="square" rtlCol="0">
              <a:spAutoFit/>
            </a:bodyPr>
            <a:lstStyle/>
            <a:p>
              <a:r>
                <a:rPr lang="en-US" dirty="0" smtClean="0"/>
                <a:t>This is not what we observe in superconductors</a:t>
              </a:r>
              <a:endParaRPr lang="en-US" dirty="0"/>
            </a:p>
          </p:txBody>
        </p:sp>
      </p:grpSp>
      <p:cxnSp>
        <p:nvCxnSpPr>
          <p:cNvPr id="15" name="Straight Connector 14"/>
          <p:cNvCxnSpPr/>
          <p:nvPr/>
        </p:nvCxnSpPr>
        <p:spPr>
          <a:xfrm>
            <a:off x="755576" y="3596396"/>
            <a:ext cx="17281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47501" y="1709589"/>
            <a:ext cx="2612294" cy="1477328"/>
          </a:xfrm>
          <a:prstGeom prst="rect">
            <a:avLst/>
          </a:prstGeom>
          <a:noFill/>
        </p:spPr>
        <p:txBody>
          <a:bodyPr wrap="square" rtlCol="0">
            <a:spAutoFit/>
          </a:bodyPr>
          <a:lstStyle/>
          <a:p>
            <a:r>
              <a:rPr lang="en-US" dirty="0" smtClean="0"/>
              <a:t>Consider a conductor which fulfills these solutions when cooled below its critical temperature</a:t>
            </a:r>
            <a:endParaRPr lang="en-US" dirty="0"/>
          </a:p>
        </p:txBody>
      </p:sp>
      <mc:AlternateContent xmlns:mc="http://schemas.openxmlformats.org/markup-compatibility/2006" xmlns:a14="http://schemas.microsoft.com/office/drawing/2010/main">
        <mc:Choice Requires="a14">
          <p:sp>
            <p:nvSpPr>
              <p:cNvPr id="17" name="TextBox 16"/>
              <p:cNvSpPr txBox="1"/>
              <p:nvPr/>
            </p:nvSpPr>
            <p:spPr>
              <a:xfrm>
                <a:off x="467544" y="797801"/>
                <a:ext cx="3637534" cy="680956"/>
              </a:xfrm>
              <a:prstGeom prst="rect">
                <a:avLst/>
              </a:prstGeom>
              <a:noFill/>
            </p:spPr>
            <p:txBody>
              <a:bodyPr wrap="none" lIns="0" tIns="0" rIns="0" bIns="0" rtlCol="0">
                <a:spAutoFit/>
              </a:bodyPr>
              <a:lstStyle/>
              <a:p>
                <a14:m>
                  <m:oMath xmlns:m="http://schemas.openxmlformats.org/officeDocument/2006/math">
                    <m:f>
                      <m:fPr>
                        <m:ctrlPr>
                          <a:rPr lang="en-US" sz="2800" i="1" smtClean="0">
                            <a:latin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m:t>
                        </m:r>
                      </m:num>
                      <m:den>
                        <m:r>
                          <a:rPr lang="en-US" sz="2800" i="1">
                            <a:latin typeface="Cambria Math" panose="02040503050406030204" pitchFamily="18" charset="0"/>
                            <a:ea typeface="Cambria Math" panose="02040503050406030204" pitchFamily="18" charset="0"/>
                          </a:rPr>
                          <m:t>𝜕</m:t>
                        </m:r>
                        <m:r>
                          <a:rPr lang="de-DE" sz="2800" i="1">
                            <a:latin typeface="Cambria Math" panose="02040503050406030204" pitchFamily="18" charset="0"/>
                            <a:ea typeface="Cambria Math" panose="02040503050406030204" pitchFamily="18" charset="0"/>
                          </a:rPr>
                          <m:t>𝑡</m:t>
                        </m:r>
                      </m:den>
                    </m:f>
                    <m:d>
                      <m:dPr>
                        <m:begChr m:val="["/>
                        <m:endChr m:val="]"/>
                        <m:ctrlPr>
                          <a:rPr lang="de-DE" sz="2800" i="1" smtClean="0">
                            <a:latin typeface="Cambria Math" panose="02040503050406030204" pitchFamily="18" charset="0"/>
                            <a:ea typeface="Cambria Math" panose="02040503050406030204" pitchFamily="18" charset="0"/>
                          </a:rPr>
                        </m:ctrlPr>
                      </m:dPr>
                      <m:e>
                        <m:sSup>
                          <m:sSupPr>
                            <m:ctrlPr>
                              <a:rPr lang="de-DE" sz="2800" b="1" i="1">
                                <a:latin typeface="Cambria Math" panose="02040503050406030204" pitchFamily="18" charset="0"/>
                              </a:rPr>
                            </m:ctrlPr>
                          </m:sSupPr>
                          <m:e>
                            <m:r>
                              <a:rPr lang="de-DE" sz="2800" b="1" i="1">
                                <a:latin typeface="Cambria Math" panose="02040503050406030204" pitchFamily="18" charset="0"/>
                                <a:ea typeface="Cambria Math" panose="02040503050406030204" pitchFamily="18" charset="0"/>
                              </a:rPr>
                              <m:t>𝛁</m:t>
                            </m:r>
                          </m:e>
                          <m:sup>
                            <m:r>
                              <a:rPr lang="de-DE" sz="2800" b="1" i="1">
                                <a:latin typeface="Cambria Math" panose="02040503050406030204" pitchFamily="18" charset="0"/>
                              </a:rPr>
                              <m:t>𝟐</m:t>
                            </m:r>
                          </m:sup>
                        </m:sSup>
                        <m:r>
                          <a:rPr lang="de-DE" sz="2800" b="1" i="1">
                            <a:latin typeface="Cambria Math" panose="02040503050406030204" pitchFamily="18" charset="0"/>
                          </a:rPr>
                          <m:t>𝑩</m:t>
                        </m:r>
                        <m:r>
                          <m:rPr>
                            <m:nor/>
                          </m:rPr>
                          <a:rPr lang="en-US" sz="2800" b="1" dirty="0"/>
                          <m:t> </m:t>
                        </m:r>
                        <m:r>
                          <a:rPr lang="de-DE" sz="2800" b="0" i="1" dirty="0" smtClean="0">
                            <a:latin typeface="Cambria Math" panose="02040503050406030204" pitchFamily="18" charset="0"/>
                          </a:rPr>
                          <m:t>−</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sSub>
                                  <m:sSubPr>
                                    <m:ctrlPr>
                                      <a:rPr lang="de-DE" sz="2800" i="1">
                                        <a:latin typeface="Cambria Math" panose="02040503050406030204" pitchFamily="18" charset="0"/>
                                      </a:rPr>
                                    </m:ctrlPr>
                                  </m:sSubPr>
                                  <m:e>
                                    <m:r>
                                      <a:rPr lang="de-DE" sz="2800" i="1">
                                        <a:latin typeface="Cambria Math" panose="02040503050406030204" pitchFamily="18" charset="0"/>
                                        <a:ea typeface="Cambria Math" panose="02040503050406030204" pitchFamily="18" charset="0"/>
                                      </a:rPr>
                                      <m:t>𝜇</m:t>
                                    </m:r>
                                  </m:e>
                                  <m:sub>
                                    <m:r>
                                      <a:rPr lang="de-DE" sz="2800" i="1">
                                        <a:latin typeface="Cambria Math" panose="02040503050406030204" pitchFamily="18" charset="0"/>
                                      </a:rPr>
                                      <m:t>0</m:t>
                                    </m:r>
                                  </m:sub>
                                </m:sSub>
                                <m:r>
                                  <a:rPr lang="de-DE" sz="2800" i="1">
                                    <a:latin typeface="Cambria Math" panose="02040503050406030204" pitchFamily="18" charset="0"/>
                                  </a:rPr>
                                  <m:t>𝑛</m:t>
                                </m:r>
                              </m:e>
                              <m:sub>
                                <m:r>
                                  <a:rPr lang="de-DE" sz="2800" i="1">
                                    <a:latin typeface="Cambria Math" panose="02040503050406030204" pitchFamily="18" charset="0"/>
                                  </a:rPr>
                                  <m:t>𝑆</m:t>
                                </m:r>
                              </m:sub>
                            </m:sSub>
                            <m:sSup>
                              <m:sSupPr>
                                <m:ctrlPr>
                                  <a:rPr lang="en-US" sz="2800" i="1">
                                    <a:latin typeface="Cambria Math" panose="02040503050406030204" pitchFamily="18" charset="0"/>
                                  </a:rPr>
                                </m:ctrlPr>
                              </m:sSupPr>
                              <m:e>
                                <m:r>
                                  <a:rPr lang="de-DE" sz="2800" i="1">
                                    <a:latin typeface="Cambria Math" panose="02040503050406030204" pitchFamily="18" charset="0"/>
                                  </a:rPr>
                                  <m:t>𝑒</m:t>
                                </m:r>
                              </m:e>
                              <m:sup>
                                <m:r>
                                  <a:rPr lang="de-DE" sz="2800" i="1">
                                    <a:latin typeface="Cambria Math" panose="02040503050406030204" pitchFamily="18" charset="0"/>
                                  </a:rPr>
                                  <m:t>2</m:t>
                                </m:r>
                              </m:sup>
                            </m:sSup>
                          </m:num>
                          <m:den>
                            <m:r>
                              <a:rPr lang="de-DE" sz="2800" i="1" smtClean="0">
                                <a:latin typeface="Cambria Math" panose="02040503050406030204" pitchFamily="18" charset="0"/>
                              </a:rPr>
                              <m:t>𝑚</m:t>
                            </m:r>
                          </m:den>
                        </m:f>
                        <m:r>
                          <m:rPr>
                            <m:nor/>
                          </m:rPr>
                          <a:rPr lang="de-DE" sz="2800" b="1" i="1" smtClean="0">
                            <a:latin typeface="Cambria Math" panose="02040503050406030204" pitchFamily="18" charset="0"/>
                            <a:ea typeface="Cambria Math" panose="02040503050406030204" pitchFamily="18" charset="0"/>
                          </a:rPr>
                          <m:t>B</m:t>
                        </m:r>
                        <m:r>
                          <a:rPr lang="de-DE" sz="2800" b="0" i="1" smtClean="0">
                            <a:latin typeface="Cambria Math" panose="02040503050406030204" pitchFamily="18" charset="0"/>
                            <a:ea typeface="Cambria Math" panose="02040503050406030204" pitchFamily="18" charset="0"/>
                          </a:rPr>
                          <m:t> </m:t>
                        </m:r>
                      </m:e>
                    </m:d>
                    <m:r>
                      <a:rPr lang="de-DE" sz="2800" b="0" i="1" smtClean="0">
                        <a:latin typeface="Cambria Math" panose="02040503050406030204" pitchFamily="18" charset="0"/>
                        <a:ea typeface="Cambria Math" panose="02040503050406030204" pitchFamily="18" charset="0"/>
                      </a:rPr>
                      <m:t>=</m:t>
                    </m:r>
                  </m:oMath>
                </a14:m>
                <a:r>
                  <a:rPr lang="en-US" sz="2800" i="1" dirty="0" smtClean="0"/>
                  <a:t>0</a:t>
                </a:r>
                <a:endParaRPr lang="en-US" sz="2800" i="1" dirty="0"/>
              </a:p>
            </p:txBody>
          </p:sp>
        </mc:Choice>
        <mc:Fallback xmlns="">
          <p:sp>
            <p:nvSpPr>
              <p:cNvPr id="17" name="TextBox 16"/>
              <p:cNvSpPr txBox="1">
                <a:spLocks noRot="1" noChangeAspect="1" noMove="1" noResize="1" noEditPoints="1" noAdjustHandles="1" noChangeArrowheads="1" noChangeShapeType="1" noTextEdit="1"/>
              </p:cNvSpPr>
              <p:nvPr/>
            </p:nvSpPr>
            <p:spPr>
              <a:xfrm>
                <a:off x="467544" y="797801"/>
                <a:ext cx="3637534" cy="680956"/>
              </a:xfrm>
              <a:prstGeom prst="rect">
                <a:avLst/>
              </a:prstGeom>
              <a:blipFill>
                <a:blip r:embed="rId5"/>
                <a:stretch>
                  <a:fillRect l="-168" r="-4362" b="-16071"/>
                </a:stretch>
              </a:blipFill>
            </p:spPr>
            <p:txBody>
              <a:bodyPr/>
              <a:lstStyle/>
              <a:p>
                <a:r>
                  <a:rPr lang="en-CA">
                    <a:noFill/>
                  </a:rPr>
                  <a:t> </a:t>
                </a:r>
              </a:p>
            </p:txBody>
          </p:sp>
        </mc:Fallback>
      </mc:AlternateContent>
      <p:cxnSp>
        <p:nvCxnSpPr>
          <p:cNvPr id="19" name="Straight Arrow Connector 18"/>
          <p:cNvCxnSpPr/>
          <p:nvPr/>
        </p:nvCxnSpPr>
        <p:spPr>
          <a:xfrm flipV="1">
            <a:off x="4694074" y="3356992"/>
            <a:ext cx="958046" cy="7343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Footer Placeholder 20"/>
          <p:cNvSpPr>
            <a:spLocks noGrp="1"/>
          </p:cNvSpPr>
          <p:nvPr>
            <p:ph type="ftr" sz="quarter" idx="11"/>
          </p:nvPr>
        </p:nvSpPr>
        <p:spPr/>
        <p:txBody>
          <a:bodyPr/>
          <a:lstStyle/>
          <a:p>
            <a:r>
              <a:rPr lang="en-US" smtClean="0"/>
              <a:t>T. Junginger – IAS Saskatoon </a:t>
            </a:r>
            <a:endParaRPr lang="en-CA" dirty="0"/>
          </a:p>
        </p:txBody>
      </p:sp>
      <p:sp>
        <p:nvSpPr>
          <p:cNvPr id="22" name="Slide Number Placeholder 21"/>
          <p:cNvSpPr>
            <a:spLocks noGrp="1"/>
          </p:cNvSpPr>
          <p:nvPr>
            <p:ph type="sldNum" sz="quarter" idx="12"/>
          </p:nvPr>
        </p:nvSpPr>
        <p:spPr/>
        <p:txBody>
          <a:bodyPr/>
          <a:lstStyle/>
          <a:p>
            <a:fld id="{A5133171-1A2B-45AF-BC19-83A39A9692BB}" type="slidenum">
              <a:rPr lang="en-CA" smtClean="0"/>
              <a:pPr/>
              <a:t>11</a:t>
            </a:fld>
            <a:r>
              <a:rPr lang="en-CA" smtClean="0"/>
              <a:t>/62</a:t>
            </a:r>
            <a:endParaRPr lang="en-CA" dirty="0"/>
          </a:p>
        </p:txBody>
      </p:sp>
    </p:spTree>
    <p:extLst>
      <p:ext uri="{BB962C8B-B14F-4D97-AF65-F5344CB8AC3E}">
        <p14:creationId xmlns:p14="http://schemas.microsoft.com/office/powerpoint/2010/main" val="23199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Superconductor - Meissner </a:t>
            </a:r>
            <a:r>
              <a:rPr lang="en-CA" dirty="0"/>
              <a:t>Effect </a:t>
            </a:r>
          </a:p>
        </p:txBody>
      </p:sp>
      <p:sp>
        <p:nvSpPr>
          <p:cNvPr id="3" name="Content Placeholder 2"/>
          <p:cNvSpPr>
            <a:spLocks noGrp="1"/>
          </p:cNvSpPr>
          <p:nvPr>
            <p:ph idx="1"/>
          </p:nvPr>
        </p:nvSpPr>
        <p:spPr/>
        <p:txBody>
          <a:bodyPr/>
          <a:lstStyle/>
          <a:p>
            <a:endParaRPr lang="en-CA"/>
          </a:p>
        </p:txBody>
      </p:sp>
      <p:pic>
        <p:nvPicPr>
          <p:cNvPr id="6" name="Picture 3"/>
          <p:cNvPicPr>
            <a:picLocks noChangeAspect="1" noChangeArrowheads="1"/>
          </p:cNvPicPr>
          <p:nvPr/>
        </p:nvPicPr>
        <p:blipFill rotWithShape="1">
          <a:blip r:embed="rId2" cstate="print"/>
          <a:srcRect b="14157"/>
          <a:stretch/>
        </p:blipFill>
        <p:spPr>
          <a:xfrm>
            <a:off x="606932" y="738406"/>
            <a:ext cx="4867275" cy="4202762"/>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6016647" y="2276872"/>
                <a:ext cx="131907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1.  </m:t>
                      </m:r>
                      <m:r>
                        <a:rPr lang="de-DE" b="0" i="1" smtClean="0">
                          <a:latin typeface="Cambria Math" panose="02040503050406030204" pitchFamily="18" charset="0"/>
                        </a:rPr>
                        <m:t>𝐵</m:t>
                      </m:r>
                      <m:r>
                        <a:rPr lang="de-DE" b="0" i="1" smtClean="0">
                          <a:latin typeface="Cambria Math" panose="02040503050406030204" pitchFamily="18" charset="0"/>
                        </a:rPr>
                        <m:t>=</m:t>
                      </m:r>
                      <m:r>
                        <m:rPr>
                          <m:sty m:val="p"/>
                        </m:rPr>
                        <a:rPr lang="de-DE" b="0" i="0" smtClean="0">
                          <a:latin typeface="Cambria Math" panose="02040503050406030204" pitchFamily="18" charset="0"/>
                        </a:rPr>
                        <m:t>const</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6016647" y="2276872"/>
                <a:ext cx="1319079" cy="276999"/>
              </a:xfrm>
              <a:prstGeom prst="rect">
                <a:avLst/>
              </a:prstGeom>
              <a:blipFill>
                <a:blip r:embed="rId3"/>
                <a:stretch>
                  <a:fillRect l="-3704" r="-3241" b="-666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027168" y="2714144"/>
                <a:ext cx="2059859" cy="403444"/>
              </a:xfrm>
              <a:prstGeom prst="rect">
                <a:avLst/>
              </a:prstGeom>
              <a:noFill/>
            </p:spPr>
            <p:txBody>
              <a:bodyPr wrap="none" lIns="0" tIns="0" rIns="0" bIns="0" rtlCol="0">
                <a:spAutoFit/>
              </a:bodyPr>
              <a:lstStyle/>
              <a:p>
                <a:r>
                  <a:rPr lang="en-US" i="1" dirty="0" smtClean="0"/>
                  <a:t>2. B</a:t>
                </a:r>
                <a:r>
                  <a:rPr lang="en-US" dirty="0" smtClean="0"/>
                  <a:t>(x)</a:t>
                </a:r>
                <a14:m>
                  <m:oMath xmlns:m="http://schemas.openxmlformats.org/officeDocument/2006/math">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de-DE" b="0" i="1" smtClean="0">
                            <a:latin typeface="Cambria Math" panose="02040503050406030204" pitchFamily="18" charset="0"/>
                          </a:rPr>
                          <m:t>𝐵</m:t>
                        </m:r>
                      </m:e>
                      <m:sub>
                        <m:r>
                          <a:rPr lang="de-DE" b="0" i="1" smtClean="0">
                            <a:latin typeface="Cambria Math" panose="02040503050406030204" pitchFamily="18" charset="0"/>
                          </a:rPr>
                          <m:t>0</m:t>
                        </m:r>
                      </m:sub>
                    </m:sSub>
                    <m:r>
                      <m:rPr>
                        <m:sty m:val="p"/>
                      </m:rPr>
                      <a:rPr lang="de-DE" b="0" i="0" smtClean="0">
                        <a:latin typeface="Cambria Math" panose="02040503050406030204" pitchFamily="18" charset="0"/>
                      </a:rPr>
                      <m:t>exp</m:t>
                    </m:r>
                    <m:r>
                      <a:rPr lang="de-DE" b="0" i="1" smtClean="0">
                        <a:latin typeface="Cambria Math" panose="02040503050406030204" pitchFamily="18" charset="0"/>
                      </a:rPr>
                      <m:t>⁡(−</m:t>
                    </m:r>
                    <m:f>
                      <m:fPr>
                        <m:ctrlPr>
                          <a:rPr lang="de-DE" i="1" smtClean="0">
                            <a:latin typeface="Cambria Math" panose="02040503050406030204" pitchFamily="18" charset="0"/>
                          </a:rPr>
                        </m:ctrlPr>
                      </m:fPr>
                      <m:num>
                        <m:r>
                          <a:rPr lang="de-DE" b="0" i="1" smtClean="0">
                            <a:latin typeface="Cambria Math" panose="02040503050406030204" pitchFamily="18" charset="0"/>
                          </a:rPr>
                          <m:t>𝑥</m:t>
                        </m:r>
                      </m:num>
                      <m:den>
                        <m:sSub>
                          <m:sSubPr>
                            <m:ctrlPr>
                              <a:rPr lang="de-DE"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𝐿</m:t>
                            </m:r>
                          </m:sub>
                        </m:sSub>
                      </m:den>
                    </m:f>
                    <m:r>
                      <a:rPr lang="de-DE" b="0" i="1" smtClean="0">
                        <a:latin typeface="Cambria Math" panose="02040503050406030204" pitchFamily="18" charset="0"/>
                      </a:rPr>
                      <m:t>)</m:t>
                    </m:r>
                  </m:oMath>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6027168" y="2714144"/>
                <a:ext cx="2059859" cy="403444"/>
              </a:xfrm>
              <a:prstGeom prst="rect">
                <a:avLst/>
              </a:prstGeom>
              <a:blipFill>
                <a:blip r:embed="rId4"/>
                <a:stretch>
                  <a:fillRect l="-7101" t="-10606" r="-3550" b="-13636"/>
                </a:stretch>
              </a:blipFill>
            </p:spPr>
            <p:txBody>
              <a:bodyPr/>
              <a:lstStyle/>
              <a:p>
                <a:r>
                  <a:rPr lang="en-CA">
                    <a:noFill/>
                  </a:rPr>
                  <a:t> </a:t>
                </a:r>
              </a:p>
            </p:txBody>
          </p:sp>
        </mc:Fallback>
      </mc:AlternateContent>
      <p:grpSp>
        <p:nvGrpSpPr>
          <p:cNvPr id="9" name="Group 8"/>
          <p:cNvGrpSpPr/>
          <p:nvPr/>
        </p:nvGrpSpPr>
        <p:grpSpPr>
          <a:xfrm>
            <a:off x="6016647" y="2276872"/>
            <a:ext cx="1551527" cy="276999"/>
            <a:chOff x="6016647" y="2276872"/>
            <a:chExt cx="1551527" cy="276999"/>
          </a:xfrm>
        </p:grpSpPr>
        <p:cxnSp>
          <p:nvCxnSpPr>
            <p:cNvPr id="10" name="Straight Connector 9"/>
            <p:cNvCxnSpPr/>
            <p:nvPr/>
          </p:nvCxnSpPr>
          <p:spPr>
            <a:xfrm flipV="1">
              <a:off x="6027168" y="2276872"/>
              <a:ext cx="1541006" cy="27699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016647" y="2276872"/>
              <a:ext cx="1375428" cy="27699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219711" y="5069732"/>
            <a:ext cx="7335726" cy="923330"/>
          </a:xfrm>
          <a:prstGeom prst="rect">
            <a:avLst/>
          </a:prstGeom>
          <a:noFill/>
        </p:spPr>
        <p:txBody>
          <a:bodyPr wrap="none" rtlCol="0">
            <a:spAutoFit/>
          </a:bodyPr>
          <a:lstStyle/>
          <a:p>
            <a:pPr marL="285750" indent="-285750">
              <a:buFont typeface="Arial" panose="020B0604020202020204" pitchFamily="34" charset="0"/>
              <a:buChar char="•"/>
            </a:pPr>
            <a:r>
              <a:rPr lang="en-US" dirty="0" smtClean="0"/>
              <a:t>Superconductivity is a phase transition</a:t>
            </a:r>
          </a:p>
          <a:p>
            <a:pPr marL="285750" indent="-285750">
              <a:buFont typeface="Arial" panose="020B0604020202020204" pitchFamily="34" charset="0"/>
              <a:buChar char="•"/>
            </a:pPr>
            <a:r>
              <a:rPr lang="en-US" dirty="0" smtClean="0"/>
              <a:t>The final state does not depend on the order of cooling and applying field</a:t>
            </a:r>
          </a:p>
          <a:p>
            <a:pPr marL="285750" indent="-285750">
              <a:buFont typeface="Arial" panose="020B0604020202020204" pitchFamily="34" charset="0"/>
              <a:buChar char="•"/>
            </a:pPr>
            <a:r>
              <a:rPr lang="en-US" dirty="0" smtClean="0"/>
              <a:t>The constant solution is not physically meaningful</a:t>
            </a:r>
            <a:endParaRPr lang="en-US" dirty="0"/>
          </a:p>
        </p:txBody>
      </p:sp>
      <p:sp>
        <p:nvSpPr>
          <p:cNvPr id="13" name="Rectangle 12"/>
          <p:cNvSpPr/>
          <p:nvPr/>
        </p:nvSpPr>
        <p:spPr>
          <a:xfrm>
            <a:off x="971600" y="4134090"/>
            <a:ext cx="93610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13"/>
          <p:cNvSpPr>
            <a:spLocks noGrp="1"/>
          </p:cNvSpPr>
          <p:nvPr>
            <p:ph type="ftr" sz="quarter" idx="11"/>
          </p:nvPr>
        </p:nvSpPr>
        <p:spPr/>
        <p:txBody>
          <a:bodyPr/>
          <a:lstStyle/>
          <a:p>
            <a:r>
              <a:rPr lang="en-US" smtClean="0"/>
              <a:t>T. Junginger – IAS Saskatoon </a:t>
            </a:r>
            <a:endParaRPr lang="en-CA" dirty="0"/>
          </a:p>
        </p:txBody>
      </p:sp>
      <p:sp>
        <p:nvSpPr>
          <p:cNvPr id="15" name="Slide Number Placeholder 14"/>
          <p:cNvSpPr>
            <a:spLocks noGrp="1"/>
          </p:cNvSpPr>
          <p:nvPr>
            <p:ph type="sldNum" sz="quarter" idx="12"/>
          </p:nvPr>
        </p:nvSpPr>
        <p:spPr/>
        <p:txBody>
          <a:bodyPr/>
          <a:lstStyle/>
          <a:p>
            <a:fld id="{A5133171-1A2B-45AF-BC19-83A39A9692BB}" type="slidenum">
              <a:rPr lang="en-CA" smtClean="0"/>
              <a:pPr/>
              <a:t>12</a:t>
            </a:fld>
            <a:r>
              <a:rPr lang="en-CA" smtClean="0"/>
              <a:t>/62</a:t>
            </a:r>
            <a:endParaRPr lang="en-CA" dirty="0"/>
          </a:p>
        </p:txBody>
      </p:sp>
    </p:spTree>
    <p:extLst>
      <p:ext uri="{BB962C8B-B14F-4D97-AF65-F5344CB8AC3E}">
        <p14:creationId xmlns:p14="http://schemas.microsoft.com/office/powerpoint/2010/main" val="806571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London Theory and Meissner Effect</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4717770" y="2826593"/>
                <a:ext cx="3345018" cy="680956"/>
              </a:xfrm>
              <a:prstGeom prst="rect">
                <a:avLst/>
              </a:prstGeom>
              <a:noFill/>
            </p:spPr>
            <p:txBody>
              <a:bodyPr wrap="none" lIns="0" tIns="0" rIns="0" bIns="0" rtlCol="0">
                <a:spAutoFit/>
              </a:bodyPr>
              <a:lstStyle/>
              <a:p>
                <a14:m>
                  <m:oMath xmlns:m="http://schemas.openxmlformats.org/officeDocument/2006/math">
                    <m:f>
                      <m:fPr>
                        <m:ctrlPr>
                          <a:rPr lang="en-US" sz="2800" i="1" smtClean="0">
                            <a:latin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m:t>
                        </m:r>
                      </m:num>
                      <m:den>
                        <m:r>
                          <a:rPr lang="en-US" sz="2800" i="1">
                            <a:latin typeface="Cambria Math" panose="02040503050406030204" pitchFamily="18" charset="0"/>
                            <a:ea typeface="Cambria Math" panose="02040503050406030204" pitchFamily="18" charset="0"/>
                          </a:rPr>
                          <m:t>𝜕</m:t>
                        </m:r>
                        <m:r>
                          <a:rPr lang="de-DE" sz="2800" i="1">
                            <a:latin typeface="Cambria Math" panose="02040503050406030204" pitchFamily="18" charset="0"/>
                            <a:ea typeface="Cambria Math" panose="02040503050406030204" pitchFamily="18" charset="0"/>
                          </a:rPr>
                          <m:t>𝑡</m:t>
                        </m:r>
                      </m:den>
                    </m:f>
                    <m:d>
                      <m:dPr>
                        <m:begChr m:val="["/>
                        <m:endChr m:val="]"/>
                        <m:ctrlPr>
                          <a:rPr lang="de-DE" sz="2800" i="1" smtClean="0">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m:t>
                        </m:r>
                        <m:r>
                          <a:rPr lang="de-DE" sz="2800" b="1" i="1" smtClean="0">
                            <a:latin typeface="Cambria Math" panose="02040503050406030204" pitchFamily="18" charset="0"/>
                            <a:ea typeface="Cambria Math" panose="02040503050406030204" pitchFamily="18" charset="0"/>
                          </a:rPr>
                          <m:t>𝑱</m:t>
                        </m:r>
                        <m:r>
                          <a:rPr lang="de-DE" sz="2800" b="0" i="1" smtClean="0">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de-DE" sz="2800" i="1">
                                    <a:latin typeface="Cambria Math" panose="02040503050406030204" pitchFamily="18" charset="0"/>
                                  </a:rPr>
                                  <m:t>𝑛</m:t>
                                </m:r>
                              </m:e>
                              <m:sub>
                                <m:r>
                                  <a:rPr lang="de-DE" sz="2800" i="1">
                                    <a:latin typeface="Cambria Math" panose="02040503050406030204" pitchFamily="18" charset="0"/>
                                  </a:rPr>
                                  <m:t>𝑆</m:t>
                                </m:r>
                              </m:sub>
                            </m:sSub>
                            <m:sSup>
                              <m:sSupPr>
                                <m:ctrlPr>
                                  <a:rPr lang="en-US" sz="2800" i="1">
                                    <a:latin typeface="Cambria Math" panose="02040503050406030204" pitchFamily="18" charset="0"/>
                                  </a:rPr>
                                </m:ctrlPr>
                              </m:sSupPr>
                              <m:e>
                                <m:r>
                                  <a:rPr lang="de-DE" sz="2800" i="1">
                                    <a:latin typeface="Cambria Math" panose="02040503050406030204" pitchFamily="18" charset="0"/>
                                  </a:rPr>
                                  <m:t>𝑒</m:t>
                                </m:r>
                              </m:e>
                              <m:sup>
                                <m:r>
                                  <a:rPr lang="de-DE" sz="2800" i="1">
                                    <a:latin typeface="Cambria Math" panose="02040503050406030204" pitchFamily="18" charset="0"/>
                                  </a:rPr>
                                  <m:t>2</m:t>
                                </m:r>
                              </m:sup>
                            </m:sSup>
                          </m:num>
                          <m:den>
                            <m:r>
                              <a:rPr lang="de-DE" sz="2800" i="1">
                                <a:latin typeface="Cambria Math" panose="02040503050406030204" pitchFamily="18" charset="0"/>
                              </a:rPr>
                              <m:t>𝑚</m:t>
                            </m:r>
                          </m:den>
                        </m:f>
                        <m:r>
                          <m:rPr>
                            <m:nor/>
                          </m:rPr>
                          <a:rPr lang="de-DE" sz="2800" b="1" i="1" smtClean="0">
                            <a:latin typeface="Cambria Math" panose="02040503050406030204" pitchFamily="18" charset="0"/>
                            <a:ea typeface="Cambria Math" panose="02040503050406030204" pitchFamily="18" charset="0"/>
                          </a:rPr>
                          <m:t>B</m:t>
                        </m:r>
                        <m:r>
                          <a:rPr lang="de-DE" sz="2800" b="0" i="1" smtClean="0">
                            <a:latin typeface="Cambria Math" panose="02040503050406030204" pitchFamily="18" charset="0"/>
                            <a:ea typeface="Cambria Math" panose="02040503050406030204" pitchFamily="18" charset="0"/>
                          </a:rPr>
                          <m:t> </m:t>
                        </m:r>
                      </m:e>
                    </m:d>
                    <m:r>
                      <a:rPr lang="de-DE" sz="2800" b="0" i="1" smtClean="0">
                        <a:latin typeface="Cambria Math" panose="02040503050406030204" pitchFamily="18" charset="0"/>
                        <a:ea typeface="Cambria Math" panose="02040503050406030204" pitchFamily="18" charset="0"/>
                      </a:rPr>
                      <m:t>=</m:t>
                    </m:r>
                  </m:oMath>
                </a14:m>
                <a:r>
                  <a:rPr lang="en-US" sz="2800" i="1" dirty="0" smtClean="0"/>
                  <a:t>0</a:t>
                </a:r>
                <a:endParaRPr lang="en-US" sz="2800" i="1" dirty="0"/>
              </a:p>
            </p:txBody>
          </p:sp>
        </mc:Choice>
        <mc:Fallback xmlns="">
          <p:sp>
            <p:nvSpPr>
              <p:cNvPr id="8" name="TextBox 7"/>
              <p:cNvSpPr txBox="1">
                <a:spLocks noRot="1" noChangeAspect="1" noMove="1" noResize="1" noEditPoints="1" noAdjustHandles="1" noChangeArrowheads="1" noChangeShapeType="1" noTextEdit="1"/>
              </p:cNvSpPr>
              <p:nvPr/>
            </p:nvSpPr>
            <p:spPr>
              <a:xfrm>
                <a:off x="4717770" y="2826593"/>
                <a:ext cx="3345018" cy="680956"/>
              </a:xfrm>
              <a:prstGeom prst="rect">
                <a:avLst/>
              </a:prstGeom>
              <a:blipFill rotWithShape="0">
                <a:blip r:embed="rId2"/>
                <a:stretch>
                  <a:fillRect l="-182" r="-5464" b="-15315"/>
                </a:stretch>
              </a:blipFill>
            </p:spPr>
            <p:txBody>
              <a:bodyPr/>
              <a:lstStyle/>
              <a:p>
                <a:r>
                  <a:rPr lang="en-US">
                    <a:noFill/>
                  </a:rPr>
                  <a:t> </a:t>
                </a:r>
              </a:p>
            </p:txBody>
          </p:sp>
        </mc:Fallback>
      </mc:AlternateContent>
      <p:cxnSp>
        <p:nvCxnSpPr>
          <p:cNvPr id="9" name="Straight Connector 8"/>
          <p:cNvCxnSpPr/>
          <p:nvPr/>
        </p:nvCxnSpPr>
        <p:spPr>
          <a:xfrm flipV="1">
            <a:off x="4572000" y="2843262"/>
            <a:ext cx="576064" cy="86381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4696645" y="2843262"/>
            <a:ext cx="451419" cy="86382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4717770" y="1549202"/>
                <a:ext cx="131907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1.  </m:t>
                      </m:r>
                      <m:r>
                        <a:rPr lang="de-DE" b="0" i="1" smtClean="0">
                          <a:latin typeface="Cambria Math" panose="02040503050406030204" pitchFamily="18" charset="0"/>
                        </a:rPr>
                        <m:t>𝐵</m:t>
                      </m:r>
                      <m:r>
                        <a:rPr lang="de-DE" b="0" i="1" smtClean="0">
                          <a:latin typeface="Cambria Math" panose="02040503050406030204" pitchFamily="18" charset="0"/>
                        </a:rPr>
                        <m:t>=</m:t>
                      </m:r>
                      <m:r>
                        <m:rPr>
                          <m:sty m:val="p"/>
                        </m:rPr>
                        <a:rPr lang="de-DE" b="0" i="0" smtClean="0">
                          <a:latin typeface="Cambria Math" panose="02040503050406030204" pitchFamily="18" charset="0"/>
                        </a:rPr>
                        <m:t>const</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4717770" y="1549202"/>
                <a:ext cx="1319079" cy="276999"/>
              </a:xfrm>
              <a:prstGeom prst="rect">
                <a:avLst/>
              </a:prstGeom>
              <a:blipFill rotWithShape="0">
                <a:blip r:embed="rId3"/>
                <a:stretch>
                  <a:fillRect l="-3704" r="-3241"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728291" y="1986474"/>
                <a:ext cx="2059859" cy="403444"/>
              </a:xfrm>
              <a:prstGeom prst="rect">
                <a:avLst/>
              </a:prstGeom>
              <a:noFill/>
            </p:spPr>
            <p:txBody>
              <a:bodyPr wrap="none" lIns="0" tIns="0" rIns="0" bIns="0" rtlCol="0">
                <a:spAutoFit/>
              </a:bodyPr>
              <a:lstStyle/>
              <a:p>
                <a:r>
                  <a:rPr lang="en-US" i="1" dirty="0" smtClean="0"/>
                  <a:t>2. B</a:t>
                </a:r>
                <a:r>
                  <a:rPr lang="en-US" dirty="0" smtClean="0"/>
                  <a:t>(x)</a:t>
                </a:r>
                <a14:m>
                  <m:oMath xmlns:m="http://schemas.openxmlformats.org/officeDocument/2006/math">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de-DE" b="0" i="1" smtClean="0">
                            <a:latin typeface="Cambria Math" panose="02040503050406030204" pitchFamily="18" charset="0"/>
                          </a:rPr>
                          <m:t>𝐵</m:t>
                        </m:r>
                      </m:e>
                      <m:sub>
                        <m:r>
                          <a:rPr lang="de-DE" b="0" i="1" smtClean="0">
                            <a:latin typeface="Cambria Math" panose="02040503050406030204" pitchFamily="18" charset="0"/>
                          </a:rPr>
                          <m:t>0</m:t>
                        </m:r>
                      </m:sub>
                    </m:sSub>
                    <m:r>
                      <m:rPr>
                        <m:sty m:val="p"/>
                      </m:rPr>
                      <a:rPr lang="de-DE" b="0" i="0" smtClean="0">
                        <a:latin typeface="Cambria Math" panose="02040503050406030204" pitchFamily="18" charset="0"/>
                      </a:rPr>
                      <m:t>exp</m:t>
                    </m:r>
                    <m:r>
                      <a:rPr lang="de-DE" b="0" i="1" smtClean="0">
                        <a:latin typeface="Cambria Math" panose="02040503050406030204" pitchFamily="18" charset="0"/>
                      </a:rPr>
                      <m:t>⁡(−</m:t>
                    </m:r>
                    <m:f>
                      <m:fPr>
                        <m:ctrlPr>
                          <a:rPr lang="de-DE" i="1" smtClean="0">
                            <a:latin typeface="Cambria Math" panose="02040503050406030204" pitchFamily="18" charset="0"/>
                          </a:rPr>
                        </m:ctrlPr>
                      </m:fPr>
                      <m:num>
                        <m:r>
                          <a:rPr lang="de-DE" b="0" i="1" smtClean="0">
                            <a:latin typeface="Cambria Math" panose="02040503050406030204" pitchFamily="18" charset="0"/>
                          </a:rPr>
                          <m:t>𝑥</m:t>
                        </m:r>
                      </m:num>
                      <m:den>
                        <m:sSub>
                          <m:sSubPr>
                            <m:ctrlPr>
                              <a:rPr lang="de-DE" i="1" smtClean="0">
                                <a:latin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𝜆</m:t>
                            </m:r>
                          </m:e>
                          <m:sub>
                            <m:r>
                              <a:rPr lang="de-DE" b="0" i="1" smtClean="0">
                                <a:latin typeface="Cambria Math" panose="02040503050406030204" pitchFamily="18" charset="0"/>
                              </a:rPr>
                              <m:t>𝐿</m:t>
                            </m:r>
                          </m:sub>
                        </m:sSub>
                      </m:den>
                    </m:f>
                    <m:r>
                      <a:rPr lang="de-DE" b="0" i="1" smtClean="0">
                        <a:latin typeface="Cambria Math" panose="02040503050406030204" pitchFamily="18" charset="0"/>
                      </a:rPr>
                      <m:t>)</m:t>
                    </m:r>
                  </m:oMath>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4728291" y="1986474"/>
                <a:ext cx="2059859" cy="403444"/>
              </a:xfrm>
              <a:prstGeom prst="rect">
                <a:avLst/>
              </a:prstGeom>
              <a:blipFill rotWithShape="0">
                <a:blip r:embed="rId4"/>
                <a:stretch>
                  <a:fillRect l="-7101" t="-12121" r="-2663" b="-12121"/>
                </a:stretch>
              </a:blipFill>
            </p:spPr>
            <p:txBody>
              <a:bodyPr/>
              <a:lstStyle/>
              <a:p>
                <a:r>
                  <a:rPr lang="en-US">
                    <a:noFill/>
                  </a:rPr>
                  <a:t> </a:t>
                </a:r>
              </a:p>
            </p:txBody>
          </p:sp>
        </mc:Fallback>
      </mc:AlternateContent>
      <p:grpSp>
        <p:nvGrpSpPr>
          <p:cNvPr id="5" name="Group 4"/>
          <p:cNvGrpSpPr/>
          <p:nvPr/>
        </p:nvGrpSpPr>
        <p:grpSpPr>
          <a:xfrm>
            <a:off x="4717770" y="1549202"/>
            <a:ext cx="1375428" cy="277000"/>
            <a:chOff x="4717770" y="1549202"/>
            <a:chExt cx="1375428" cy="277000"/>
          </a:xfrm>
        </p:grpSpPr>
        <p:cxnSp>
          <p:nvCxnSpPr>
            <p:cNvPr id="13" name="Straight Connector 12"/>
            <p:cNvCxnSpPr/>
            <p:nvPr/>
          </p:nvCxnSpPr>
          <p:spPr>
            <a:xfrm flipV="1">
              <a:off x="4728291" y="1549202"/>
              <a:ext cx="1364907" cy="277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717770" y="1549202"/>
              <a:ext cx="1375428" cy="27699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456433" y="1503035"/>
            <a:ext cx="2951376" cy="646331"/>
          </a:xfrm>
          <a:prstGeom prst="rect">
            <a:avLst/>
          </a:prstGeom>
          <a:noFill/>
        </p:spPr>
        <p:txBody>
          <a:bodyPr wrap="square" rtlCol="0">
            <a:spAutoFit/>
          </a:bodyPr>
          <a:lstStyle/>
          <a:p>
            <a:r>
              <a:rPr lang="en-US" dirty="0" smtClean="0"/>
              <a:t>Only exponential decaying fields are observed</a:t>
            </a:r>
            <a:endParaRPr lang="en-US" dirty="0"/>
          </a:p>
        </p:txBody>
      </p:sp>
      <p:sp>
        <p:nvSpPr>
          <p:cNvPr id="21" name="TextBox 20"/>
          <p:cNvSpPr txBox="1"/>
          <p:nvPr/>
        </p:nvSpPr>
        <p:spPr>
          <a:xfrm>
            <a:off x="454932" y="2710139"/>
            <a:ext cx="3036948" cy="646331"/>
          </a:xfrm>
          <a:prstGeom prst="rect">
            <a:avLst/>
          </a:prstGeom>
          <a:noFill/>
        </p:spPr>
        <p:txBody>
          <a:bodyPr wrap="square" rtlCol="0">
            <a:spAutoFit/>
          </a:bodyPr>
          <a:lstStyle/>
          <a:p>
            <a:r>
              <a:rPr lang="en-US" dirty="0" smtClean="0"/>
              <a:t>To explain the Meissner effect the </a:t>
            </a:r>
            <a:r>
              <a:rPr lang="en-US" dirty="0" err="1" smtClean="0"/>
              <a:t>Londons</a:t>
            </a:r>
            <a:r>
              <a:rPr lang="en-US" dirty="0" smtClean="0"/>
              <a:t> postulated:</a:t>
            </a:r>
            <a:endParaRPr lang="en-US" dirty="0"/>
          </a:p>
        </p:txBody>
      </p:sp>
      <p:grpSp>
        <p:nvGrpSpPr>
          <p:cNvPr id="3" name="Group 2"/>
          <p:cNvGrpSpPr/>
          <p:nvPr/>
        </p:nvGrpSpPr>
        <p:grpSpPr>
          <a:xfrm>
            <a:off x="440342" y="4033314"/>
            <a:ext cx="6147881" cy="1915965"/>
            <a:chOff x="440342" y="4033314"/>
            <a:chExt cx="6147881" cy="1915965"/>
          </a:xfrm>
        </p:grpSpPr>
        <p:sp>
          <p:nvSpPr>
            <p:cNvPr id="15" name="TextBox 14"/>
            <p:cNvSpPr txBox="1"/>
            <p:nvPr/>
          </p:nvSpPr>
          <p:spPr>
            <a:xfrm>
              <a:off x="440343" y="4113961"/>
              <a:ext cx="4919937" cy="369332"/>
            </a:xfrm>
            <a:prstGeom prst="rect">
              <a:avLst/>
            </a:prstGeom>
            <a:noFill/>
          </p:spPr>
          <p:txBody>
            <a:bodyPr wrap="none" rtlCol="0">
              <a:spAutoFit/>
            </a:bodyPr>
            <a:lstStyle/>
            <a:p>
              <a:r>
                <a:rPr lang="en-US" dirty="0" smtClean="0"/>
                <a:t>Finally we have derived the two London equations:</a:t>
              </a:r>
              <a:endParaRPr lang="en-US" dirty="0"/>
            </a:p>
          </p:txBody>
        </p:sp>
        <mc:AlternateContent xmlns:mc="http://schemas.openxmlformats.org/markup-compatibility/2006" xmlns:a14="http://schemas.microsoft.com/office/drawing/2010/main">
          <mc:Choice Requires="a14">
            <p:sp>
              <p:nvSpPr>
                <p:cNvPr id="16" name="TextBox 15"/>
                <p:cNvSpPr txBox="1"/>
                <p:nvPr/>
              </p:nvSpPr>
              <p:spPr>
                <a:xfrm>
                  <a:off x="755576" y="4587250"/>
                  <a:ext cx="1573379" cy="671851"/>
                </a:xfrm>
                <a:prstGeom prst="rect">
                  <a:avLst/>
                </a:prstGeom>
                <a:noFill/>
              </p:spPr>
              <p:txBody>
                <a:bodyPr wrap="none" lIns="0" tIns="0" rIns="0" bIns="0" rtlCol="0">
                  <a:spAutoFit/>
                </a:bodyPr>
                <a:lstStyle/>
                <a:p>
                  <a14:m>
                    <m:oMath xmlns:m="http://schemas.openxmlformats.org/officeDocument/2006/math">
                      <m:f>
                        <m:fPr>
                          <m:ctrlPr>
                            <a:rPr lang="en-US" sz="2800" i="1" smtClean="0">
                              <a:latin typeface="Cambria Math" panose="02040503050406030204" pitchFamily="18" charset="0"/>
                            </a:rPr>
                          </m:ctrlPr>
                        </m:fPr>
                        <m:num>
                          <m:r>
                            <a:rPr lang="en-US" sz="2800" i="1" smtClean="0">
                              <a:latin typeface="Cambria Math" panose="02040503050406030204" pitchFamily="18" charset="0"/>
                              <a:ea typeface="Cambria Math" panose="02040503050406030204" pitchFamily="18" charset="0"/>
                            </a:rPr>
                            <m:t>𝜕</m:t>
                          </m:r>
                          <m:r>
                            <a:rPr lang="de-DE" sz="2800" b="1" i="1" smtClean="0">
                              <a:latin typeface="Cambria Math" panose="02040503050406030204" pitchFamily="18" charset="0"/>
                              <a:ea typeface="Cambria Math" panose="02040503050406030204" pitchFamily="18" charset="0"/>
                            </a:rPr>
                            <m:t>𝑱</m:t>
                          </m:r>
                        </m:num>
                        <m:den>
                          <m:r>
                            <a:rPr lang="en-US" sz="2800" i="1" smtClean="0">
                              <a:latin typeface="Cambria Math" panose="02040503050406030204" pitchFamily="18" charset="0"/>
                              <a:ea typeface="Cambria Math" panose="02040503050406030204" pitchFamily="18" charset="0"/>
                            </a:rPr>
                            <m:t>𝜕</m:t>
                          </m:r>
                          <m:r>
                            <a:rPr lang="de-DE" sz="2800" b="0" i="1" smtClean="0">
                              <a:latin typeface="Cambria Math" panose="02040503050406030204" pitchFamily="18" charset="0"/>
                              <a:ea typeface="Cambria Math" panose="02040503050406030204" pitchFamily="18" charset="0"/>
                            </a:rPr>
                            <m:t>𝑡</m:t>
                          </m:r>
                        </m:den>
                      </m:f>
                      <m:r>
                        <a:rPr lang="en-US" sz="2800" i="1" smtClean="0">
                          <a:latin typeface="Cambria Math" panose="02040503050406030204" pitchFamily="18" charset="0"/>
                        </a:rPr>
                        <m:t>=</m:t>
                      </m:r>
                      <m:f>
                        <m:fPr>
                          <m:ctrlPr>
                            <a:rPr lang="en-US" sz="2800" i="1" smtClean="0">
                              <a:latin typeface="Cambria Math" panose="02040503050406030204" pitchFamily="18" charset="0"/>
                            </a:rPr>
                          </m:ctrlPr>
                        </m:fPr>
                        <m:num>
                          <m:sSub>
                            <m:sSubPr>
                              <m:ctrlPr>
                                <a:rPr lang="en-US" sz="2800" i="1" smtClean="0">
                                  <a:latin typeface="Cambria Math" panose="02040503050406030204" pitchFamily="18" charset="0"/>
                                </a:rPr>
                              </m:ctrlPr>
                            </m:sSubPr>
                            <m:e>
                              <m:r>
                                <a:rPr lang="de-DE" sz="2800" b="0" i="1" smtClean="0">
                                  <a:latin typeface="Cambria Math" panose="02040503050406030204" pitchFamily="18" charset="0"/>
                                </a:rPr>
                                <m:t>𝑛</m:t>
                              </m:r>
                            </m:e>
                            <m:sub>
                              <m:r>
                                <a:rPr lang="de-DE" sz="2800" b="0" i="1" smtClean="0">
                                  <a:latin typeface="Cambria Math" panose="02040503050406030204" pitchFamily="18" charset="0"/>
                                </a:rPr>
                                <m:t>𝑆</m:t>
                              </m:r>
                            </m:sub>
                          </m:sSub>
                          <m:sSup>
                            <m:sSupPr>
                              <m:ctrlPr>
                                <a:rPr lang="en-US" sz="2800" i="1" smtClean="0">
                                  <a:latin typeface="Cambria Math" panose="02040503050406030204" pitchFamily="18" charset="0"/>
                                </a:rPr>
                              </m:ctrlPr>
                            </m:sSupPr>
                            <m:e>
                              <m:r>
                                <a:rPr lang="de-DE" sz="2800" b="0" i="1" smtClean="0">
                                  <a:latin typeface="Cambria Math" panose="02040503050406030204" pitchFamily="18" charset="0"/>
                                </a:rPr>
                                <m:t>𝑒</m:t>
                              </m:r>
                            </m:e>
                            <m:sup>
                              <m:r>
                                <a:rPr lang="de-DE" sz="2800" b="0" i="1" smtClean="0">
                                  <a:latin typeface="Cambria Math" panose="02040503050406030204" pitchFamily="18" charset="0"/>
                                </a:rPr>
                                <m:t>2</m:t>
                              </m:r>
                            </m:sup>
                          </m:sSup>
                        </m:num>
                        <m:den>
                          <m:r>
                            <a:rPr lang="de-DE" sz="2800" b="0" i="1" smtClean="0">
                              <a:latin typeface="Cambria Math" panose="02040503050406030204" pitchFamily="18" charset="0"/>
                            </a:rPr>
                            <m:t>𝑚</m:t>
                          </m:r>
                        </m:den>
                      </m:f>
                    </m:oMath>
                  </a14:m>
                  <a:r>
                    <a:rPr lang="en-US" sz="2800" b="1" i="1" dirty="0" smtClean="0"/>
                    <a:t>E</a:t>
                  </a:r>
                  <a:endParaRPr lang="en-US" sz="2800" b="1" i="1" dirty="0"/>
                </a:p>
              </p:txBody>
            </p:sp>
          </mc:Choice>
          <mc:Fallback xmlns="">
            <p:sp>
              <p:nvSpPr>
                <p:cNvPr id="16" name="TextBox 15"/>
                <p:cNvSpPr txBox="1">
                  <a:spLocks noRot="1" noChangeAspect="1" noMove="1" noResize="1" noEditPoints="1" noAdjustHandles="1" noChangeArrowheads="1" noChangeShapeType="1" noTextEdit="1"/>
                </p:cNvSpPr>
                <p:nvPr/>
              </p:nvSpPr>
              <p:spPr>
                <a:xfrm>
                  <a:off x="755576" y="4587250"/>
                  <a:ext cx="1573379" cy="671851"/>
                </a:xfrm>
                <a:prstGeom prst="rect">
                  <a:avLst/>
                </a:prstGeom>
                <a:blipFill rotWithShape="1">
                  <a:blip r:embed="rId5"/>
                  <a:stretch>
                    <a:fillRect l="-388" r="-12403" b="-16364"/>
                  </a:stretch>
                </a:blipFill>
              </p:spPr>
              <p:txBody>
                <a:bodyPr/>
                <a:lstStyle/>
                <a:p>
                  <a:r>
                    <a:rPr lang="en-CA">
                      <a:noFill/>
                    </a:rPr>
                    <a:t> </a:t>
                  </a:r>
                </a:p>
              </p:txBody>
            </p:sp>
          </mc:Fallback>
        </mc:AlternateContent>
        <p:sp>
          <p:nvSpPr>
            <p:cNvPr id="17" name="TextBox 16"/>
            <p:cNvSpPr txBox="1"/>
            <p:nvPr/>
          </p:nvSpPr>
          <p:spPr>
            <a:xfrm>
              <a:off x="654154" y="5314849"/>
              <a:ext cx="1700145" cy="369332"/>
            </a:xfrm>
            <a:prstGeom prst="rect">
              <a:avLst/>
            </a:prstGeom>
            <a:noFill/>
          </p:spPr>
          <p:txBody>
            <a:bodyPr wrap="none" rtlCol="0">
              <a:spAutoFit/>
            </a:bodyPr>
            <a:lstStyle/>
            <a:p>
              <a:r>
                <a:rPr lang="en-US" dirty="0" smtClean="0"/>
                <a:t>Zero Resistance</a:t>
              </a:r>
              <a:endParaRPr lang="en-US" dirty="0"/>
            </a:p>
          </p:txBody>
        </p:sp>
        <mc:AlternateContent xmlns:mc="http://schemas.openxmlformats.org/markup-compatibility/2006" xmlns:a14="http://schemas.microsoft.com/office/drawing/2010/main">
          <mc:Choice Requires="a14">
            <p:sp>
              <p:nvSpPr>
                <p:cNvPr id="18" name="TextBox 17"/>
                <p:cNvSpPr txBox="1"/>
                <p:nvPr/>
              </p:nvSpPr>
              <p:spPr>
                <a:xfrm>
                  <a:off x="3707904" y="4437112"/>
                  <a:ext cx="2769796" cy="8645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m:t>
                        </m:r>
                        <m:r>
                          <a:rPr lang="de-DE" sz="2800" b="1" i="1">
                            <a:latin typeface="Cambria Math" panose="02040503050406030204" pitchFamily="18" charset="0"/>
                            <a:ea typeface="Cambria Math" panose="02040503050406030204" pitchFamily="18" charset="0"/>
                          </a:rPr>
                          <m:t>𝑱</m:t>
                        </m:r>
                        <m:r>
                          <a:rPr lang="de-DE" sz="2800" i="1">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de-DE" sz="2800" i="1">
                                    <a:latin typeface="Cambria Math" panose="02040503050406030204" pitchFamily="18" charset="0"/>
                                  </a:rPr>
                                  <m:t>𝑛</m:t>
                                </m:r>
                              </m:e>
                              <m:sub>
                                <m:r>
                                  <a:rPr lang="de-DE" sz="2800" i="1">
                                    <a:latin typeface="Cambria Math" panose="02040503050406030204" pitchFamily="18" charset="0"/>
                                  </a:rPr>
                                  <m:t>𝑆</m:t>
                                </m:r>
                              </m:sub>
                            </m:sSub>
                            <m:sSup>
                              <m:sSupPr>
                                <m:ctrlPr>
                                  <a:rPr lang="en-US" sz="2800" i="1">
                                    <a:latin typeface="Cambria Math" panose="02040503050406030204" pitchFamily="18" charset="0"/>
                                  </a:rPr>
                                </m:ctrlPr>
                              </m:sSupPr>
                              <m:e>
                                <m:r>
                                  <a:rPr lang="de-DE" sz="2800" i="1">
                                    <a:latin typeface="Cambria Math" panose="02040503050406030204" pitchFamily="18" charset="0"/>
                                  </a:rPr>
                                  <m:t>𝑒</m:t>
                                </m:r>
                              </m:e>
                              <m:sup>
                                <m:r>
                                  <a:rPr lang="de-DE" sz="2800" i="1">
                                    <a:latin typeface="Cambria Math" panose="02040503050406030204" pitchFamily="18" charset="0"/>
                                  </a:rPr>
                                  <m:t>2</m:t>
                                </m:r>
                              </m:sup>
                            </m:sSup>
                          </m:num>
                          <m:den>
                            <m:r>
                              <a:rPr lang="de-DE" sz="2800" i="1">
                                <a:latin typeface="Cambria Math" panose="02040503050406030204" pitchFamily="18" charset="0"/>
                              </a:rPr>
                              <m:t>𝑚</m:t>
                            </m:r>
                          </m:den>
                        </m:f>
                        <m:r>
                          <m:rPr>
                            <m:nor/>
                          </m:rPr>
                          <a:rPr lang="de-DE" sz="2800" b="1" i="1">
                            <a:latin typeface="Cambria Math" panose="02040503050406030204" pitchFamily="18" charset="0"/>
                            <a:ea typeface="Cambria Math" panose="02040503050406030204" pitchFamily="18" charset="0"/>
                          </a:rPr>
                          <m:t>B</m:t>
                        </m:r>
                        <m:r>
                          <a:rPr lang="de-DE" sz="2800" i="1">
                            <a:latin typeface="Cambria Math" panose="02040503050406030204" pitchFamily="18" charset="0"/>
                            <a:ea typeface="Cambria Math" panose="02040503050406030204" pitchFamily="18" charset="0"/>
                          </a:rPr>
                          <m:t> </m:t>
                        </m:r>
                      </m:oMath>
                    </m:oMathPara>
                  </a14:m>
                  <a:endParaRPr lang="en-US" sz="2800" i="1" dirty="0"/>
                </a:p>
              </p:txBody>
            </p:sp>
          </mc:Choice>
          <mc:Fallback xmlns="">
            <p:sp>
              <p:nvSpPr>
                <p:cNvPr id="18" name="TextBox 17"/>
                <p:cNvSpPr txBox="1">
                  <a:spLocks noRot="1" noChangeAspect="1" noMove="1" noResize="1" noEditPoints="1" noAdjustHandles="1" noChangeArrowheads="1" noChangeShapeType="1" noTextEdit="1"/>
                </p:cNvSpPr>
                <p:nvPr/>
              </p:nvSpPr>
              <p:spPr>
                <a:xfrm>
                  <a:off x="3707904" y="4437112"/>
                  <a:ext cx="2769796" cy="864532"/>
                </a:xfrm>
                <a:prstGeom prst="rect">
                  <a:avLst/>
                </a:prstGeom>
                <a:blipFill rotWithShape="1">
                  <a:blip r:embed="rId6"/>
                  <a:stretch>
                    <a:fillRect/>
                  </a:stretch>
                </a:blipFill>
              </p:spPr>
              <p:txBody>
                <a:bodyPr/>
                <a:lstStyle/>
                <a:p>
                  <a:r>
                    <a:rPr lang="en-CA">
                      <a:noFill/>
                    </a:rPr>
                    <a:t> </a:t>
                  </a:r>
                </a:p>
              </p:txBody>
            </p:sp>
          </mc:Fallback>
        </mc:AlternateContent>
        <p:sp>
          <p:nvSpPr>
            <p:cNvPr id="19" name="TextBox 18"/>
            <p:cNvSpPr txBox="1"/>
            <p:nvPr/>
          </p:nvSpPr>
          <p:spPr>
            <a:xfrm>
              <a:off x="3707904" y="5352728"/>
              <a:ext cx="1601079" cy="369332"/>
            </a:xfrm>
            <a:prstGeom prst="rect">
              <a:avLst/>
            </a:prstGeom>
            <a:noFill/>
          </p:spPr>
          <p:txBody>
            <a:bodyPr wrap="none" rtlCol="0">
              <a:spAutoFit/>
            </a:bodyPr>
            <a:lstStyle/>
            <a:p>
              <a:r>
                <a:rPr lang="en-US" dirty="0" smtClean="0"/>
                <a:t>Meissner Effect</a:t>
              </a:r>
              <a:endParaRPr lang="en-US" dirty="0"/>
            </a:p>
          </p:txBody>
        </p:sp>
        <p:sp>
          <p:nvSpPr>
            <p:cNvPr id="6" name="Rectangle 5"/>
            <p:cNvSpPr/>
            <p:nvPr/>
          </p:nvSpPr>
          <p:spPr>
            <a:xfrm>
              <a:off x="440342" y="4033314"/>
              <a:ext cx="6147881" cy="19159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 name="Footer Placeholder 3"/>
          <p:cNvSpPr>
            <a:spLocks noGrp="1"/>
          </p:cNvSpPr>
          <p:nvPr>
            <p:ph type="ftr" sz="quarter" idx="11"/>
          </p:nvPr>
        </p:nvSpPr>
        <p:spPr/>
        <p:txBody>
          <a:bodyPr/>
          <a:lstStyle/>
          <a:p>
            <a:r>
              <a:rPr lang="en-US" smtClean="0"/>
              <a:t>T. Junginger – IAS Saskatoon </a:t>
            </a:r>
            <a:endParaRPr lang="en-CA" dirty="0"/>
          </a:p>
        </p:txBody>
      </p:sp>
      <p:sp>
        <p:nvSpPr>
          <p:cNvPr id="7" name="Slide Number Placeholder 6"/>
          <p:cNvSpPr>
            <a:spLocks noGrp="1"/>
          </p:cNvSpPr>
          <p:nvPr>
            <p:ph type="sldNum" sz="quarter" idx="12"/>
          </p:nvPr>
        </p:nvSpPr>
        <p:spPr/>
        <p:txBody>
          <a:bodyPr/>
          <a:lstStyle/>
          <a:p>
            <a:fld id="{A5133171-1A2B-45AF-BC19-83A39A9692BB}" type="slidenum">
              <a:rPr lang="en-CA" smtClean="0"/>
              <a:pPr/>
              <a:t>13</a:t>
            </a:fld>
            <a:r>
              <a:rPr lang="en-CA" smtClean="0"/>
              <a:t>/62</a:t>
            </a:r>
            <a:endParaRPr lang="en-CA" dirty="0"/>
          </a:p>
        </p:txBody>
      </p:sp>
    </p:spTree>
    <p:extLst>
      <p:ext uri="{BB962C8B-B14F-4D97-AF65-F5344CB8AC3E}">
        <p14:creationId xmlns:p14="http://schemas.microsoft.com/office/powerpoint/2010/main" val="364031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b="6944"/>
          <a:stretch/>
        </p:blipFill>
        <p:spPr>
          <a:xfrm>
            <a:off x="-36512" y="2276872"/>
            <a:ext cx="5131104" cy="3770245"/>
          </a:xfrm>
          <a:prstGeom prst="rect">
            <a:avLst/>
          </a:prstGeom>
        </p:spPr>
      </p:pic>
      <p:sp>
        <p:nvSpPr>
          <p:cNvPr id="2" name="Title 1"/>
          <p:cNvSpPr>
            <a:spLocks noGrp="1"/>
          </p:cNvSpPr>
          <p:nvPr>
            <p:ph type="title"/>
          </p:nvPr>
        </p:nvSpPr>
        <p:spPr>
          <a:xfrm>
            <a:off x="0" y="72008"/>
            <a:ext cx="9144000" cy="548680"/>
          </a:xfrm>
        </p:spPr>
        <p:txBody>
          <a:bodyPr>
            <a:normAutofit fontScale="90000"/>
          </a:bodyPr>
          <a:lstStyle/>
          <a:p>
            <a:r>
              <a:rPr lang="en-US" dirty="0" err="1"/>
              <a:t>Pippards</a:t>
            </a:r>
            <a:r>
              <a:rPr lang="en-US" dirty="0"/>
              <a:t> extension of London´s Theory</a:t>
            </a:r>
          </a:p>
        </p:txBody>
      </p:sp>
      <p:sp>
        <p:nvSpPr>
          <p:cNvPr id="6" name="Content Placeholder 5"/>
          <p:cNvSpPr>
            <a:spLocks noGrp="1"/>
          </p:cNvSpPr>
          <p:nvPr>
            <p:ph sz="quarter" idx="1"/>
          </p:nvPr>
        </p:nvSpPr>
        <p:spPr>
          <a:xfrm>
            <a:off x="457200" y="764704"/>
            <a:ext cx="8363272" cy="1440160"/>
          </a:xfrm>
        </p:spPr>
        <p:txBody>
          <a:bodyPr>
            <a:normAutofit fontScale="77500" lnSpcReduction="20000"/>
          </a:bodyPr>
          <a:lstStyle/>
          <a:p>
            <a:r>
              <a:rPr lang="en-US" dirty="0" err="1" smtClean="0"/>
              <a:t>Pippard</a:t>
            </a:r>
            <a:r>
              <a:rPr lang="en-US" dirty="0" smtClean="0"/>
              <a:t> found that </a:t>
            </a:r>
            <a:r>
              <a:rPr lang="en-US" i="1" dirty="0" err="1" smtClean="0"/>
              <a:t>λ</a:t>
            </a:r>
            <a:r>
              <a:rPr lang="en-US" baseline="-25000" dirty="0" err="1" smtClean="0"/>
              <a:t>L</a:t>
            </a:r>
            <a:r>
              <a:rPr lang="en-US" baseline="-25000" dirty="0" smtClean="0"/>
              <a:t> </a:t>
            </a:r>
            <a:r>
              <a:rPr lang="en-US" dirty="0" smtClean="0"/>
              <a:t>depends on the purity of the material and therefore on the electron mean free path </a:t>
            </a:r>
            <a:r>
              <a:rPr lang="en-US" i="1" dirty="0" smtClean="0"/>
              <a:t>l</a:t>
            </a:r>
          </a:p>
          <a:p>
            <a:r>
              <a:rPr lang="en-US" dirty="0" smtClean="0"/>
              <a:t>He introduced of the new parameter </a:t>
            </a:r>
            <a:r>
              <a:rPr lang="en-US" u="sng" dirty="0" smtClean="0"/>
              <a:t>coherence length </a:t>
            </a:r>
            <a:r>
              <a:rPr lang="en-US" i="1" u="sng" dirty="0" smtClean="0"/>
              <a:t>ξ</a:t>
            </a:r>
            <a:r>
              <a:rPr lang="en-US" dirty="0" smtClean="0"/>
              <a:t> in analogy to the anomalous skin effect in normal conductors</a:t>
            </a:r>
          </a:p>
        </p:txBody>
      </p:sp>
      <mc:AlternateContent xmlns:mc="http://schemas.openxmlformats.org/markup-compatibility/2006" xmlns:a14="http://schemas.microsoft.com/office/drawing/2010/main">
        <mc:Choice Requires="a14">
          <p:sp>
            <p:nvSpPr>
              <p:cNvPr id="14" name="TextBox 13"/>
              <p:cNvSpPr txBox="1"/>
              <p:nvPr/>
            </p:nvSpPr>
            <p:spPr>
              <a:xfrm>
                <a:off x="1606438" y="2420888"/>
                <a:ext cx="2672911" cy="4472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𝜆</m:t>
                      </m:r>
                      <m:d>
                        <m:dPr>
                          <m:ctrlPr>
                            <a:rPr lang="de-DE" sz="2400" b="0" i="1" smtClean="0">
                              <a:latin typeface="Cambria Math" panose="02040503050406030204" pitchFamily="18" charset="0"/>
                              <a:ea typeface="Cambria Math" panose="02040503050406030204" pitchFamily="18" charset="0"/>
                            </a:rPr>
                          </m:ctrlPr>
                        </m:dPr>
                        <m:e>
                          <m:r>
                            <a:rPr lang="de-DE" sz="2400" b="0" i="1" smtClean="0">
                              <a:latin typeface="Cambria Math" panose="02040503050406030204" pitchFamily="18" charset="0"/>
                              <a:ea typeface="Cambria Math" panose="02040503050406030204" pitchFamily="18" charset="0"/>
                            </a:rPr>
                            <m:t>𝑙</m:t>
                          </m:r>
                        </m:e>
                      </m:d>
                      <m:r>
                        <a:rPr lang="de-DE"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𝜆</m:t>
                          </m:r>
                        </m:e>
                        <m:sub>
                          <m:r>
                            <a:rPr lang="de-DE" sz="2400" i="1">
                              <a:latin typeface="Cambria Math" panose="02040503050406030204" pitchFamily="18" charset="0"/>
                            </a:rPr>
                            <m:t>𝐿</m:t>
                          </m:r>
                        </m:sub>
                      </m:sSub>
                      <m:rad>
                        <m:radPr>
                          <m:degHide m:val="on"/>
                          <m:ctrlPr>
                            <a:rPr lang="de-DE" sz="2400" i="1" smtClean="0">
                              <a:latin typeface="Cambria Math" panose="02040503050406030204" pitchFamily="18" charset="0"/>
                            </a:rPr>
                          </m:ctrlPr>
                        </m:radPr>
                        <m:deg/>
                        <m:e>
                          <m:r>
                            <a:rPr lang="de-DE" sz="2400" b="0" i="1" smtClean="0">
                              <a:latin typeface="Cambria Math" panose="02040503050406030204" pitchFamily="18" charset="0"/>
                            </a:rPr>
                            <m:t>1−</m:t>
                          </m:r>
                          <m:f>
                            <m:fPr>
                              <m:type m:val="lin"/>
                              <m:ctrlPr>
                                <a:rPr lang="de-DE" sz="2400" b="0" i="1" smtClean="0">
                                  <a:latin typeface="Cambria Math" panose="02040503050406030204" pitchFamily="18" charset="0"/>
                                </a:rPr>
                              </m:ctrlPr>
                            </m:fPr>
                            <m:num>
                              <m:r>
                                <a:rPr lang="de-DE" sz="2400" b="0" i="1" smtClean="0">
                                  <a:latin typeface="Cambria Math" panose="02040503050406030204" pitchFamily="18" charset="0"/>
                                  <a:ea typeface="Cambria Math" panose="02040503050406030204" pitchFamily="18" charset="0"/>
                                </a:rPr>
                                <m:t>𝜉</m:t>
                              </m:r>
                              <m:r>
                                <a:rPr lang="en-CA" sz="2400" b="0" i="1" baseline="-25000" smtClean="0">
                                  <a:latin typeface="Cambria Math"/>
                                  <a:ea typeface="Cambria Math" panose="02040503050406030204" pitchFamily="18" charset="0"/>
                                </a:rPr>
                                <m:t>0</m:t>
                              </m:r>
                            </m:num>
                            <m:den>
                              <m:r>
                                <a:rPr lang="de-DE" sz="2400" b="0" i="1" smtClean="0">
                                  <a:latin typeface="Cambria Math" panose="02040503050406030204" pitchFamily="18" charset="0"/>
                                </a:rPr>
                                <m:t>𝑙</m:t>
                              </m:r>
                            </m:den>
                          </m:f>
                        </m:e>
                      </m:rad>
                    </m:oMath>
                  </m:oMathPara>
                </a14:m>
                <a:endParaRPr lang="en-US"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606438" y="2420888"/>
                <a:ext cx="2672911" cy="447238"/>
              </a:xfrm>
              <a:prstGeom prst="rect">
                <a:avLst/>
              </a:prstGeom>
              <a:blipFill rotWithShape="1">
                <a:blip r:embed="rId4"/>
                <a:stretch>
                  <a:fillRect b="-137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411760" y="2931462"/>
                <a:ext cx="1472518" cy="7566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de-DE" sz="2400" b="0" i="1" smtClean="0">
                              <a:latin typeface="Cambria Math" panose="02040503050406030204" pitchFamily="18" charset="0"/>
                            </a:rPr>
                            <m:t>1</m:t>
                          </m:r>
                        </m:num>
                        <m:den>
                          <m:r>
                            <a:rPr lang="en-US" sz="2400" i="1" smtClean="0">
                              <a:latin typeface="Cambria Math" panose="02040503050406030204" pitchFamily="18" charset="0"/>
                              <a:ea typeface="Cambria Math" panose="02040503050406030204" pitchFamily="18" charset="0"/>
                            </a:rPr>
                            <m:t>𝜉</m:t>
                          </m:r>
                        </m:den>
                      </m:f>
                      <m:r>
                        <a:rPr lang="de-DE" sz="2400" b="0" i="1" smtClean="0">
                          <a:latin typeface="Cambria Math" panose="02040503050406030204" pitchFamily="18" charset="0"/>
                        </a:rPr>
                        <m:t>=</m:t>
                      </m:r>
                      <m:f>
                        <m:fPr>
                          <m:ctrlPr>
                            <a:rPr lang="de-DE" sz="2400" b="0" i="1" smtClean="0">
                              <a:latin typeface="Cambria Math" panose="02040503050406030204" pitchFamily="18" charset="0"/>
                            </a:rPr>
                          </m:ctrlPr>
                        </m:fPr>
                        <m:num>
                          <m:r>
                            <a:rPr lang="de-DE" sz="2400" b="0" i="1" smtClean="0">
                              <a:latin typeface="Cambria Math" panose="02040503050406030204" pitchFamily="18" charset="0"/>
                            </a:rPr>
                            <m:t>1</m:t>
                          </m:r>
                        </m:num>
                        <m:den>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ea typeface="Cambria Math" panose="02040503050406030204" pitchFamily="18" charset="0"/>
                                </a:rPr>
                                <m:t>𝜉</m:t>
                              </m:r>
                            </m:e>
                            <m:sub>
                              <m:r>
                                <a:rPr lang="de-DE" sz="2400" b="0" i="1" smtClean="0">
                                  <a:latin typeface="Cambria Math" panose="02040503050406030204" pitchFamily="18" charset="0"/>
                                </a:rPr>
                                <m:t>0</m:t>
                              </m:r>
                            </m:sub>
                          </m:sSub>
                        </m:den>
                      </m:f>
                      <m:r>
                        <a:rPr lang="de-DE" sz="2400" b="0" i="1" smtClean="0">
                          <a:latin typeface="Cambria Math" panose="02040503050406030204" pitchFamily="18" charset="0"/>
                        </a:rPr>
                        <m:t>+</m:t>
                      </m:r>
                      <m:f>
                        <m:fPr>
                          <m:ctrlPr>
                            <a:rPr lang="de-DE" sz="2400" b="0" i="1" smtClean="0">
                              <a:latin typeface="Cambria Math" panose="02040503050406030204" pitchFamily="18" charset="0"/>
                            </a:rPr>
                          </m:ctrlPr>
                        </m:fPr>
                        <m:num>
                          <m:r>
                            <a:rPr lang="de-DE" sz="2400" b="0" i="1" smtClean="0">
                              <a:latin typeface="Cambria Math" panose="02040503050406030204" pitchFamily="18" charset="0"/>
                            </a:rPr>
                            <m:t>1</m:t>
                          </m:r>
                        </m:num>
                        <m:den>
                          <m:r>
                            <a:rPr lang="de-DE" sz="2400" b="0" i="1" smtClean="0">
                              <a:latin typeface="Cambria Math" panose="02040503050406030204" pitchFamily="18" charset="0"/>
                            </a:rPr>
                            <m:t>𝑙</m:t>
                          </m:r>
                        </m:den>
                      </m:f>
                    </m:oMath>
                  </m:oMathPara>
                </a14:m>
                <a:endParaRPr lang="en-US" sz="2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2411760" y="2931462"/>
                <a:ext cx="1472518" cy="756617"/>
              </a:xfrm>
              <a:prstGeom prst="rect">
                <a:avLst/>
              </a:prstGeom>
              <a:blipFill rotWithShape="1">
                <a:blip r:embed="rId5"/>
                <a:stretch>
                  <a:fillRect/>
                </a:stretch>
              </a:blipFill>
            </p:spPr>
            <p:txBody>
              <a:bodyPr/>
              <a:lstStyle/>
              <a:p>
                <a:r>
                  <a:rPr lang="en-CA">
                    <a:noFill/>
                  </a:rPr>
                  <a:t> </a:t>
                </a:r>
              </a:p>
            </p:txBody>
          </p:sp>
        </mc:Fallback>
      </mc:AlternateContent>
      <p:sp>
        <p:nvSpPr>
          <p:cNvPr id="18" name="TextBox 17"/>
          <p:cNvSpPr txBox="1"/>
          <p:nvPr/>
        </p:nvSpPr>
        <p:spPr>
          <a:xfrm>
            <a:off x="4970931" y="4275377"/>
            <a:ext cx="4144722" cy="1323439"/>
          </a:xfrm>
          <a:prstGeom prst="rect">
            <a:avLst/>
          </a:prstGeom>
          <a:noFill/>
        </p:spPr>
        <p:txBody>
          <a:bodyPr wrap="square" rtlCol="0">
            <a:spAutoFit/>
          </a:bodyPr>
          <a:lstStyle/>
          <a:p>
            <a:r>
              <a:rPr lang="en-US" sz="2000" dirty="0" err="1" smtClean="0"/>
              <a:t>Pippard</a:t>
            </a:r>
            <a:r>
              <a:rPr lang="en-US" sz="2000" dirty="0" smtClean="0"/>
              <a:t> introduced </a:t>
            </a:r>
            <a:r>
              <a:rPr lang="en-US" sz="2000" i="1" dirty="0" smtClean="0"/>
              <a:t>ξ </a:t>
            </a:r>
            <a:r>
              <a:rPr lang="en-US" sz="2000" dirty="0" smtClean="0"/>
              <a:t>as a phenomenological parameter. Later explained by the microscopic BCS theory </a:t>
            </a:r>
            <a:endParaRPr lang="en-US" sz="2000" dirty="0"/>
          </a:p>
        </p:txBody>
      </p:sp>
      <p:grpSp>
        <p:nvGrpSpPr>
          <p:cNvPr id="3" name="Group 2"/>
          <p:cNvGrpSpPr/>
          <p:nvPr/>
        </p:nvGrpSpPr>
        <p:grpSpPr>
          <a:xfrm>
            <a:off x="4932040" y="2442617"/>
            <a:ext cx="4032448" cy="1667015"/>
            <a:chOff x="5148064" y="4077072"/>
            <a:chExt cx="4032448" cy="1667015"/>
          </a:xfrm>
        </p:grpSpPr>
        <p:pic>
          <p:nvPicPr>
            <p:cNvPr id="16" name="Picture 4"/>
            <p:cNvPicPr>
              <a:picLocks noChangeAspect="1" noChangeArrowheads="1"/>
            </p:cNvPicPr>
            <p:nvPr/>
          </p:nvPicPr>
          <p:blipFill>
            <a:blip r:embed="rId6" cstate="print"/>
            <a:srcRect/>
            <a:stretch>
              <a:fillRect/>
            </a:stretch>
          </p:blipFill>
          <p:spPr bwMode="auto">
            <a:xfrm>
              <a:off x="5148064" y="4671254"/>
              <a:ext cx="3842246" cy="856097"/>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7" name="TextBox 16"/>
                <p:cNvSpPr txBox="1"/>
                <p:nvPr/>
              </p:nvSpPr>
              <p:spPr>
                <a:xfrm>
                  <a:off x="7734599" y="5373216"/>
                  <a:ext cx="1157881" cy="3708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i="1" smtClean="0">
                                <a:latin typeface="Cambria Math" panose="02040503050406030204" pitchFamily="18" charset="0"/>
                              </a:rPr>
                            </m:ctrlPr>
                          </m:accPr>
                          <m:e>
                            <m:r>
                              <a:rPr lang="en-US" sz="1600" b="0" i="1" smtClean="0">
                                <a:latin typeface="Cambria Math"/>
                              </a:rPr>
                              <m:t>𝑅</m:t>
                            </m:r>
                          </m:e>
                        </m:acc>
                        <m:r>
                          <a:rPr lang="en-US" sz="1600" b="0" i="1" smtClean="0">
                            <a:latin typeface="Cambria Math"/>
                          </a:rPr>
                          <m:t>=</m:t>
                        </m:r>
                        <m:acc>
                          <m:accPr>
                            <m:chr m:val="⃗"/>
                            <m:ctrlPr>
                              <a:rPr lang="en-US" sz="1600" b="0" i="1" smtClean="0">
                                <a:latin typeface="Cambria Math" panose="02040503050406030204" pitchFamily="18" charset="0"/>
                              </a:rPr>
                            </m:ctrlPr>
                          </m:accPr>
                          <m:e>
                            <m:r>
                              <a:rPr lang="en-US" sz="1600" b="0" i="1" smtClean="0">
                                <a:latin typeface="Cambria Math"/>
                              </a:rPr>
                              <m:t>𝑟</m:t>
                            </m:r>
                          </m:e>
                        </m:acc>
                        <m:r>
                          <a:rPr lang="en-US" sz="1600" b="0" i="1" smtClean="0">
                            <a:latin typeface="Cambria Math"/>
                          </a:rPr>
                          <m:t>−</m:t>
                        </m:r>
                        <m:acc>
                          <m:accPr>
                            <m:chr m:val="⃗"/>
                            <m:ctrlPr>
                              <a:rPr lang="en-US" sz="1600" b="0" i="1" smtClean="0">
                                <a:latin typeface="Cambria Math" panose="02040503050406030204" pitchFamily="18" charset="0"/>
                              </a:rPr>
                            </m:ctrlPr>
                          </m:accPr>
                          <m:e>
                            <m:sSup>
                              <m:sSupPr>
                                <m:ctrlPr>
                                  <a:rPr lang="en-US" sz="1600" b="0" i="1" smtClean="0">
                                    <a:latin typeface="Cambria Math" panose="02040503050406030204" pitchFamily="18" charset="0"/>
                                  </a:rPr>
                                </m:ctrlPr>
                              </m:sSupPr>
                              <m:e>
                                <m:r>
                                  <a:rPr lang="en-US" sz="1600" b="0" i="1" smtClean="0">
                                    <a:latin typeface="Cambria Math"/>
                                  </a:rPr>
                                  <m:t>𝑟</m:t>
                                </m:r>
                              </m:e>
                              <m:sup>
                                <m:r>
                                  <a:rPr lang="en-US" sz="1600" b="0" i="1" smtClean="0">
                                    <a:latin typeface="Cambria Math"/>
                                  </a:rPr>
                                  <m:t>′</m:t>
                                </m:r>
                              </m:sup>
                            </m:sSup>
                          </m:e>
                        </m:acc>
                      </m:oMath>
                    </m:oMathPara>
                  </a14:m>
                  <a:endParaRPr lang="en-US" sz="1600" dirty="0"/>
                </a:p>
              </p:txBody>
            </p:sp>
          </mc:Choice>
          <mc:Fallback xmlns="">
            <p:sp>
              <p:nvSpPr>
                <p:cNvPr id="17" name="TextBox 16"/>
                <p:cNvSpPr txBox="1">
                  <a:spLocks noRot="1" noChangeAspect="1" noMove="1" noResize="1" noEditPoints="1" noAdjustHandles="1" noChangeArrowheads="1" noChangeShapeType="1" noTextEdit="1"/>
                </p:cNvSpPr>
                <p:nvPr/>
              </p:nvSpPr>
              <p:spPr>
                <a:xfrm>
                  <a:off x="7734599" y="5373216"/>
                  <a:ext cx="1157881" cy="370871"/>
                </a:xfrm>
                <a:prstGeom prst="rect">
                  <a:avLst/>
                </a:prstGeom>
                <a:blipFill rotWithShape="1">
                  <a:blip r:embed="rId7"/>
                  <a:stretch>
                    <a:fillRect t="-3279"/>
                  </a:stretch>
                </a:blipFill>
              </p:spPr>
              <p:txBody>
                <a:bodyPr/>
                <a:lstStyle/>
                <a:p>
                  <a:r>
                    <a:rPr lang="en-CA">
                      <a:noFill/>
                    </a:rPr>
                    <a:t> </a:t>
                  </a:r>
                </a:p>
              </p:txBody>
            </p:sp>
          </mc:Fallback>
        </mc:AlternateContent>
        <p:sp>
          <p:nvSpPr>
            <p:cNvPr id="11" name="TextBox 10"/>
            <p:cNvSpPr txBox="1"/>
            <p:nvPr/>
          </p:nvSpPr>
          <p:spPr>
            <a:xfrm>
              <a:off x="5238608" y="4077072"/>
              <a:ext cx="3941904" cy="646331"/>
            </a:xfrm>
            <a:prstGeom prst="rect">
              <a:avLst/>
            </a:prstGeom>
            <a:noFill/>
          </p:spPr>
          <p:txBody>
            <a:bodyPr wrap="square" rtlCol="0">
              <a:spAutoFit/>
            </a:bodyPr>
            <a:lstStyle/>
            <a:p>
              <a:r>
                <a:rPr lang="en-CA" dirty="0" smtClean="0"/>
                <a:t>Non-local relation between current density and vector potential:</a:t>
              </a:r>
              <a:endParaRPr lang="en-CA" dirty="0"/>
            </a:p>
          </p:txBody>
        </p:sp>
      </p:grpSp>
      <p:sp>
        <p:nvSpPr>
          <p:cNvPr id="4" name="Rectangle 3"/>
          <p:cNvSpPr/>
          <p:nvPr/>
        </p:nvSpPr>
        <p:spPr>
          <a:xfrm>
            <a:off x="518698" y="4784145"/>
            <a:ext cx="4572000" cy="646331"/>
          </a:xfrm>
          <a:prstGeom prst="rect">
            <a:avLst/>
          </a:prstGeom>
        </p:spPr>
        <p:txBody>
          <a:bodyPr>
            <a:spAutoFit/>
          </a:bodyPr>
          <a:lstStyle/>
          <a:p>
            <a:endParaRPr lang="en-US" sz="1200" dirty="0">
              <a:solidFill>
                <a:srgbClr val="000000"/>
              </a:solidFill>
              <a:latin typeface="Code"/>
            </a:endParaRPr>
          </a:p>
          <a:p>
            <a:r>
              <a:rPr lang="en-US" sz="1200" dirty="0" err="1" smtClean="0">
                <a:solidFill>
                  <a:srgbClr val="000000"/>
                </a:solidFill>
                <a:latin typeface="Code"/>
              </a:rPr>
              <a:t>A.B</a:t>
            </a:r>
            <a:r>
              <a:rPr lang="en-US" sz="1200" dirty="0" smtClean="0">
                <a:solidFill>
                  <a:srgbClr val="000000"/>
                </a:solidFill>
                <a:latin typeface="Code"/>
              </a:rPr>
              <a:t> </a:t>
            </a:r>
            <a:r>
              <a:rPr lang="en-US" sz="1200" dirty="0" err="1" smtClean="0">
                <a:solidFill>
                  <a:srgbClr val="000000"/>
                </a:solidFill>
                <a:latin typeface="Code"/>
              </a:rPr>
              <a:t>Pippard</a:t>
            </a:r>
            <a:r>
              <a:rPr lang="en-US" sz="1200" dirty="0" smtClean="0">
                <a:solidFill>
                  <a:srgbClr val="000000"/>
                </a:solidFill>
                <a:latin typeface="Code"/>
              </a:rPr>
              <a:t> - Proceedings </a:t>
            </a:r>
            <a:r>
              <a:rPr lang="en-US" sz="1200" dirty="0">
                <a:solidFill>
                  <a:srgbClr val="000000"/>
                </a:solidFill>
                <a:latin typeface="Code"/>
              </a:rPr>
              <a:t>of the Royal Society of London. </a:t>
            </a:r>
            <a:r>
              <a:rPr lang="en-US" sz="1200" dirty="0" smtClean="0">
                <a:solidFill>
                  <a:srgbClr val="000000"/>
                </a:solidFill>
                <a:latin typeface="Code"/>
              </a:rPr>
              <a:t>A </a:t>
            </a:r>
            <a:r>
              <a:rPr lang="en-US" sz="1200" dirty="0">
                <a:solidFill>
                  <a:srgbClr val="000000"/>
                </a:solidFill>
                <a:latin typeface="Code"/>
              </a:rPr>
              <a:t>Vol. 216, No. 1127 </a:t>
            </a:r>
            <a:r>
              <a:rPr lang="en-US" sz="1200" dirty="0" smtClean="0">
                <a:solidFill>
                  <a:srgbClr val="000000"/>
                </a:solidFill>
                <a:latin typeface="Code"/>
              </a:rPr>
              <a:t>(1953)</a:t>
            </a:r>
            <a:endParaRPr lang="en-US" sz="1200" dirty="0"/>
          </a:p>
        </p:txBody>
      </p:sp>
      <p:sp>
        <p:nvSpPr>
          <p:cNvPr id="5" name="Footer Placeholder 4"/>
          <p:cNvSpPr>
            <a:spLocks noGrp="1"/>
          </p:cNvSpPr>
          <p:nvPr>
            <p:ph type="ftr" sz="quarter" idx="11"/>
          </p:nvPr>
        </p:nvSpPr>
        <p:spPr/>
        <p:txBody>
          <a:bodyPr/>
          <a:lstStyle/>
          <a:p>
            <a:r>
              <a:rPr lang="en-US" smtClean="0"/>
              <a:t>T. Junginger – IAS Saskatoon </a:t>
            </a:r>
            <a:endParaRPr lang="en-CA" dirty="0"/>
          </a:p>
        </p:txBody>
      </p:sp>
      <p:sp>
        <p:nvSpPr>
          <p:cNvPr id="7" name="Slide Number Placeholder 6"/>
          <p:cNvSpPr>
            <a:spLocks noGrp="1"/>
          </p:cNvSpPr>
          <p:nvPr>
            <p:ph type="sldNum" sz="quarter" idx="12"/>
          </p:nvPr>
        </p:nvSpPr>
        <p:spPr/>
        <p:txBody>
          <a:bodyPr/>
          <a:lstStyle/>
          <a:p>
            <a:fld id="{A5133171-1A2B-45AF-BC19-83A39A9692BB}" type="slidenum">
              <a:rPr lang="en-CA" smtClean="0"/>
              <a:pPr/>
              <a:t>14</a:t>
            </a:fld>
            <a:r>
              <a:rPr lang="en-CA" smtClean="0"/>
              <a:t>/62</a:t>
            </a:r>
            <a:endParaRPr lang="en-CA" dirty="0"/>
          </a:p>
        </p:txBody>
      </p:sp>
    </p:spTree>
    <p:extLst>
      <p:ext uri="{BB962C8B-B14F-4D97-AF65-F5344CB8AC3E}">
        <p14:creationId xmlns:p14="http://schemas.microsoft.com/office/powerpoint/2010/main" val="3604021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8" name="Picture 4" descr="http://www.materia.coppe.ufrj.br/sarra/artigos/artigo10114/fig4.gif"/>
          <p:cNvPicPr>
            <a:picLocks noChangeAspect="1" noChangeArrowheads="1"/>
          </p:cNvPicPr>
          <p:nvPr/>
        </p:nvPicPr>
        <p:blipFill rotWithShape="1">
          <a:blip r:embed="rId2">
            <a:extLst>
              <a:ext uri="{28A0092B-C50C-407E-A947-70E740481C1C}">
                <a14:useLocalDpi xmlns:a14="http://schemas.microsoft.com/office/drawing/2010/main" val="0"/>
              </a:ext>
            </a:extLst>
          </a:blip>
          <a:srcRect l="53547" t="5476" r="8609" b="13042"/>
          <a:stretch/>
        </p:blipFill>
        <p:spPr bwMode="auto">
          <a:xfrm>
            <a:off x="6300192" y="980728"/>
            <a:ext cx="2536063" cy="25360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The microscopic BCS theory</a:t>
            </a:r>
            <a:endParaRPr lang="en-US" dirty="0"/>
          </a:p>
        </p:txBody>
      </p:sp>
      <p:pic>
        <p:nvPicPr>
          <p:cNvPr id="6146" name="Picture 2" descr="http://hyperphysics.phy-astr.gsu.edu/hbase/solids/imgsol/bcs11.gif"/>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6202840" y="3595975"/>
            <a:ext cx="2745034" cy="26294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75656" y="2204864"/>
            <a:ext cx="184731" cy="369332"/>
          </a:xfrm>
          <a:prstGeom prst="rect">
            <a:avLst/>
          </a:prstGeom>
          <a:noFill/>
        </p:spPr>
        <p:txBody>
          <a:bodyPr wrap="none" rtlCol="0">
            <a:spAutoFit/>
          </a:bodyPr>
          <a:lstStyle/>
          <a:p>
            <a:endParaRPr lang="en-US" dirty="0"/>
          </a:p>
        </p:txBody>
      </p:sp>
      <p:sp>
        <p:nvSpPr>
          <p:cNvPr id="10" name="TextBox 9"/>
          <p:cNvSpPr txBox="1"/>
          <p:nvPr/>
        </p:nvSpPr>
        <p:spPr>
          <a:xfrm>
            <a:off x="254131" y="1052736"/>
            <a:ext cx="5758029" cy="4585871"/>
          </a:xfrm>
          <a:prstGeom prst="rect">
            <a:avLst/>
          </a:prstGeom>
          <a:noFill/>
        </p:spPr>
        <p:txBody>
          <a:bodyPr wrap="square" rtlCol="0">
            <a:spAutoFit/>
          </a:bodyPr>
          <a:lstStyle/>
          <a:p>
            <a:r>
              <a:rPr lang="en-US" sz="2800" u="sng" dirty="0"/>
              <a:t>What </a:t>
            </a:r>
            <a:r>
              <a:rPr lang="en-US" sz="2800" u="sng" dirty="0" smtClean="0"/>
              <a:t>needed </a:t>
            </a:r>
            <a:r>
              <a:rPr lang="en-US" sz="2800" u="sng" dirty="0"/>
              <a:t>to be </a:t>
            </a:r>
            <a:r>
              <a:rPr lang="en-US" sz="2800" u="sng" dirty="0" smtClean="0"/>
              <a:t>explained?</a:t>
            </a:r>
          </a:p>
          <a:p>
            <a:pPr marL="342900" indent="-342900">
              <a:buFont typeface="Arial" panose="020B0604020202020204" pitchFamily="34" charset="0"/>
              <a:buChar char="•"/>
            </a:pPr>
            <a:r>
              <a:rPr lang="en-US" sz="2400" dirty="0" smtClean="0"/>
              <a:t>Zero Resistance and Meissner Effect</a:t>
            </a:r>
          </a:p>
          <a:p>
            <a:pPr marL="342900" indent="-342900">
              <a:buFont typeface="Arial" panose="020B0604020202020204" pitchFamily="34" charset="0"/>
              <a:buChar char="•"/>
            </a:pPr>
            <a:r>
              <a:rPr lang="en-US" sz="2400" dirty="0" smtClean="0"/>
              <a:t>Coherence (Non-local relation between current density and </a:t>
            </a:r>
            <a:r>
              <a:rPr lang="en-US" sz="2400" i="1" dirty="0" smtClean="0"/>
              <a:t>E-</a:t>
            </a:r>
            <a:r>
              <a:rPr lang="en-US" sz="2400" dirty="0" smtClean="0"/>
              <a:t>field)</a:t>
            </a:r>
          </a:p>
          <a:p>
            <a:pPr marL="342900" indent="-342900">
              <a:buFont typeface="Arial" panose="020B0604020202020204" pitchFamily="34" charset="0"/>
              <a:buChar char="•"/>
            </a:pPr>
            <a:r>
              <a:rPr lang="en-US" sz="2400" dirty="0" smtClean="0"/>
              <a:t>Energy Gap (exponential specific heat)</a:t>
            </a:r>
          </a:p>
          <a:p>
            <a:pPr marL="800100" lvl="1" indent="-342900">
              <a:buFont typeface="Arial" panose="020B0604020202020204" pitchFamily="34" charset="0"/>
              <a:buChar char="•"/>
            </a:pPr>
            <a:r>
              <a:rPr lang="en-US" sz="2400" dirty="0" smtClean="0"/>
              <a:t>Suggests a Bose-Einstein condensation like process</a:t>
            </a:r>
          </a:p>
          <a:p>
            <a:pPr marL="342900" indent="-342900">
              <a:buFont typeface="Arial" panose="020B0604020202020204" pitchFamily="34" charset="0"/>
              <a:buChar char="•"/>
            </a:pPr>
            <a:r>
              <a:rPr lang="en-US" sz="2400" dirty="0"/>
              <a:t>The isotope effect</a:t>
            </a:r>
          </a:p>
          <a:p>
            <a:pPr marL="800100" lvl="1" indent="-342900">
              <a:buFont typeface="Arial" panose="020B0604020202020204" pitchFamily="34" charset="0"/>
              <a:buChar char="•"/>
            </a:pPr>
            <a:r>
              <a:rPr lang="en-US" sz="2400" dirty="0"/>
              <a:t>The </a:t>
            </a:r>
            <a:r>
              <a:rPr lang="en-US" sz="2400" dirty="0" smtClean="0"/>
              <a:t>transition </a:t>
            </a:r>
            <a:r>
              <a:rPr lang="en-US" sz="2400" dirty="0"/>
              <a:t>temperature of mercury depends on the isotopic mass</a:t>
            </a:r>
          </a:p>
          <a:p>
            <a:pPr marL="800100" lvl="1" indent="-342900">
              <a:buFont typeface="Arial" panose="020B0604020202020204" pitchFamily="34" charset="0"/>
              <a:buChar char="•"/>
            </a:pPr>
            <a:r>
              <a:rPr lang="en-US" sz="2400" dirty="0"/>
              <a:t>This suggests that the lattice is important for superconductivity </a:t>
            </a:r>
          </a:p>
        </p:txBody>
      </p:sp>
      <mc:AlternateContent xmlns:mc="http://schemas.openxmlformats.org/markup-compatibility/2006" xmlns:a14="http://schemas.microsoft.com/office/drawing/2010/main">
        <mc:Choice Requires="a14">
          <p:sp>
            <p:nvSpPr>
              <p:cNvPr id="3" name="TextBox 2"/>
              <p:cNvSpPr txBox="1"/>
              <p:nvPr/>
            </p:nvSpPr>
            <p:spPr>
              <a:xfrm>
                <a:off x="8260695" y="2113433"/>
                <a:ext cx="492121" cy="2706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𝑇</m:t>
                      </m:r>
                      <m:r>
                        <a:rPr lang="de-DE" b="0" i="1" baseline="30000" smtClean="0">
                          <a:latin typeface="Cambria Math" panose="02040503050406030204" pitchFamily="18" charset="0"/>
                          <a:ea typeface="Cambria Math" panose="02040503050406030204" pitchFamily="18" charset="0"/>
                        </a:rPr>
                        <m:t>3</m:t>
                      </m:r>
                    </m:oMath>
                  </m:oMathPara>
                </a14:m>
                <a:endParaRPr lang="en-US" baseline="30000" dirty="0"/>
              </a:p>
            </p:txBody>
          </p:sp>
        </mc:Choice>
        <mc:Fallback xmlns="">
          <p:sp>
            <p:nvSpPr>
              <p:cNvPr id="3" name="TextBox 2"/>
              <p:cNvSpPr txBox="1">
                <a:spLocks noRot="1" noChangeAspect="1" noMove="1" noResize="1" noEditPoints="1" noAdjustHandles="1" noChangeArrowheads="1" noChangeShapeType="1" noTextEdit="1"/>
              </p:cNvSpPr>
              <p:nvPr/>
            </p:nvSpPr>
            <p:spPr>
              <a:xfrm>
                <a:off x="8260695" y="2113433"/>
                <a:ext cx="492121" cy="270652"/>
              </a:xfrm>
              <a:prstGeom prst="rect">
                <a:avLst/>
              </a:prstGeom>
              <a:blipFill rotWithShape="1">
                <a:blip r:embed="rId4"/>
                <a:stretch>
                  <a:fillRect l="-7407" r="-7407" b="-1136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676015" y="2384085"/>
                <a:ext cx="1633717" cy="2706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m:rPr>
                          <m:sty m:val="p"/>
                        </m:rPr>
                        <a:rPr lang="de-DE" b="0" i="0" smtClean="0">
                          <a:latin typeface="Cambria Math" panose="02040503050406030204" pitchFamily="18" charset="0"/>
                          <a:ea typeface="Cambria Math" panose="02040503050406030204" pitchFamily="18" charset="0"/>
                        </a:rPr>
                        <m:t>exp</m:t>
                      </m:r>
                      <m:r>
                        <a:rPr lang="de-DE" b="0" i="1" smtClean="0">
                          <a:latin typeface="Cambria Math" panose="02040503050406030204" pitchFamily="18" charset="0"/>
                          <a:ea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Δ</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𝑘</m:t>
                      </m:r>
                      <m:r>
                        <m:rPr>
                          <m:sty m:val="p"/>
                        </m:rPr>
                        <a:rPr lang="de-DE" b="0" i="0" baseline="-25000" smtClean="0">
                          <a:latin typeface="Cambria Math" panose="02040503050406030204" pitchFamily="18" charset="0"/>
                          <a:ea typeface="Cambria Math" panose="02040503050406030204" pitchFamily="18" charset="0"/>
                        </a:rPr>
                        <m:t>b</m:t>
                      </m:r>
                      <m:r>
                        <a:rPr lang="de-DE" b="0" i="1" smtClean="0">
                          <a:latin typeface="Cambria Math" panose="02040503050406030204" pitchFamily="18" charset="0"/>
                          <a:ea typeface="Cambria Math" panose="02040503050406030204" pitchFamily="18" charset="0"/>
                        </a:rPr>
                        <m:t>𝑇</m:t>
                      </m:r>
                      <m:r>
                        <a:rPr lang="de-DE" b="0" i="1" smtClean="0">
                          <a:latin typeface="Cambria Math" panose="02040503050406030204" pitchFamily="18" charset="0"/>
                          <a:ea typeface="Cambria Math" panose="02040503050406030204" pitchFamily="18" charset="0"/>
                        </a:rPr>
                        <m:t>)</m:t>
                      </m:r>
                    </m:oMath>
                  </m:oMathPara>
                </a14:m>
                <a:endParaRPr lang="en-US" baseline="30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6676015" y="2384085"/>
                <a:ext cx="1633717" cy="270652"/>
              </a:xfrm>
              <a:prstGeom prst="rect">
                <a:avLst/>
              </a:prstGeom>
              <a:blipFill rotWithShape="1">
                <a:blip r:embed="rId5"/>
                <a:stretch>
                  <a:fillRect l="-746" r="-4104" b="-40909"/>
                </a:stretch>
              </a:blipFill>
            </p:spPr>
            <p:txBody>
              <a:bodyPr/>
              <a:lstStyle/>
              <a:p>
                <a:r>
                  <a:rPr lang="en-CA">
                    <a:noFill/>
                  </a:rPr>
                  <a:t> </a:t>
                </a:r>
              </a:p>
            </p:txBody>
          </p:sp>
        </mc:Fallback>
      </mc:AlternateContent>
      <p:sp>
        <p:nvSpPr>
          <p:cNvPr id="4" name="Footer Placeholder 3"/>
          <p:cNvSpPr>
            <a:spLocks noGrp="1"/>
          </p:cNvSpPr>
          <p:nvPr>
            <p:ph type="ftr" sz="quarter" idx="11"/>
          </p:nvPr>
        </p:nvSpPr>
        <p:spPr/>
        <p:txBody>
          <a:bodyPr/>
          <a:lstStyle/>
          <a:p>
            <a:r>
              <a:rPr lang="en-US" smtClean="0"/>
              <a:t>T. Junginger – IAS Saskatoon </a:t>
            </a:r>
            <a:endParaRPr lang="en-CA" dirty="0"/>
          </a:p>
        </p:txBody>
      </p:sp>
      <p:sp>
        <p:nvSpPr>
          <p:cNvPr id="5" name="Slide Number Placeholder 4"/>
          <p:cNvSpPr>
            <a:spLocks noGrp="1"/>
          </p:cNvSpPr>
          <p:nvPr>
            <p:ph type="sldNum" sz="quarter" idx="12"/>
          </p:nvPr>
        </p:nvSpPr>
        <p:spPr/>
        <p:txBody>
          <a:bodyPr/>
          <a:lstStyle/>
          <a:p>
            <a:fld id="{A5133171-1A2B-45AF-BC19-83A39A9692BB}" type="slidenum">
              <a:rPr lang="en-CA" smtClean="0"/>
              <a:pPr/>
              <a:t>15</a:t>
            </a:fld>
            <a:r>
              <a:rPr lang="en-CA" smtClean="0"/>
              <a:t>/62</a:t>
            </a:r>
            <a:endParaRPr lang="en-CA" dirty="0"/>
          </a:p>
        </p:txBody>
      </p:sp>
    </p:spTree>
    <p:extLst>
      <p:ext uri="{BB962C8B-B14F-4D97-AF65-F5344CB8AC3E}">
        <p14:creationId xmlns:p14="http://schemas.microsoft.com/office/powerpoint/2010/main" val="2385315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a:xfrm>
            <a:off x="323528" y="976339"/>
            <a:ext cx="8229600" cy="2308645"/>
          </a:xfrm>
        </p:spPr>
        <p:txBody>
          <a:bodyPr>
            <a:normAutofit fontScale="70000" lnSpcReduction="20000"/>
          </a:bodyPr>
          <a:lstStyle/>
          <a:p>
            <a:r>
              <a:rPr lang="en-US" dirty="0" smtClean="0"/>
              <a:t>Pairing </a:t>
            </a:r>
            <a:r>
              <a:rPr lang="en-US" dirty="0"/>
              <a:t>of electrons close to the Fermi </a:t>
            </a:r>
            <a:r>
              <a:rPr lang="en-US" dirty="0" smtClean="0"/>
              <a:t>level </a:t>
            </a:r>
            <a:r>
              <a:rPr lang="en-US" dirty="0"/>
              <a:t>into Cooper </a:t>
            </a:r>
            <a:r>
              <a:rPr lang="en-US" dirty="0" smtClean="0"/>
              <a:t>pairs through </a:t>
            </a:r>
            <a:r>
              <a:rPr lang="en-US" dirty="0"/>
              <a:t>interaction with the crystal </a:t>
            </a:r>
            <a:r>
              <a:rPr lang="en-US" dirty="0" smtClean="0"/>
              <a:t>lattice</a:t>
            </a:r>
          </a:p>
          <a:p>
            <a:pPr lvl="1"/>
            <a:r>
              <a:rPr lang="en-US" dirty="0" smtClean="0"/>
              <a:t>Boson (no Pauli exclusion principle)</a:t>
            </a:r>
          </a:p>
          <a:p>
            <a:pPr lvl="1"/>
            <a:r>
              <a:rPr lang="en-US" dirty="0" smtClean="0"/>
              <a:t>All cooper pairs condense to the same ground state</a:t>
            </a:r>
          </a:p>
          <a:p>
            <a:pPr lvl="1"/>
            <a:r>
              <a:rPr lang="en-US" dirty="0" smtClean="0"/>
              <a:t>Coherent wave functions </a:t>
            </a:r>
            <a:r>
              <a:rPr lang="en-US" dirty="0" smtClean="0">
                <a:sym typeface="Wingdings" panose="05000000000000000000" pitchFamily="2" charset="2"/>
              </a:rPr>
              <a:t> </a:t>
            </a:r>
            <a:r>
              <a:rPr lang="en-US" dirty="0" smtClean="0"/>
              <a:t>no scattering </a:t>
            </a:r>
            <a:r>
              <a:rPr lang="en-US" dirty="0" smtClean="0">
                <a:sym typeface="Wingdings" panose="05000000000000000000" pitchFamily="2" charset="2"/>
              </a:rPr>
              <a:t></a:t>
            </a:r>
            <a:r>
              <a:rPr lang="en-US" dirty="0" smtClean="0"/>
              <a:t> zero resistance </a:t>
            </a:r>
          </a:p>
          <a:p>
            <a:r>
              <a:rPr lang="en-US" dirty="0" smtClean="0"/>
              <a:t>Size of a cooper pair is large compared to the lattice constant and is related to the coherence length </a:t>
            </a:r>
            <a:r>
              <a:rPr lang="en-US" sz="2800" i="1" dirty="0"/>
              <a:t>ξ</a:t>
            </a:r>
            <a:r>
              <a:rPr lang="en-US" dirty="0" smtClean="0"/>
              <a:t> </a:t>
            </a:r>
          </a:p>
          <a:p>
            <a:endParaRPr lang="en-US" dirty="0" smtClean="0"/>
          </a:p>
          <a:p>
            <a:endParaRPr lang="en-US" dirty="0"/>
          </a:p>
        </p:txBody>
      </p:sp>
      <p:pic>
        <p:nvPicPr>
          <p:cNvPr id="11" name="Picture 2" descr="http://hyperphysics.phy-astr.gsu.edu/hbase/solids/imgsol/bcs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527845"/>
            <a:ext cx="2143072" cy="254709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a:spLocks noGrp="1"/>
          </p:cNvSpPr>
          <p:nvPr>
            <p:ph type="title"/>
          </p:nvPr>
        </p:nvSpPr>
        <p:spPr/>
        <p:txBody>
          <a:bodyPr>
            <a:normAutofit fontScale="90000"/>
          </a:bodyPr>
          <a:lstStyle/>
          <a:p>
            <a:r>
              <a:rPr lang="en-US" dirty="0" smtClean="0"/>
              <a:t>The microscopic BCS theory</a:t>
            </a:r>
            <a:endParaRPr lang="en-US" dirty="0"/>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3516" t="13200" b="27466"/>
          <a:stretch/>
        </p:blipFill>
        <p:spPr bwMode="auto">
          <a:xfrm>
            <a:off x="3429279" y="3717032"/>
            <a:ext cx="2018097" cy="1848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416156" y="3578056"/>
            <a:ext cx="3548332" cy="2492990"/>
          </a:xfrm>
          <a:prstGeom prst="rect">
            <a:avLst/>
          </a:prstGeom>
          <a:noFill/>
        </p:spPr>
        <p:txBody>
          <a:bodyPr wrap="square" rtlCol="0">
            <a:spAutoFit/>
          </a:bodyPr>
          <a:lstStyle/>
          <a:p>
            <a:r>
              <a:rPr lang="en-US" u="sng" dirty="0" smtClean="0"/>
              <a:t>Estimated size of a cooper pair:</a:t>
            </a:r>
          </a:p>
          <a:p>
            <a:pPr marL="285750" indent="-285750">
              <a:buFont typeface="Arial" panose="020B0604020202020204" pitchFamily="34" charset="0"/>
              <a:buChar char="•"/>
            </a:pPr>
            <a:r>
              <a:rPr lang="en-US" dirty="0" smtClean="0"/>
              <a:t>Relaxation time of the lattice: 2</a:t>
            </a:r>
            <a:r>
              <a:rPr lang="el-GR" dirty="0" smtClean="0"/>
              <a:t>π</a:t>
            </a:r>
            <a:r>
              <a:rPr lang="de-DE" dirty="0" smtClean="0"/>
              <a:t>/</a:t>
            </a:r>
            <a:r>
              <a:rPr lang="el-GR" dirty="0" smtClean="0"/>
              <a:t>ω</a:t>
            </a:r>
            <a:r>
              <a:rPr lang="de-DE" baseline="-25000" dirty="0" err="1" smtClean="0"/>
              <a:t>D</a:t>
            </a:r>
            <a:r>
              <a:rPr lang="de-DE" dirty="0" err="1" smtClean="0"/>
              <a:t>≈10</a:t>
            </a:r>
            <a:r>
              <a:rPr lang="de-DE" baseline="30000" dirty="0" err="1" smtClean="0"/>
              <a:t>-13</a:t>
            </a:r>
            <a:r>
              <a:rPr lang="de-DE" dirty="0" err="1" smtClean="0"/>
              <a:t>s</a:t>
            </a:r>
            <a:endParaRPr lang="en-US" baseline="30000" dirty="0" smtClean="0"/>
          </a:p>
          <a:p>
            <a:pPr marL="285750" indent="-285750">
              <a:buFont typeface="Arial" panose="020B0604020202020204" pitchFamily="34" charset="0"/>
              <a:buChar char="•"/>
            </a:pPr>
            <a:r>
              <a:rPr lang="en-US" dirty="0" smtClean="0"/>
              <a:t>Electrons move with </a:t>
            </a:r>
            <a:r>
              <a:rPr lang="en-US" b="1" i="1" dirty="0" err="1" smtClean="0"/>
              <a:t>v</a:t>
            </a:r>
            <a:r>
              <a:rPr lang="en-US" baseline="-25000" dirty="0" err="1" smtClean="0"/>
              <a:t>F</a:t>
            </a:r>
            <a:r>
              <a:rPr lang="de-DE" dirty="0"/>
              <a:t>≈</a:t>
            </a:r>
            <a:r>
              <a:rPr lang="de-DE" dirty="0" err="1" smtClean="0"/>
              <a:t>10</a:t>
            </a:r>
            <a:r>
              <a:rPr lang="de-DE" baseline="30000" dirty="0" err="1" smtClean="0"/>
              <a:t>6</a:t>
            </a:r>
            <a:r>
              <a:rPr lang="de-DE" dirty="0" err="1" smtClean="0"/>
              <a:t>m</a:t>
            </a:r>
            <a:r>
              <a:rPr lang="de-DE" dirty="0" smtClean="0"/>
              <a:t>/s</a:t>
            </a:r>
          </a:p>
          <a:p>
            <a:pPr marL="285750" indent="-285750">
              <a:buFont typeface="Arial" panose="020B0604020202020204" pitchFamily="34" charset="0"/>
              <a:buChar char="•"/>
            </a:pPr>
            <a:r>
              <a:rPr lang="de-DE" dirty="0" err="1" smtClean="0"/>
              <a:t>Distance</a:t>
            </a:r>
            <a:r>
              <a:rPr lang="de-DE" dirty="0" smtClean="0"/>
              <a:t> </a:t>
            </a:r>
            <a:r>
              <a:rPr lang="de-DE" dirty="0" err="1" smtClean="0"/>
              <a:t>between</a:t>
            </a:r>
            <a:r>
              <a:rPr lang="de-DE" dirty="0" smtClean="0"/>
              <a:t> </a:t>
            </a:r>
            <a:r>
              <a:rPr lang="de-DE" dirty="0" err="1" smtClean="0"/>
              <a:t>electrons</a:t>
            </a:r>
            <a:r>
              <a:rPr lang="de-DE" dirty="0" smtClean="0"/>
              <a:t> </a:t>
            </a:r>
            <a:r>
              <a:rPr lang="de-DE" dirty="0" err="1" smtClean="0"/>
              <a:t>forming</a:t>
            </a:r>
            <a:r>
              <a:rPr lang="de-DE" dirty="0" smtClean="0"/>
              <a:t> a </a:t>
            </a:r>
            <a:r>
              <a:rPr lang="de-DE" dirty="0" err="1" smtClean="0"/>
              <a:t>cooper</a:t>
            </a:r>
            <a:r>
              <a:rPr lang="de-DE" dirty="0" smtClean="0"/>
              <a:t> pair:</a:t>
            </a:r>
            <a:endParaRPr lang="en-US" baseline="30000" dirty="0"/>
          </a:p>
          <a:p>
            <a:pPr marL="285750" indent="-285750">
              <a:buFont typeface="Arial" panose="020B0604020202020204" pitchFamily="34" charset="0"/>
              <a:buChar char="•"/>
            </a:pPr>
            <a:endParaRPr lang="en-US" baseline="-25000" dirty="0" smtClean="0"/>
          </a:p>
          <a:p>
            <a:pPr marL="285750" indent="-285750">
              <a:buFont typeface="Arial" panose="020B0604020202020204" pitchFamily="34" charset="0"/>
              <a:buChar char="•"/>
            </a:pPr>
            <a:endParaRPr lang="en-US" dirty="0"/>
          </a:p>
          <a:p>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6372200" y="5723080"/>
                <a:ext cx="2065694" cy="276999"/>
              </a:xfrm>
              <a:prstGeom prst="rect">
                <a:avLst/>
              </a:prstGeom>
            </p:spPr>
            <p:style>
              <a:lnRef idx="2">
                <a:schemeClr val="accent1"/>
              </a:lnRef>
              <a:fillRef idx="1">
                <a:schemeClr val="lt1"/>
              </a:fillRef>
              <a:effectRef idx="0">
                <a:schemeClr val="accent1"/>
              </a:effectRef>
              <a:fontRef idx="minor">
                <a:schemeClr val="dk1"/>
              </a:fontRef>
            </p:style>
            <p:txBody>
              <a:bodyPr wrap="none" lIns="0" tIns="0" rIns="0" bIns="0" rtlCol="0">
                <a:spAutoFit/>
              </a:bodyPr>
              <a:lstStyle/>
              <a:p>
                <a14:m>
                  <m:oMath xmlns:m="http://schemas.openxmlformats.org/officeDocument/2006/math">
                    <m:r>
                      <a:rPr lang="en-US" i="1" smtClean="0">
                        <a:latin typeface="Cambria Math" panose="02040503050406030204" pitchFamily="18" charset="0"/>
                        <a:ea typeface="Cambria Math" panose="02040503050406030204" pitchFamily="18" charset="0"/>
                      </a:rPr>
                      <m:t>𝜉</m:t>
                    </m:r>
                    <m:r>
                      <a:rPr lang="en-US" i="1" smtClean="0">
                        <a:latin typeface="Cambria Math" panose="02040503050406030204" pitchFamily="18" charset="0"/>
                        <a:ea typeface="Cambria Math" panose="02040503050406030204" pitchFamily="18" charset="0"/>
                      </a:rPr>
                      <m:t>≈</m:t>
                    </m:r>
                    <m:r>
                      <m:rPr>
                        <m:nor/>
                      </m:rPr>
                      <a:rPr lang="de-DE" b="0" i="0" smtClean="0">
                        <a:latin typeface="Cambria Math" panose="02040503050406030204" pitchFamily="18" charset="0"/>
                        <a:ea typeface="Cambria Math" panose="02040503050406030204" pitchFamily="18" charset="0"/>
                      </a:rPr>
                      <m:t>(</m:t>
                    </m:r>
                    <m:r>
                      <m:rPr>
                        <m:nor/>
                      </m:rPr>
                      <a:rPr lang="en-US" dirty="0"/>
                      <m:t>2</m:t>
                    </m:r>
                    <m:r>
                      <m:rPr>
                        <m:nor/>
                      </m:rPr>
                      <a:rPr lang="el-GR" dirty="0"/>
                      <m:t>π</m:t>
                    </m:r>
                    <m:r>
                      <m:rPr>
                        <m:nor/>
                      </m:rPr>
                      <a:rPr lang="de-DE" dirty="0"/>
                      <m:t>/</m:t>
                    </m:r>
                    <m:r>
                      <m:rPr>
                        <m:nor/>
                      </m:rPr>
                      <a:rPr lang="el-GR" dirty="0"/>
                      <m:t>ω</m:t>
                    </m:r>
                    <m:r>
                      <m:rPr>
                        <m:nor/>
                      </m:rPr>
                      <a:rPr lang="de-DE" baseline="-25000" dirty="0"/>
                      <m:t>D</m:t>
                    </m:r>
                    <m:r>
                      <m:rPr>
                        <m:nor/>
                      </m:rPr>
                      <a:rPr lang="de-DE" b="0" i="0" dirty="0" smtClean="0"/>
                      <m:t>)</m:t>
                    </m:r>
                  </m:oMath>
                </a14:m>
                <a:r>
                  <a:rPr lang="en-US" b="1" i="1" dirty="0"/>
                  <a:t> v</a:t>
                </a:r>
                <a:r>
                  <a:rPr lang="en-US" baseline="-25000" dirty="0" err="1"/>
                  <a:t>F</a:t>
                </a:r>
                <a:r>
                  <a:rPr lang="de-DE" dirty="0"/>
                  <a:t>≈</a:t>
                </a:r>
                <a:r>
                  <a:rPr lang="de-DE" dirty="0" smtClean="0"/>
                  <a:t>10</a:t>
                </a:r>
                <a:r>
                  <a:rPr lang="de-DE" baseline="30000" dirty="0" smtClean="0"/>
                  <a:t>-</a:t>
                </a:r>
                <a:r>
                  <a:rPr lang="de-DE" baseline="30000" dirty="0" err="1" smtClean="0"/>
                  <a:t>7</a:t>
                </a:r>
                <a:r>
                  <a:rPr lang="de-DE" dirty="0" err="1"/>
                  <a:t>m</a:t>
                </a:r>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6372200" y="5723080"/>
                <a:ext cx="2065694" cy="276999"/>
              </a:xfrm>
              <a:prstGeom prst="rect">
                <a:avLst/>
              </a:prstGeom>
              <a:blipFill rotWithShape="0">
                <a:blip r:embed="rId4"/>
                <a:stretch>
                  <a:fillRect l="-4665" t="-22449" r="-5831" b="-4285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T. Junginger – IAS Saskatoon </a:t>
            </a:r>
            <a:endParaRPr lang="en-CA" dirty="0"/>
          </a:p>
        </p:txBody>
      </p:sp>
      <p:sp>
        <p:nvSpPr>
          <p:cNvPr id="5" name="Slide Number Placeholder 4"/>
          <p:cNvSpPr>
            <a:spLocks noGrp="1"/>
          </p:cNvSpPr>
          <p:nvPr>
            <p:ph type="sldNum" sz="quarter" idx="12"/>
          </p:nvPr>
        </p:nvSpPr>
        <p:spPr/>
        <p:txBody>
          <a:bodyPr/>
          <a:lstStyle/>
          <a:p>
            <a:fld id="{A5133171-1A2B-45AF-BC19-83A39A9692BB}" type="slidenum">
              <a:rPr lang="en-CA" smtClean="0"/>
              <a:pPr/>
              <a:t>16</a:t>
            </a:fld>
            <a:r>
              <a:rPr lang="en-CA" smtClean="0"/>
              <a:t>/62</a:t>
            </a:r>
            <a:endParaRPr lang="en-CA" dirty="0"/>
          </a:p>
        </p:txBody>
      </p:sp>
    </p:spTree>
    <p:extLst>
      <p:ext uri="{BB962C8B-B14F-4D97-AF65-F5344CB8AC3E}">
        <p14:creationId xmlns:p14="http://schemas.microsoft.com/office/powerpoint/2010/main" val="527013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microscopic BCS theory</a:t>
            </a:r>
            <a:endParaRPr lang="en-CA" dirty="0"/>
          </a:p>
        </p:txBody>
      </p:sp>
      <p:pic>
        <p:nvPicPr>
          <p:cNvPr id="266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348880"/>
            <a:ext cx="3600000" cy="1844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3528" y="918721"/>
            <a:ext cx="8000684" cy="1477328"/>
          </a:xfrm>
          <a:prstGeom prst="rect">
            <a:avLst/>
          </a:prstGeom>
          <a:noFill/>
        </p:spPr>
        <p:txBody>
          <a:bodyPr wrap="square" rtlCol="0">
            <a:spAutoFit/>
          </a:bodyPr>
          <a:lstStyle/>
          <a:p>
            <a:r>
              <a:rPr lang="en-CA" sz="2400" dirty="0" smtClean="0"/>
              <a:t>The superconducting state consists of electron pairs and elementary excitations, quasiparticles, behaving almost like free electrons  </a:t>
            </a:r>
          </a:p>
          <a:p>
            <a:endParaRPr lang="en-CA" dirty="0"/>
          </a:p>
        </p:txBody>
      </p:sp>
      <p:sp>
        <p:nvSpPr>
          <p:cNvPr id="8" name="Rectangle 7"/>
          <p:cNvSpPr/>
          <p:nvPr/>
        </p:nvSpPr>
        <p:spPr>
          <a:xfrm>
            <a:off x="323528" y="4149080"/>
            <a:ext cx="3240360" cy="1477328"/>
          </a:xfrm>
          <a:prstGeom prst="rect">
            <a:avLst/>
          </a:prstGeom>
        </p:spPr>
        <p:txBody>
          <a:bodyPr wrap="square">
            <a:spAutoFit/>
          </a:bodyPr>
          <a:lstStyle/>
          <a:p>
            <a:r>
              <a:rPr lang="en-CA" dirty="0"/>
              <a:t>The energy gap </a:t>
            </a:r>
            <a:r>
              <a:rPr lang="en-CA" dirty="0">
                <a:latin typeface="Calibri"/>
              </a:rPr>
              <a:t>Δ</a:t>
            </a:r>
            <a:r>
              <a:rPr lang="en-CA" dirty="0" smtClean="0"/>
              <a:t> separates the </a:t>
            </a:r>
            <a:r>
              <a:rPr lang="en-CA" dirty="0"/>
              <a:t>energy levels of </a:t>
            </a:r>
            <a:r>
              <a:rPr lang="en-CA" dirty="0" smtClean="0"/>
              <a:t>elementary excitations </a:t>
            </a:r>
            <a:r>
              <a:rPr lang="en-CA" dirty="0"/>
              <a:t>from the </a:t>
            </a:r>
            <a:r>
              <a:rPr lang="en-CA" dirty="0" smtClean="0"/>
              <a:t>ground state level. At 0K only the ground state is occupied </a:t>
            </a:r>
            <a:endParaRPr lang="en-CA" dirty="0"/>
          </a:p>
        </p:txBody>
      </p:sp>
      <p:pic>
        <p:nvPicPr>
          <p:cNvPr id="34818" name="Picture 2" descr="http://www.nature.com/article-assets/npg/nature/journal/v418/n6899/images/418733a-f1.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557" t="-543" r="-10600" b="-3725"/>
          <a:stretch/>
        </p:blipFill>
        <p:spPr bwMode="auto">
          <a:xfrm>
            <a:off x="3563888" y="2132856"/>
            <a:ext cx="2574110" cy="22687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07504" y="4389805"/>
            <a:ext cx="2376264" cy="1200329"/>
          </a:xfrm>
          <a:prstGeom prst="rect">
            <a:avLst/>
          </a:prstGeom>
          <a:noFill/>
        </p:spPr>
        <p:txBody>
          <a:bodyPr wrap="square" rtlCol="0">
            <a:spAutoFit/>
          </a:bodyPr>
          <a:lstStyle/>
          <a:p>
            <a:r>
              <a:rPr lang="en-US" dirty="0" smtClean="0"/>
              <a:t>Density of elementary excitations. There are no states within the energy gap </a:t>
            </a:r>
            <a:r>
              <a:rPr lang="el-GR" dirty="0" smtClean="0"/>
              <a:t>Δ</a:t>
            </a:r>
            <a:endParaRPr lang="en-US" dirty="0"/>
          </a:p>
        </p:txBody>
      </p:sp>
      <p:pic>
        <p:nvPicPr>
          <p:cNvPr id="35842" name="Picture 2" descr="http://www.materia.coppe.ufrj.br/sarra/artigos/artigo10114/fig8.gif"/>
          <p:cNvPicPr>
            <a:picLocks noChangeAspect="1" noChangeArrowheads="1"/>
          </p:cNvPicPr>
          <p:nvPr/>
        </p:nvPicPr>
        <p:blipFill rotWithShape="1">
          <a:blip r:embed="rId4">
            <a:extLst>
              <a:ext uri="{28A0092B-C50C-407E-A947-70E740481C1C}">
                <a14:useLocalDpi xmlns:a14="http://schemas.microsoft.com/office/drawing/2010/main" val="0"/>
              </a:ext>
            </a:extLst>
          </a:blip>
          <a:srcRect l="51572" r="3093"/>
          <a:stretch/>
        </p:blipFill>
        <p:spPr bwMode="auto">
          <a:xfrm>
            <a:off x="5976333" y="2005419"/>
            <a:ext cx="2988155" cy="248320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976333" y="4449886"/>
            <a:ext cx="3167667" cy="923330"/>
          </a:xfrm>
          <a:prstGeom prst="rect">
            <a:avLst/>
          </a:prstGeom>
          <a:noFill/>
        </p:spPr>
        <p:txBody>
          <a:bodyPr wrap="square" rtlCol="0">
            <a:spAutoFit/>
          </a:bodyPr>
          <a:lstStyle/>
          <a:p>
            <a:r>
              <a:rPr lang="en-US" dirty="0" smtClean="0"/>
              <a:t>Temperature dependence of </a:t>
            </a:r>
            <a:r>
              <a:rPr lang="el-GR" dirty="0" smtClean="0"/>
              <a:t>Δ</a:t>
            </a:r>
            <a:r>
              <a:rPr lang="de-DE" dirty="0" smtClean="0"/>
              <a:t>:</a:t>
            </a:r>
          </a:p>
          <a:p>
            <a:r>
              <a:rPr lang="de-DE" dirty="0" smtClean="0"/>
              <a:t>The </a:t>
            </a:r>
            <a:r>
              <a:rPr lang="de-DE" dirty="0" err="1" smtClean="0"/>
              <a:t>gap</a:t>
            </a:r>
            <a:r>
              <a:rPr lang="de-DE" dirty="0" smtClean="0"/>
              <a:t> </a:t>
            </a:r>
            <a:r>
              <a:rPr lang="de-DE" dirty="0" err="1" smtClean="0"/>
              <a:t>has</a:t>
            </a:r>
            <a:r>
              <a:rPr lang="de-DE" dirty="0" smtClean="0"/>
              <a:t> </a:t>
            </a:r>
            <a:r>
              <a:rPr lang="de-DE" dirty="0" err="1" smtClean="0"/>
              <a:t>its</a:t>
            </a:r>
            <a:r>
              <a:rPr lang="de-DE" dirty="0" smtClean="0"/>
              <a:t> </a:t>
            </a:r>
            <a:r>
              <a:rPr lang="de-DE" dirty="0" err="1" smtClean="0"/>
              <a:t>full</a:t>
            </a:r>
            <a:r>
              <a:rPr lang="de-DE" dirty="0" smtClean="0"/>
              <a:t> </a:t>
            </a:r>
            <a:r>
              <a:rPr lang="de-DE" dirty="0" err="1" smtClean="0"/>
              <a:t>value</a:t>
            </a:r>
            <a:r>
              <a:rPr lang="en-US" dirty="0" smtClean="0"/>
              <a:t> </a:t>
            </a:r>
            <a:r>
              <a:rPr lang="el-GR" dirty="0" smtClean="0"/>
              <a:t>Δ</a:t>
            </a:r>
            <a:r>
              <a:rPr lang="de-DE" baseline="-25000" dirty="0" smtClean="0"/>
              <a:t>0 </a:t>
            </a:r>
            <a:r>
              <a:rPr lang="de-DE" dirty="0" smtClean="0"/>
              <a:t>at</a:t>
            </a:r>
            <a:r>
              <a:rPr lang="de-DE" baseline="-25000" dirty="0" smtClean="0"/>
              <a:t>  </a:t>
            </a:r>
            <a:r>
              <a:rPr lang="de-DE" dirty="0" err="1" smtClean="0"/>
              <a:t>0K</a:t>
            </a:r>
            <a:r>
              <a:rPr lang="de-DE" dirty="0" smtClean="0"/>
              <a:t> </a:t>
            </a:r>
            <a:r>
              <a:rPr lang="de-DE" dirty="0" err="1" smtClean="0"/>
              <a:t>and</a:t>
            </a:r>
            <a:r>
              <a:rPr lang="de-DE" dirty="0" smtClean="0"/>
              <a:t> </a:t>
            </a:r>
            <a:r>
              <a:rPr lang="de-DE" dirty="0" err="1" smtClean="0"/>
              <a:t>vansishes</a:t>
            </a:r>
            <a:r>
              <a:rPr lang="de-DE" dirty="0" smtClean="0"/>
              <a:t> at </a:t>
            </a:r>
            <a:r>
              <a:rPr lang="de-DE" i="1" dirty="0" err="1" smtClean="0"/>
              <a:t>T</a:t>
            </a:r>
            <a:r>
              <a:rPr lang="de-DE" baseline="-25000" dirty="0" err="1" smtClean="0"/>
              <a:t>C</a:t>
            </a:r>
            <a:endParaRPr lang="en-US" baseline="-25000" dirty="0"/>
          </a:p>
        </p:txBody>
      </p:sp>
      <p:sp>
        <p:nvSpPr>
          <p:cNvPr id="9" name="TextBox 8"/>
          <p:cNvSpPr txBox="1"/>
          <p:nvPr/>
        </p:nvSpPr>
        <p:spPr>
          <a:xfrm rot="16200000">
            <a:off x="6031727" y="2927965"/>
            <a:ext cx="1213345" cy="369332"/>
          </a:xfrm>
          <a:prstGeom prst="rect">
            <a:avLst/>
          </a:prstGeom>
          <a:noFill/>
        </p:spPr>
        <p:txBody>
          <a:bodyPr wrap="none" rtlCol="0">
            <a:spAutoFit/>
          </a:bodyPr>
          <a:lstStyle/>
          <a:p>
            <a:r>
              <a:rPr lang="en-US" dirty="0" smtClean="0"/>
              <a:t>BCS theory</a:t>
            </a:r>
            <a:endParaRPr lang="en-US" dirty="0"/>
          </a:p>
        </p:txBody>
      </p:sp>
      <p:sp>
        <p:nvSpPr>
          <p:cNvPr id="13" name="TextBox 12"/>
          <p:cNvSpPr txBox="1"/>
          <p:nvPr/>
        </p:nvSpPr>
        <p:spPr>
          <a:xfrm rot="16200000">
            <a:off x="7950703" y="3062356"/>
            <a:ext cx="1102738" cy="369332"/>
          </a:xfrm>
          <a:prstGeom prst="rect">
            <a:avLst/>
          </a:prstGeom>
          <a:noFill/>
        </p:spPr>
        <p:txBody>
          <a:bodyPr wrap="none" rtlCol="0">
            <a:spAutoFit/>
          </a:bodyPr>
          <a:lstStyle/>
          <a:p>
            <a:r>
              <a:rPr lang="en-US" dirty="0" smtClean="0"/>
              <a:t>GL theory</a:t>
            </a:r>
            <a:endParaRPr lang="en-US" dirty="0"/>
          </a:p>
        </p:txBody>
      </p:sp>
      <p:sp>
        <p:nvSpPr>
          <p:cNvPr id="10" name="TextBox 9"/>
          <p:cNvSpPr txBox="1"/>
          <p:nvPr/>
        </p:nvSpPr>
        <p:spPr>
          <a:xfrm>
            <a:off x="401919" y="5728533"/>
            <a:ext cx="7951023"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The BCS theory has been derived from perturbation theory – valid only close to 0 K</a:t>
            </a:r>
          </a:p>
          <a:p>
            <a:r>
              <a:rPr lang="en-US" dirty="0" smtClean="0"/>
              <a:t>Close to </a:t>
            </a:r>
            <a:r>
              <a:rPr lang="en-US" i="1" dirty="0" smtClean="0"/>
              <a:t>T</a:t>
            </a:r>
            <a:r>
              <a:rPr lang="en-US" baseline="-25000" dirty="0" smtClean="0"/>
              <a:t>C </a:t>
            </a:r>
            <a:r>
              <a:rPr lang="en-US" dirty="0" smtClean="0"/>
              <a:t>the </a:t>
            </a:r>
            <a:r>
              <a:rPr lang="en-US" dirty="0" err="1" smtClean="0"/>
              <a:t>Ginzburg</a:t>
            </a:r>
            <a:r>
              <a:rPr lang="en-US" dirty="0" smtClean="0"/>
              <a:t>-Landau theory is valid</a:t>
            </a:r>
            <a:endParaRPr lang="en-US" dirty="0"/>
          </a:p>
        </p:txBody>
      </p:sp>
      <p:sp>
        <p:nvSpPr>
          <p:cNvPr id="11" name="Footer Placeholder 10"/>
          <p:cNvSpPr>
            <a:spLocks noGrp="1"/>
          </p:cNvSpPr>
          <p:nvPr>
            <p:ph type="ftr" sz="quarter" idx="11"/>
          </p:nvPr>
        </p:nvSpPr>
        <p:spPr/>
        <p:txBody>
          <a:bodyPr/>
          <a:lstStyle/>
          <a:p>
            <a:r>
              <a:rPr lang="en-US" smtClean="0"/>
              <a:t>T. Junginger – IAS Saskatoon </a:t>
            </a:r>
            <a:endParaRPr lang="en-CA" dirty="0"/>
          </a:p>
        </p:txBody>
      </p:sp>
      <p:sp>
        <p:nvSpPr>
          <p:cNvPr id="12" name="Slide Number Placeholder 11"/>
          <p:cNvSpPr>
            <a:spLocks noGrp="1"/>
          </p:cNvSpPr>
          <p:nvPr>
            <p:ph type="sldNum" sz="quarter" idx="12"/>
          </p:nvPr>
        </p:nvSpPr>
        <p:spPr/>
        <p:txBody>
          <a:bodyPr/>
          <a:lstStyle/>
          <a:p>
            <a:fld id="{A5133171-1A2B-45AF-BC19-83A39A9692BB}" type="slidenum">
              <a:rPr lang="en-CA" smtClean="0"/>
              <a:pPr/>
              <a:t>17</a:t>
            </a:fld>
            <a:r>
              <a:rPr lang="en-CA" smtClean="0"/>
              <a:t>/62</a:t>
            </a:r>
            <a:endParaRPr lang="en-CA" dirty="0"/>
          </a:p>
        </p:txBody>
      </p:sp>
    </p:spTree>
    <p:extLst>
      <p:ext uri="{BB962C8B-B14F-4D97-AF65-F5344CB8AC3E}">
        <p14:creationId xmlns:p14="http://schemas.microsoft.com/office/powerpoint/2010/main" val="2583476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err="1" smtClean="0"/>
              <a:t>Ginzburg</a:t>
            </a:r>
            <a:r>
              <a:rPr lang="en-CA" dirty="0" smtClean="0"/>
              <a:t>-Landau Theory</a:t>
            </a:r>
            <a:endParaRPr lang="en-CA" dirty="0"/>
          </a:p>
        </p:txBody>
      </p:sp>
      <p:sp>
        <p:nvSpPr>
          <p:cNvPr id="6" name="Content Placeholder 5"/>
          <p:cNvSpPr>
            <a:spLocks noGrp="1"/>
          </p:cNvSpPr>
          <p:nvPr>
            <p:ph idx="1"/>
          </p:nvPr>
        </p:nvSpPr>
        <p:spPr>
          <a:xfrm>
            <a:off x="179512" y="836712"/>
            <a:ext cx="8686800" cy="7571303"/>
          </a:xfrm>
          <a:prstGeom prst="rect">
            <a:avLst/>
          </a:prstGeom>
        </p:spPr>
        <p:txBody>
          <a:bodyPr wrap="square">
            <a:spAutoFit/>
          </a:bodyPr>
          <a:lstStyle/>
          <a:p>
            <a:r>
              <a:rPr lang="en-CA" sz="1800" dirty="0" smtClean="0"/>
              <a:t>Based on Landau's previously-established theory of second-order phase transitions</a:t>
            </a:r>
          </a:p>
          <a:p>
            <a:r>
              <a:rPr lang="en-CA" sz="1800" dirty="0"/>
              <a:t>F</a:t>
            </a:r>
            <a:r>
              <a:rPr lang="en-CA" sz="1800" dirty="0" smtClean="0"/>
              <a:t>ree </a:t>
            </a:r>
            <a:r>
              <a:rPr lang="en-CA" sz="1800" dirty="0"/>
              <a:t>energy, </a:t>
            </a:r>
            <a:r>
              <a:rPr lang="en-CA" sz="1800" b="1" i="1" dirty="0"/>
              <a:t>F</a:t>
            </a:r>
            <a:r>
              <a:rPr lang="en-CA" sz="1800" dirty="0"/>
              <a:t>, of a superconductor </a:t>
            </a:r>
            <a:r>
              <a:rPr lang="en-CA" sz="1800" u="sng" dirty="0"/>
              <a:t>near the superconducting transition</a:t>
            </a:r>
            <a:r>
              <a:rPr lang="en-CA" sz="1800" dirty="0"/>
              <a:t> can be expressed in terms of a complex order parameter </a:t>
            </a:r>
            <a:endParaRPr lang="en-CA" sz="1800" dirty="0" smtClean="0"/>
          </a:p>
          <a:p>
            <a:endParaRPr lang="en-CA" sz="1800" dirty="0"/>
          </a:p>
          <a:p>
            <a:endParaRPr lang="en-CA" sz="1800" dirty="0" smtClean="0"/>
          </a:p>
          <a:p>
            <a:r>
              <a:rPr lang="en-CA" sz="1800" dirty="0" smtClean="0"/>
              <a:t>Assuming </a:t>
            </a:r>
            <a:r>
              <a:rPr lang="en-CA" sz="1800" dirty="0"/>
              <a:t>|ψ| </a:t>
            </a:r>
            <a:r>
              <a:rPr lang="en-CA" sz="1800" dirty="0" smtClean="0"/>
              <a:t>and</a:t>
            </a:r>
            <a:r>
              <a:rPr lang="en-CA" sz="1800" b="1" dirty="0" smtClean="0"/>
              <a:t> A </a:t>
            </a:r>
            <a:r>
              <a:rPr lang="en-CA" sz="1800" dirty="0" smtClean="0"/>
              <a:t>and their gradients to be small, </a:t>
            </a:r>
            <a:r>
              <a:rPr lang="en-CA" sz="1800" dirty="0"/>
              <a:t>the free energy </a:t>
            </a:r>
            <a:r>
              <a:rPr lang="en-CA" sz="1800" dirty="0" smtClean="0"/>
              <a:t>can be expressed in a Taylor series</a:t>
            </a:r>
          </a:p>
          <a:p>
            <a:endParaRPr lang="en-CA" sz="1800" dirty="0" smtClean="0"/>
          </a:p>
          <a:p>
            <a:pPr marL="0" indent="0">
              <a:buNone/>
            </a:pPr>
            <a:endParaRPr lang="en-CA" sz="1800" dirty="0"/>
          </a:p>
          <a:p>
            <a:r>
              <a:rPr lang="en-CA" sz="1800" dirty="0" smtClean="0"/>
              <a:t>Extension to include magnetic fields </a:t>
            </a:r>
          </a:p>
          <a:p>
            <a:pPr marL="0" indent="0">
              <a:buNone/>
            </a:pPr>
            <a:endParaRPr lang="en-CA" sz="1800" dirty="0" smtClean="0"/>
          </a:p>
          <a:p>
            <a:pPr marL="0" indent="0">
              <a:buNone/>
            </a:pPr>
            <a:endParaRPr lang="en-CA" sz="1800" dirty="0"/>
          </a:p>
          <a:p>
            <a:pPr marL="0" indent="0">
              <a:buNone/>
            </a:pPr>
            <a:endParaRPr lang="en-CA" sz="1800" dirty="0" smtClean="0"/>
          </a:p>
          <a:p>
            <a:pPr marL="0" indent="0">
              <a:buNone/>
            </a:pPr>
            <a:endParaRPr lang="en-CA" sz="1800" dirty="0"/>
          </a:p>
          <a:p>
            <a:pPr marL="0" indent="0">
              <a:buNone/>
            </a:pPr>
            <a:endParaRPr lang="en-CA" sz="1800" baseline="-25000" dirty="0" smtClean="0"/>
          </a:p>
          <a:p>
            <a:pPr marL="0" indent="0">
              <a:buNone/>
            </a:pPr>
            <a:endParaRPr lang="en-CA" sz="1800" baseline="-25000" dirty="0" smtClean="0"/>
          </a:p>
          <a:p>
            <a:pPr marL="0" indent="0">
              <a:buNone/>
            </a:pPr>
            <a:endParaRPr lang="en-CA" sz="1800" baseline="-25000" dirty="0" smtClean="0"/>
          </a:p>
          <a:p>
            <a:endParaRPr lang="en-CA" sz="1800" dirty="0" smtClean="0"/>
          </a:p>
          <a:p>
            <a:endParaRPr lang="en-CA" sz="1800" dirty="0"/>
          </a:p>
          <a:p>
            <a:pPr marL="0" indent="0">
              <a:buNone/>
            </a:pPr>
            <a:endParaRPr lang="en-CA" sz="1800" dirty="0"/>
          </a:p>
          <a:p>
            <a:endParaRPr lang="en-CA" sz="1800" dirty="0" smtClean="0"/>
          </a:p>
          <a:p>
            <a:endParaRPr lang="en-CA" sz="1800" dirty="0"/>
          </a:p>
          <a:p>
            <a:endParaRPr lang="en-CA" sz="1800" dirty="0" smtClean="0"/>
          </a:p>
          <a:p>
            <a:pPr marL="0" indent="0">
              <a:buNone/>
            </a:pPr>
            <a:endParaRPr lang="en-CA" sz="1800" dirty="0"/>
          </a:p>
        </p:txBody>
      </p:sp>
      <p:sp>
        <p:nvSpPr>
          <p:cNvPr id="7" name="AutoShape 2" descr="F=F_{n}+\alpha |\psi |^{2}+{\frac {\beta }{2}}|\psi |^{4}+{\frac {1}{2m}}\left|\left(-i\hbar \nabla -2e\mathbf {A} \right)\psi \right|^{2}+{\frac {|\mathbf {B} |^{2}}{2\mu _{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AutoShape 5" descr="F=F_{n}+\alpha |\psi |^{2}+{\frac {\beta }{2}}|\psi |^{4}+{\frac {1}{2m}}\left|\left(-i\hbar \nabla -2e\mathbf {A} \right)\psi \right|^{2}+{\frac {|\mathbf {B} |^{2}}{2\mu _{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mc:AlternateContent xmlns:mc="http://schemas.openxmlformats.org/markup-compatibility/2006" xmlns:a14="http://schemas.microsoft.com/office/drawing/2010/main">
        <mc:Choice Requires="a14">
          <p:sp>
            <p:nvSpPr>
              <p:cNvPr id="13" name="TextBox 12"/>
              <p:cNvSpPr txBox="1"/>
              <p:nvPr/>
            </p:nvSpPr>
            <p:spPr>
              <a:xfrm>
                <a:off x="2969121" y="3209202"/>
                <a:ext cx="2701702" cy="369332"/>
              </a:xfrm>
              <a:prstGeom prst="rect">
                <a:avLst/>
              </a:prstGeom>
              <a:noFill/>
            </p:spPr>
            <p:txBody>
              <a:bodyPr wrap="none" rtlCol="0">
                <a:spAutoFit/>
              </a:bodyPr>
              <a:lstStyle/>
              <a:p>
                <a14:m>
                  <m:oMath xmlns:m="http://schemas.openxmlformats.org/officeDocument/2006/math">
                    <m:r>
                      <a:rPr lang="en-CA" b="0" i="1" smtClean="0">
                        <a:latin typeface="Cambria Math"/>
                        <a:ea typeface="Cambria Math"/>
                      </a:rPr>
                      <m:t>𝑔</m:t>
                    </m:r>
                    <m:r>
                      <m:rPr>
                        <m:sty m:val="p"/>
                      </m:rPr>
                      <a:rPr lang="en-CA" b="0" i="0" baseline="-25000" smtClean="0">
                        <a:latin typeface="Cambria Math"/>
                        <a:ea typeface="Cambria Math"/>
                      </a:rPr>
                      <m:t>S</m:t>
                    </m:r>
                    <m:r>
                      <a:rPr lang="en-CA" b="0" i="1" smtClean="0">
                        <a:latin typeface="Cambria Math"/>
                        <a:ea typeface="Cambria Math"/>
                      </a:rPr>
                      <m:t>=</m:t>
                    </m:r>
                    <m:r>
                      <a:rPr lang="en-CA" b="0" i="1" smtClean="0">
                        <a:latin typeface="Cambria Math"/>
                        <a:ea typeface="Cambria Math"/>
                      </a:rPr>
                      <m:t>𝑔</m:t>
                    </m:r>
                    <m:r>
                      <m:rPr>
                        <m:sty m:val="p"/>
                      </m:rPr>
                      <a:rPr lang="en-CA" b="0" i="0" baseline="-25000" smtClean="0">
                        <a:latin typeface="Cambria Math"/>
                        <a:ea typeface="Cambria Math"/>
                      </a:rPr>
                      <m:t>N</m:t>
                    </m:r>
                    <m:r>
                      <a:rPr lang="en-CA" b="0" i="1" smtClean="0">
                        <a:latin typeface="Cambria Math"/>
                        <a:ea typeface="Cambria Math"/>
                      </a:rPr>
                      <m:t>+</m:t>
                    </m:r>
                    <m:r>
                      <a:rPr lang="en-CA" b="0" i="1" smtClean="0">
                        <a:latin typeface="Cambria Math"/>
                        <a:ea typeface="Cambria Math"/>
                      </a:rPr>
                      <m:t>𝛼</m:t>
                    </m:r>
                    <m:sSup>
                      <m:sSupPr>
                        <m:ctrlPr>
                          <a:rPr lang="en-CA" b="0" i="1" smtClean="0">
                            <a:latin typeface="Cambria Math" panose="02040503050406030204" pitchFamily="18" charset="0"/>
                            <a:ea typeface="Cambria Math"/>
                          </a:rPr>
                        </m:ctrlPr>
                      </m:sSupPr>
                      <m:e>
                        <m:d>
                          <m:dPr>
                            <m:begChr m:val="|"/>
                            <m:endChr m:val="|"/>
                            <m:ctrlPr>
                              <a:rPr lang="en-CA" i="1">
                                <a:latin typeface="Cambria Math" panose="02040503050406030204" pitchFamily="18" charset="0"/>
                                <a:ea typeface="Cambria Math"/>
                              </a:rPr>
                            </m:ctrlPr>
                          </m:dPr>
                          <m:e>
                            <m:r>
                              <a:rPr lang="en-CA" i="1">
                                <a:latin typeface="Cambria Math"/>
                                <a:ea typeface="Cambria Math"/>
                              </a:rPr>
                              <m:t>𝜓</m:t>
                            </m:r>
                            <m:r>
                              <m:rPr>
                                <m:nor/>
                              </m:rPr>
                              <a:rPr lang="en-CA" dirty="0"/>
                              <m:t> </m:t>
                            </m:r>
                          </m:e>
                        </m:d>
                      </m:e>
                      <m:sup>
                        <m:r>
                          <a:rPr lang="en-CA" b="0" i="1" smtClean="0">
                            <a:latin typeface="Cambria Math"/>
                            <a:ea typeface="Cambria Math"/>
                          </a:rPr>
                          <m:t>2</m:t>
                        </m:r>
                      </m:sup>
                    </m:sSup>
                  </m:oMath>
                </a14:m>
                <a:r>
                  <a:rPr lang="en-CA" dirty="0">
                    <a:ea typeface="Cambria Math"/>
                  </a:rPr>
                  <a:t> </a:t>
                </a:r>
                <a14:m>
                  <m:oMath xmlns:m="http://schemas.openxmlformats.org/officeDocument/2006/math">
                    <m:r>
                      <a:rPr lang="en-CA" i="1">
                        <a:latin typeface="Cambria Math"/>
                        <a:ea typeface="Cambria Math"/>
                      </a:rPr>
                      <m:t>+</m:t>
                    </m:r>
                    <m:r>
                      <a:rPr lang="en-CA" i="1" smtClean="0">
                        <a:latin typeface="Cambria Math"/>
                        <a:ea typeface="Cambria Math"/>
                      </a:rPr>
                      <m:t>𝛽</m:t>
                    </m:r>
                    <m:sSup>
                      <m:sSupPr>
                        <m:ctrlPr>
                          <a:rPr lang="en-CA" i="1">
                            <a:latin typeface="Cambria Math" panose="02040503050406030204" pitchFamily="18" charset="0"/>
                            <a:ea typeface="Cambria Math"/>
                          </a:rPr>
                        </m:ctrlPr>
                      </m:sSupPr>
                      <m:e>
                        <m:d>
                          <m:dPr>
                            <m:begChr m:val="|"/>
                            <m:endChr m:val="|"/>
                            <m:ctrlPr>
                              <a:rPr lang="en-CA" i="1">
                                <a:latin typeface="Cambria Math" panose="02040503050406030204" pitchFamily="18" charset="0"/>
                                <a:ea typeface="Cambria Math"/>
                              </a:rPr>
                            </m:ctrlPr>
                          </m:dPr>
                          <m:e>
                            <m:r>
                              <a:rPr lang="en-CA" i="1">
                                <a:latin typeface="Cambria Math"/>
                                <a:ea typeface="Cambria Math"/>
                              </a:rPr>
                              <m:t>𝜓</m:t>
                            </m:r>
                            <m:r>
                              <m:rPr>
                                <m:nor/>
                              </m:rPr>
                              <a:rPr lang="en-CA" dirty="0"/>
                              <m:t> </m:t>
                            </m:r>
                          </m:e>
                        </m:d>
                      </m:e>
                      <m:sup>
                        <m:r>
                          <a:rPr lang="en-CA" b="0" i="1" dirty="0" smtClean="0">
                            <a:latin typeface="Cambria Math"/>
                          </a:rPr>
                          <m:t>4</m:t>
                        </m:r>
                      </m:sup>
                    </m:sSup>
                  </m:oMath>
                </a14:m>
                <a:endParaRPr lang="en-CA" dirty="0"/>
              </a:p>
            </p:txBody>
          </p:sp>
        </mc:Choice>
        <mc:Fallback xmlns="">
          <p:sp>
            <p:nvSpPr>
              <p:cNvPr id="13" name="TextBox 12"/>
              <p:cNvSpPr txBox="1">
                <a:spLocks noRot="1" noChangeAspect="1" noMove="1" noResize="1" noEditPoints="1" noAdjustHandles="1" noChangeArrowheads="1" noChangeShapeType="1" noTextEdit="1"/>
              </p:cNvSpPr>
              <p:nvPr/>
            </p:nvSpPr>
            <p:spPr>
              <a:xfrm>
                <a:off x="2969121" y="3209202"/>
                <a:ext cx="2701702" cy="369332"/>
              </a:xfrm>
              <a:prstGeom prst="rect">
                <a:avLst/>
              </a:prstGeom>
              <a:blipFill rotWithShape="0">
                <a:blip r:embed="rId2"/>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998168" y="1988840"/>
                <a:ext cx="2188804" cy="3985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a:ea typeface="Cambria Math"/>
                        </a:rPr>
                        <m:t>𝜓</m:t>
                      </m:r>
                      <m:d>
                        <m:dPr>
                          <m:ctrlPr>
                            <a:rPr lang="en-US" i="1">
                              <a:latin typeface="Cambria Math" panose="02040503050406030204" pitchFamily="18" charset="0"/>
                              <a:ea typeface="Cambria Math"/>
                            </a:rPr>
                          </m:ctrlPr>
                        </m:dPr>
                        <m:e>
                          <m:acc>
                            <m:accPr>
                              <m:chr m:val="⃗"/>
                              <m:ctrlPr>
                                <a:rPr lang="en-US" i="1">
                                  <a:latin typeface="Cambria Math" panose="02040503050406030204" pitchFamily="18" charset="0"/>
                                  <a:ea typeface="Cambria Math"/>
                                </a:rPr>
                              </m:ctrlPr>
                            </m:accPr>
                            <m:e>
                              <m:r>
                                <a:rPr lang="en-US" i="1">
                                  <a:latin typeface="Cambria Math"/>
                                  <a:ea typeface="Cambria Math"/>
                                </a:rPr>
                                <m:t>𝑟</m:t>
                              </m:r>
                            </m:e>
                          </m:acc>
                        </m:e>
                      </m:d>
                      <m:r>
                        <a:rPr lang="en-US" i="1">
                          <a:latin typeface="Cambria Math"/>
                          <a:ea typeface="Cambria Math"/>
                        </a:rPr>
                        <m:t>=</m:t>
                      </m:r>
                      <m:d>
                        <m:dPr>
                          <m:begChr m:val="|"/>
                          <m:endChr m:val="|"/>
                          <m:ctrlPr>
                            <a:rPr lang="en-US" i="1">
                              <a:latin typeface="Cambria Math" panose="02040503050406030204" pitchFamily="18" charset="0"/>
                              <a:ea typeface="Cambria Math"/>
                            </a:rPr>
                          </m:ctrlPr>
                        </m:dPr>
                        <m:e>
                          <m:r>
                            <a:rPr lang="en-US" i="1">
                              <a:latin typeface="Cambria Math"/>
                              <a:ea typeface="Cambria Math"/>
                            </a:rPr>
                            <m:t>𝜓</m:t>
                          </m:r>
                          <m:d>
                            <m:dPr>
                              <m:ctrlPr>
                                <a:rPr lang="en-US" i="1">
                                  <a:latin typeface="Cambria Math" panose="02040503050406030204" pitchFamily="18" charset="0"/>
                                  <a:ea typeface="Cambria Math"/>
                                </a:rPr>
                              </m:ctrlPr>
                            </m:dPr>
                            <m:e>
                              <m:acc>
                                <m:accPr>
                                  <m:chr m:val="⃗"/>
                                  <m:ctrlPr>
                                    <a:rPr lang="en-US" i="1">
                                      <a:latin typeface="Cambria Math" panose="02040503050406030204" pitchFamily="18" charset="0"/>
                                      <a:ea typeface="Cambria Math"/>
                                    </a:rPr>
                                  </m:ctrlPr>
                                </m:accPr>
                                <m:e>
                                  <m:r>
                                    <a:rPr lang="en-US" i="1">
                                      <a:latin typeface="Cambria Math"/>
                                      <a:ea typeface="Cambria Math"/>
                                    </a:rPr>
                                    <m:t>𝑟</m:t>
                                  </m:r>
                                </m:e>
                              </m:acc>
                            </m:e>
                          </m:d>
                        </m:e>
                      </m:d>
                      <m:sSup>
                        <m:sSupPr>
                          <m:ctrlPr>
                            <a:rPr lang="en-US" i="1">
                              <a:latin typeface="Cambria Math" panose="02040503050406030204" pitchFamily="18" charset="0"/>
                              <a:ea typeface="Cambria Math"/>
                            </a:rPr>
                          </m:ctrlPr>
                        </m:sSupPr>
                        <m:e>
                          <m:r>
                            <a:rPr lang="en-US" i="1">
                              <a:latin typeface="Cambria Math"/>
                              <a:ea typeface="Cambria Math"/>
                            </a:rPr>
                            <m:t>𝑒</m:t>
                          </m:r>
                        </m:e>
                        <m:sup>
                          <m:r>
                            <a:rPr lang="en-US" i="1">
                              <a:latin typeface="Cambria Math"/>
                              <a:ea typeface="Cambria Math"/>
                            </a:rPr>
                            <m:t>𝑖</m:t>
                          </m:r>
                          <m:r>
                            <a:rPr lang="en-US" i="1">
                              <a:latin typeface="Cambria Math"/>
                              <a:ea typeface="Cambria Math"/>
                            </a:rPr>
                            <m:t>𝜙</m:t>
                          </m:r>
                          <m:d>
                            <m:dPr>
                              <m:ctrlPr>
                                <a:rPr lang="en-US" i="1">
                                  <a:latin typeface="Cambria Math" panose="02040503050406030204" pitchFamily="18" charset="0"/>
                                  <a:ea typeface="Cambria Math"/>
                                </a:rPr>
                              </m:ctrlPr>
                            </m:dPr>
                            <m:e>
                              <m:acc>
                                <m:accPr>
                                  <m:chr m:val="⃗"/>
                                  <m:ctrlPr>
                                    <a:rPr lang="en-US" i="1">
                                      <a:latin typeface="Cambria Math" panose="02040503050406030204" pitchFamily="18" charset="0"/>
                                      <a:ea typeface="Cambria Math"/>
                                    </a:rPr>
                                  </m:ctrlPr>
                                </m:accPr>
                                <m:e>
                                  <m:r>
                                    <a:rPr lang="en-US" i="1">
                                      <a:latin typeface="Cambria Math"/>
                                      <a:ea typeface="Cambria Math"/>
                                    </a:rPr>
                                    <m:t>𝑟</m:t>
                                  </m:r>
                                </m:e>
                              </m:acc>
                            </m:e>
                          </m:d>
                        </m:sup>
                      </m:sSup>
                    </m:oMath>
                  </m:oMathPara>
                </a14:m>
                <a:endParaRPr lang="en-CA" dirty="0"/>
              </a:p>
            </p:txBody>
          </p:sp>
        </mc:Choice>
        <mc:Fallback xmlns="">
          <p:sp>
            <p:nvSpPr>
              <p:cNvPr id="17" name="TextBox 16"/>
              <p:cNvSpPr txBox="1">
                <a:spLocks noRot="1" noChangeAspect="1" noMove="1" noResize="1" noEditPoints="1" noAdjustHandles="1" noChangeArrowheads="1" noChangeShapeType="1" noTextEdit="1"/>
              </p:cNvSpPr>
              <p:nvPr/>
            </p:nvSpPr>
            <p:spPr>
              <a:xfrm>
                <a:off x="2998168" y="1988840"/>
                <a:ext cx="2188804" cy="398507"/>
              </a:xfrm>
              <a:prstGeom prst="rect">
                <a:avLst/>
              </a:prstGeom>
              <a:blipFill rotWithShape="0">
                <a:blip r:embed="rId3"/>
                <a:stretch>
                  <a:fillRect t="-13636" r="-3900" b="-121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468256" y="4026004"/>
                <a:ext cx="6726072" cy="588046"/>
              </a:xfrm>
              <a:prstGeom prst="rect">
                <a:avLst/>
              </a:prstGeom>
            </p:spPr>
            <p:txBody>
              <a:bodyPr wrap="none">
                <a:spAutoFit/>
              </a:bodyPr>
              <a:lstStyle/>
              <a:p>
                <a14:m>
                  <m:oMath xmlns:m="http://schemas.openxmlformats.org/officeDocument/2006/math">
                    <m:r>
                      <a:rPr lang="en-CA" i="1" smtClean="0">
                        <a:latin typeface="Cambria Math"/>
                        <a:ea typeface="Cambria Math"/>
                      </a:rPr>
                      <m:t>𝑔</m:t>
                    </m:r>
                    <m:r>
                      <m:rPr>
                        <m:sty m:val="p"/>
                      </m:rPr>
                      <a:rPr lang="en-CA" baseline="-25000">
                        <a:latin typeface="Cambria Math"/>
                        <a:ea typeface="Cambria Math"/>
                      </a:rPr>
                      <m:t>S</m:t>
                    </m:r>
                    <m:r>
                      <a:rPr lang="en-CA" b="0" i="0" smtClean="0">
                        <a:latin typeface="Cambria Math"/>
                        <a:ea typeface="Cambria Math"/>
                      </a:rPr>
                      <m:t>(</m:t>
                    </m:r>
                    <m:r>
                      <m:rPr>
                        <m:sty m:val="p"/>
                      </m:rPr>
                      <a:rPr lang="en-CA" b="0" i="0" smtClean="0">
                        <a:latin typeface="Cambria Math"/>
                        <a:ea typeface="Cambria Math"/>
                      </a:rPr>
                      <m:t>B</m:t>
                    </m:r>
                    <m:r>
                      <a:rPr lang="en-CA" b="0" i="0" smtClean="0">
                        <a:latin typeface="Cambria Math"/>
                        <a:ea typeface="Cambria Math"/>
                      </a:rPr>
                      <m:t>)</m:t>
                    </m:r>
                    <m:r>
                      <a:rPr lang="en-CA" i="1">
                        <a:latin typeface="Cambria Math"/>
                        <a:ea typeface="Cambria Math"/>
                      </a:rPr>
                      <m:t>=</m:t>
                    </m:r>
                    <m:r>
                      <a:rPr lang="en-CA" i="1">
                        <a:latin typeface="Cambria Math"/>
                        <a:ea typeface="Cambria Math"/>
                      </a:rPr>
                      <m:t>𝑔</m:t>
                    </m:r>
                    <m:r>
                      <m:rPr>
                        <m:sty m:val="p"/>
                      </m:rPr>
                      <a:rPr lang="en-CA" baseline="-25000">
                        <a:latin typeface="Cambria Math"/>
                        <a:ea typeface="Cambria Math"/>
                      </a:rPr>
                      <m:t>N</m:t>
                    </m:r>
                    <m:r>
                      <a:rPr lang="en-CA" i="1">
                        <a:latin typeface="Cambria Math"/>
                        <a:ea typeface="Cambria Math"/>
                      </a:rPr>
                      <m:t>+</m:t>
                    </m:r>
                    <m:r>
                      <a:rPr lang="en-CA" i="1">
                        <a:latin typeface="Cambria Math"/>
                        <a:ea typeface="Cambria Math"/>
                      </a:rPr>
                      <m:t>𝛼</m:t>
                    </m:r>
                    <m:sSup>
                      <m:sSupPr>
                        <m:ctrlPr>
                          <a:rPr lang="en-CA" i="1">
                            <a:latin typeface="Cambria Math" panose="02040503050406030204" pitchFamily="18" charset="0"/>
                            <a:ea typeface="Cambria Math"/>
                          </a:rPr>
                        </m:ctrlPr>
                      </m:sSupPr>
                      <m:e>
                        <m:d>
                          <m:dPr>
                            <m:begChr m:val="|"/>
                            <m:endChr m:val="|"/>
                            <m:ctrlPr>
                              <a:rPr lang="en-CA" i="1">
                                <a:latin typeface="Cambria Math" panose="02040503050406030204" pitchFamily="18" charset="0"/>
                                <a:ea typeface="Cambria Math"/>
                              </a:rPr>
                            </m:ctrlPr>
                          </m:dPr>
                          <m:e>
                            <m:r>
                              <a:rPr lang="en-CA" i="1">
                                <a:latin typeface="Cambria Math"/>
                                <a:ea typeface="Cambria Math"/>
                              </a:rPr>
                              <m:t>𝜓</m:t>
                            </m:r>
                            <m:r>
                              <m:rPr>
                                <m:nor/>
                              </m:rPr>
                              <a:rPr lang="en-CA" dirty="0"/>
                              <m:t> </m:t>
                            </m:r>
                          </m:e>
                        </m:d>
                      </m:e>
                      <m:sup>
                        <m:r>
                          <a:rPr lang="en-CA" i="1">
                            <a:latin typeface="Cambria Math"/>
                            <a:ea typeface="Cambria Math"/>
                          </a:rPr>
                          <m:t>2</m:t>
                        </m:r>
                      </m:sup>
                    </m:sSup>
                  </m:oMath>
                </a14:m>
                <a:r>
                  <a:rPr lang="en-CA" dirty="0">
                    <a:ea typeface="Cambria Math"/>
                  </a:rPr>
                  <a:t> </a:t>
                </a:r>
                <a14:m>
                  <m:oMath xmlns:m="http://schemas.openxmlformats.org/officeDocument/2006/math">
                    <m:r>
                      <a:rPr lang="en-CA" i="1">
                        <a:latin typeface="Cambria Math"/>
                        <a:ea typeface="Cambria Math"/>
                      </a:rPr>
                      <m:t>+</m:t>
                    </m:r>
                    <m:r>
                      <a:rPr lang="en-CA" i="1">
                        <a:latin typeface="Cambria Math"/>
                        <a:ea typeface="Cambria Math"/>
                      </a:rPr>
                      <m:t>𝛽</m:t>
                    </m:r>
                    <m:sSup>
                      <m:sSupPr>
                        <m:ctrlPr>
                          <a:rPr lang="en-CA" i="1">
                            <a:latin typeface="Cambria Math" panose="02040503050406030204" pitchFamily="18" charset="0"/>
                            <a:ea typeface="Cambria Math"/>
                          </a:rPr>
                        </m:ctrlPr>
                      </m:sSupPr>
                      <m:e>
                        <m:d>
                          <m:dPr>
                            <m:begChr m:val="|"/>
                            <m:endChr m:val="|"/>
                            <m:ctrlPr>
                              <a:rPr lang="en-CA" i="1">
                                <a:latin typeface="Cambria Math" panose="02040503050406030204" pitchFamily="18" charset="0"/>
                                <a:ea typeface="Cambria Math"/>
                              </a:rPr>
                            </m:ctrlPr>
                          </m:dPr>
                          <m:e>
                            <m:r>
                              <a:rPr lang="en-CA" i="1">
                                <a:latin typeface="Cambria Math"/>
                                <a:ea typeface="Cambria Math"/>
                              </a:rPr>
                              <m:t>𝜓</m:t>
                            </m:r>
                            <m:r>
                              <m:rPr>
                                <m:nor/>
                              </m:rPr>
                              <a:rPr lang="en-CA" dirty="0"/>
                              <m:t> </m:t>
                            </m:r>
                          </m:e>
                        </m:d>
                      </m:e>
                      <m:sup>
                        <m:r>
                          <a:rPr lang="en-CA" i="1" dirty="0">
                            <a:latin typeface="Cambria Math"/>
                          </a:rPr>
                          <m:t>4</m:t>
                        </m:r>
                      </m:sup>
                    </m:sSup>
                    <m:r>
                      <a:rPr lang="en-CA" b="0" i="1" dirty="0" smtClean="0">
                        <a:latin typeface="Cambria Math"/>
                      </a:rPr>
                      <m:t>+</m:t>
                    </m:r>
                    <m:f>
                      <m:fPr>
                        <m:ctrlPr>
                          <a:rPr lang="en-CA" b="0" i="1" dirty="0" smtClean="0">
                            <a:latin typeface="Cambria Math" panose="02040503050406030204" pitchFamily="18" charset="0"/>
                          </a:rPr>
                        </m:ctrlPr>
                      </m:fPr>
                      <m:num>
                        <m:r>
                          <a:rPr lang="en-CA" b="0" i="1" dirty="0" smtClean="0">
                            <a:latin typeface="Cambria Math"/>
                          </a:rPr>
                          <m:t>1</m:t>
                        </m:r>
                      </m:num>
                      <m:den>
                        <m:r>
                          <a:rPr lang="en-CA" b="0" i="1" dirty="0" smtClean="0">
                            <a:latin typeface="Cambria Math"/>
                          </a:rPr>
                          <m:t>2</m:t>
                        </m:r>
                        <m:sSub>
                          <m:sSubPr>
                            <m:ctrlPr>
                              <a:rPr lang="en-CA" i="1" dirty="0">
                                <a:latin typeface="Cambria Math" panose="02040503050406030204" pitchFamily="18" charset="0"/>
                              </a:rPr>
                            </m:ctrlPr>
                          </m:sSubPr>
                          <m:e>
                            <m:r>
                              <a:rPr lang="en-CA" i="1" dirty="0">
                                <a:latin typeface="Cambria Math"/>
                                <a:ea typeface="Cambria Math"/>
                              </a:rPr>
                              <m:t>𝜇</m:t>
                            </m:r>
                          </m:e>
                          <m:sub>
                            <m:r>
                              <a:rPr lang="en-CA" i="1" dirty="0">
                                <a:latin typeface="Cambria Math"/>
                              </a:rPr>
                              <m:t>0</m:t>
                            </m:r>
                          </m:sub>
                        </m:sSub>
                      </m:den>
                    </m:f>
                    <m:sSup>
                      <m:sSupPr>
                        <m:ctrlPr>
                          <a:rPr lang="en-CA" b="0" i="1" dirty="0" smtClean="0">
                            <a:latin typeface="Cambria Math" panose="02040503050406030204" pitchFamily="18" charset="0"/>
                          </a:rPr>
                        </m:ctrlPr>
                      </m:sSupPr>
                      <m:e>
                        <m:d>
                          <m:dPr>
                            <m:begChr m:val="|"/>
                            <m:endChr m:val="|"/>
                            <m:ctrlPr>
                              <a:rPr lang="en-CA" i="1" dirty="0">
                                <a:latin typeface="Cambria Math" panose="02040503050406030204" pitchFamily="18" charset="0"/>
                              </a:rPr>
                            </m:ctrlPr>
                          </m:dPr>
                          <m:e>
                            <m:sSub>
                              <m:sSubPr>
                                <m:ctrlPr>
                                  <a:rPr lang="en-CA" i="1" dirty="0">
                                    <a:latin typeface="Cambria Math" panose="02040503050406030204" pitchFamily="18" charset="0"/>
                                  </a:rPr>
                                </m:ctrlPr>
                              </m:sSubPr>
                              <m:e>
                                <m:r>
                                  <a:rPr lang="en-CA" b="1" i="1" dirty="0">
                                    <a:latin typeface="Cambria Math"/>
                                  </a:rPr>
                                  <m:t>𝑩</m:t>
                                </m:r>
                              </m:e>
                              <m:sub>
                                <m:r>
                                  <m:rPr>
                                    <m:sty m:val="p"/>
                                  </m:rPr>
                                  <a:rPr lang="en-CA" dirty="0">
                                    <a:latin typeface="Cambria Math"/>
                                  </a:rPr>
                                  <m:t>a</m:t>
                                </m:r>
                              </m:sub>
                            </m:sSub>
                            <m:r>
                              <a:rPr lang="en-CA" i="1" dirty="0">
                                <a:latin typeface="Cambria Math"/>
                              </a:rPr>
                              <m:t>−</m:t>
                            </m:r>
                            <m:sSub>
                              <m:sSubPr>
                                <m:ctrlPr>
                                  <a:rPr lang="en-CA" i="1" dirty="0">
                                    <a:latin typeface="Cambria Math" panose="02040503050406030204" pitchFamily="18" charset="0"/>
                                  </a:rPr>
                                </m:ctrlPr>
                              </m:sSubPr>
                              <m:e>
                                <m:r>
                                  <a:rPr lang="en-CA" b="1" i="1" dirty="0">
                                    <a:latin typeface="Cambria Math"/>
                                  </a:rPr>
                                  <m:t>𝑩</m:t>
                                </m:r>
                              </m:e>
                              <m:sub>
                                <m:r>
                                  <m:rPr>
                                    <m:sty m:val="p"/>
                                  </m:rPr>
                                  <a:rPr lang="en-CA" dirty="0">
                                    <a:latin typeface="Cambria Math"/>
                                  </a:rPr>
                                  <m:t>i</m:t>
                                </m:r>
                              </m:sub>
                            </m:sSub>
                          </m:e>
                        </m:d>
                      </m:e>
                      <m:sup>
                        <m:r>
                          <a:rPr lang="en-CA" b="0" i="1" dirty="0" smtClean="0">
                            <a:latin typeface="Cambria Math"/>
                          </a:rPr>
                          <m:t>2</m:t>
                        </m:r>
                      </m:sup>
                    </m:sSup>
                    <m:r>
                      <a:rPr lang="en-CA" b="0" i="1" dirty="0" smtClean="0">
                        <a:latin typeface="Cambria Math"/>
                      </a:rPr>
                      <m:t>+</m:t>
                    </m:r>
                    <m:f>
                      <m:fPr>
                        <m:ctrlPr>
                          <a:rPr lang="en-CA" b="0" i="1" dirty="0" smtClean="0">
                            <a:latin typeface="Cambria Math" panose="02040503050406030204" pitchFamily="18" charset="0"/>
                          </a:rPr>
                        </m:ctrlPr>
                      </m:fPr>
                      <m:num>
                        <m:r>
                          <a:rPr lang="en-CA" b="0" i="1" dirty="0" smtClean="0">
                            <a:latin typeface="Cambria Math"/>
                          </a:rPr>
                          <m:t>1</m:t>
                        </m:r>
                      </m:num>
                      <m:den>
                        <m:r>
                          <a:rPr lang="en-CA" b="0" i="1" dirty="0" smtClean="0">
                            <a:latin typeface="Cambria Math"/>
                          </a:rPr>
                          <m:t>2</m:t>
                        </m:r>
                        <m:r>
                          <a:rPr lang="en-CA" b="0" i="1" dirty="0" smtClean="0">
                            <a:latin typeface="Cambria Math"/>
                          </a:rPr>
                          <m:t>𝑚</m:t>
                        </m:r>
                      </m:den>
                    </m:f>
                    <m:sSup>
                      <m:sSupPr>
                        <m:ctrlPr>
                          <a:rPr lang="en-CA" b="0" i="1" dirty="0" smtClean="0">
                            <a:latin typeface="Cambria Math" panose="02040503050406030204" pitchFamily="18" charset="0"/>
                          </a:rPr>
                        </m:ctrlPr>
                      </m:sSupPr>
                      <m:e>
                        <m:d>
                          <m:dPr>
                            <m:begChr m:val="|"/>
                            <m:endChr m:val="|"/>
                            <m:ctrlPr>
                              <a:rPr lang="en-CA" b="0" i="1" dirty="0" smtClean="0">
                                <a:latin typeface="Cambria Math" panose="02040503050406030204" pitchFamily="18" charset="0"/>
                              </a:rPr>
                            </m:ctrlPr>
                          </m:dPr>
                          <m:e>
                            <m:f>
                              <m:fPr>
                                <m:ctrlPr>
                                  <a:rPr lang="en-CA" b="0" i="1" dirty="0" smtClean="0">
                                    <a:latin typeface="Cambria Math" panose="02040503050406030204" pitchFamily="18" charset="0"/>
                                  </a:rPr>
                                </m:ctrlPr>
                              </m:fPr>
                              <m:num>
                                <m:r>
                                  <a:rPr lang="en-CA" b="0" i="1" dirty="0" smtClean="0">
                                    <a:latin typeface="Cambria Math"/>
                                    <a:ea typeface="Cambria Math"/>
                                  </a:rPr>
                                  <m:t>ℏ</m:t>
                                </m:r>
                              </m:num>
                              <m:den>
                                <m:r>
                                  <a:rPr lang="en-CA" b="0" i="1" dirty="0" smtClean="0">
                                    <a:latin typeface="Cambria Math"/>
                                  </a:rPr>
                                  <m:t>𝑖</m:t>
                                </m:r>
                              </m:den>
                            </m:f>
                            <m:r>
                              <a:rPr lang="en-CA" b="0" i="1" dirty="0" smtClean="0">
                                <a:latin typeface="Cambria Math"/>
                              </a:rPr>
                              <m:t>(</m:t>
                            </m:r>
                            <m:r>
                              <m:rPr>
                                <m:sty m:val="p"/>
                              </m:rPr>
                              <a:rPr lang="el-GR" b="0" i="1" dirty="0" smtClean="0">
                                <a:latin typeface="Cambria Math"/>
                                <a:ea typeface="Cambria Math"/>
                              </a:rPr>
                              <m:t>Δ</m:t>
                            </m:r>
                            <m:r>
                              <a:rPr lang="en-CA" b="0" i="1" dirty="0" smtClean="0">
                                <a:latin typeface="Cambria Math"/>
                              </a:rPr>
                              <m:t>−</m:t>
                            </m:r>
                            <m:r>
                              <a:rPr lang="en-CA" b="0" i="1" dirty="0" smtClean="0">
                                <a:latin typeface="Cambria Math"/>
                              </a:rPr>
                              <m:t>𝑞</m:t>
                            </m:r>
                            <m:r>
                              <a:rPr lang="en-CA" b="1" i="1" dirty="0" smtClean="0">
                                <a:latin typeface="Cambria Math"/>
                              </a:rPr>
                              <m:t>𝑨</m:t>
                            </m:r>
                            <m:r>
                              <a:rPr lang="en-CA" b="0" i="1" dirty="0" smtClean="0">
                                <a:latin typeface="Cambria Math"/>
                              </a:rPr>
                              <m:t>)</m:t>
                            </m:r>
                            <m:r>
                              <a:rPr lang="en-CA" b="0" i="1" dirty="0" smtClean="0">
                                <a:latin typeface="Cambria Math"/>
                                <a:ea typeface="Cambria Math"/>
                              </a:rPr>
                              <m:t>𝜓</m:t>
                            </m:r>
                          </m:e>
                        </m:d>
                      </m:e>
                      <m:sup>
                        <m:r>
                          <a:rPr lang="en-CA" b="0" i="1" dirty="0" smtClean="0">
                            <a:latin typeface="Cambria Math"/>
                          </a:rPr>
                          <m:t>2</m:t>
                        </m:r>
                      </m:sup>
                    </m:sSup>
                  </m:oMath>
                </a14:m>
                <a:r>
                  <a:rPr lang="en-CA" dirty="0" smtClean="0"/>
                  <a:t>  </a:t>
                </a:r>
                <a:endParaRPr lang="en-CA" dirty="0"/>
              </a:p>
            </p:txBody>
          </p:sp>
        </mc:Choice>
        <mc:Fallback xmlns="">
          <p:sp>
            <p:nvSpPr>
              <p:cNvPr id="19" name="Rectangle 18"/>
              <p:cNvSpPr>
                <a:spLocks noRot="1" noChangeAspect="1" noMove="1" noResize="1" noEditPoints="1" noAdjustHandles="1" noChangeArrowheads="1" noChangeShapeType="1" noTextEdit="1"/>
              </p:cNvSpPr>
              <p:nvPr/>
            </p:nvSpPr>
            <p:spPr>
              <a:xfrm>
                <a:off x="468256" y="4026004"/>
                <a:ext cx="6726072" cy="588046"/>
              </a:xfrm>
              <a:prstGeom prst="rect">
                <a:avLst/>
              </a:prstGeom>
              <a:blipFill rotWithShape="0">
                <a:blip r:embed="rId4"/>
                <a:stretch>
                  <a:fillRect/>
                </a:stretch>
              </a:blipFill>
            </p:spPr>
            <p:txBody>
              <a:bodyPr/>
              <a:lstStyle/>
              <a:p>
                <a:r>
                  <a:rPr lang="en-US">
                    <a:noFill/>
                  </a:rPr>
                  <a:t> </a:t>
                </a:r>
              </a:p>
            </p:txBody>
          </p:sp>
        </mc:Fallback>
      </mc:AlternateContent>
      <p:sp>
        <p:nvSpPr>
          <p:cNvPr id="20" name="TextBox 19"/>
          <p:cNvSpPr txBox="1"/>
          <p:nvPr/>
        </p:nvSpPr>
        <p:spPr>
          <a:xfrm>
            <a:off x="3419872" y="4818092"/>
            <a:ext cx="1872208" cy="1200329"/>
          </a:xfrm>
          <a:prstGeom prst="rect">
            <a:avLst/>
          </a:prstGeom>
          <a:noFill/>
        </p:spPr>
        <p:txBody>
          <a:bodyPr wrap="square" rtlCol="0">
            <a:spAutoFit/>
          </a:bodyPr>
          <a:lstStyle/>
          <a:p>
            <a:r>
              <a:rPr lang="en-CA" dirty="0" smtClean="0"/>
              <a:t>Energy needed to reduce the external field </a:t>
            </a:r>
            <a:r>
              <a:rPr lang="en-CA" b="1" i="1" dirty="0" smtClean="0"/>
              <a:t>B</a:t>
            </a:r>
            <a:r>
              <a:rPr lang="en-CA" baseline="-25000" dirty="0" smtClean="0"/>
              <a:t>a</a:t>
            </a:r>
            <a:r>
              <a:rPr lang="en-CA" dirty="0" smtClean="0"/>
              <a:t> inside the SC to </a:t>
            </a:r>
            <a:r>
              <a:rPr lang="en-CA" b="1" i="1" dirty="0" smtClean="0"/>
              <a:t>B</a:t>
            </a:r>
            <a:r>
              <a:rPr lang="en-CA" baseline="-25000" dirty="0" smtClean="0"/>
              <a:t>i</a:t>
            </a:r>
            <a:endParaRPr lang="en-CA" baseline="-25000" dirty="0"/>
          </a:p>
        </p:txBody>
      </p:sp>
      <p:sp>
        <p:nvSpPr>
          <p:cNvPr id="21" name="Right Brace 20"/>
          <p:cNvSpPr/>
          <p:nvPr/>
        </p:nvSpPr>
        <p:spPr>
          <a:xfrm rot="5400000">
            <a:off x="4211960" y="3881988"/>
            <a:ext cx="216024" cy="1512168"/>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2" name="Right Brace 21"/>
          <p:cNvSpPr/>
          <p:nvPr/>
        </p:nvSpPr>
        <p:spPr>
          <a:xfrm rot="5400000">
            <a:off x="5959606" y="3757426"/>
            <a:ext cx="216024" cy="1761292"/>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 name="TextBox 22"/>
          <p:cNvSpPr txBox="1"/>
          <p:nvPr/>
        </p:nvSpPr>
        <p:spPr>
          <a:xfrm>
            <a:off x="5479126" y="4818092"/>
            <a:ext cx="3600400" cy="923330"/>
          </a:xfrm>
          <a:prstGeom prst="rect">
            <a:avLst/>
          </a:prstGeom>
          <a:noFill/>
        </p:spPr>
        <p:txBody>
          <a:bodyPr wrap="square" rtlCol="0">
            <a:spAutoFit/>
          </a:bodyPr>
          <a:lstStyle/>
          <a:p>
            <a:r>
              <a:rPr lang="en-CA" dirty="0" smtClean="0"/>
              <a:t>Energy change from currents necessary to cause a spatial variation of </a:t>
            </a:r>
            <a:r>
              <a:rPr lang="el-GR" i="1" dirty="0" smtClean="0">
                <a:latin typeface="Calibri"/>
              </a:rPr>
              <a:t>ψ</a:t>
            </a:r>
            <a:endParaRPr lang="en-CA" i="1" baseline="-25000" dirty="0"/>
          </a:p>
        </p:txBody>
      </p:sp>
      <p:sp>
        <p:nvSpPr>
          <p:cNvPr id="3" name="Footer Placeholder 2"/>
          <p:cNvSpPr>
            <a:spLocks noGrp="1"/>
          </p:cNvSpPr>
          <p:nvPr>
            <p:ph type="ftr" sz="quarter" idx="11"/>
          </p:nvPr>
        </p:nvSpPr>
        <p:spPr/>
        <p:txBody>
          <a:bodyPr/>
          <a:lstStyle/>
          <a:p>
            <a:r>
              <a:rPr lang="en-US" smtClean="0"/>
              <a:t>T. Junginger – IAS Saskatoon </a:t>
            </a:r>
            <a:endParaRPr lang="en-CA" dirty="0"/>
          </a:p>
        </p:txBody>
      </p:sp>
      <p:sp>
        <p:nvSpPr>
          <p:cNvPr id="9" name="Slide Number Placeholder 8"/>
          <p:cNvSpPr>
            <a:spLocks noGrp="1"/>
          </p:cNvSpPr>
          <p:nvPr>
            <p:ph type="sldNum" sz="quarter" idx="12"/>
          </p:nvPr>
        </p:nvSpPr>
        <p:spPr/>
        <p:txBody>
          <a:bodyPr/>
          <a:lstStyle/>
          <a:p>
            <a:fld id="{A5133171-1A2B-45AF-BC19-83A39A9692BB}" type="slidenum">
              <a:rPr lang="en-CA" smtClean="0"/>
              <a:pPr/>
              <a:t>18</a:t>
            </a:fld>
            <a:r>
              <a:rPr lang="en-CA" smtClean="0"/>
              <a:t>/62</a:t>
            </a:r>
            <a:endParaRPr lang="en-CA" dirty="0"/>
          </a:p>
        </p:txBody>
      </p:sp>
    </p:spTree>
    <p:extLst>
      <p:ext uri="{BB962C8B-B14F-4D97-AF65-F5344CB8AC3E}">
        <p14:creationId xmlns:p14="http://schemas.microsoft.com/office/powerpoint/2010/main" val="4167425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err="1"/>
              <a:t>Ginzburg</a:t>
            </a:r>
            <a:r>
              <a:rPr lang="en-CA" dirty="0"/>
              <a:t>-Landau Theory</a:t>
            </a:r>
          </a:p>
        </p:txBody>
      </p:sp>
      <mc:AlternateContent xmlns:mc="http://schemas.openxmlformats.org/markup-compatibility/2006" xmlns:a14="http://schemas.microsoft.com/office/drawing/2010/main">
        <mc:Choice Requires="a14">
          <p:sp>
            <p:nvSpPr>
              <p:cNvPr id="6" name="Rectangle 5"/>
              <p:cNvSpPr/>
              <p:nvPr/>
            </p:nvSpPr>
            <p:spPr>
              <a:xfrm>
                <a:off x="269442" y="908720"/>
                <a:ext cx="6726072" cy="588046"/>
              </a:xfrm>
              <a:prstGeom prst="rect">
                <a:avLst/>
              </a:prstGeom>
            </p:spPr>
            <p:txBody>
              <a:bodyPr wrap="none">
                <a:spAutoFit/>
              </a:bodyPr>
              <a:lstStyle/>
              <a:p>
                <a14:m>
                  <m:oMath xmlns:m="http://schemas.openxmlformats.org/officeDocument/2006/math">
                    <m:r>
                      <a:rPr lang="en-CA" i="1" smtClean="0">
                        <a:latin typeface="Cambria Math"/>
                        <a:ea typeface="Cambria Math"/>
                      </a:rPr>
                      <m:t>𝑔</m:t>
                    </m:r>
                    <m:r>
                      <m:rPr>
                        <m:sty m:val="p"/>
                      </m:rPr>
                      <a:rPr lang="en-CA" baseline="-25000">
                        <a:latin typeface="Cambria Math"/>
                        <a:ea typeface="Cambria Math"/>
                      </a:rPr>
                      <m:t>S</m:t>
                    </m:r>
                    <m:r>
                      <a:rPr lang="en-CA" b="0" i="0" smtClean="0">
                        <a:latin typeface="Cambria Math"/>
                        <a:ea typeface="Cambria Math"/>
                      </a:rPr>
                      <m:t>(</m:t>
                    </m:r>
                    <m:r>
                      <m:rPr>
                        <m:sty m:val="p"/>
                      </m:rPr>
                      <a:rPr lang="en-CA" b="0" i="0" smtClean="0">
                        <a:latin typeface="Cambria Math"/>
                        <a:ea typeface="Cambria Math"/>
                      </a:rPr>
                      <m:t>B</m:t>
                    </m:r>
                    <m:r>
                      <a:rPr lang="en-CA" b="0" i="0" smtClean="0">
                        <a:latin typeface="Cambria Math"/>
                        <a:ea typeface="Cambria Math"/>
                      </a:rPr>
                      <m:t>)</m:t>
                    </m:r>
                    <m:r>
                      <a:rPr lang="en-CA" i="1">
                        <a:latin typeface="Cambria Math"/>
                        <a:ea typeface="Cambria Math"/>
                      </a:rPr>
                      <m:t>=</m:t>
                    </m:r>
                    <m:r>
                      <a:rPr lang="en-CA" i="1">
                        <a:latin typeface="Cambria Math"/>
                        <a:ea typeface="Cambria Math"/>
                      </a:rPr>
                      <m:t>𝑔</m:t>
                    </m:r>
                    <m:r>
                      <m:rPr>
                        <m:sty m:val="p"/>
                      </m:rPr>
                      <a:rPr lang="en-CA" baseline="-25000">
                        <a:latin typeface="Cambria Math"/>
                        <a:ea typeface="Cambria Math"/>
                      </a:rPr>
                      <m:t>N</m:t>
                    </m:r>
                    <m:r>
                      <a:rPr lang="en-CA" i="1">
                        <a:latin typeface="Cambria Math"/>
                        <a:ea typeface="Cambria Math"/>
                      </a:rPr>
                      <m:t>+</m:t>
                    </m:r>
                    <m:r>
                      <a:rPr lang="en-CA" i="1">
                        <a:latin typeface="Cambria Math"/>
                        <a:ea typeface="Cambria Math"/>
                      </a:rPr>
                      <m:t>𝛼</m:t>
                    </m:r>
                    <m:sSup>
                      <m:sSupPr>
                        <m:ctrlPr>
                          <a:rPr lang="en-CA" i="1">
                            <a:latin typeface="Cambria Math" panose="02040503050406030204" pitchFamily="18" charset="0"/>
                            <a:ea typeface="Cambria Math"/>
                          </a:rPr>
                        </m:ctrlPr>
                      </m:sSupPr>
                      <m:e>
                        <m:d>
                          <m:dPr>
                            <m:begChr m:val="|"/>
                            <m:endChr m:val="|"/>
                            <m:ctrlPr>
                              <a:rPr lang="en-CA" i="1">
                                <a:latin typeface="Cambria Math" panose="02040503050406030204" pitchFamily="18" charset="0"/>
                                <a:ea typeface="Cambria Math"/>
                              </a:rPr>
                            </m:ctrlPr>
                          </m:dPr>
                          <m:e>
                            <m:r>
                              <a:rPr lang="en-CA" i="1">
                                <a:latin typeface="Cambria Math"/>
                                <a:ea typeface="Cambria Math"/>
                              </a:rPr>
                              <m:t>𝜓</m:t>
                            </m:r>
                            <m:r>
                              <m:rPr>
                                <m:nor/>
                              </m:rPr>
                              <a:rPr lang="en-CA" dirty="0"/>
                              <m:t> </m:t>
                            </m:r>
                          </m:e>
                        </m:d>
                      </m:e>
                      <m:sup>
                        <m:r>
                          <a:rPr lang="en-CA" i="1">
                            <a:latin typeface="Cambria Math"/>
                            <a:ea typeface="Cambria Math"/>
                          </a:rPr>
                          <m:t>2</m:t>
                        </m:r>
                      </m:sup>
                    </m:sSup>
                  </m:oMath>
                </a14:m>
                <a:r>
                  <a:rPr lang="en-CA" dirty="0">
                    <a:ea typeface="Cambria Math"/>
                  </a:rPr>
                  <a:t> </a:t>
                </a:r>
                <a14:m>
                  <m:oMath xmlns:m="http://schemas.openxmlformats.org/officeDocument/2006/math">
                    <m:r>
                      <a:rPr lang="en-CA" i="1">
                        <a:latin typeface="Cambria Math"/>
                        <a:ea typeface="Cambria Math"/>
                      </a:rPr>
                      <m:t>+</m:t>
                    </m:r>
                    <m:r>
                      <a:rPr lang="en-CA" i="1">
                        <a:latin typeface="Cambria Math"/>
                        <a:ea typeface="Cambria Math"/>
                      </a:rPr>
                      <m:t>𝛽</m:t>
                    </m:r>
                    <m:sSup>
                      <m:sSupPr>
                        <m:ctrlPr>
                          <a:rPr lang="en-CA" i="1">
                            <a:latin typeface="Cambria Math" panose="02040503050406030204" pitchFamily="18" charset="0"/>
                            <a:ea typeface="Cambria Math"/>
                          </a:rPr>
                        </m:ctrlPr>
                      </m:sSupPr>
                      <m:e>
                        <m:d>
                          <m:dPr>
                            <m:begChr m:val="|"/>
                            <m:endChr m:val="|"/>
                            <m:ctrlPr>
                              <a:rPr lang="en-CA" i="1">
                                <a:latin typeface="Cambria Math" panose="02040503050406030204" pitchFamily="18" charset="0"/>
                                <a:ea typeface="Cambria Math"/>
                              </a:rPr>
                            </m:ctrlPr>
                          </m:dPr>
                          <m:e>
                            <m:r>
                              <a:rPr lang="en-CA" i="1">
                                <a:latin typeface="Cambria Math"/>
                                <a:ea typeface="Cambria Math"/>
                              </a:rPr>
                              <m:t>𝜓</m:t>
                            </m:r>
                            <m:r>
                              <m:rPr>
                                <m:nor/>
                              </m:rPr>
                              <a:rPr lang="en-CA" dirty="0"/>
                              <m:t> </m:t>
                            </m:r>
                          </m:e>
                        </m:d>
                      </m:e>
                      <m:sup>
                        <m:r>
                          <a:rPr lang="en-CA" i="1" dirty="0">
                            <a:latin typeface="Cambria Math"/>
                          </a:rPr>
                          <m:t>4</m:t>
                        </m:r>
                      </m:sup>
                    </m:sSup>
                    <m:r>
                      <a:rPr lang="en-CA" b="0" i="1" dirty="0" smtClean="0">
                        <a:latin typeface="Cambria Math"/>
                      </a:rPr>
                      <m:t>+</m:t>
                    </m:r>
                    <m:f>
                      <m:fPr>
                        <m:ctrlPr>
                          <a:rPr lang="en-CA" b="0" i="1" dirty="0" smtClean="0">
                            <a:latin typeface="Cambria Math" panose="02040503050406030204" pitchFamily="18" charset="0"/>
                          </a:rPr>
                        </m:ctrlPr>
                      </m:fPr>
                      <m:num>
                        <m:r>
                          <a:rPr lang="en-CA" b="0" i="1" dirty="0" smtClean="0">
                            <a:latin typeface="Cambria Math"/>
                          </a:rPr>
                          <m:t>1</m:t>
                        </m:r>
                      </m:num>
                      <m:den>
                        <m:r>
                          <a:rPr lang="en-CA" b="0" i="1" dirty="0" smtClean="0">
                            <a:latin typeface="Cambria Math"/>
                          </a:rPr>
                          <m:t>2</m:t>
                        </m:r>
                        <m:sSub>
                          <m:sSubPr>
                            <m:ctrlPr>
                              <a:rPr lang="en-CA" i="1" dirty="0">
                                <a:latin typeface="Cambria Math" panose="02040503050406030204" pitchFamily="18" charset="0"/>
                              </a:rPr>
                            </m:ctrlPr>
                          </m:sSubPr>
                          <m:e>
                            <m:r>
                              <a:rPr lang="en-CA" i="1" dirty="0">
                                <a:latin typeface="Cambria Math"/>
                                <a:ea typeface="Cambria Math"/>
                              </a:rPr>
                              <m:t>𝜇</m:t>
                            </m:r>
                          </m:e>
                          <m:sub>
                            <m:r>
                              <a:rPr lang="en-CA" i="1" dirty="0">
                                <a:latin typeface="Cambria Math"/>
                              </a:rPr>
                              <m:t>0</m:t>
                            </m:r>
                          </m:sub>
                        </m:sSub>
                      </m:den>
                    </m:f>
                    <m:sSup>
                      <m:sSupPr>
                        <m:ctrlPr>
                          <a:rPr lang="en-CA" b="0" i="1" dirty="0" smtClean="0">
                            <a:latin typeface="Cambria Math" panose="02040503050406030204" pitchFamily="18" charset="0"/>
                          </a:rPr>
                        </m:ctrlPr>
                      </m:sSupPr>
                      <m:e>
                        <m:d>
                          <m:dPr>
                            <m:begChr m:val="|"/>
                            <m:endChr m:val="|"/>
                            <m:ctrlPr>
                              <a:rPr lang="en-CA" i="1" dirty="0">
                                <a:latin typeface="Cambria Math" panose="02040503050406030204" pitchFamily="18" charset="0"/>
                              </a:rPr>
                            </m:ctrlPr>
                          </m:dPr>
                          <m:e>
                            <m:sSub>
                              <m:sSubPr>
                                <m:ctrlPr>
                                  <a:rPr lang="en-CA" i="1" dirty="0">
                                    <a:latin typeface="Cambria Math" panose="02040503050406030204" pitchFamily="18" charset="0"/>
                                  </a:rPr>
                                </m:ctrlPr>
                              </m:sSubPr>
                              <m:e>
                                <m:r>
                                  <a:rPr lang="en-CA" b="1" i="1" dirty="0">
                                    <a:latin typeface="Cambria Math"/>
                                  </a:rPr>
                                  <m:t>𝑩</m:t>
                                </m:r>
                              </m:e>
                              <m:sub>
                                <m:r>
                                  <m:rPr>
                                    <m:sty m:val="p"/>
                                  </m:rPr>
                                  <a:rPr lang="en-CA" dirty="0">
                                    <a:latin typeface="Cambria Math"/>
                                  </a:rPr>
                                  <m:t>a</m:t>
                                </m:r>
                              </m:sub>
                            </m:sSub>
                            <m:r>
                              <a:rPr lang="en-CA" i="1" dirty="0">
                                <a:latin typeface="Cambria Math"/>
                              </a:rPr>
                              <m:t>−</m:t>
                            </m:r>
                            <m:sSub>
                              <m:sSubPr>
                                <m:ctrlPr>
                                  <a:rPr lang="en-CA" i="1" dirty="0">
                                    <a:latin typeface="Cambria Math" panose="02040503050406030204" pitchFamily="18" charset="0"/>
                                  </a:rPr>
                                </m:ctrlPr>
                              </m:sSubPr>
                              <m:e>
                                <m:r>
                                  <a:rPr lang="en-CA" b="1" i="1" dirty="0">
                                    <a:latin typeface="Cambria Math"/>
                                  </a:rPr>
                                  <m:t>𝑩</m:t>
                                </m:r>
                              </m:e>
                              <m:sub>
                                <m:r>
                                  <m:rPr>
                                    <m:sty m:val="p"/>
                                  </m:rPr>
                                  <a:rPr lang="en-CA" dirty="0">
                                    <a:latin typeface="Cambria Math"/>
                                  </a:rPr>
                                  <m:t>i</m:t>
                                </m:r>
                              </m:sub>
                            </m:sSub>
                          </m:e>
                        </m:d>
                      </m:e>
                      <m:sup>
                        <m:r>
                          <a:rPr lang="en-CA" b="0" i="1" dirty="0" smtClean="0">
                            <a:latin typeface="Cambria Math"/>
                          </a:rPr>
                          <m:t>2</m:t>
                        </m:r>
                      </m:sup>
                    </m:sSup>
                    <m:r>
                      <a:rPr lang="en-CA" b="0" i="1" dirty="0" smtClean="0">
                        <a:latin typeface="Cambria Math"/>
                      </a:rPr>
                      <m:t>+</m:t>
                    </m:r>
                    <m:f>
                      <m:fPr>
                        <m:ctrlPr>
                          <a:rPr lang="en-CA" b="0" i="1" dirty="0" smtClean="0">
                            <a:latin typeface="Cambria Math" panose="02040503050406030204" pitchFamily="18" charset="0"/>
                          </a:rPr>
                        </m:ctrlPr>
                      </m:fPr>
                      <m:num>
                        <m:r>
                          <a:rPr lang="en-CA" b="0" i="1" dirty="0" smtClean="0">
                            <a:latin typeface="Cambria Math"/>
                          </a:rPr>
                          <m:t>1</m:t>
                        </m:r>
                      </m:num>
                      <m:den>
                        <m:r>
                          <a:rPr lang="en-CA" b="0" i="1" dirty="0" smtClean="0">
                            <a:latin typeface="Cambria Math"/>
                          </a:rPr>
                          <m:t>2</m:t>
                        </m:r>
                        <m:r>
                          <a:rPr lang="en-CA" b="0" i="1" dirty="0" smtClean="0">
                            <a:latin typeface="Cambria Math"/>
                          </a:rPr>
                          <m:t>𝑚</m:t>
                        </m:r>
                      </m:den>
                    </m:f>
                    <m:sSup>
                      <m:sSupPr>
                        <m:ctrlPr>
                          <a:rPr lang="en-CA" b="0" i="1" dirty="0" smtClean="0">
                            <a:latin typeface="Cambria Math" panose="02040503050406030204" pitchFamily="18" charset="0"/>
                          </a:rPr>
                        </m:ctrlPr>
                      </m:sSupPr>
                      <m:e>
                        <m:d>
                          <m:dPr>
                            <m:begChr m:val="|"/>
                            <m:endChr m:val="|"/>
                            <m:ctrlPr>
                              <a:rPr lang="en-CA" b="0" i="1" dirty="0" smtClean="0">
                                <a:latin typeface="Cambria Math" panose="02040503050406030204" pitchFamily="18" charset="0"/>
                              </a:rPr>
                            </m:ctrlPr>
                          </m:dPr>
                          <m:e>
                            <m:f>
                              <m:fPr>
                                <m:ctrlPr>
                                  <a:rPr lang="en-CA" b="0" i="1" dirty="0" smtClean="0">
                                    <a:latin typeface="Cambria Math" panose="02040503050406030204" pitchFamily="18" charset="0"/>
                                  </a:rPr>
                                </m:ctrlPr>
                              </m:fPr>
                              <m:num>
                                <m:r>
                                  <a:rPr lang="en-CA" b="0" i="1" dirty="0" smtClean="0">
                                    <a:latin typeface="Cambria Math"/>
                                    <a:ea typeface="Cambria Math"/>
                                  </a:rPr>
                                  <m:t>ℏ</m:t>
                                </m:r>
                              </m:num>
                              <m:den>
                                <m:r>
                                  <a:rPr lang="en-CA" b="0" i="1" dirty="0" smtClean="0">
                                    <a:latin typeface="Cambria Math"/>
                                  </a:rPr>
                                  <m:t>𝑖</m:t>
                                </m:r>
                              </m:den>
                            </m:f>
                            <m:r>
                              <a:rPr lang="en-CA" b="0" i="1" dirty="0" smtClean="0">
                                <a:latin typeface="Cambria Math"/>
                              </a:rPr>
                              <m:t>(</m:t>
                            </m:r>
                            <m:r>
                              <m:rPr>
                                <m:sty m:val="p"/>
                              </m:rPr>
                              <a:rPr lang="el-GR" b="0" i="1" dirty="0" smtClean="0">
                                <a:latin typeface="Cambria Math"/>
                                <a:ea typeface="Cambria Math"/>
                              </a:rPr>
                              <m:t>Δ</m:t>
                            </m:r>
                            <m:r>
                              <a:rPr lang="en-CA" b="0" i="1" dirty="0" smtClean="0">
                                <a:latin typeface="Cambria Math"/>
                              </a:rPr>
                              <m:t>−</m:t>
                            </m:r>
                            <m:r>
                              <a:rPr lang="en-CA" b="0" i="1" dirty="0" smtClean="0">
                                <a:latin typeface="Cambria Math"/>
                              </a:rPr>
                              <m:t>𝑞</m:t>
                            </m:r>
                            <m:r>
                              <a:rPr lang="en-CA" b="1" i="1" dirty="0" smtClean="0">
                                <a:latin typeface="Cambria Math"/>
                              </a:rPr>
                              <m:t>𝑨</m:t>
                            </m:r>
                            <m:r>
                              <a:rPr lang="en-CA" b="0" i="1" dirty="0" smtClean="0">
                                <a:latin typeface="Cambria Math"/>
                              </a:rPr>
                              <m:t>)</m:t>
                            </m:r>
                            <m:r>
                              <a:rPr lang="en-CA" b="0" i="1" dirty="0" smtClean="0">
                                <a:latin typeface="Cambria Math"/>
                                <a:ea typeface="Cambria Math"/>
                              </a:rPr>
                              <m:t>𝜓</m:t>
                            </m:r>
                          </m:e>
                        </m:d>
                      </m:e>
                      <m:sup>
                        <m:r>
                          <a:rPr lang="en-CA" b="0" i="1" dirty="0" smtClean="0">
                            <a:latin typeface="Cambria Math"/>
                          </a:rPr>
                          <m:t>2</m:t>
                        </m:r>
                      </m:sup>
                    </m:sSup>
                  </m:oMath>
                </a14:m>
                <a:r>
                  <a:rPr lang="en-CA" dirty="0" smtClean="0"/>
                  <a:t>  </a:t>
                </a:r>
                <a:endParaRPr lang="en-CA" dirty="0"/>
              </a:p>
            </p:txBody>
          </p:sp>
        </mc:Choice>
        <mc:Fallback xmlns="">
          <p:sp>
            <p:nvSpPr>
              <p:cNvPr id="6" name="Rectangle 5"/>
              <p:cNvSpPr>
                <a:spLocks noRot="1" noChangeAspect="1" noMove="1" noResize="1" noEditPoints="1" noAdjustHandles="1" noChangeArrowheads="1" noChangeShapeType="1" noTextEdit="1"/>
              </p:cNvSpPr>
              <p:nvPr/>
            </p:nvSpPr>
            <p:spPr>
              <a:xfrm>
                <a:off x="269442" y="908720"/>
                <a:ext cx="6726072" cy="588046"/>
              </a:xfrm>
              <a:prstGeom prst="rect">
                <a:avLst/>
              </a:prstGeom>
              <a:blipFill rotWithShape="1">
                <a:blip r:embed="rId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67544" y="3284984"/>
                <a:ext cx="4081502" cy="559512"/>
              </a:xfrm>
              <a:prstGeom prst="rect">
                <a:avLst/>
              </a:prstGeom>
              <a:ln>
                <a:solidFill>
                  <a:srgbClr val="00B050"/>
                </a:solidFill>
              </a:ln>
            </p:spPr>
            <p:txBody>
              <a:bodyPr wrap="none">
                <a:spAutoFit/>
              </a:bodyPr>
              <a:lstStyle/>
              <a:p>
                <a14:m>
                  <m:oMath xmlns:m="http://schemas.openxmlformats.org/officeDocument/2006/math">
                    <m:r>
                      <a:rPr lang="en-CA" i="1" smtClean="0">
                        <a:solidFill>
                          <a:srgbClr val="00B050"/>
                        </a:solidFill>
                        <a:latin typeface="Cambria Math"/>
                        <a:ea typeface="Cambria Math"/>
                      </a:rPr>
                      <m:t>𝛼</m:t>
                    </m:r>
                    <m:r>
                      <a:rPr lang="el-GR" i="1">
                        <a:solidFill>
                          <a:srgbClr val="00B050"/>
                        </a:solidFill>
                        <a:latin typeface="Cambria Math"/>
                        <a:ea typeface="Cambria Math"/>
                      </a:rPr>
                      <m:t>𝜓</m:t>
                    </m:r>
                    <m:sSup>
                      <m:sSupPr>
                        <m:ctrlPr>
                          <a:rPr lang="en-CA" i="1">
                            <a:solidFill>
                              <a:srgbClr val="00B050"/>
                            </a:solidFill>
                            <a:latin typeface="Cambria Math" panose="02040503050406030204" pitchFamily="18" charset="0"/>
                            <a:ea typeface="Cambria Math"/>
                          </a:rPr>
                        </m:ctrlPr>
                      </m:sSupPr>
                      <m:e>
                        <m:r>
                          <a:rPr lang="en-CA" b="0" i="1" smtClean="0">
                            <a:solidFill>
                              <a:srgbClr val="00B050"/>
                            </a:solidFill>
                            <a:latin typeface="Cambria Math"/>
                            <a:ea typeface="Cambria Math"/>
                          </a:rPr>
                          <m:t>+</m:t>
                        </m:r>
                        <m:r>
                          <a:rPr lang="en-CA" i="1">
                            <a:solidFill>
                              <a:srgbClr val="00B050"/>
                            </a:solidFill>
                            <a:latin typeface="Cambria Math"/>
                            <a:ea typeface="Cambria Math"/>
                          </a:rPr>
                          <m:t>𝛽</m:t>
                        </m:r>
                        <m:d>
                          <m:dPr>
                            <m:begChr m:val="|"/>
                            <m:endChr m:val="|"/>
                            <m:ctrlPr>
                              <a:rPr lang="en-CA" i="1">
                                <a:solidFill>
                                  <a:srgbClr val="00B050"/>
                                </a:solidFill>
                                <a:latin typeface="Cambria Math" panose="02040503050406030204" pitchFamily="18" charset="0"/>
                                <a:ea typeface="Cambria Math"/>
                              </a:rPr>
                            </m:ctrlPr>
                          </m:dPr>
                          <m:e>
                            <m:r>
                              <a:rPr lang="en-CA" i="1">
                                <a:solidFill>
                                  <a:srgbClr val="00B050"/>
                                </a:solidFill>
                                <a:latin typeface="Cambria Math"/>
                                <a:ea typeface="Cambria Math"/>
                              </a:rPr>
                              <m:t>𝜓</m:t>
                            </m:r>
                            <m:r>
                              <m:rPr>
                                <m:nor/>
                              </m:rPr>
                              <a:rPr lang="en-CA" dirty="0">
                                <a:solidFill>
                                  <a:srgbClr val="00B050"/>
                                </a:solidFill>
                              </a:rPr>
                              <m:t> </m:t>
                            </m:r>
                          </m:e>
                        </m:d>
                      </m:e>
                      <m:sup>
                        <m:r>
                          <a:rPr lang="en-CA" i="1">
                            <a:solidFill>
                              <a:srgbClr val="00B050"/>
                            </a:solidFill>
                            <a:latin typeface="Cambria Math"/>
                            <a:ea typeface="Cambria Math"/>
                          </a:rPr>
                          <m:t>2</m:t>
                        </m:r>
                      </m:sup>
                    </m:sSup>
                    <m:r>
                      <a:rPr lang="el-GR" i="1">
                        <a:solidFill>
                          <a:srgbClr val="00B050"/>
                        </a:solidFill>
                        <a:latin typeface="Cambria Math"/>
                        <a:ea typeface="Cambria Math"/>
                      </a:rPr>
                      <m:t>𝜓</m:t>
                    </m:r>
                  </m:oMath>
                </a14:m>
                <a:r>
                  <a:rPr lang="en-CA" dirty="0">
                    <a:solidFill>
                      <a:srgbClr val="00B050"/>
                    </a:solidFill>
                    <a:ea typeface="Cambria Math"/>
                  </a:rPr>
                  <a:t> </a:t>
                </a:r>
                <a14:m>
                  <m:oMath xmlns:m="http://schemas.openxmlformats.org/officeDocument/2006/math">
                    <m:r>
                      <a:rPr lang="en-CA" i="1" dirty="0">
                        <a:solidFill>
                          <a:srgbClr val="00B050"/>
                        </a:solidFill>
                        <a:latin typeface="Cambria Math"/>
                      </a:rPr>
                      <m:t>+</m:t>
                    </m:r>
                    <m:f>
                      <m:fPr>
                        <m:ctrlPr>
                          <a:rPr lang="en-CA" b="0" i="1" dirty="0" smtClean="0">
                            <a:solidFill>
                              <a:srgbClr val="00B050"/>
                            </a:solidFill>
                            <a:latin typeface="Cambria Math" panose="02040503050406030204" pitchFamily="18" charset="0"/>
                          </a:rPr>
                        </m:ctrlPr>
                      </m:fPr>
                      <m:num>
                        <m:r>
                          <a:rPr lang="en-CA" b="0" i="1" dirty="0" smtClean="0">
                            <a:solidFill>
                              <a:srgbClr val="00B050"/>
                            </a:solidFill>
                            <a:latin typeface="Cambria Math"/>
                          </a:rPr>
                          <m:t>1</m:t>
                        </m:r>
                      </m:num>
                      <m:den>
                        <m:r>
                          <a:rPr lang="en-CA" b="0" i="1" dirty="0" smtClean="0">
                            <a:solidFill>
                              <a:srgbClr val="00B050"/>
                            </a:solidFill>
                            <a:latin typeface="Cambria Math"/>
                          </a:rPr>
                          <m:t>2</m:t>
                        </m:r>
                        <m:r>
                          <a:rPr lang="en-CA" b="0" i="1" dirty="0" smtClean="0">
                            <a:solidFill>
                              <a:srgbClr val="00B050"/>
                            </a:solidFill>
                            <a:latin typeface="Cambria Math"/>
                          </a:rPr>
                          <m:t>𝑚</m:t>
                        </m:r>
                      </m:den>
                    </m:f>
                    <m:sSup>
                      <m:sSupPr>
                        <m:ctrlPr>
                          <a:rPr lang="en-CA" b="0" i="1" dirty="0" smtClean="0">
                            <a:solidFill>
                              <a:srgbClr val="00B050"/>
                            </a:solidFill>
                            <a:latin typeface="Cambria Math" panose="02040503050406030204" pitchFamily="18" charset="0"/>
                          </a:rPr>
                        </m:ctrlPr>
                      </m:sSupPr>
                      <m:e>
                        <m:d>
                          <m:dPr>
                            <m:begChr m:val="|"/>
                            <m:endChr m:val="|"/>
                            <m:ctrlPr>
                              <a:rPr lang="en-CA" b="0" i="1" dirty="0" smtClean="0">
                                <a:solidFill>
                                  <a:srgbClr val="00B050"/>
                                </a:solidFill>
                                <a:latin typeface="Cambria Math" panose="02040503050406030204" pitchFamily="18" charset="0"/>
                              </a:rPr>
                            </m:ctrlPr>
                          </m:dPr>
                          <m:e>
                            <m:f>
                              <m:fPr>
                                <m:ctrlPr>
                                  <a:rPr lang="en-CA" b="0" i="1" dirty="0" smtClean="0">
                                    <a:solidFill>
                                      <a:srgbClr val="00B050"/>
                                    </a:solidFill>
                                    <a:latin typeface="Cambria Math" panose="02040503050406030204" pitchFamily="18" charset="0"/>
                                  </a:rPr>
                                </m:ctrlPr>
                              </m:fPr>
                              <m:num>
                                <m:r>
                                  <a:rPr lang="en-CA" b="0" i="1" dirty="0" smtClean="0">
                                    <a:solidFill>
                                      <a:srgbClr val="00B050"/>
                                    </a:solidFill>
                                    <a:latin typeface="Cambria Math"/>
                                    <a:ea typeface="Cambria Math"/>
                                  </a:rPr>
                                  <m:t>ℏ</m:t>
                                </m:r>
                              </m:num>
                              <m:den>
                                <m:r>
                                  <a:rPr lang="en-CA" b="0" i="1" dirty="0" smtClean="0">
                                    <a:solidFill>
                                      <a:srgbClr val="00B050"/>
                                    </a:solidFill>
                                    <a:latin typeface="Cambria Math"/>
                                  </a:rPr>
                                  <m:t>𝑖</m:t>
                                </m:r>
                              </m:den>
                            </m:f>
                            <m:r>
                              <a:rPr lang="en-CA" b="0" i="1" dirty="0" smtClean="0">
                                <a:solidFill>
                                  <a:srgbClr val="00B050"/>
                                </a:solidFill>
                                <a:latin typeface="Cambria Math"/>
                              </a:rPr>
                              <m:t>(</m:t>
                            </m:r>
                            <m:r>
                              <m:rPr>
                                <m:sty m:val="p"/>
                              </m:rPr>
                              <a:rPr lang="el-GR" b="0" i="1" dirty="0" smtClean="0">
                                <a:solidFill>
                                  <a:srgbClr val="00B050"/>
                                </a:solidFill>
                                <a:latin typeface="Cambria Math"/>
                                <a:ea typeface="Cambria Math"/>
                              </a:rPr>
                              <m:t>Δ</m:t>
                            </m:r>
                            <m:r>
                              <a:rPr lang="en-CA" b="0" i="1" dirty="0" smtClean="0">
                                <a:solidFill>
                                  <a:srgbClr val="00B050"/>
                                </a:solidFill>
                                <a:latin typeface="Cambria Math"/>
                              </a:rPr>
                              <m:t>−</m:t>
                            </m:r>
                            <m:r>
                              <a:rPr lang="en-CA" b="0" i="1" dirty="0" smtClean="0">
                                <a:solidFill>
                                  <a:srgbClr val="00B050"/>
                                </a:solidFill>
                                <a:latin typeface="Cambria Math"/>
                              </a:rPr>
                              <m:t>𝑞</m:t>
                            </m:r>
                            <m:r>
                              <a:rPr lang="en-CA" b="1" i="1" dirty="0" smtClean="0">
                                <a:solidFill>
                                  <a:srgbClr val="00B050"/>
                                </a:solidFill>
                                <a:latin typeface="Cambria Math"/>
                              </a:rPr>
                              <m:t>𝑨</m:t>
                            </m:r>
                            <m:r>
                              <a:rPr lang="en-CA" b="0" i="1" dirty="0" smtClean="0">
                                <a:solidFill>
                                  <a:srgbClr val="00B050"/>
                                </a:solidFill>
                                <a:latin typeface="Cambria Math"/>
                              </a:rPr>
                              <m:t>)</m:t>
                            </m:r>
                            <m:r>
                              <a:rPr lang="en-CA" b="0" i="1" dirty="0" smtClean="0">
                                <a:solidFill>
                                  <a:srgbClr val="00B050"/>
                                </a:solidFill>
                                <a:latin typeface="Cambria Math"/>
                                <a:ea typeface="Cambria Math"/>
                              </a:rPr>
                              <m:t>𝜓</m:t>
                            </m:r>
                          </m:e>
                        </m:d>
                      </m:e>
                      <m:sup>
                        <m:r>
                          <a:rPr lang="en-CA" b="0" i="1" dirty="0" smtClean="0">
                            <a:solidFill>
                              <a:srgbClr val="00B050"/>
                            </a:solidFill>
                            <a:latin typeface="Cambria Math"/>
                          </a:rPr>
                          <m:t>2</m:t>
                        </m:r>
                      </m:sup>
                    </m:sSup>
                    <m:r>
                      <a:rPr lang="de-DE" b="0" i="0" dirty="0" smtClean="0">
                        <a:solidFill>
                          <a:srgbClr val="00B050"/>
                        </a:solidFill>
                        <a:latin typeface="Cambria Math" panose="02040503050406030204" pitchFamily="18" charset="0"/>
                      </a:rPr>
                      <m:t>=0</m:t>
                    </m:r>
                  </m:oMath>
                </a14:m>
                <a:r>
                  <a:rPr lang="en-CA" dirty="0" smtClean="0"/>
                  <a:t>  </a:t>
                </a:r>
                <a:endParaRPr lang="en-CA" dirty="0"/>
              </a:p>
            </p:txBody>
          </p:sp>
        </mc:Choice>
        <mc:Fallback xmlns="">
          <p:sp>
            <p:nvSpPr>
              <p:cNvPr id="13" name="Rectangle 12"/>
              <p:cNvSpPr>
                <a:spLocks noRot="1" noChangeAspect="1" noMove="1" noResize="1" noEditPoints="1" noAdjustHandles="1" noChangeArrowheads="1" noChangeShapeType="1" noTextEdit="1"/>
              </p:cNvSpPr>
              <p:nvPr/>
            </p:nvSpPr>
            <p:spPr>
              <a:xfrm>
                <a:off x="467544" y="3284984"/>
                <a:ext cx="4081502" cy="559512"/>
              </a:xfrm>
              <a:prstGeom prst="rect">
                <a:avLst/>
              </a:prstGeom>
              <a:blipFill rotWithShape="0">
                <a:blip r:embed="rId3"/>
                <a:stretch>
                  <a:fillRect/>
                </a:stretch>
              </a:blipFill>
              <a:ln>
                <a:solidFill>
                  <a:srgbClr val="00B05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67544" y="2577240"/>
                <a:ext cx="3642087" cy="524182"/>
              </a:xfrm>
              <a:prstGeom prst="rect">
                <a:avLst/>
              </a:prstGeom>
              <a:ln>
                <a:solidFill>
                  <a:srgbClr val="00B050"/>
                </a:solidFill>
              </a:ln>
            </p:spPr>
            <p:txBody>
              <a:bodyPr wrap="none">
                <a:spAutoFit/>
              </a:bodyPr>
              <a:lstStyle/>
              <a:p>
                <a14:m>
                  <m:oMath xmlns:m="http://schemas.openxmlformats.org/officeDocument/2006/math">
                    <m:r>
                      <a:rPr lang="en-CA" b="1" i="1" smtClean="0">
                        <a:solidFill>
                          <a:srgbClr val="00B050"/>
                        </a:solidFill>
                        <a:latin typeface="Cambria Math"/>
                        <a:ea typeface="Cambria Math"/>
                      </a:rPr>
                      <m:t>𝑱</m:t>
                    </m:r>
                    <m:r>
                      <a:rPr lang="en-CA" b="0" i="1" smtClean="0">
                        <a:solidFill>
                          <a:srgbClr val="00B050"/>
                        </a:solidFill>
                        <a:latin typeface="Cambria Math"/>
                        <a:ea typeface="Cambria Math"/>
                      </a:rPr>
                      <m:t>=</m:t>
                    </m:r>
                    <m:f>
                      <m:fPr>
                        <m:ctrlPr>
                          <a:rPr lang="en-CA" b="0" i="1" smtClean="0">
                            <a:solidFill>
                              <a:srgbClr val="00B050"/>
                            </a:solidFill>
                            <a:latin typeface="Cambria Math" panose="02040503050406030204" pitchFamily="18" charset="0"/>
                            <a:ea typeface="Cambria Math"/>
                          </a:rPr>
                        </m:ctrlPr>
                      </m:fPr>
                      <m:num>
                        <m:r>
                          <a:rPr lang="en-CA" b="0" i="1" smtClean="0">
                            <a:solidFill>
                              <a:srgbClr val="00B050"/>
                            </a:solidFill>
                            <a:latin typeface="Cambria Math"/>
                            <a:ea typeface="Cambria Math"/>
                          </a:rPr>
                          <m:t>𝑞</m:t>
                        </m:r>
                        <m:r>
                          <a:rPr lang="en-CA" i="1" dirty="0">
                            <a:solidFill>
                              <a:srgbClr val="00B050"/>
                            </a:solidFill>
                            <a:latin typeface="Cambria Math"/>
                            <a:ea typeface="Cambria Math"/>
                          </a:rPr>
                          <m:t>ℏ</m:t>
                        </m:r>
                      </m:num>
                      <m:den>
                        <m:r>
                          <a:rPr lang="en-CA" b="0" i="1" smtClean="0">
                            <a:solidFill>
                              <a:srgbClr val="00B050"/>
                            </a:solidFill>
                            <a:latin typeface="Cambria Math"/>
                            <a:ea typeface="Cambria Math"/>
                          </a:rPr>
                          <m:t>2</m:t>
                        </m:r>
                        <m:r>
                          <a:rPr lang="en-CA" b="0" i="1" smtClean="0">
                            <a:solidFill>
                              <a:srgbClr val="00B050"/>
                            </a:solidFill>
                            <a:latin typeface="Cambria Math"/>
                            <a:ea typeface="Cambria Math"/>
                          </a:rPr>
                          <m:t>𝑚</m:t>
                        </m:r>
                      </m:den>
                    </m:f>
                    <m:r>
                      <a:rPr lang="en-CA" b="0" i="1" smtClean="0">
                        <a:solidFill>
                          <a:srgbClr val="00B050"/>
                        </a:solidFill>
                        <a:latin typeface="Cambria Math"/>
                        <a:ea typeface="Cambria Math"/>
                      </a:rPr>
                      <m:t>(</m:t>
                    </m:r>
                    <m:sSup>
                      <m:sSupPr>
                        <m:ctrlPr>
                          <a:rPr lang="el-GR" i="1" dirty="0">
                            <a:solidFill>
                              <a:srgbClr val="00B050"/>
                            </a:solidFill>
                            <a:latin typeface="Cambria Math" panose="02040503050406030204" pitchFamily="18" charset="0"/>
                            <a:ea typeface="Cambria Math"/>
                          </a:rPr>
                        </m:ctrlPr>
                      </m:sSupPr>
                      <m:e>
                        <m:r>
                          <a:rPr lang="el-GR" i="1">
                            <a:solidFill>
                              <a:srgbClr val="00B050"/>
                            </a:solidFill>
                            <a:latin typeface="Cambria Math"/>
                            <a:ea typeface="Cambria Math"/>
                          </a:rPr>
                          <m:t>𝜓</m:t>
                        </m:r>
                      </m:e>
                      <m:sup>
                        <m:r>
                          <a:rPr lang="en-CA" i="1" dirty="0">
                            <a:solidFill>
                              <a:srgbClr val="00B050"/>
                            </a:solidFill>
                            <a:latin typeface="Cambria Math"/>
                            <a:ea typeface="Cambria Math"/>
                          </a:rPr>
                          <m:t>∗</m:t>
                        </m:r>
                      </m:sup>
                    </m:sSup>
                    <m:r>
                      <m:rPr>
                        <m:sty m:val="p"/>
                      </m:rPr>
                      <a:rPr lang="el-GR" i="1" dirty="0">
                        <a:solidFill>
                          <a:srgbClr val="00B050"/>
                        </a:solidFill>
                        <a:latin typeface="Cambria Math"/>
                        <a:ea typeface="Cambria Math"/>
                      </a:rPr>
                      <m:t>Δ</m:t>
                    </m:r>
                    <m:r>
                      <a:rPr lang="el-GR" i="1">
                        <a:solidFill>
                          <a:srgbClr val="00B050"/>
                        </a:solidFill>
                        <a:latin typeface="Cambria Math"/>
                        <a:ea typeface="Cambria Math"/>
                      </a:rPr>
                      <m:t>𝜓</m:t>
                    </m:r>
                    <m:r>
                      <a:rPr lang="en-CA" b="0" i="1" smtClean="0">
                        <a:solidFill>
                          <a:srgbClr val="00B050"/>
                        </a:solidFill>
                        <a:latin typeface="Cambria Math"/>
                        <a:ea typeface="Cambria Math"/>
                      </a:rPr>
                      <m:t>−</m:t>
                    </m:r>
                    <m:r>
                      <a:rPr lang="el-GR" i="1">
                        <a:solidFill>
                          <a:srgbClr val="00B050"/>
                        </a:solidFill>
                        <a:latin typeface="Cambria Math"/>
                        <a:ea typeface="Cambria Math"/>
                      </a:rPr>
                      <m:t>𝜓</m:t>
                    </m:r>
                    <m:r>
                      <m:rPr>
                        <m:sty m:val="p"/>
                      </m:rPr>
                      <a:rPr lang="el-GR" i="1" dirty="0">
                        <a:solidFill>
                          <a:srgbClr val="00B050"/>
                        </a:solidFill>
                        <a:latin typeface="Cambria Math"/>
                        <a:ea typeface="Cambria Math"/>
                      </a:rPr>
                      <m:t>Δ</m:t>
                    </m:r>
                    <m:sSup>
                      <m:sSupPr>
                        <m:ctrlPr>
                          <a:rPr lang="el-GR" i="1" dirty="0" smtClean="0">
                            <a:solidFill>
                              <a:srgbClr val="00B050"/>
                            </a:solidFill>
                            <a:latin typeface="Cambria Math" panose="02040503050406030204" pitchFamily="18" charset="0"/>
                            <a:ea typeface="Cambria Math"/>
                          </a:rPr>
                        </m:ctrlPr>
                      </m:sSupPr>
                      <m:e>
                        <m:r>
                          <a:rPr lang="el-GR" i="1">
                            <a:solidFill>
                              <a:srgbClr val="00B050"/>
                            </a:solidFill>
                            <a:latin typeface="Cambria Math"/>
                            <a:ea typeface="Cambria Math"/>
                          </a:rPr>
                          <m:t>𝜓</m:t>
                        </m:r>
                      </m:e>
                      <m:sup>
                        <m:r>
                          <a:rPr lang="en-CA" b="0" i="1" dirty="0" smtClean="0">
                            <a:solidFill>
                              <a:srgbClr val="00B050"/>
                            </a:solidFill>
                            <a:latin typeface="Cambria Math"/>
                            <a:ea typeface="Cambria Math"/>
                          </a:rPr>
                          <m:t>∗</m:t>
                        </m:r>
                      </m:sup>
                    </m:sSup>
                    <m:r>
                      <a:rPr lang="en-CA" b="0" i="1" dirty="0" smtClean="0">
                        <a:solidFill>
                          <a:srgbClr val="00B050"/>
                        </a:solidFill>
                        <a:latin typeface="Cambria Math"/>
                        <a:ea typeface="Cambria Math"/>
                      </a:rPr>
                      <m:t>)</m:t>
                    </m:r>
                    <m:r>
                      <a:rPr lang="en-CA" i="1" dirty="0">
                        <a:solidFill>
                          <a:srgbClr val="00B050"/>
                        </a:solidFill>
                        <a:latin typeface="Cambria Math"/>
                      </a:rPr>
                      <m:t>+</m:t>
                    </m:r>
                    <m:f>
                      <m:fPr>
                        <m:ctrlPr>
                          <a:rPr lang="en-CA" b="0" i="1" dirty="0" smtClean="0">
                            <a:solidFill>
                              <a:srgbClr val="00B050"/>
                            </a:solidFill>
                            <a:latin typeface="Cambria Math" panose="02040503050406030204" pitchFamily="18" charset="0"/>
                          </a:rPr>
                        </m:ctrlPr>
                      </m:fPr>
                      <m:num>
                        <m:sSup>
                          <m:sSupPr>
                            <m:ctrlPr>
                              <a:rPr lang="en-CA" b="0" i="1" dirty="0" smtClean="0">
                                <a:solidFill>
                                  <a:srgbClr val="00B050"/>
                                </a:solidFill>
                                <a:latin typeface="Cambria Math" panose="02040503050406030204" pitchFamily="18" charset="0"/>
                              </a:rPr>
                            </m:ctrlPr>
                          </m:sSupPr>
                          <m:e>
                            <m:r>
                              <a:rPr lang="en-CA" b="0" i="1" dirty="0" smtClean="0">
                                <a:solidFill>
                                  <a:srgbClr val="00B050"/>
                                </a:solidFill>
                                <a:latin typeface="Cambria Math"/>
                              </a:rPr>
                              <m:t>𝑞</m:t>
                            </m:r>
                          </m:e>
                          <m:sup>
                            <m:r>
                              <a:rPr lang="en-CA" b="0" i="1" dirty="0" smtClean="0">
                                <a:solidFill>
                                  <a:srgbClr val="00B050"/>
                                </a:solidFill>
                                <a:latin typeface="Cambria Math"/>
                              </a:rPr>
                              <m:t>2</m:t>
                            </m:r>
                          </m:sup>
                        </m:sSup>
                      </m:num>
                      <m:den>
                        <m:r>
                          <a:rPr lang="en-CA" b="0" i="1" dirty="0" smtClean="0">
                            <a:solidFill>
                              <a:srgbClr val="00B050"/>
                            </a:solidFill>
                            <a:latin typeface="Cambria Math"/>
                          </a:rPr>
                          <m:t>𝑚</m:t>
                        </m:r>
                      </m:den>
                    </m:f>
                    <m:sSup>
                      <m:sSupPr>
                        <m:ctrlPr>
                          <a:rPr lang="en-CA" b="0" i="1" dirty="0" smtClean="0">
                            <a:solidFill>
                              <a:srgbClr val="00B050"/>
                            </a:solidFill>
                            <a:latin typeface="Cambria Math" panose="02040503050406030204" pitchFamily="18" charset="0"/>
                          </a:rPr>
                        </m:ctrlPr>
                      </m:sSupPr>
                      <m:e>
                        <m:d>
                          <m:dPr>
                            <m:begChr m:val="|"/>
                            <m:endChr m:val="|"/>
                            <m:ctrlPr>
                              <a:rPr lang="en-CA" b="0" i="1" dirty="0" smtClean="0">
                                <a:solidFill>
                                  <a:srgbClr val="00B050"/>
                                </a:solidFill>
                                <a:latin typeface="Cambria Math" panose="02040503050406030204" pitchFamily="18" charset="0"/>
                              </a:rPr>
                            </m:ctrlPr>
                          </m:dPr>
                          <m:e>
                            <m:r>
                              <a:rPr lang="en-CA" b="0" i="1" dirty="0" smtClean="0">
                                <a:solidFill>
                                  <a:srgbClr val="00B050"/>
                                </a:solidFill>
                                <a:latin typeface="Cambria Math"/>
                                <a:ea typeface="Cambria Math"/>
                              </a:rPr>
                              <m:t>𝜓</m:t>
                            </m:r>
                          </m:e>
                        </m:d>
                      </m:e>
                      <m:sup>
                        <m:r>
                          <a:rPr lang="en-CA" b="0" i="1" dirty="0" smtClean="0">
                            <a:solidFill>
                              <a:srgbClr val="00B050"/>
                            </a:solidFill>
                            <a:latin typeface="Cambria Math"/>
                          </a:rPr>
                          <m:t>2</m:t>
                        </m:r>
                      </m:sup>
                    </m:sSup>
                  </m:oMath>
                </a14:m>
                <a:r>
                  <a:rPr lang="en-CA" dirty="0" smtClean="0">
                    <a:solidFill>
                      <a:srgbClr val="00B050"/>
                    </a:solidFill>
                  </a:rPr>
                  <a:t> </a:t>
                </a:r>
                <a:r>
                  <a:rPr lang="en-CA" b="1" dirty="0" smtClean="0">
                    <a:solidFill>
                      <a:srgbClr val="00B050"/>
                    </a:solidFill>
                  </a:rPr>
                  <a:t>A</a:t>
                </a:r>
                <a:r>
                  <a:rPr lang="en-CA" dirty="0" smtClean="0"/>
                  <a:t> </a:t>
                </a:r>
                <a:endParaRPr lang="en-CA" dirty="0"/>
              </a:p>
            </p:txBody>
          </p:sp>
        </mc:Choice>
        <mc:Fallback xmlns="">
          <p:sp>
            <p:nvSpPr>
              <p:cNvPr id="14" name="Rectangle 13"/>
              <p:cNvSpPr>
                <a:spLocks noRot="1" noChangeAspect="1" noMove="1" noResize="1" noEditPoints="1" noAdjustHandles="1" noChangeArrowheads="1" noChangeShapeType="1" noTextEdit="1"/>
              </p:cNvSpPr>
              <p:nvPr/>
            </p:nvSpPr>
            <p:spPr>
              <a:xfrm>
                <a:off x="467544" y="2577240"/>
                <a:ext cx="3642087" cy="524182"/>
              </a:xfrm>
              <a:prstGeom prst="rect">
                <a:avLst/>
              </a:prstGeom>
              <a:blipFill rotWithShape="0">
                <a:blip r:embed="rId4"/>
                <a:stretch>
                  <a:fillRect b="-5682"/>
                </a:stretch>
              </a:blipFill>
              <a:ln>
                <a:solidFill>
                  <a:srgbClr val="00B05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640227" y="4822557"/>
                <a:ext cx="1501437" cy="9106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i="1">
                              <a:latin typeface="Cambria Math" panose="02040503050406030204" pitchFamily="18" charset="0"/>
                            </a:rPr>
                          </m:ctrlPr>
                        </m:sSubPr>
                        <m:e>
                          <m:r>
                            <a:rPr lang="en-CA" i="1">
                              <a:latin typeface="Cambria Math"/>
                              <a:ea typeface="Cambria Math"/>
                            </a:rPr>
                            <m:t>𝜉</m:t>
                          </m:r>
                        </m:e>
                        <m:sub>
                          <m:r>
                            <a:rPr lang="en-CA" i="1">
                              <a:latin typeface="Cambria Math"/>
                            </a:rPr>
                            <m:t>𝐺𝐿</m:t>
                          </m:r>
                        </m:sub>
                      </m:sSub>
                      <m:r>
                        <a:rPr lang="en-CA" i="1">
                          <a:latin typeface="Cambria Math"/>
                        </a:rPr>
                        <m:t>=</m:t>
                      </m:r>
                      <m:rad>
                        <m:radPr>
                          <m:degHide m:val="on"/>
                          <m:ctrlPr>
                            <a:rPr lang="en-CA" i="1">
                              <a:latin typeface="Cambria Math" panose="02040503050406030204" pitchFamily="18" charset="0"/>
                            </a:rPr>
                          </m:ctrlPr>
                        </m:radPr>
                        <m:deg/>
                        <m:e>
                          <m:f>
                            <m:fPr>
                              <m:ctrlPr>
                                <a:rPr lang="en-CA" i="1">
                                  <a:latin typeface="Cambria Math" panose="02040503050406030204" pitchFamily="18" charset="0"/>
                                </a:rPr>
                              </m:ctrlPr>
                            </m:fPr>
                            <m:num>
                              <m:sSup>
                                <m:sSupPr>
                                  <m:ctrlPr>
                                    <a:rPr lang="en-CA" i="1">
                                      <a:latin typeface="Cambria Math" panose="02040503050406030204" pitchFamily="18" charset="0"/>
                                    </a:rPr>
                                  </m:ctrlPr>
                                </m:sSupPr>
                                <m:e>
                                  <m:r>
                                    <a:rPr lang="en-CA" i="1">
                                      <a:latin typeface="Cambria Math"/>
                                    </a:rPr>
                                    <m:t>−</m:t>
                                  </m:r>
                                  <m:r>
                                    <a:rPr lang="en-CA" i="1">
                                      <a:latin typeface="Cambria Math"/>
                                      <a:ea typeface="Cambria Math"/>
                                    </a:rPr>
                                    <m:t>ℏ</m:t>
                                  </m:r>
                                </m:e>
                                <m:sup>
                                  <m:r>
                                    <a:rPr lang="en-CA" i="1">
                                      <a:latin typeface="Cambria Math"/>
                                    </a:rPr>
                                    <m:t>2</m:t>
                                  </m:r>
                                </m:sup>
                              </m:sSup>
                            </m:num>
                            <m:den>
                              <m:r>
                                <a:rPr lang="en-CA" i="1">
                                  <a:latin typeface="Cambria Math"/>
                                </a:rPr>
                                <m:t>2</m:t>
                              </m:r>
                              <m:r>
                                <a:rPr lang="en-CA" i="1">
                                  <a:latin typeface="Cambria Math"/>
                                </a:rPr>
                                <m:t>𝑚</m:t>
                              </m:r>
                              <m:r>
                                <a:rPr lang="en-CA" i="1">
                                  <a:latin typeface="Cambria Math"/>
                                  <a:ea typeface="Cambria Math"/>
                                </a:rPr>
                                <m:t>𝛼</m:t>
                              </m:r>
                            </m:den>
                          </m:f>
                        </m:e>
                      </m:rad>
                    </m:oMath>
                  </m:oMathPara>
                </a14:m>
                <a:endParaRPr lang="en-CA" dirty="0"/>
              </a:p>
            </p:txBody>
          </p:sp>
        </mc:Choice>
        <mc:Fallback xmlns="">
          <p:sp>
            <p:nvSpPr>
              <p:cNvPr id="15" name="TextBox 14"/>
              <p:cNvSpPr txBox="1">
                <a:spLocks noRot="1" noChangeAspect="1" noMove="1" noResize="1" noEditPoints="1" noAdjustHandles="1" noChangeArrowheads="1" noChangeShapeType="1" noTextEdit="1"/>
              </p:cNvSpPr>
              <p:nvPr/>
            </p:nvSpPr>
            <p:spPr>
              <a:xfrm>
                <a:off x="6640227" y="4822557"/>
                <a:ext cx="1501437" cy="910699"/>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615566" y="2852936"/>
                <a:ext cx="1772858" cy="5557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0070C0"/>
                          </a:solidFill>
                          <a:latin typeface="Cambria Math" panose="02040503050406030204" pitchFamily="18" charset="0"/>
                          <a:ea typeface="Cambria Math" panose="02040503050406030204" pitchFamily="18" charset="0"/>
                        </a:rPr>
                        <m:t>𝛻</m:t>
                      </m:r>
                      <m:r>
                        <a:rPr lang="en-US" i="1" smtClean="0">
                          <a:solidFill>
                            <a:srgbClr val="0070C0"/>
                          </a:solidFill>
                          <a:latin typeface="Cambria Math" panose="02040503050406030204" pitchFamily="18" charset="0"/>
                          <a:ea typeface="Cambria Math" panose="02040503050406030204" pitchFamily="18" charset="0"/>
                        </a:rPr>
                        <m:t>×</m:t>
                      </m:r>
                      <m:r>
                        <a:rPr lang="de-DE" b="1" i="1">
                          <a:solidFill>
                            <a:srgbClr val="0070C0"/>
                          </a:solidFill>
                          <a:latin typeface="Cambria Math" panose="02040503050406030204" pitchFamily="18" charset="0"/>
                          <a:ea typeface="Cambria Math" panose="02040503050406030204" pitchFamily="18" charset="0"/>
                        </a:rPr>
                        <m:t>𝑱</m:t>
                      </m:r>
                      <m:r>
                        <a:rPr lang="de-DE" i="1">
                          <a:solidFill>
                            <a:srgbClr val="0070C0"/>
                          </a:solidFill>
                          <a:latin typeface="Cambria Math" panose="02040503050406030204" pitchFamily="18" charset="0"/>
                          <a:ea typeface="Cambria Math" panose="02040503050406030204" pitchFamily="18" charset="0"/>
                        </a:rPr>
                        <m:t>=−</m:t>
                      </m:r>
                      <m:f>
                        <m:fPr>
                          <m:ctrlPr>
                            <a:rPr lang="en-US" i="1">
                              <a:solidFill>
                                <a:srgbClr val="0070C0"/>
                              </a:solidFill>
                              <a:latin typeface="Cambria Math" panose="02040503050406030204" pitchFamily="18" charset="0"/>
                            </a:rPr>
                          </m:ctrlPr>
                        </m:fPr>
                        <m:num>
                          <m:sSub>
                            <m:sSubPr>
                              <m:ctrlPr>
                                <a:rPr lang="en-US" i="1">
                                  <a:solidFill>
                                    <a:srgbClr val="0070C0"/>
                                  </a:solidFill>
                                  <a:latin typeface="Cambria Math" panose="02040503050406030204" pitchFamily="18" charset="0"/>
                                </a:rPr>
                              </m:ctrlPr>
                            </m:sSubPr>
                            <m:e>
                              <m:r>
                                <a:rPr lang="de-DE" i="1">
                                  <a:solidFill>
                                    <a:srgbClr val="0070C0"/>
                                  </a:solidFill>
                                  <a:latin typeface="Cambria Math" panose="02040503050406030204" pitchFamily="18" charset="0"/>
                                </a:rPr>
                                <m:t>𝑛</m:t>
                              </m:r>
                            </m:e>
                            <m:sub>
                              <m:r>
                                <a:rPr lang="de-DE" i="1">
                                  <a:solidFill>
                                    <a:srgbClr val="0070C0"/>
                                  </a:solidFill>
                                  <a:latin typeface="Cambria Math" panose="02040503050406030204" pitchFamily="18" charset="0"/>
                                </a:rPr>
                                <m:t>𝑆</m:t>
                              </m:r>
                            </m:sub>
                          </m:sSub>
                          <m:sSup>
                            <m:sSupPr>
                              <m:ctrlPr>
                                <a:rPr lang="en-US" i="1">
                                  <a:solidFill>
                                    <a:srgbClr val="0070C0"/>
                                  </a:solidFill>
                                  <a:latin typeface="Cambria Math" panose="02040503050406030204" pitchFamily="18" charset="0"/>
                                </a:rPr>
                              </m:ctrlPr>
                            </m:sSupPr>
                            <m:e>
                              <m:r>
                                <a:rPr lang="de-DE" i="1">
                                  <a:solidFill>
                                    <a:srgbClr val="0070C0"/>
                                  </a:solidFill>
                                  <a:latin typeface="Cambria Math" panose="02040503050406030204" pitchFamily="18" charset="0"/>
                                </a:rPr>
                                <m:t>𝑒</m:t>
                              </m:r>
                            </m:e>
                            <m:sup>
                              <m:r>
                                <a:rPr lang="de-DE" i="1">
                                  <a:solidFill>
                                    <a:srgbClr val="0070C0"/>
                                  </a:solidFill>
                                  <a:latin typeface="Cambria Math" panose="02040503050406030204" pitchFamily="18" charset="0"/>
                                </a:rPr>
                                <m:t>2</m:t>
                              </m:r>
                            </m:sup>
                          </m:sSup>
                        </m:num>
                        <m:den>
                          <m:r>
                            <a:rPr lang="de-DE" i="1">
                              <a:solidFill>
                                <a:srgbClr val="0070C0"/>
                              </a:solidFill>
                              <a:latin typeface="Cambria Math" panose="02040503050406030204" pitchFamily="18" charset="0"/>
                            </a:rPr>
                            <m:t>𝑚</m:t>
                          </m:r>
                        </m:den>
                      </m:f>
                      <m:r>
                        <m:rPr>
                          <m:nor/>
                        </m:rPr>
                        <a:rPr lang="de-DE" b="1" i="1">
                          <a:solidFill>
                            <a:srgbClr val="0070C0"/>
                          </a:solidFill>
                          <a:latin typeface="Cambria Math" panose="02040503050406030204" pitchFamily="18" charset="0"/>
                          <a:ea typeface="Cambria Math" panose="02040503050406030204" pitchFamily="18" charset="0"/>
                        </a:rPr>
                        <m:t>B</m:t>
                      </m:r>
                      <m:r>
                        <a:rPr lang="de-DE" i="1">
                          <a:solidFill>
                            <a:srgbClr val="0070C0"/>
                          </a:solidFill>
                          <a:latin typeface="Cambria Math" panose="02040503050406030204" pitchFamily="18" charset="0"/>
                          <a:ea typeface="Cambria Math" panose="02040503050406030204" pitchFamily="18" charset="0"/>
                        </a:rPr>
                        <m:t> </m:t>
                      </m:r>
                    </m:oMath>
                  </m:oMathPara>
                </a14:m>
                <a:endParaRPr lang="en-US" i="1" dirty="0">
                  <a:solidFill>
                    <a:srgbClr val="0070C0"/>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6615566" y="2852936"/>
                <a:ext cx="1772858" cy="555793"/>
              </a:xfrm>
              <a:prstGeom prst="rect">
                <a:avLst/>
              </a:prstGeom>
              <a:blipFill rotWithShape="1">
                <a:blip r:embed="rId6"/>
                <a:stretch>
                  <a:fillRect/>
                </a:stretch>
              </a:blipFill>
            </p:spPr>
            <p:txBody>
              <a:bodyPr/>
              <a:lstStyle/>
              <a:p>
                <a:r>
                  <a:rPr lang="en-CA">
                    <a:noFill/>
                  </a:rPr>
                  <a:t> </a:t>
                </a:r>
              </a:p>
            </p:txBody>
          </p:sp>
        </mc:Fallback>
      </mc:AlternateContent>
      <p:cxnSp>
        <p:nvCxnSpPr>
          <p:cNvPr id="18" name="Straight Arrow Connector 17"/>
          <p:cNvCxnSpPr/>
          <p:nvPr/>
        </p:nvCxnSpPr>
        <p:spPr>
          <a:xfrm>
            <a:off x="4109631" y="2950822"/>
            <a:ext cx="233457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Rectangle 18"/>
              <p:cNvSpPr/>
              <p:nvPr/>
            </p:nvSpPr>
            <p:spPr>
              <a:xfrm>
                <a:off x="4182307" y="2627620"/>
                <a:ext cx="226190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CA" i="1" dirty="0" smtClean="0">
                              <a:latin typeface="Cambria Math" panose="02040503050406030204" pitchFamily="18" charset="0"/>
                              <a:ea typeface="Cambria Math"/>
                            </a:rPr>
                          </m:ctrlPr>
                        </m:dPr>
                        <m:e>
                          <m:sSup>
                            <m:sSupPr>
                              <m:ctrlPr>
                                <a:rPr lang="el-GR" i="1" dirty="0">
                                  <a:latin typeface="Cambria Math" panose="02040503050406030204" pitchFamily="18" charset="0"/>
                                  <a:ea typeface="Cambria Math"/>
                                </a:rPr>
                              </m:ctrlPr>
                            </m:sSupPr>
                            <m:e>
                              <m:r>
                                <a:rPr lang="el-GR" i="1">
                                  <a:latin typeface="Cambria Math"/>
                                  <a:ea typeface="Cambria Math"/>
                                </a:rPr>
                                <m:t>𝜓</m:t>
                              </m:r>
                            </m:e>
                            <m:sup>
                              <m:r>
                                <a:rPr lang="en-CA" i="1" dirty="0">
                                  <a:latin typeface="Cambria Math"/>
                                  <a:ea typeface="Cambria Math"/>
                                </a:rPr>
                                <m:t>∗</m:t>
                              </m:r>
                            </m:sup>
                          </m:sSup>
                          <m:r>
                            <m:rPr>
                              <m:sty m:val="p"/>
                            </m:rPr>
                            <a:rPr lang="el-GR" i="1" dirty="0">
                              <a:latin typeface="Cambria Math"/>
                              <a:ea typeface="Cambria Math"/>
                            </a:rPr>
                            <m:t>Δ</m:t>
                          </m:r>
                          <m:r>
                            <a:rPr lang="el-GR" i="1">
                              <a:latin typeface="Cambria Math"/>
                              <a:ea typeface="Cambria Math"/>
                            </a:rPr>
                            <m:t>𝜓</m:t>
                          </m:r>
                          <m:r>
                            <a:rPr lang="en-CA" i="1">
                              <a:latin typeface="Cambria Math"/>
                              <a:ea typeface="Cambria Math"/>
                            </a:rPr>
                            <m:t>−</m:t>
                          </m:r>
                          <m:r>
                            <a:rPr lang="el-GR" i="1">
                              <a:latin typeface="Cambria Math"/>
                              <a:ea typeface="Cambria Math"/>
                            </a:rPr>
                            <m:t>𝜓</m:t>
                          </m:r>
                          <m:r>
                            <m:rPr>
                              <m:sty m:val="p"/>
                            </m:rPr>
                            <a:rPr lang="el-GR" i="1" dirty="0">
                              <a:latin typeface="Cambria Math"/>
                              <a:ea typeface="Cambria Math"/>
                            </a:rPr>
                            <m:t>Δ</m:t>
                          </m:r>
                          <m:sSup>
                            <m:sSupPr>
                              <m:ctrlPr>
                                <a:rPr lang="el-GR" i="1" dirty="0">
                                  <a:latin typeface="Cambria Math" panose="02040503050406030204" pitchFamily="18" charset="0"/>
                                  <a:ea typeface="Cambria Math"/>
                                </a:rPr>
                              </m:ctrlPr>
                            </m:sSupPr>
                            <m:e>
                              <m:r>
                                <a:rPr lang="el-GR" i="1">
                                  <a:latin typeface="Cambria Math"/>
                                  <a:ea typeface="Cambria Math"/>
                                </a:rPr>
                                <m:t>𝜓</m:t>
                              </m:r>
                            </m:e>
                            <m:sup>
                              <m:r>
                                <a:rPr lang="en-CA" i="1" dirty="0">
                                  <a:latin typeface="Cambria Math"/>
                                  <a:ea typeface="Cambria Math"/>
                                </a:rPr>
                                <m:t>∗</m:t>
                              </m:r>
                            </m:sup>
                          </m:sSup>
                        </m:e>
                      </m:d>
                      <m:r>
                        <a:rPr lang="en-CA" b="0" i="1" dirty="0" smtClean="0">
                          <a:latin typeface="Cambria Math"/>
                          <a:ea typeface="Cambria Math"/>
                        </a:rPr>
                        <m:t>=0</m:t>
                      </m:r>
                    </m:oMath>
                  </m:oMathPara>
                </a14:m>
                <a:endParaRPr lang="en-CA" dirty="0"/>
              </a:p>
            </p:txBody>
          </p:sp>
        </mc:Choice>
        <mc:Fallback xmlns="">
          <p:sp>
            <p:nvSpPr>
              <p:cNvPr id="19" name="Rectangle 18"/>
              <p:cNvSpPr>
                <a:spLocks noRot="1" noChangeAspect="1" noMove="1" noResize="1" noEditPoints="1" noAdjustHandles="1" noChangeArrowheads="1" noChangeShapeType="1" noTextEdit="1"/>
              </p:cNvSpPr>
              <p:nvPr/>
            </p:nvSpPr>
            <p:spPr>
              <a:xfrm>
                <a:off x="4182307" y="2627620"/>
                <a:ext cx="2261901" cy="369332"/>
              </a:xfrm>
              <a:prstGeom prst="rect">
                <a:avLst/>
              </a:prstGeom>
              <a:blipFill rotWithShape="1">
                <a:blip r:embed="rId7"/>
                <a:stretch>
                  <a:fillRect b="-1147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4730277" y="2924944"/>
                <a:ext cx="116596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CA" i="1" dirty="0" smtClean="0">
                              <a:latin typeface="Cambria Math" panose="02040503050406030204" pitchFamily="18" charset="0"/>
                            </a:rPr>
                          </m:ctrlPr>
                        </m:sSupPr>
                        <m:e>
                          <m:r>
                            <a:rPr lang="en-CA" b="0" i="1" dirty="0" smtClean="0">
                              <a:latin typeface="Cambria Math"/>
                            </a:rPr>
                            <m:t>𝑛</m:t>
                          </m:r>
                          <m:r>
                            <a:rPr lang="en-CA" b="0" i="1" baseline="-25000" dirty="0" smtClean="0">
                              <a:latin typeface="Cambria Math"/>
                            </a:rPr>
                            <m:t>𝑠</m:t>
                          </m:r>
                          <m:r>
                            <a:rPr lang="en-CA" b="0" i="1" dirty="0" smtClean="0">
                              <a:latin typeface="Cambria Math"/>
                            </a:rPr>
                            <m:t>=</m:t>
                          </m:r>
                          <m:d>
                            <m:dPr>
                              <m:begChr m:val="|"/>
                              <m:endChr m:val="|"/>
                              <m:ctrlPr>
                                <a:rPr lang="en-CA" i="1" dirty="0">
                                  <a:latin typeface="Cambria Math" panose="02040503050406030204" pitchFamily="18" charset="0"/>
                                </a:rPr>
                              </m:ctrlPr>
                            </m:dPr>
                            <m:e>
                              <m:r>
                                <a:rPr lang="en-CA" i="1" dirty="0">
                                  <a:latin typeface="Cambria Math"/>
                                  <a:ea typeface="Cambria Math"/>
                                </a:rPr>
                                <m:t>𝜓</m:t>
                              </m:r>
                            </m:e>
                          </m:d>
                        </m:e>
                        <m:sup>
                          <m:r>
                            <a:rPr lang="en-CA" i="1" dirty="0">
                              <a:latin typeface="Cambria Math"/>
                            </a:rPr>
                            <m:t>2</m:t>
                          </m:r>
                        </m:sup>
                      </m:sSup>
                    </m:oMath>
                  </m:oMathPara>
                </a14:m>
                <a:endParaRPr lang="en-CA" dirty="0"/>
              </a:p>
            </p:txBody>
          </p:sp>
        </mc:Choice>
        <mc:Fallback xmlns="">
          <p:sp>
            <p:nvSpPr>
              <p:cNvPr id="21" name="Rectangle 20"/>
              <p:cNvSpPr>
                <a:spLocks noRot="1" noChangeAspect="1" noMove="1" noResize="1" noEditPoints="1" noAdjustHandles="1" noChangeArrowheads="1" noChangeShapeType="1" noTextEdit="1"/>
              </p:cNvSpPr>
              <p:nvPr/>
            </p:nvSpPr>
            <p:spPr>
              <a:xfrm>
                <a:off x="4730277" y="2924944"/>
                <a:ext cx="1165960" cy="369332"/>
              </a:xfrm>
              <a:prstGeom prst="rect">
                <a:avLst/>
              </a:prstGeom>
              <a:blipFill rotWithShape="1">
                <a:blip r:embed="rId8"/>
                <a:stretch>
                  <a:fillRect b="-13333"/>
                </a:stretch>
              </a:blipFill>
            </p:spPr>
            <p:txBody>
              <a:bodyPr/>
              <a:lstStyle/>
              <a:p>
                <a:r>
                  <a:rPr lang="en-CA">
                    <a:noFill/>
                  </a:rPr>
                  <a:t> </a:t>
                </a:r>
              </a:p>
            </p:txBody>
          </p:sp>
        </mc:Fallback>
      </mc:AlternateContent>
      <p:sp>
        <p:nvSpPr>
          <p:cNvPr id="22" name="TextBox 21"/>
          <p:cNvSpPr txBox="1"/>
          <p:nvPr/>
        </p:nvSpPr>
        <p:spPr>
          <a:xfrm>
            <a:off x="6624381" y="2564904"/>
            <a:ext cx="1848070" cy="369332"/>
          </a:xfrm>
          <a:prstGeom prst="rect">
            <a:avLst/>
          </a:prstGeom>
          <a:noFill/>
        </p:spPr>
        <p:txBody>
          <a:bodyPr wrap="none" rtlCol="0">
            <a:spAutoFit/>
          </a:bodyPr>
          <a:lstStyle/>
          <a:p>
            <a:r>
              <a:rPr lang="en-CA" u="sng" dirty="0" smtClean="0">
                <a:solidFill>
                  <a:srgbClr val="0070C0"/>
                </a:solidFill>
              </a:rPr>
              <a:t>London equation:</a:t>
            </a:r>
            <a:endParaRPr lang="en-CA" u="sng" dirty="0">
              <a:solidFill>
                <a:srgbClr val="0070C0"/>
              </a:solidFill>
            </a:endParaRPr>
          </a:p>
        </p:txBody>
      </p:sp>
      <mc:AlternateContent xmlns:mc="http://schemas.openxmlformats.org/markup-compatibility/2006" xmlns:a14="http://schemas.microsoft.com/office/drawing/2010/main">
        <mc:Choice Requires="a14">
          <p:sp>
            <p:nvSpPr>
              <p:cNvPr id="23" name="TextBox 22"/>
              <p:cNvSpPr txBox="1"/>
              <p:nvPr/>
            </p:nvSpPr>
            <p:spPr>
              <a:xfrm>
                <a:off x="6775536" y="5718174"/>
                <a:ext cx="1198918" cy="6654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panose="02040503050406030204" pitchFamily="18" charset="0"/>
                            </a:rPr>
                          </m:ctrlPr>
                        </m:sSubPr>
                        <m:e>
                          <m:r>
                            <a:rPr lang="en-CA" i="1" smtClean="0">
                              <a:latin typeface="Cambria Math"/>
                              <a:ea typeface="Cambria Math"/>
                            </a:rPr>
                            <m:t>𝜅</m:t>
                          </m:r>
                        </m:e>
                        <m:sub>
                          <m:r>
                            <a:rPr lang="en-CA" i="1">
                              <a:latin typeface="Cambria Math"/>
                            </a:rPr>
                            <m:t>𝐺𝐿</m:t>
                          </m:r>
                        </m:sub>
                      </m:sSub>
                      <m:r>
                        <a:rPr lang="en-CA" i="1">
                          <a:latin typeface="Cambria Math"/>
                        </a:rPr>
                        <m:t>=</m:t>
                      </m:r>
                      <m:f>
                        <m:fPr>
                          <m:ctrlPr>
                            <a:rPr lang="en-CA" i="1" smtClean="0">
                              <a:latin typeface="Cambria Math" panose="02040503050406030204" pitchFamily="18" charset="0"/>
                            </a:rPr>
                          </m:ctrlPr>
                        </m:fPr>
                        <m:num>
                          <m:sSub>
                            <m:sSubPr>
                              <m:ctrlPr>
                                <a:rPr lang="en-CA" i="1" smtClean="0">
                                  <a:latin typeface="Cambria Math" panose="02040503050406030204" pitchFamily="18" charset="0"/>
                                </a:rPr>
                              </m:ctrlPr>
                            </m:sSubPr>
                            <m:e>
                              <m:r>
                                <a:rPr lang="en-CA" i="1" smtClean="0">
                                  <a:latin typeface="Cambria Math"/>
                                  <a:ea typeface="Cambria Math"/>
                                </a:rPr>
                                <m:t>𝜆</m:t>
                              </m:r>
                            </m:e>
                            <m:sub>
                              <m:r>
                                <a:rPr lang="en-CA" b="0" i="1" smtClean="0">
                                  <a:latin typeface="Cambria Math"/>
                                </a:rPr>
                                <m:t>𝐿</m:t>
                              </m:r>
                            </m:sub>
                          </m:sSub>
                        </m:num>
                        <m:den>
                          <m:sSub>
                            <m:sSubPr>
                              <m:ctrlPr>
                                <a:rPr lang="en-CA" i="1">
                                  <a:latin typeface="Cambria Math" panose="02040503050406030204" pitchFamily="18" charset="0"/>
                                </a:rPr>
                              </m:ctrlPr>
                            </m:sSubPr>
                            <m:e>
                              <m:r>
                                <a:rPr lang="en-CA" i="1">
                                  <a:latin typeface="Cambria Math"/>
                                  <a:ea typeface="Cambria Math"/>
                                </a:rPr>
                                <m:t>𝜉</m:t>
                              </m:r>
                            </m:e>
                            <m:sub>
                              <m:r>
                                <a:rPr lang="en-CA" i="1">
                                  <a:latin typeface="Cambria Math"/>
                                </a:rPr>
                                <m:t>𝐺𝐿</m:t>
                              </m:r>
                            </m:sub>
                          </m:sSub>
                        </m:den>
                      </m:f>
                    </m:oMath>
                  </m:oMathPara>
                </a14:m>
                <a:endParaRPr lang="en-CA" dirty="0"/>
              </a:p>
            </p:txBody>
          </p:sp>
        </mc:Choice>
        <mc:Fallback xmlns="">
          <p:sp>
            <p:nvSpPr>
              <p:cNvPr id="23" name="TextBox 22"/>
              <p:cNvSpPr txBox="1">
                <a:spLocks noRot="1" noChangeAspect="1" noMove="1" noResize="1" noEditPoints="1" noAdjustHandles="1" noChangeArrowheads="1" noChangeShapeType="1" noTextEdit="1"/>
              </p:cNvSpPr>
              <p:nvPr/>
            </p:nvSpPr>
            <p:spPr>
              <a:xfrm>
                <a:off x="6775536" y="5718174"/>
                <a:ext cx="1198918" cy="665439"/>
              </a:xfrm>
              <a:prstGeom prst="rect">
                <a:avLst/>
              </a:prstGeom>
              <a:blipFill rotWithShape="0">
                <a:blip r:embed="rId9"/>
                <a:stretch>
                  <a:fillRect/>
                </a:stretch>
              </a:blipFill>
            </p:spPr>
            <p:txBody>
              <a:bodyPr/>
              <a:lstStyle/>
              <a:p>
                <a:r>
                  <a:rPr lang="en-US">
                    <a:noFill/>
                  </a:rPr>
                  <a:t> </a:t>
                </a:r>
              </a:p>
            </p:txBody>
          </p:sp>
        </mc:Fallback>
      </mc:AlternateContent>
      <p:sp>
        <p:nvSpPr>
          <p:cNvPr id="8" name="Rectangle 7"/>
          <p:cNvSpPr/>
          <p:nvPr/>
        </p:nvSpPr>
        <p:spPr>
          <a:xfrm>
            <a:off x="278748" y="1702549"/>
            <a:ext cx="6345634" cy="646331"/>
          </a:xfrm>
          <a:prstGeom prst="rect">
            <a:avLst/>
          </a:prstGeom>
        </p:spPr>
        <p:txBody>
          <a:bodyPr wrap="square">
            <a:spAutoFit/>
          </a:bodyPr>
          <a:lstStyle/>
          <a:p>
            <a:r>
              <a:rPr lang="en-CA"/>
              <a:t>Minimizing </a:t>
            </a:r>
            <a:r>
              <a:rPr lang="en-CA" i="1" dirty="0" err="1"/>
              <a:t>g</a:t>
            </a:r>
            <a:r>
              <a:rPr lang="en-CA" baseline="-25000" dirty="0" err="1"/>
              <a:t>S</a:t>
            </a:r>
            <a:r>
              <a:rPr lang="en-CA" baseline="-25000" dirty="0"/>
              <a:t> </a:t>
            </a:r>
            <a:r>
              <a:rPr lang="en-CA" dirty="0" err="1"/>
              <a:t>wrt</a:t>
            </a:r>
            <a:r>
              <a:rPr lang="en-CA" baseline="-25000" dirty="0"/>
              <a:t> </a:t>
            </a:r>
            <a:r>
              <a:rPr lang="en-CA" dirty="0"/>
              <a:t>to </a:t>
            </a:r>
            <a:r>
              <a:rPr lang="el-GR" dirty="0"/>
              <a:t>Δ</a:t>
            </a:r>
            <a:r>
              <a:rPr lang="en-US" dirty="0">
                <a:latin typeface="Symbol" panose="05050102010706020507" pitchFamily="18" charset="2"/>
              </a:rPr>
              <a:t>y </a:t>
            </a:r>
            <a:r>
              <a:rPr lang="en-CA" dirty="0"/>
              <a:t>and </a:t>
            </a:r>
            <a:r>
              <a:rPr lang="el-GR" dirty="0"/>
              <a:t>Δ</a:t>
            </a:r>
            <a:r>
              <a:rPr lang="en-CA" b="1" dirty="0"/>
              <a:t>A </a:t>
            </a:r>
            <a:r>
              <a:rPr lang="en-CA" dirty="0"/>
              <a:t>(</a:t>
            </a:r>
            <a:r>
              <a:rPr lang="en-CA" dirty="0" err="1"/>
              <a:t>variational</a:t>
            </a:r>
            <a:r>
              <a:rPr lang="en-CA" dirty="0"/>
              <a:t> method) yields the </a:t>
            </a:r>
            <a:r>
              <a:rPr lang="en-CA" dirty="0" err="1">
                <a:solidFill>
                  <a:srgbClr val="00B050"/>
                </a:solidFill>
              </a:rPr>
              <a:t>Ginzburg</a:t>
            </a:r>
            <a:r>
              <a:rPr lang="en-CA" dirty="0">
                <a:solidFill>
                  <a:srgbClr val="00B050"/>
                </a:solidFill>
              </a:rPr>
              <a:t>-Landau equations</a:t>
            </a:r>
            <a:r>
              <a:rPr lang="en-CA" dirty="0"/>
              <a:t>:</a:t>
            </a:r>
          </a:p>
        </p:txBody>
      </p:sp>
      <p:sp>
        <p:nvSpPr>
          <p:cNvPr id="9" name="Rectangle 8"/>
          <p:cNvSpPr/>
          <p:nvPr/>
        </p:nvSpPr>
        <p:spPr>
          <a:xfrm>
            <a:off x="479475" y="3991319"/>
            <a:ext cx="5964733" cy="2308324"/>
          </a:xfrm>
          <a:prstGeom prst="rect">
            <a:avLst/>
          </a:prstGeom>
        </p:spPr>
        <p:txBody>
          <a:bodyPr wrap="square">
            <a:spAutoFit/>
          </a:bodyPr>
          <a:lstStyle/>
          <a:p>
            <a:r>
              <a:rPr lang="en-CA" u="sng" dirty="0" smtClean="0"/>
              <a:t>Characteristic lengths:</a:t>
            </a:r>
            <a:endParaRPr lang="en-CA" u="sng" dirty="0"/>
          </a:p>
          <a:p>
            <a:pPr marL="285750" indent="-285750">
              <a:buFont typeface="Arial" panose="020B0604020202020204" pitchFamily="34" charset="0"/>
              <a:buChar char="•"/>
            </a:pPr>
            <a:r>
              <a:rPr lang="en-CA" u="sng" dirty="0"/>
              <a:t>Penetration depth</a:t>
            </a:r>
            <a:r>
              <a:rPr lang="en-CA" dirty="0"/>
              <a:t> is the </a:t>
            </a:r>
            <a:r>
              <a:rPr lang="en-CA" dirty="0" smtClean="0"/>
              <a:t>length scale for </a:t>
            </a:r>
            <a:r>
              <a:rPr lang="en-CA" dirty="0"/>
              <a:t>the variation of the magnetic </a:t>
            </a:r>
            <a:r>
              <a:rPr lang="en-CA" dirty="0" smtClean="0"/>
              <a:t>field</a:t>
            </a:r>
          </a:p>
          <a:p>
            <a:endParaRPr lang="en-CA" dirty="0"/>
          </a:p>
          <a:p>
            <a:pPr marL="285750" indent="-285750">
              <a:buFont typeface="Arial" panose="020B0604020202020204" pitchFamily="34" charset="0"/>
              <a:buChar char="•"/>
            </a:pPr>
            <a:r>
              <a:rPr lang="en-CA" u="sng" dirty="0"/>
              <a:t>Coherence length</a:t>
            </a:r>
            <a:r>
              <a:rPr lang="en-CA" dirty="0"/>
              <a:t> is the </a:t>
            </a:r>
            <a:r>
              <a:rPr lang="en-CA" dirty="0" smtClean="0"/>
              <a:t>length scale for </a:t>
            </a:r>
            <a:r>
              <a:rPr lang="en-CA" dirty="0"/>
              <a:t>the variation of </a:t>
            </a:r>
            <a:r>
              <a:rPr lang="en-CA" dirty="0" smtClean="0"/>
              <a:t>the order parameter</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u="sng" dirty="0" err="1" smtClean="0"/>
              <a:t>Ginzburg</a:t>
            </a:r>
            <a:r>
              <a:rPr lang="en-CA" u="sng" dirty="0" smtClean="0"/>
              <a:t>-Landau parameter</a:t>
            </a:r>
            <a:endParaRPr lang="en-CA" u="sng" dirty="0"/>
          </a:p>
        </p:txBody>
      </p:sp>
      <mc:AlternateContent xmlns:mc="http://schemas.openxmlformats.org/markup-compatibility/2006" xmlns:a14="http://schemas.microsoft.com/office/drawing/2010/main">
        <mc:Choice Requires="a14">
          <p:sp>
            <p:nvSpPr>
              <p:cNvPr id="26" name="TextBox 25"/>
              <p:cNvSpPr txBox="1"/>
              <p:nvPr/>
            </p:nvSpPr>
            <p:spPr>
              <a:xfrm>
                <a:off x="6640227" y="3912785"/>
                <a:ext cx="1885003" cy="9106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panose="02040503050406030204" pitchFamily="18" charset="0"/>
                            </a:rPr>
                          </m:ctrlPr>
                        </m:sSubPr>
                        <m:e>
                          <m:r>
                            <a:rPr lang="en-CA" i="1" smtClean="0">
                              <a:latin typeface="Cambria Math" panose="02040503050406030204" pitchFamily="18" charset="0"/>
                              <a:ea typeface="Cambria Math" panose="02040503050406030204" pitchFamily="18" charset="0"/>
                            </a:rPr>
                            <m:t>𝜆</m:t>
                          </m:r>
                        </m:e>
                        <m:sub>
                          <m:r>
                            <a:rPr lang="en-CA" i="1">
                              <a:latin typeface="Cambria Math"/>
                            </a:rPr>
                            <m:t>𝐿</m:t>
                          </m:r>
                        </m:sub>
                      </m:sSub>
                      <m:r>
                        <a:rPr lang="en-CA" i="1">
                          <a:latin typeface="Cambria Math"/>
                        </a:rPr>
                        <m:t>=</m:t>
                      </m:r>
                      <m:rad>
                        <m:radPr>
                          <m:degHide m:val="on"/>
                          <m:ctrlPr>
                            <a:rPr lang="en-CA" i="1">
                              <a:latin typeface="Cambria Math" panose="02040503050406030204" pitchFamily="18" charset="0"/>
                            </a:rPr>
                          </m:ctrlPr>
                        </m:radPr>
                        <m:deg/>
                        <m:e>
                          <m:f>
                            <m:fPr>
                              <m:ctrlPr>
                                <a:rPr lang="en-CA" i="1">
                                  <a:latin typeface="Cambria Math" panose="02040503050406030204" pitchFamily="18" charset="0"/>
                                </a:rPr>
                              </m:ctrlPr>
                            </m:fPr>
                            <m:num>
                              <m:r>
                                <a:rPr lang="de-DE" b="0" i="1" smtClean="0">
                                  <a:latin typeface="Cambria Math" panose="02040503050406030204" pitchFamily="18" charset="0"/>
                                </a:rPr>
                                <m:t>𝑚</m:t>
                              </m:r>
                            </m:num>
                            <m:den>
                              <m:sSub>
                                <m:sSubPr>
                                  <m:ctrlPr>
                                    <a:rPr lang="en-CA" i="1" smtClean="0">
                                      <a:latin typeface="Cambria Math" panose="02040503050406030204" pitchFamily="18" charset="0"/>
                                    </a:rPr>
                                  </m:ctrlPr>
                                </m:sSubPr>
                                <m:e>
                                  <m:r>
                                    <a:rPr lang="en-CA" i="1" smtClean="0">
                                      <a:latin typeface="Cambria Math" panose="02040503050406030204" pitchFamily="18" charset="0"/>
                                      <a:ea typeface="Cambria Math" panose="02040503050406030204" pitchFamily="18" charset="0"/>
                                    </a:rPr>
                                    <m:t>𝜇</m:t>
                                  </m:r>
                                </m:e>
                                <m:sub>
                                  <m:r>
                                    <a:rPr lang="de-DE" b="0" i="1" smtClean="0">
                                      <a:latin typeface="Cambria Math" panose="02040503050406030204" pitchFamily="18" charset="0"/>
                                    </a:rPr>
                                    <m:t>0</m:t>
                                  </m:r>
                                </m:sub>
                              </m:sSub>
                              <m:sSup>
                                <m:sSupPr>
                                  <m:ctrlPr>
                                    <a:rPr lang="en-CA" i="1" smtClean="0">
                                      <a:latin typeface="Cambria Math" panose="02040503050406030204" pitchFamily="18" charset="0"/>
                                    </a:rPr>
                                  </m:ctrlPr>
                                </m:sSupPr>
                                <m:e>
                                  <m:d>
                                    <m:dPr>
                                      <m:begChr m:val="|"/>
                                      <m:endChr m:val="|"/>
                                      <m:ctrlPr>
                                        <a:rPr lang="en-CA" i="1" smtClean="0">
                                          <a:latin typeface="Cambria Math" panose="02040503050406030204" pitchFamily="18" charset="0"/>
                                        </a:rPr>
                                      </m:ctrlPr>
                                    </m:dPr>
                                    <m:e>
                                      <m:r>
                                        <a:rPr lang="en-CA" i="1" smtClean="0">
                                          <a:latin typeface="Cambria Math" panose="02040503050406030204" pitchFamily="18" charset="0"/>
                                          <a:ea typeface="Cambria Math" panose="02040503050406030204" pitchFamily="18" charset="0"/>
                                        </a:rPr>
                                        <m:t>𝜓</m:t>
                                      </m:r>
                                    </m:e>
                                  </m:d>
                                </m:e>
                                <m:sup>
                                  <m:r>
                                    <a:rPr lang="de-DE" b="0" i="1" smtClean="0">
                                      <a:latin typeface="Cambria Math" panose="02040503050406030204" pitchFamily="18" charset="0"/>
                                    </a:rPr>
                                    <m:t>2</m:t>
                                  </m:r>
                                </m:sup>
                              </m:sSup>
                              <m:sSup>
                                <m:sSupPr>
                                  <m:ctrlPr>
                                    <a:rPr lang="en-CA" i="1" smtClean="0">
                                      <a:latin typeface="Cambria Math" panose="02040503050406030204" pitchFamily="18" charset="0"/>
                                    </a:rPr>
                                  </m:ctrlPr>
                                </m:sSupPr>
                                <m:e>
                                  <m:r>
                                    <a:rPr lang="de-DE" b="0" i="1" smtClean="0">
                                      <a:latin typeface="Cambria Math" panose="02040503050406030204" pitchFamily="18" charset="0"/>
                                    </a:rPr>
                                    <m:t>𝑒</m:t>
                                  </m:r>
                                </m:e>
                                <m:sup>
                                  <m:r>
                                    <a:rPr lang="de-DE" b="0" i="1" smtClean="0">
                                      <a:latin typeface="Cambria Math" panose="02040503050406030204" pitchFamily="18" charset="0"/>
                                    </a:rPr>
                                    <m:t>2</m:t>
                                  </m:r>
                                </m:sup>
                              </m:sSup>
                            </m:den>
                          </m:f>
                        </m:e>
                      </m:rad>
                    </m:oMath>
                  </m:oMathPara>
                </a14:m>
                <a:endParaRPr lang="en-CA" dirty="0"/>
              </a:p>
            </p:txBody>
          </p:sp>
        </mc:Choice>
        <mc:Fallback xmlns="">
          <p:sp>
            <p:nvSpPr>
              <p:cNvPr id="26" name="TextBox 25"/>
              <p:cNvSpPr txBox="1">
                <a:spLocks noRot="1" noChangeAspect="1" noMove="1" noResize="1" noEditPoints="1" noAdjustHandles="1" noChangeArrowheads="1" noChangeShapeType="1" noTextEdit="1"/>
              </p:cNvSpPr>
              <p:nvPr/>
            </p:nvSpPr>
            <p:spPr>
              <a:xfrm>
                <a:off x="6640227" y="3912785"/>
                <a:ext cx="1885003" cy="910699"/>
              </a:xfrm>
              <a:prstGeom prst="rect">
                <a:avLst/>
              </a:prstGeom>
              <a:blipFill rotWithShape="0">
                <a:blip r:embed="rId10"/>
                <a:stretch>
                  <a:fillRect/>
                </a:stretch>
              </a:blipFill>
            </p:spPr>
            <p:txBody>
              <a:bodyPr/>
              <a:lstStyle/>
              <a:p>
                <a:r>
                  <a:rPr lang="en-US">
                    <a:noFill/>
                  </a:rPr>
                  <a:t> </a:t>
                </a:r>
              </a:p>
            </p:txBody>
          </p:sp>
        </mc:Fallback>
      </mc:AlternateContent>
      <p:sp>
        <p:nvSpPr>
          <p:cNvPr id="3" name="Footer Placeholder 2"/>
          <p:cNvSpPr>
            <a:spLocks noGrp="1"/>
          </p:cNvSpPr>
          <p:nvPr>
            <p:ph type="ftr" sz="quarter" idx="11"/>
          </p:nvPr>
        </p:nvSpPr>
        <p:spPr/>
        <p:txBody>
          <a:bodyPr/>
          <a:lstStyle/>
          <a:p>
            <a:r>
              <a:rPr lang="en-US" smtClean="0"/>
              <a:t>T. Junginger – IAS Saskatoon </a:t>
            </a:r>
            <a:endParaRPr lang="en-CA" dirty="0"/>
          </a:p>
        </p:txBody>
      </p:sp>
      <p:sp>
        <p:nvSpPr>
          <p:cNvPr id="7" name="Slide Number Placeholder 6"/>
          <p:cNvSpPr>
            <a:spLocks noGrp="1"/>
          </p:cNvSpPr>
          <p:nvPr>
            <p:ph type="sldNum" sz="quarter" idx="12"/>
          </p:nvPr>
        </p:nvSpPr>
        <p:spPr/>
        <p:txBody>
          <a:bodyPr/>
          <a:lstStyle/>
          <a:p>
            <a:fld id="{A5133171-1A2B-45AF-BC19-83A39A9692BB}" type="slidenum">
              <a:rPr lang="en-CA" smtClean="0"/>
              <a:pPr/>
              <a:t>19</a:t>
            </a:fld>
            <a:r>
              <a:rPr lang="en-CA" smtClean="0"/>
              <a:t>/62</a:t>
            </a:r>
            <a:endParaRPr lang="en-CA" dirty="0"/>
          </a:p>
        </p:txBody>
      </p:sp>
    </p:spTree>
    <p:extLst>
      <p:ext uri="{BB962C8B-B14F-4D97-AF65-F5344CB8AC3E}">
        <p14:creationId xmlns:p14="http://schemas.microsoft.com/office/powerpoint/2010/main" val="3064559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Particle Acceleration with cavities</a:t>
            </a:r>
            <a:endParaRPr lang="en-US" dirty="0"/>
          </a:p>
        </p:txBody>
      </p:sp>
      <p:grpSp>
        <p:nvGrpSpPr>
          <p:cNvPr id="13" name="Group 12"/>
          <p:cNvGrpSpPr/>
          <p:nvPr/>
        </p:nvGrpSpPr>
        <p:grpSpPr>
          <a:xfrm>
            <a:off x="4866522" y="3356992"/>
            <a:ext cx="3779366" cy="1173557"/>
            <a:chOff x="720626" y="1196751"/>
            <a:chExt cx="3779366" cy="1173557"/>
          </a:xfrm>
        </p:grpSpPr>
        <p:grpSp>
          <p:nvGrpSpPr>
            <p:cNvPr id="14" name="Group 13"/>
            <p:cNvGrpSpPr/>
            <p:nvPr/>
          </p:nvGrpSpPr>
          <p:grpSpPr>
            <a:xfrm>
              <a:off x="1809293" y="1270471"/>
              <a:ext cx="1170815" cy="1024780"/>
              <a:chOff x="1817009" y="1271140"/>
              <a:chExt cx="1170815" cy="1024780"/>
            </a:xfrm>
          </p:grpSpPr>
          <p:sp>
            <p:nvSpPr>
              <p:cNvPr id="45" name="Oval 44"/>
              <p:cNvSpPr/>
              <p:nvPr/>
            </p:nvSpPr>
            <p:spPr>
              <a:xfrm>
                <a:off x="2555776" y="1271140"/>
                <a:ext cx="432048" cy="102001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77"/>
                <a:endParaRPr lang="en-GB">
                  <a:solidFill>
                    <a:prstClr val="white"/>
                  </a:solidFill>
                </a:endParaRPr>
              </a:p>
            </p:txBody>
          </p:sp>
          <p:cxnSp>
            <p:nvCxnSpPr>
              <p:cNvPr id="46" name="Straight Connector 45"/>
              <p:cNvCxnSpPr/>
              <p:nvPr/>
            </p:nvCxnSpPr>
            <p:spPr>
              <a:xfrm>
                <a:off x="1817009" y="1271140"/>
                <a:ext cx="9361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45" idx="4"/>
              </p:cNvCxnSpPr>
              <p:nvPr/>
            </p:nvCxnSpPr>
            <p:spPr>
              <a:xfrm flipV="1">
                <a:off x="1835696" y="2291158"/>
                <a:ext cx="936104" cy="4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Freeform 14"/>
            <p:cNvSpPr/>
            <p:nvPr/>
          </p:nvSpPr>
          <p:spPr>
            <a:xfrm>
              <a:off x="2400158" y="1397794"/>
              <a:ext cx="90630" cy="738187"/>
            </a:xfrm>
            <a:custGeom>
              <a:avLst/>
              <a:gdLst>
                <a:gd name="connsiteX0" fmla="*/ 73961 w 90630"/>
                <a:gd name="connsiteY0" fmla="*/ 738187 h 738187"/>
                <a:gd name="connsiteX1" fmla="*/ 142 w 90630"/>
                <a:gd name="connsiteY1" fmla="*/ 350044 h 738187"/>
                <a:gd name="connsiteX2" fmla="*/ 90630 w 90630"/>
                <a:gd name="connsiteY2" fmla="*/ 0 h 738187"/>
                <a:gd name="connsiteX3" fmla="*/ 90630 w 90630"/>
                <a:gd name="connsiteY3" fmla="*/ 0 h 738187"/>
              </a:gdLst>
              <a:ahLst/>
              <a:cxnLst>
                <a:cxn ang="0">
                  <a:pos x="connsiteX0" y="connsiteY0"/>
                </a:cxn>
                <a:cxn ang="0">
                  <a:pos x="connsiteX1" y="connsiteY1"/>
                </a:cxn>
                <a:cxn ang="0">
                  <a:pos x="connsiteX2" y="connsiteY2"/>
                </a:cxn>
                <a:cxn ang="0">
                  <a:pos x="connsiteX3" y="connsiteY3"/>
                </a:cxn>
              </a:cxnLst>
              <a:rect l="l" t="t" r="r" b="b"/>
              <a:pathLst>
                <a:path w="90630" h="738187">
                  <a:moveTo>
                    <a:pt x="73961" y="738187"/>
                  </a:moveTo>
                  <a:cubicBezTo>
                    <a:pt x="35662" y="605631"/>
                    <a:pt x="-2636" y="473075"/>
                    <a:pt x="142" y="350044"/>
                  </a:cubicBezTo>
                  <a:cubicBezTo>
                    <a:pt x="2920" y="227013"/>
                    <a:pt x="90630" y="0"/>
                    <a:pt x="90630" y="0"/>
                  </a:cubicBezTo>
                  <a:lnTo>
                    <a:pt x="90630" y="0"/>
                  </a:lnTo>
                </a:path>
              </a:pathLst>
            </a:custGeom>
            <a:noFill/>
            <a:ln w="127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77"/>
              <a:endParaRPr lang="en-GB">
                <a:solidFill>
                  <a:prstClr val="white"/>
                </a:solidFill>
              </a:endParaRPr>
            </a:p>
          </p:txBody>
        </p:sp>
        <p:sp>
          <p:nvSpPr>
            <p:cNvPr id="16" name="Freeform 15"/>
            <p:cNvSpPr/>
            <p:nvPr/>
          </p:nvSpPr>
          <p:spPr>
            <a:xfrm>
              <a:off x="2058863" y="1393031"/>
              <a:ext cx="90630" cy="738187"/>
            </a:xfrm>
            <a:custGeom>
              <a:avLst/>
              <a:gdLst>
                <a:gd name="connsiteX0" fmla="*/ 73961 w 90630"/>
                <a:gd name="connsiteY0" fmla="*/ 738187 h 738187"/>
                <a:gd name="connsiteX1" fmla="*/ 142 w 90630"/>
                <a:gd name="connsiteY1" fmla="*/ 350044 h 738187"/>
                <a:gd name="connsiteX2" fmla="*/ 90630 w 90630"/>
                <a:gd name="connsiteY2" fmla="*/ 0 h 738187"/>
                <a:gd name="connsiteX3" fmla="*/ 90630 w 90630"/>
                <a:gd name="connsiteY3" fmla="*/ 0 h 738187"/>
              </a:gdLst>
              <a:ahLst/>
              <a:cxnLst>
                <a:cxn ang="0">
                  <a:pos x="connsiteX0" y="connsiteY0"/>
                </a:cxn>
                <a:cxn ang="0">
                  <a:pos x="connsiteX1" y="connsiteY1"/>
                </a:cxn>
                <a:cxn ang="0">
                  <a:pos x="connsiteX2" y="connsiteY2"/>
                </a:cxn>
                <a:cxn ang="0">
                  <a:pos x="connsiteX3" y="connsiteY3"/>
                </a:cxn>
              </a:cxnLst>
              <a:rect l="l" t="t" r="r" b="b"/>
              <a:pathLst>
                <a:path w="90630" h="738187">
                  <a:moveTo>
                    <a:pt x="73961" y="738187"/>
                  </a:moveTo>
                  <a:cubicBezTo>
                    <a:pt x="35662" y="605631"/>
                    <a:pt x="-2636" y="473075"/>
                    <a:pt x="142" y="350044"/>
                  </a:cubicBezTo>
                  <a:cubicBezTo>
                    <a:pt x="2920" y="227013"/>
                    <a:pt x="90630" y="0"/>
                    <a:pt x="90630" y="0"/>
                  </a:cubicBezTo>
                  <a:lnTo>
                    <a:pt x="90630" y="0"/>
                  </a:lnTo>
                </a:path>
              </a:pathLst>
            </a:custGeom>
            <a:noFill/>
            <a:ln w="127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77"/>
              <a:endParaRPr lang="en-GB">
                <a:solidFill>
                  <a:prstClr val="white"/>
                </a:solidFill>
              </a:endParaRPr>
            </a:p>
          </p:txBody>
        </p:sp>
        <p:sp>
          <p:nvSpPr>
            <p:cNvPr id="17" name="Freeform 16"/>
            <p:cNvSpPr/>
            <p:nvPr/>
          </p:nvSpPr>
          <p:spPr>
            <a:xfrm>
              <a:off x="2224308" y="1403054"/>
              <a:ext cx="90630" cy="738187"/>
            </a:xfrm>
            <a:custGeom>
              <a:avLst/>
              <a:gdLst>
                <a:gd name="connsiteX0" fmla="*/ 73961 w 90630"/>
                <a:gd name="connsiteY0" fmla="*/ 738187 h 738187"/>
                <a:gd name="connsiteX1" fmla="*/ 142 w 90630"/>
                <a:gd name="connsiteY1" fmla="*/ 350044 h 738187"/>
                <a:gd name="connsiteX2" fmla="*/ 90630 w 90630"/>
                <a:gd name="connsiteY2" fmla="*/ 0 h 738187"/>
                <a:gd name="connsiteX3" fmla="*/ 90630 w 90630"/>
                <a:gd name="connsiteY3" fmla="*/ 0 h 738187"/>
              </a:gdLst>
              <a:ahLst/>
              <a:cxnLst>
                <a:cxn ang="0">
                  <a:pos x="connsiteX0" y="connsiteY0"/>
                </a:cxn>
                <a:cxn ang="0">
                  <a:pos x="connsiteX1" y="connsiteY1"/>
                </a:cxn>
                <a:cxn ang="0">
                  <a:pos x="connsiteX2" y="connsiteY2"/>
                </a:cxn>
                <a:cxn ang="0">
                  <a:pos x="connsiteX3" y="connsiteY3"/>
                </a:cxn>
              </a:cxnLst>
              <a:rect l="l" t="t" r="r" b="b"/>
              <a:pathLst>
                <a:path w="90630" h="738187">
                  <a:moveTo>
                    <a:pt x="73961" y="738187"/>
                  </a:moveTo>
                  <a:cubicBezTo>
                    <a:pt x="35662" y="605631"/>
                    <a:pt x="-2636" y="473075"/>
                    <a:pt x="142" y="350044"/>
                  </a:cubicBezTo>
                  <a:cubicBezTo>
                    <a:pt x="2920" y="227013"/>
                    <a:pt x="90630" y="0"/>
                    <a:pt x="90630" y="0"/>
                  </a:cubicBezTo>
                  <a:lnTo>
                    <a:pt x="90630" y="0"/>
                  </a:lnTo>
                </a:path>
              </a:pathLst>
            </a:custGeom>
            <a:noFill/>
            <a:ln w="127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77"/>
              <a:endParaRPr lang="en-GB">
                <a:solidFill>
                  <a:prstClr val="white"/>
                </a:solidFill>
              </a:endParaRPr>
            </a:p>
          </p:txBody>
        </p:sp>
        <p:sp>
          <p:nvSpPr>
            <p:cNvPr id="18" name="TextBox 17"/>
            <p:cNvSpPr txBox="1"/>
            <p:nvPr/>
          </p:nvSpPr>
          <p:spPr>
            <a:xfrm>
              <a:off x="2043336" y="1988578"/>
              <a:ext cx="328936" cy="369332"/>
            </a:xfrm>
            <a:prstGeom prst="rect">
              <a:avLst/>
            </a:prstGeom>
            <a:noFill/>
            <a:ln w="12700">
              <a:noFill/>
            </a:ln>
          </p:spPr>
          <p:txBody>
            <a:bodyPr wrap="none" rtlCol="0">
              <a:spAutoFit/>
            </a:bodyPr>
            <a:lstStyle/>
            <a:p>
              <a:pPr defTabSz="913977"/>
              <a:r>
                <a:rPr lang="en-GB" i="1" dirty="0">
                  <a:solidFill>
                    <a:srgbClr val="FF0000"/>
                  </a:solidFill>
                </a:rPr>
                <a:t>H</a:t>
              </a:r>
            </a:p>
          </p:txBody>
        </p:sp>
        <p:cxnSp>
          <p:nvCxnSpPr>
            <p:cNvPr id="19" name="Straight Arrow Connector 18"/>
            <p:cNvCxnSpPr/>
            <p:nvPr/>
          </p:nvCxnSpPr>
          <p:spPr>
            <a:xfrm flipH="1">
              <a:off x="1907704" y="1700808"/>
              <a:ext cx="583084"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907704" y="1779959"/>
              <a:ext cx="583084"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920937" y="1863294"/>
              <a:ext cx="583084"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789435" y="1814103"/>
              <a:ext cx="296876" cy="369332"/>
            </a:xfrm>
            <a:prstGeom prst="rect">
              <a:avLst/>
            </a:prstGeom>
            <a:noFill/>
          </p:spPr>
          <p:txBody>
            <a:bodyPr wrap="none" rtlCol="0">
              <a:spAutoFit/>
            </a:bodyPr>
            <a:lstStyle/>
            <a:p>
              <a:pPr defTabSz="913977"/>
              <a:r>
                <a:rPr lang="en-GB" i="1" dirty="0" smtClean="0">
                  <a:solidFill>
                    <a:srgbClr val="0070C0"/>
                  </a:solidFill>
                </a:rPr>
                <a:t>E</a:t>
              </a:r>
              <a:endParaRPr lang="en-GB" i="1" dirty="0">
                <a:solidFill>
                  <a:srgbClr val="0070C0"/>
                </a:solidFill>
              </a:endParaRPr>
            </a:p>
          </p:txBody>
        </p:sp>
        <p:sp>
          <p:nvSpPr>
            <p:cNvPr id="23" name="Arc 22"/>
            <p:cNvSpPr/>
            <p:nvPr/>
          </p:nvSpPr>
          <p:spPr>
            <a:xfrm>
              <a:off x="1332235" y="1196751"/>
              <a:ext cx="695097" cy="1173557"/>
            </a:xfrm>
            <a:prstGeom prst="arc">
              <a:avLst>
                <a:gd name="adj1" fmla="val 17387524"/>
                <a:gd name="adj2" fmla="val 4281789"/>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913977"/>
              <a:endParaRPr lang="en-GB">
                <a:solidFill>
                  <a:prstClr val="black"/>
                </a:solidFill>
              </a:endParaRPr>
            </a:p>
          </p:txBody>
        </p:sp>
        <p:grpSp>
          <p:nvGrpSpPr>
            <p:cNvPr id="24" name="Group 23"/>
            <p:cNvGrpSpPr/>
            <p:nvPr/>
          </p:nvGrpSpPr>
          <p:grpSpPr>
            <a:xfrm>
              <a:off x="2690271" y="1628801"/>
              <a:ext cx="232688" cy="297604"/>
              <a:chOff x="2690271" y="1628801"/>
              <a:chExt cx="232688" cy="297604"/>
            </a:xfrm>
          </p:grpSpPr>
          <p:sp>
            <p:nvSpPr>
              <p:cNvPr id="43" name="Arc 42"/>
              <p:cNvSpPr/>
              <p:nvPr/>
            </p:nvSpPr>
            <p:spPr>
              <a:xfrm rot="16200000">
                <a:off x="2618240" y="1700832"/>
                <a:ext cx="297604" cy="153542"/>
              </a:xfrm>
              <a:prstGeom prst="arc">
                <a:avLst>
                  <a:gd name="adj1" fmla="val 11144719"/>
                  <a:gd name="adj2" fmla="val 2099373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977"/>
                <a:endParaRPr lang="en-GB">
                  <a:solidFill>
                    <a:prstClr val="black"/>
                  </a:solidFill>
                </a:endParaRPr>
              </a:p>
            </p:txBody>
          </p:sp>
          <p:sp>
            <p:nvSpPr>
              <p:cNvPr id="44" name="Oval 43"/>
              <p:cNvSpPr/>
              <p:nvPr/>
            </p:nvSpPr>
            <p:spPr>
              <a:xfrm>
                <a:off x="2831908" y="1635943"/>
                <a:ext cx="91051" cy="28803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77"/>
                <a:endParaRPr lang="en-GB">
                  <a:solidFill>
                    <a:prstClr val="white"/>
                  </a:solidFill>
                </a:endParaRPr>
              </a:p>
            </p:txBody>
          </p:sp>
        </p:grpSp>
        <p:cxnSp>
          <p:nvCxnSpPr>
            <p:cNvPr id="25" name="Straight Connector 24"/>
            <p:cNvCxnSpPr/>
            <p:nvPr/>
          </p:nvCxnSpPr>
          <p:spPr>
            <a:xfrm>
              <a:off x="2740635" y="1636521"/>
              <a:ext cx="132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744554" y="1924024"/>
              <a:ext cx="132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907519" y="1779959"/>
              <a:ext cx="373099" cy="238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208420" y="1620960"/>
              <a:ext cx="1291572" cy="307777"/>
            </a:xfrm>
            <a:prstGeom prst="rect">
              <a:avLst/>
            </a:prstGeom>
            <a:noFill/>
          </p:spPr>
          <p:txBody>
            <a:bodyPr wrap="none" rtlCol="0">
              <a:spAutoFit/>
            </a:bodyPr>
            <a:lstStyle/>
            <a:p>
              <a:pPr defTabSz="913977"/>
              <a:r>
                <a:rPr lang="en-GB" sz="1400" dirty="0">
                  <a:solidFill>
                    <a:prstClr val="black"/>
                  </a:solidFill>
                </a:rPr>
                <a:t>b</a:t>
              </a:r>
              <a:r>
                <a:rPr lang="en-GB" sz="1400" dirty="0" smtClean="0">
                  <a:solidFill>
                    <a:prstClr val="black"/>
                  </a:solidFill>
                </a:rPr>
                <a:t>eam direction</a:t>
              </a:r>
              <a:endParaRPr lang="en-GB" sz="1400" dirty="0">
                <a:solidFill>
                  <a:prstClr val="black"/>
                </a:solidFill>
              </a:endParaRPr>
            </a:p>
          </p:txBody>
        </p:sp>
        <p:grpSp>
          <p:nvGrpSpPr>
            <p:cNvPr id="29" name="Group 28"/>
            <p:cNvGrpSpPr/>
            <p:nvPr/>
          </p:nvGrpSpPr>
          <p:grpSpPr>
            <a:xfrm>
              <a:off x="720626" y="1268090"/>
              <a:ext cx="1338237" cy="1029741"/>
              <a:chOff x="720626" y="1268090"/>
              <a:chExt cx="1338237" cy="1029741"/>
            </a:xfrm>
          </p:grpSpPr>
          <p:sp>
            <p:nvSpPr>
              <p:cNvPr id="33" name="Arc 32"/>
              <p:cNvSpPr/>
              <p:nvPr/>
            </p:nvSpPr>
            <p:spPr>
              <a:xfrm rot="16200000">
                <a:off x="1315392" y="1554361"/>
                <a:ext cx="1029741" cy="457200"/>
              </a:xfrm>
              <a:prstGeom prst="arc">
                <a:avLst>
                  <a:gd name="adj1" fmla="val 10757817"/>
                  <a:gd name="adj2" fmla="val 2155839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977"/>
                <a:endParaRPr lang="en-GB">
                  <a:solidFill>
                    <a:prstClr val="black"/>
                  </a:solidFill>
                </a:endParaRPr>
              </a:p>
            </p:txBody>
          </p:sp>
          <p:grpSp>
            <p:nvGrpSpPr>
              <p:cNvPr id="34" name="Group 33"/>
              <p:cNvGrpSpPr/>
              <p:nvPr/>
            </p:nvGrpSpPr>
            <p:grpSpPr>
              <a:xfrm>
                <a:off x="1463744" y="1628800"/>
                <a:ext cx="443960" cy="288032"/>
                <a:chOff x="1463744" y="1628800"/>
                <a:chExt cx="443960" cy="288032"/>
              </a:xfrm>
            </p:grpSpPr>
            <p:sp>
              <p:nvSpPr>
                <p:cNvPr id="36" name="Arc 35"/>
                <p:cNvSpPr/>
                <p:nvPr/>
              </p:nvSpPr>
              <p:spPr>
                <a:xfrm rot="16200000">
                  <a:off x="1397692" y="1694852"/>
                  <a:ext cx="288032" cy="155928"/>
                </a:xfrm>
                <a:prstGeom prst="arc">
                  <a:avLst>
                    <a:gd name="adj1" fmla="val 10867522"/>
                    <a:gd name="adj2" fmla="val 20686585"/>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977"/>
                  <a:endParaRPr lang="en-GB">
                    <a:solidFill>
                      <a:prstClr val="black"/>
                    </a:solidFill>
                  </a:endParaRPr>
                </a:p>
              </p:txBody>
            </p:sp>
            <p:cxnSp>
              <p:nvCxnSpPr>
                <p:cNvPr id="37" name="Straight Connector 36"/>
                <p:cNvCxnSpPr/>
                <p:nvPr/>
              </p:nvCxnSpPr>
              <p:spPr>
                <a:xfrm>
                  <a:off x="1506609" y="1648426"/>
                  <a:ext cx="9505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532340" y="1916832"/>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1620090" y="1648426"/>
                  <a:ext cx="210172" cy="263066"/>
                  <a:chOff x="1620090" y="1648426"/>
                  <a:chExt cx="210172" cy="263066"/>
                </a:xfrm>
              </p:grpSpPr>
              <p:cxnSp>
                <p:nvCxnSpPr>
                  <p:cNvPr id="41" name="Straight Connector 40"/>
                  <p:cNvCxnSpPr/>
                  <p:nvPr/>
                </p:nvCxnSpPr>
                <p:spPr>
                  <a:xfrm>
                    <a:off x="1620090" y="1648426"/>
                    <a:ext cx="20789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22372" y="1911492"/>
                    <a:ext cx="20789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0" name="Oval 39"/>
                <p:cNvSpPr/>
                <p:nvPr/>
              </p:nvSpPr>
              <p:spPr>
                <a:xfrm>
                  <a:off x="1790600" y="1650806"/>
                  <a:ext cx="117104" cy="266025"/>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77"/>
                  <a:endParaRPr lang="en-GB">
                    <a:solidFill>
                      <a:prstClr val="white"/>
                    </a:solidFill>
                  </a:endParaRPr>
                </a:p>
              </p:txBody>
            </p:sp>
          </p:grpSp>
          <p:cxnSp>
            <p:nvCxnSpPr>
              <p:cNvPr id="35" name="Straight Connector 34"/>
              <p:cNvCxnSpPr/>
              <p:nvPr/>
            </p:nvCxnSpPr>
            <p:spPr>
              <a:xfrm>
                <a:off x="720626" y="1779367"/>
                <a:ext cx="7431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Oval 29"/>
            <p:cNvSpPr/>
            <p:nvPr/>
          </p:nvSpPr>
          <p:spPr>
            <a:xfrm>
              <a:off x="2567191" y="1751953"/>
              <a:ext cx="144016" cy="58391"/>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77"/>
              <a:endParaRPr lang="en-GB">
                <a:solidFill>
                  <a:prstClr val="white"/>
                </a:solidFill>
              </a:endParaRPr>
            </a:p>
          </p:txBody>
        </p:sp>
        <p:cxnSp>
          <p:nvCxnSpPr>
            <p:cNvPr id="31" name="Straight Arrow Connector 30"/>
            <p:cNvCxnSpPr>
              <a:endCxn id="30" idx="4"/>
            </p:cNvCxnSpPr>
            <p:nvPr/>
          </p:nvCxnSpPr>
          <p:spPr>
            <a:xfrm flipH="1" flipV="1">
              <a:off x="2639199" y="1810344"/>
              <a:ext cx="540528" cy="36290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078454" y="2049649"/>
              <a:ext cx="1225977" cy="307777"/>
            </a:xfrm>
            <a:prstGeom prst="rect">
              <a:avLst/>
            </a:prstGeom>
            <a:noFill/>
          </p:spPr>
          <p:txBody>
            <a:bodyPr wrap="none" rtlCol="0">
              <a:spAutoFit/>
            </a:bodyPr>
            <a:lstStyle/>
            <a:p>
              <a:pPr defTabSz="913977"/>
              <a:r>
                <a:rPr lang="en-GB" sz="1400" dirty="0" smtClean="0">
                  <a:solidFill>
                    <a:prstClr val="black"/>
                  </a:solidFill>
                </a:rPr>
                <a:t>Particle bunch</a:t>
              </a:r>
              <a:endParaRPr lang="en-GB" sz="1400" dirty="0">
                <a:solidFill>
                  <a:prstClr val="black"/>
                </a:solidFill>
              </a:endParaRPr>
            </a:p>
          </p:txBody>
        </p:sp>
      </p:grpSp>
      <p:grpSp>
        <p:nvGrpSpPr>
          <p:cNvPr id="48" name="Group 47"/>
          <p:cNvGrpSpPr/>
          <p:nvPr/>
        </p:nvGrpSpPr>
        <p:grpSpPr>
          <a:xfrm>
            <a:off x="4661297" y="2137048"/>
            <a:ext cx="3982271" cy="1173557"/>
            <a:chOff x="517721" y="1196751"/>
            <a:chExt cx="3982271" cy="1173557"/>
          </a:xfrm>
        </p:grpSpPr>
        <p:grpSp>
          <p:nvGrpSpPr>
            <p:cNvPr id="49" name="Group 48"/>
            <p:cNvGrpSpPr/>
            <p:nvPr/>
          </p:nvGrpSpPr>
          <p:grpSpPr>
            <a:xfrm>
              <a:off x="1809293" y="1270471"/>
              <a:ext cx="1170815" cy="1024780"/>
              <a:chOff x="1817009" y="1271140"/>
              <a:chExt cx="1170815" cy="1024780"/>
            </a:xfrm>
          </p:grpSpPr>
          <p:sp>
            <p:nvSpPr>
              <p:cNvPr id="80" name="Oval 79"/>
              <p:cNvSpPr/>
              <p:nvPr/>
            </p:nvSpPr>
            <p:spPr>
              <a:xfrm>
                <a:off x="2555776" y="1271140"/>
                <a:ext cx="432048" cy="102001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77"/>
                <a:endParaRPr lang="en-GB">
                  <a:solidFill>
                    <a:prstClr val="white"/>
                  </a:solidFill>
                </a:endParaRPr>
              </a:p>
            </p:txBody>
          </p:sp>
          <p:cxnSp>
            <p:nvCxnSpPr>
              <p:cNvPr id="81" name="Straight Connector 80"/>
              <p:cNvCxnSpPr/>
              <p:nvPr/>
            </p:nvCxnSpPr>
            <p:spPr>
              <a:xfrm>
                <a:off x="1817009" y="1271140"/>
                <a:ext cx="9361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endCxn id="80" idx="4"/>
              </p:cNvCxnSpPr>
              <p:nvPr/>
            </p:nvCxnSpPr>
            <p:spPr>
              <a:xfrm flipV="1">
                <a:off x="1835696" y="2291158"/>
                <a:ext cx="936104" cy="4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Freeform 49"/>
            <p:cNvSpPr/>
            <p:nvPr/>
          </p:nvSpPr>
          <p:spPr>
            <a:xfrm>
              <a:off x="2400158" y="1397794"/>
              <a:ext cx="90630" cy="738187"/>
            </a:xfrm>
            <a:custGeom>
              <a:avLst/>
              <a:gdLst>
                <a:gd name="connsiteX0" fmla="*/ 73961 w 90630"/>
                <a:gd name="connsiteY0" fmla="*/ 738187 h 738187"/>
                <a:gd name="connsiteX1" fmla="*/ 142 w 90630"/>
                <a:gd name="connsiteY1" fmla="*/ 350044 h 738187"/>
                <a:gd name="connsiteX2" fmla="*/ 90630 w 90630"/>
                <a:gd name="connsiteY2" fmla="*/ 0 h 738187"/>
                <a:gd name="connsiteX3" fmla="*/ 90630 w 90630"/>
                <a:gd name="connsiteY3" fmla="*/ 0 h 738187"/>
              </a:gdLst>
              <a:ahLst/>
              <a:cxnLst>
                <a:cxn ang="0">
                  <a:pos x="connsiteX0" y="connsiteY0"/>
                </a:cxn>
                <a:cxn ang="0">
                  <a:pos x="connsiteX1" y="connsiteY1"/>
                </a:cxn>
                <a:cxn ang="0">
                  <a:pos x="connsiteX2" y="connsiteY2"/>
                </a:cxn>
                <a:cxn ang="0">
                  <a:pos x="connsiteX3" y="connsiteY3"/>
                </a:cxn>
              </a:cxnLst>
              <a:rect l="l" t="t" r="r" b="b"/>
              <a:pathLst>
                <a:path w="90630" h="738187">
                  <a:moveTo>
                    <a:pt x="73961" y="738187"/>
                  </a:moveTo>
                  <a:cubicBezTo>
                    <a:pt x="35662" y="605631"/>
                    <a:pt x="-2636" y="473075"/>
                    <a:pt x="142" y="350044"/>
                  </a:cubicBezTo>
                  <a:cubicBezTo>
                    <a:pt x="2920" y="227013"/>
                    <a:pt x="90630" y="0"/>
                    <a:pt x="90630" y="0"/>
                  </a:cubicBezTo>
                  <a:lnTo>
                    <a:pt x="90630" y="0"/>
                  </a:lnTo>
                </a:path>
              </a:pathLst>
            </a:custGeom>
            <a:noFill/>
            <a:ln w="12700">
              <a:solidFill>
                <a:srgbClr val="FF0000"/>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77"/>
              <a:endParaRPr lang="en-GB">
                <a:solidFill>
                  <a:prstClr val="white"/>
                </a:solidFill>
              </a:endParaRPr>
            </a:p>
          </p:txBody>
        </p:sp>
        <p:sp>
          <p:nvSpPr>
            <p:cNvPr id="51" name="Freeform 50"/>
            <p:cNvSpPr/>
            <p:nvPr/>
          </p:nvSpPr>
          <p:spPr>
            <a:xfrm>
              <a:off x="2058863" y="1393031"/>
              <a:ext cx="90630" cy="738187"/>
            </a:xfrm>
            <a:custGeom>
              <a:avLst/>
              <a:gdLst>
                <a:gd name="connsiteX0" fmla="*/ 73961 w 90630"/>
                <a:gd name="connsiteY0" fmla="*/ 738187 h 738187"/>
                <a:gd name="connsiteX1" fmla="*/ 142 w 90630"/>
                <a:gd name="connsiteY1" fmla="*/ 350044 h 738187"/>
                <a:gd name="connsiteX2" fmla="*/ 90630 w 90630"/>
                <a:gd name="connsiteY2" fmla="*/ 0 h 738187"/>
                <a:gd name="connsiteX3" fmla="*/ 90630 w 90630"/>
                <a:gd name="connsiteY3" fmla="*/ 0 h 738187"/>
              </a:gdLst>
              <a:ahLst/>
              <a:cxnLst>
                <a:cxn ang="0">
                  <a:pos x="connsiteX0" y="connsiteY0"/>
                </a:cxn>
                <a:cxn ang="0">
                  <a:pos x="connsiteX1" y="connsiteY1"/>
                </a:cxn>
                <a:cxn ang="0">
                  <a:pos x="connsiteX2" y="connsiteY2"/>
                </a:cxn>
                <a:cxn ang="0">
                  <a:pos x="connsiteX3" y="connsiteY3"/>
                </a:cxn>
              </a:cxnLst>
              <a:rect l="l" t="t" r="r" b="b"/>
              <a:pathLst>
                <a:path w="90630" h="738187">
                  <a:moveTo>
                    <a:pt x="73961" y="738187"/>
                  </a:moveTo>
                  <a:cubicBezTo>
                    <a:pt x="35662" y="605631"/>
                    <a:pt x="-2636" y="473075"/>
                    <a:pt x="142" y="350044"/>
                  </a:cubicBezTo>
                  <a:cubicBezTo>
                    <a:pt x="2920" y="227013"/>
                    <a:pt x="90630" y="0"/>
                    <a:pt x="90630" y="0"/>
                  </a:cubicBezTo>
                  <a:lnTo>
                    <a:pt x="90630" y="0"/>
                  </a:lnTo>
                </a:path>
              </a:pathLst>
            </a:custGeom>
            <a:noFill/>
            <a:ln w="12700">
              <a:solidFill>
                <a:srgbClr val="FF0000"/>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77"/>
              <a:endParaRPr lang="en-GB">
                <a:solidFill>
                  <a:prstClr val="white"/>
                </a:solidFill>
              </a:endParaRPr>
            </a:p>
          </p:txBody>
        </p:sp>
        <p:sp>
          <p:nvSpPr>
            <p:cNvPr id="52" name="Freeform 51"/>
            <p:cNvSpPr/>
            <p:nvPr/>
          </p:nvSpPr>
          <p:spPr>
            <a:xfrm>
              <a:off x="2224308" y="1403054"/>
              <a:ext cx="90630" cy="738187"/>
            </a:xfrm>
            <a:custGeom>
              <a:avLst/>
              <a:gdLst>
                <a:gd name="connsiteX0" fmla="*/ 73961 w 90630"/>
                <a:gd name="connsiteY0" fmla="*/ 738187 h 738187"/>
                <a:gd name="connsiteX1" fmla="*/ 142 w 90630"/>
                <a:gd name="connsiteY1" fmla="*/ 350044 h 738187"/>
                <a:gd name="connsiteX2" fmla="*/ 90630 w 90630"/>
                <a:gd name="connsiteY2" fmla="*/ 0 h 738187"/>
                <a:gd name="connsiteX3" fmla="*/ 90630 w 90630"/>
                <a:gd name="connsiteY3" fmla="*/ 0 h 738187"/>
              </a:gdLst>
              <a:ahLst/>
              <a:cxnLst>
                <a:cxn ang="0">
                  <a:pos x="connsiteX0" y="connsiteY0"/>
                </a:cxn>
                <a:cxn ang="0">
                  <a:pos x="connsiteX1" y="connsiteY1"/>
                </a:cxn>
                <a:cxn ang="0">
                  <a:pos x="connsiteX2" y="connsiteY2"/>
                </a:cxn>
                <a:cxn ang="0">
                  <a:pos x="connsiteX3" y="connsiteY3"/>
                </a:cxn>
              </a:cxnLst>
              <a:rect l="l" t="t" r="r" b="b"/>
              <a:pathLst>
                <a:path w="90630" h="738187">
                  <a:moveTo>
                    <a:pt x="73961" y="738187"/>
                  </a:moveTo>
                  <a:cubicBezTo>
                    <a:pt x="35662" y="605631"/>
                    <a:pt x="-2636" y="473075"/>
                    <a:pt x="142" y="350044"/>
                  </a:cubicBezTo>
                  <a:cubicBezTo>
                    <a:pt x="2920" y="227013"/>
                    <a:pt x="90630" y="0"/>
                    <a:pt x="90630" y="0"/>
                  </a:cubicBezTo>
                  <a:lnTo>
                    <a:pt x="90630" y="0"/>
                  </a:lnTo>
                </a:path>
              </a:pathLst>
            </a:custGeom>
            <a:noFill/>
            <a:ln w="12700">
              <a:solidFill>
                <a:srgbClr val="FF0000"/>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77"/>
              <a:endParaRPr lang="en-GB">
                <a:solidFill>
                  <a:prstClr val="white"/>
                </a:solidFill>
              </a:endParaRPr>
            </a:p>
          </p:txBody>
        </p:sp>
        <p:sp>
          <p:nvSpPr>
            <p:cNvPr id="53" name="TextBox 52"/>
            <p:cNvSpPr txBox="1"/>
            <p:nvPr/>
          </p:nvSpPr>
          <p:spPr>
            <a:xfrm>
              <a:off x="2043336" y="1988578"/>
              <a:ext cx="328936" cy="369332"/>
            </a:xfrm>
            <a:prstGeom prst="rect">
              <a:avLst/>
            </a:prstGeom>
            <a:noFill/>
            <a:ln w="12700">
              <a:noFill/>
            </a:ln>
          </p:spPr>
          <p:txBody>
            <a:bodyPr wrap="none" rtlCol="0">
              <a:spAutoFit/>
            </a:bodyPr>
            <a:lstStyle/>
            <a:p>
              <a:pPr defTabSz="913977"/>
              <a:r>
                <a:rPr lang="en-GB" i="1" dirty="0">
                  <a:solidFill>
                    <a:srgbClr val="FF0000"/>
                  </a:solidFill>
                </a:rPr>
                <a:t>H</a:t>
              </a:r>
            </a:p>
          </p:txBody>
        </p:sp>
        <p:cxnSp>
          <p:nvCxnSpPr>
            <p:cNvPr id="54" name="Straight Arrow Connector 53"/>
            <p:cNvCxnSpPr/>
            <p:nvPr/>
          </p:nvCxnSpPr>
          <p:spPr>
            <a:xfrm flipH="1">
              <a:off x="1907704" y="1700808"/>
              <a:ext cx="583084" cy="0"/>
            </a:xfrm>
            <a:prstGeom prst="straightConnector1">
              <a:avLst/>
            </a:prstGeom>
            <a:ln w="127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1907704" y="1779959"/>
              <a:ext cx="583084" cy="0"/>
            </a:xfrm>
            <a:prstGeom prst="straightConnector1">
              <a:avLst/>
            </a:prstGeom>
            <a:ln w="127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1920937" y="1863294"/>
              <a:ext cx="583084" cy="0"/>
            </a:xfrm>
            <a:prstGeom prst="straightConnector1">
              <a:avLst/>
            </a:prstGeom>
            <a:ln w="12700">
              <a:headEnd type="triangle"/>
              <a:tailEnd type="non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789435" y="1814103"/>
              <a:ext cx="296876" cy="369332"/>
            </a:xfrm>
            <a:prstGeom prst="rect">
              <a:avLst/>
            </a:prstGeom>
            <a:noFill/>
          </p:spPr>
          <p:txBody>
            <a:bodyPr wrap="none" rtlCol="0">
              <a:spAutoFit/>
            </a:bodyPr>
            <a:lstStyle/>
            <a:p>
              <a:pPr defTabSz="913977"/>
              <a:r>
                <a:rPr lang="en-GB" i="1" dirty="0" smtClean="0">
                  <a:solidFill>
                    <a:srgbClr val="0070C0"/>
                  </a:solidFill>
                </a:rPr>
                <a:t>E</a:t>
              </a:r>
              <a:endParaRPr lang="en-GB" i="1" dirty="0">
                <a:solidFill>
                  <a:srgbClr val="0070C0"/>
                </a:solidFill>
              </a:endParaRPr>
            </a:p>
          </p:txBody>
        </p:sp>
        <p:sp>
          <p:nvSpPr>
            <p:cNvPr id="58" name="Arc 57"/>
            <p:cNvSpPr/>
            <p:nvPr/>
          </p:nvSpPr>
          <p:spPr>
            <a:xfrm>
              <a:off x="1332235" y="1196751"/>
              <a:ext cx="695097" cy="1173557"/>
            </a:xfrm>
            <a:prstGeom prst="arc">
              <a:avLst>
                <a:gd name="adj1" fmla="val 17387524"/>
                <a:gd name="adj2" fmla="val 4281789"/>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913977"/>
              <a:endParaRPr lang="en-GB">
                <a:solidFill>
                  <a:prstClr val="black"/>
                </a:solidFill>
              </a:endParaRPr>
            </a:p>
          </p:txBody>
        </p:sp>
        <p:grpSp>
          <p:nvGrpSpPr>
            <p:cNvPr id="59" name="Group 58"/>
            <p:cNvGrpSpPr/>
            <p:nvPr/>
          </p:nvGrpSpPr>
          <p:grpSpPr>
            <a:xfrm>
              <a:off x="2690271" y="1628801"/>
              <a:ext cx="232688" cy="297604"/>
              <a:chOff x="2690271" y="1628801"/>
              <a:chExt cx="232688" cy="297604"/>
            </a:xfrm>
          </p:grpSpPr>
          <p:sp>
            <p:nvSpPr>
              <p:cNvPr id="78" name="Arc 77"/>
              <p:cNvSpPr/>
              <p:nvPr/>
            </p:nvSpPr>
            <p:spPr>
              <a:xfrm rot="16200000">
                <a:off x="2618240" y="1700832"/>
                <a:ext cx="297604" cy="153542"/>
              </a:xfrm>
              <a:prstGeom prst="arc">
                <a:avLst>
                  <a:gd name="adj1" fmla="val 11144719"/>
                  <a:gd name="adj2" fmla="val 2099373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977"/>
                <a:endParaRPr lang="en-GB">
                  <a:solidFill>
                    <a:prstClr val="black"/>
                  </a:solidFill>
                </a:endParaRPr>
              </a:p>
            </p:txBody>
          </p:sp>
          <p:sp>
            <p:nvSpPr>
              <p:cNvPr id="79" name="Oval 78"/>
              <p:cNvSpPr/>
              <p:nvPr/>
            </p:nvSpPr>
            <p:spPr>
              <a:xfrm>
                <a:off x="2831908" y="1635943"/>
                <a:ext cx="91051" cy="28803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77"/>
                <a:endParaRPr lang="en-GB">
                  <a:solidFill>
                    <a:prstClr val="white"/>
                  </a:solidFill>
                </a:endParaRPr>
              </a:p>
            </p:txBody>
          </p:sp>
        </p:grpSp>
        <p:cxnSp>
          <p:nvCxnSpPr>
            <p:cNvPr id="60" name="Straight Connector 59"/>
            <p:cNvCxnSpPr/>
            <p:nvPr/>
          </p:nvCxnSpPr>
          <p:spPr>
            <a:xfrm>
              <a:off x="2740635" y="1636521"/>
              <a:ext cx="132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744554" y="1924024"/>
              <a:ext cx="132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907519" y="1779959"/>
              <a:ext cx="373099" cy="238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208420" y="1620960"/>
              <a:ext cx="1291572" cy="307777"/>
            </a:xfrm>
            <a:prstGeom prst="rect">
              <a:avLst/>
            </a:prstGeom>
            <a:noFill/>
          </p:spPr>
          <p:txBody>
            <a:bodyPr wrap="none" rtlCol="0">
              <a:spAutoFit/>
            </a:bodyPr>
            <a:lstStyle/>
            <a:p>
              <a:pPr defTabSz="913977"/>
              <a:r>
                <a:rPr lang="en-GB" sz="1400" dirty="0">
                  <a:solidFill>
                    <a:prstClr val="black"/>
                  </a:solidFill>
                </a:rPr>
                <a:t>b</a:t>
              </a:r>
              <a:r>
                <a:rPr lang="en-GB" sz="1400" dirty="0" smtClean="0">
                  <a:solidFill>
                    <a:prstClr val="black"/>
                  </a:solidFill>
                </a:rPr>
                <a:t>eam direction</a:t>
              </a:r>
              <a:endParaRPr lang="en-GB" sz="1400" dirty="0">
                <a:solidFill>
                  <a:prstClr val="black"/>
                </a:solidFill>
              </a:endParaRPr>
            </a:p>
          </p:txBody>
        </p:sp>
        <p:grpSp>
          <p:nvGrpSpPr>
            <p:cNvPr id="64" name="Group 63"/>
            <p:cNvGrpSpPr/>
            <p:nvPr/>
          </p:nvGrpSpPr>
          <p:grpSpPr>
            <a:xfrm>
              <a:off x="720626" y="1268090"/>
              <a:ext cx="1338237" cy="1029741"/>
              <a:chOff x="720626" y="1268090"/>
              <a:chExt cx="1338237" cy="1029741"/>
            </a:xfrm>
          </p:grpSpPr>
          <p:sp>
            <p:nvSpPr>
              <p:cNvPr id="68" name="Arc 67"/>
              <p:cNvSpPr/>
              <p:nvPr/>
            </p:nvSpPr>
            <p:spPr>
              <a:xfrm rot="16200000">
                <a:off x="1315392" y="1554361"/>
                <a:ext cx="1029741" cy="457200"/>
              </a:xfrm>
              <a:prstGeom prst="arc">
                <a:avLst>
                  <a:gd name="adj1" fmla="val 10757817"/>
                  <a:gd name="adj2" fmla="val 2155839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977"/>
                <a:endParaRPr lang="en-GB">
                  <a:solidFill>
                    <a:prstClr val="black"/>
                  </a:solidFill>
                </a:endParaRPr>
              </a:p>
            </p:txBody>
          </p:sp>
          <p:grpSp>
            <p:nvGrpSpPr>
              <p:cNvPr id="69" name="Group 68"/>
              <p:cNvGrpSpPr/>
              <p:nvPr/>
            </p:nvGrpSpPr>
            <p:grpSpPr>
              <a:xfrm>
                <a:off x="1463744" y="1628800"/>
                <a:ext cx="443960" cy="288032"/>
                <a:chOff x="1463744" y="1628800"/>
                <a:chExt cx="443960" cy="288032"/>
              </a:xfrm>
            </p:grpSpPr>
            <p:sp>
              <p:nvSpPr>
                <p:cNvPr id="71" name="Arc 70"/>
                <p:cNvSpPr/>
                <p:nvPr/>
              </p:nvSpPr>
              <p:spPr>
                <a:xfrm rot="16200000">
                  <a:off x="1397692" y="1694852"/>
                  <a:ext cx="288032" cy="155928"/>
                </a:xfrm>
                <a:prstGeom prst="arc">
                  <a:avLst>
                    <a:gd name="adj1" fmla="val 10867522"/>
                    <a:gd name="adj2" fmla="val 20686585"/>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977"/>
                  <a:endParaRPr lang="en-GB">
                    <a:solidFill>
                      <a:prstClr val="black"/>
                    </a:solidFill>
                  </a:endParaRPr>
                </a:p>
              </p:txBody>
            </p:sp>
            <p:cxnSp>
              <p:nvCxnSpPr>
                <p:cNvPr id="72" name="Straight Connector 71"/>
                <p:cNvCxnSpPr/>
                <p:nvPr/>
              </p:nvCxnSpPr>
              <p:spPr>
                <a:xfrm>
                  <a:off x="1506609" y="1648426"/>
                  <a:ext cx="9505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532340" y="1916832"/>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1620090" y="1648426"/>
                  <a:ext cx="210172" cy="263066"/>
                  <a:chOff x="1620090" y="1648426"/>
                  <a:chExt cx="210172" cy="263066"/>
                </a:xfrm>
              </p:grpSpPr>
              <p:cxnSp>
                <p:nvCxnSpPr>
                  <p:cNvPr id="76" name="Straight Connector 75"/>
                  <p:cNvCxnSpPr/>
                  <p:nvPr/>
                </p:nvCxnSpPr>
                <p:spPr>
                  <a:xfrm>
                    <a:off x="1620090" y="1648426"/>
                    <a:ext cx="20789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622372" y="1911492"/>
                    <a:ext cx="20789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75" name="Oval 74"/>
                <p:cNvSpPr/>
                <p:nvPr/>
              </p:nvSpPr>
              <p:spPr>
                <a:xfrm>
                  <a:off x="1790600" y="1650806"/>
                  <a:ext cx="117104" cy="266025"/>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77"/>
                  <a:endParaRPr lang="en-GB">
                    <a:solidFill>
                      <a:prstClr val="white"/>
                    </a:solidFill>
                  </a:endParaRPr>
                </a:p>
              </p:txBody>
            </p:sp>
          </p:grpSp>
          <p:cxnSp>
            <p:nvCxnSpPr>
              <p:cNvPr id="70" name="Straight Connector 69"/>
              <p:cNvCxnSpPr/>
              <p:nvPr/>
            </p:nvCxnSpPr>
            <p:spPr>
              <a:xfrm>
                <a:off x="720626" y="1779367"/>
                <a:ext cx="7431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Oval 64"/>
            <p:cNvSpPr/>
            <p:nvPr/>
          </p:nvSpPr>
          <p:spPr>
            <a:xfrm>
              <a:off x="1804919" y="1751284"/>
              <a:ext cx="144016" cy="58391"/>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77"/>
              <a:endParaRPr lang="en-GB">
                <a:solidFill>
                  <a:prstClr val="white"/>
                </a:solidFill>
              </a:endParaRPr>
            </a:p>
          </p:txBody>
        </p:sp>
        <p:cxnSp>
          <p:nvCxnSpPr>
            <p:cNvPr id="66" name="Straight Arrow Connector 65"/>
            <p:cNvCxnSpPr>
              <a:endCxn id="65" idx="4"/>
            </p:cNvCxnSpPr>
            <p:nvPr/>
          </p:nvCxnSpPr>
          <p:spPr>
            <a:xfrm flipV="1">
              <a:off x="1556192" y="1809675"/>
              <a:ext cx="320735" cy="25117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517721" y="1950296"/>
              <a:ext cx="1225977" cy="307777"/>
            </a:xfrm>
            <a:prstGeom prst="rect">
              <a:avLst/>
            </a:prstGeom>
            <a:noFill/>
          </p:spPr>
          <p:txBody>
            <a:bodyPr wrap="none" rtlCol="0">
              <a:spAutoFit/>
            </a:bodyPr>
            <a:lstStyle/>
            <a:p>
              <a:pPr defTabSz="913977"/>
              <a:r>
                <a:rPr lang="en-GB" sz="1400" dirty="0" smtClean="0">
                  <a:solidFill>
                    <a:prstClr val="black"/>
                  </a:solidFill>
                </a:rPr>
                <a:t>Particle bunch</a:t>
              </a:r>
              <a:endParaRPr lang="en-GB" sz="1400" dirty="0">
                <a:solidFill>
                  <a:prstClr val="black"/>
                </a:solidFill>
              </a:endParaRPr>
            </a:p>
          </p:txBody>
        </p:sp>
      </p:grpSp>
      <p:grpSp>
        <p:nvGrpSpPr>
          <p:cNvPr id="83" name="Group 82"/>
          <p:cNvGrpSpPr/>
          <p:nvPr/>
        </p:nvGrpSpPr>
        <p:grpSpPr>
          <a:xfrm>
            <a:off x="4661297" y="931815"/>
            <a:ext cx="3982271" cy="1173557"/>
            <a:chOff x="517721" y="1196751"/>
            <a:chExt cx="3982271" cy="1173557"/>
          </a:xfrm>
        </p:grpSpPr>
        <p:grpSp>
          <p:nvGrpSpPr>
            <p:cNvPr id="84" name="Group 83"/>
            <p:cNvGrpSpPr/>
            <p:nvPr/>
          </p:nvGrpSpPr>
          <p:grpSpPr>
            <a:xfrm>
              <a:off x="1809293" y="1270471"/>
              <a:ext cx="1170815" cy="1024780"/>
              <a:chOff x="1817009" y="1271140"/>
              <a:chExt cx="1170815" cy="1024780"/>
            </a:xfrm>
          </p:grpSpPr>
          <p:sp>
            <p:nvSpPr>
              <p:cNvPr id="115" name="Oval 114"/>
              <p:cNvSpPr/>
              <p:nvPr/>
            </p:nvSpPr>
            <p:spPr>
              <a:xfrm>
                <a:off x="2555776" y="1271140"/>
                <a:ext cx="432048" cy="102001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77"/>
                <a:endParaRPr lang="en-GB">
                  <a:solidFill>
                    <a:prstClr val="white"/>
                  </a:solidFill>
                </a:endParaRPr>
              </a:p>
            </p:txBody>
          </p:sp>
          <p:cxnSp>
            <p:nvCxnSpPr>
              <p:cNvPr id="116" name="Straight Connector 115"/>
              <p:cNvCxnSpPr/>
              <p:nvPr/>
            </p:nvCxnSpPr>
            <p:spPr>
              <a:xfrm>
                <a:off x="1817009" y="1271140"/>
                <a:ext cx="9361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endCxn id="115" idx="4"/>
              </p:cNvCxnSpPr>
              <p:nvPr/>
            </p:nvCxnSpPr>
            <p:spPr>
              <a:xfrm flipV="1">
                <a:off x="1835696" y="2291158"/>
                <a:ext cx="936104" cy="4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5" name="Freeform 84"/>
            <p:cNvSpPr/>
            <p:nvPr/>
          </p:nvSpPr>
          <p:spPr>
            <a:xfrm>
              <a:off x="2400158" y="1397794"/>
              <a:ext cx="90630" cy="738187"/>
            </a:xfrm>
            <a:custGeom>
              <a:avLst/>
              <a:gdLst>
                <a:gd name="connsiteX0" fmla="*/ 73961 w 90630"/>
                <a:gd name="connsiteY0" fmla="*/ 738187 h 738187"/>
                <a:gd name="connsiteX1" fmla="*/ 142 w 90630"/>
                <a:gd name="connsiteY1" fmla="*/ 350044 h 738187"/>
                <a:gd name="connsiteX2" fmla="*/ 90630 w 90630"/>
                <a:gd name="connsiteY2" fmla="*/ 0 h 738187"/>
                <a:gd name="connsiteX3" fmla="*/ 90630 w 90630"/>
                <a:gd name="connsiteY3" fmla="*/ 0 h 738187"/>
              </a:gdLst>
              <a:ahLst/>
              <a:cxnLst>
                <a:cxn ang="0">
                  <a:pos x="connsiteX0" y="connsiteY0"/>
                </a:cxn>
                <a:cxn ang="0">
                  <a:pos x="connsiteX1" y="connsiteY1"/>
                </a:cxn>
                <a:cxn ang="0">
                  <a:pos x="connsiteX2" y="connsiteY2"/>
                </a:cxn>
                <a:cxn ang="0">
                  <a:pos x="connsiteX3" y="connsiteY3"/>
                </a:cxn>
              </a:cxnLst>
              <a:rect l="l" t="t" r="r" b="b"/>
              <a:pathLst>
                <a:path w="90630" h="738187">
                  <a:moveTo>
                    <a:pt x="73961" y="738187"/>
                  </a:moveTo>
                  <a:cubicBezTo>
                    <a:pt x="35662" y="605631"/>
                    <a:pt x="-2636" y="473075"/>
                    <a:pt x="142" y="350044"/>
                  </a:cubicBezTo>
                  <a:cubicBezTo>
                    <a:pt x="2920" y="227013"/>
                    <a:pt x="90630" y="0"/>
                    <a:pt x="90630" y="0"/>
                  </a:cubicBezTo>
                  <a:lnTo>
                    <a:pt x="90630" y="0"/>
                  </a:lnTo>
                </a:path>
              </a:pathLst>
            </a:custGeom>
            <a:noFill/>
            <a:ln w="127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77"/>
              <a:endParaRPr lang="en-GB">
                <a:solidFill>
                  <a:prstClr val="white"/>
                </a:solidFill>
              </a:endParaRPr>
            </a:p>
          </p:txBody>
        </p:sp>
        <p:sp>
          <p:nvSpPr>
            <p:cNvPr id="86" name="Freeform 85"/>
            <p:cNvSpPr/>
            <p:nvPr/>
          </p:nvSpPr>
          <p:spPr>
            <a:xfrm>
              <a:off x="2058863" y="1393031"/>
              <a:ext cx="90630" cy="738187"/>
            </a:xfrm>
            <a:custGeom>
              <a:avLst/>
              <a:gdLst>
                <a:gd name="connsiteX0" fmla="*/ 73961 w 90630"/>
                <a:gd name="connsiteY0" fmla="*/ 738187 h 738187"/>
                <a:gd name="connsiteX1" fmla="*/ 142 w 90630"/>
                <a:gd name="connsiteY1" fmla="*/ 350044 h 738187"/>
                <a:gd name="connsiteX2" fmla="*/ 90630 w 90630"/>
                <a:gd name="connsiteY2" fmla="*/ 0 h 738187"/>
                <a:gd name="connsiteX3" fmla="*/ 90630 w 90630"/>
                <a:gd name="connsiteY3" fmla="*/ 0 h 738187"/>
              </a:gdLst>
              <a:ahLst/>
              <a:cxnLst>
                <a:cxn ang="0">
                  <a:pos x="connsiteX0" y="connsiteY0"/>
                </a:cxn>
                <a:cxn ang="0">
                  <a:pos x="connsiteX1" y="connsiteY1"/>
                </a:cxn>
                <a:cxn ang="0">
                  <a:pos x="connsiteX2" y="connsiteY2"/>
                </a:cxn>
                <a:cxn ang="0">
                  <a:pos x="connsiteX3" y="connsiteY3"/>
                </a:cxn>
              </a:cxnLst>
              <a:rect l="l" t="t" r="r" b="b"/>
              <a:pathLst>
                <a:path w="90630" h="738187">
                  <a:moveTo>
                    <a:pt x="73961" y="738187"/>
                  </a:moveTo>
                  <a:cubicBezTo>
                    <a:pt x="35662" y="605631"/>
                    <a:pt x="-2636" y="473075"/>
                    <a:pt x="142" y="350044"/>
                  </a:cubicBezTo>
                  <a:cubicBezTo>
                    <a:pt x="2920" y="227013"/>
                    <a:pt x="90630" y="0"/>
                    <a:pt x="90630" y="0"/>
                  </a:cubicBezTo>
                  <a:lnTo>
                    <a:pt x="90630" y="0"/>
                  </a:lnTo>
                </a:path>
              </a:pathLst>
            </a:custGeom>
            <a:noFill/>
            <a:ln w="127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77"/>
              <a:endParaRPr lang="en-GB">
                <a:solidFill>
                  <a:prstClr val="white"/>
                </a:solidFill>
              </a:endParaRPr>
            </a:p>
          </p:txBody>
        </p:sp>
        <p:sp>
          <p:nvSpPr>
            <p:cNvPr id="87" name="Freeform 86"/>
            <p:cNvSpPr/>
            <p:nvPr/>
          </p:nvSpPr>
          <p:spPr>
            <a:xfrm>
              <a:off x="2224308" y="1403054"/>
              <a:ext cx="90630" cy="738187"/>
            </a:xfrm>
            <a:custGeom>
              <a:avLst/>
              <a:gdLst>
                <a:gd name="connsiteX0" fmla="*/ 73961 w 90630"/>
                <a:gd name="connsiteY0" fmla="*/ 738187 h 738187"/>
                <a:gd name="connsiteX1" fmla="*/ 142 w 90630"/>
                <a:gd name="connsiteY1" fmla="*/ 350044 h 738187"/>
                <a:gd name="connsiteX2" fmla="*/ 90630 w 90630"/>
                <a:gd name="connsiteY2" fmla="*/ 0 h 738187"/>
                <a:gd name="connsiteX3" fmla="*/ 90630 w 90630"/>
                <a:gd name="connsiteY3" fmla="*/ 0 h 738187"/>
              </a:gdLst>
              <a:ahLst/>
              <a:cxnLst>
                <a:cxn ang="0">
                  <a:pos x="connsiteX0" y="connsiteY0"/>
                </a:cxn>
                <a:cxn ang="0">
                  <a:pos x="connsiteX1" y="connsiteY1"/>
                </a:cxn>
                <a:cxn ang="0">
                  <a:pos x="connsiteX2" y="connsiteY2"/>
                </a:cxn>
                <a:cxn ang="0">
                  <a:pos x="connsiteX3" y="connsiteY3"/>
                </a:cxn>
              </a:cxnLst>
              <a:rect l="l" t="t" r="r" b="b"/>
              <a:pathLst>
                <a:path w="90630" h="738187">
                  <a:moveTo>
                    <a:pt x="73961" y="738187"/>
                  </a:moveTo>
                  <a:cubicBezTo>
                    <a:pt x="35662" y="605631"/>
                    <a:pt x="-2636" y="473075"/>
                    <a:pt x="142" y="350044"/>
                  </a:cubicBezTo>
                  <a:cubicBezTo>
                    <a:pt x="2920" y="227013"/>
                    <a:pt x="90630" y="0"/>
                    <a:pt x="90630" y="0"/>
                  </a:cubicBezTo>
                  <a:lnTo>
                    <a:pt x="90630" y="0"/>
                  </a:lnTo>
                </a:path>
              </a:pathLst>
            </a:custGeom>
            <a:noFill/>
            <a:ln w="127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77"/>
              <a:endParaRPr lang="en-GB">
                <a:solidFill>
                  <a:prstClr val="white"/>
                </a:solidFill>
              </a:endParaRPr>
            </a:p>
          </p:txBody>
        </p:sp>
        <p:sp>
          <p:nvSpPr>
            <p:cNvPr id="88" name="TextBox 87"/>
            <p:cNvSpPr txBox="1"/>
            <p:nvPr/>
          </p:nvSpPr>
          <p:spPr>
            <a:xfrm>
              <a:off x="2043336" y="1988578"/>
              <a:ext cx="328936" cy="369332"/>
            </a:xfrm>
            <a:prstGeom prst="rect">
              <a:avLst/>
            </a:prstGeom>
            <a:noFill/>
            <a:ln w="12700">
              <a:noFill/>
            </a:ln>
          </p:spPr>
          <p:txBody>
            <a:bodyPr wrap="none" rtlCol="0">
              <a:spAutoFit/>
            </a:bodyPr>
            <a:lstStyle/>
            <a:p>
              <a:pPr defTabSz="913977"/>
              <a:r>
                <a:rPr lang="en-GB" i="1" dirty="0">
                  <a:solidFill>
                    <a:srgbClr val="FF0000"/>
                  </a:solidFill>
                </a:rPr>
                <a:t>H</a:t>
              </a:r>
            </a:p>
          </p:txBody>
        </p:sp>
        <p:cxnSp>
          <p:nvCxnSpPr>
            <p:cNvPr id="89" name="Straight Arrow Connector 88"/>
            <p:cNvCxnSpPr/>
            <p:nvPr/>
          </p:nvCxnSpPr>
          <p:spPr>
            <a:xfrm flipH="1">
              <a:off x="1907704" y="1700808"/>
              <a:ext cx="583084"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a:off x="1907704" y="1779959"/>
              <a:ext cx="583084"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1920937" y="1863294"/>
              <a:ext cx="583084"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1789435" y="1814103"/>
              <a:ext cx="296876" cy="369332"/>
            </a:xfrm>
            <a:prstGeom prst="rect">
              <a:avLst/>
            </a:prstGeom>
            <a:noFill/>
          </p:spPr>
          <p:txBody>
            <a:bodyPr wrap="none" rtlCol="0">
              <a:spAutoFit/>
            </a:bodyPr>
            <a:lstStyle/>
            <a:p>
              <a:pPr defTabSz="913977"/>
              <a:r>
                <a:rPr lang="en-GB" i="1" dirty="0" smtClean="0">
                  <a:solidFill>
                    <a:srgbClr val="0070C0"/>
                  </a:solidFill>
                </a:rPr>
                <a:t>E</a:t>
              </a:r>
              <a:endParaRPr lang="en-GB" i="1" dirty="0">
                <a:solidFill>
                  <a:srgbClr val="0070C0"/>
                </a:solidFill>
              </a:endParaRPr>
            </a:p>
          </p:txBody>
        </p:sp>
        <p:sp>
          <p:nvSpPr>
            <p:cNvPr id="93" name="Arc 92"/>
            <p:cNvSpPr/>
            <p:nvPr/>
          </p:nvSpPr>
          <p:spPr>
            <a:xfrm>
              <a:off x="1332235" y="1196751"/>
              <a:ext cx="695097" cy="1173557"/>
            </a:xfrm>
            <a:prstGeom prst="arc">
              <a:avLst>
                <a:gd name="adj1" fmla="val 17387524"/>
                <a:gd name="adj2" fmla="val 4281789"/>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913977"/>
              <a:endParaRPr lang="en-GB">
                <a:solidFill>
                  <a:prstClr val="black"/>
                </a:solidFill>
              </a:endParaRPr>
            </a:p>
          </p:txBody>
        </p:sp>
        <p:grpSp>
          <p:nvGrpSpPr>
            <p:cNvPr id="94" name="Group 93"/>
            <p:cNvGrpSpPr/>
            <p:nvPr/>
          </p:nvGrpSpPr>
          <p:grpSpPr>
            <a:xfrm>
              <a:off x="2690271" y="1628801"/>
              <a:ext cx="232688" cy="297604"/>
              <a:chOff x="2690271" y="1628801"/>
              <a:chExt cx="232688" cy="297604"/>
            </a:xfrm>
          </p:grpSpPr>
          <p:sp>
            <p:nvSpPr>
              <p:cNvPr id="113" name="Arc 112"/>
              <p:cNvSpPr/>
              <p:nvPr/>
            </p:nvSpPr>
            <p:spPr>
              <a:xfrm rot="16200000">
                <a:off x="2618240" y="1700832"/>
                <a:ext cx="297604" cy="153542"/>
              </a:xfrm>
              <a:prstGeom prst="arc">
                <a:avLst>
                  <a:gd name="adj1" fmla="val 11144719"/>
                  <a:gd name="adj2" fmla="val 2099373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977"/>
                <a:endParaRPr lang="en-GB">
                  <a:solidFill>
                    <a:prstClr val="black"/>
                  </a:solidFill>
                </a:endParaRPr>
              </a:p>
            </p:txBody>
          </p:sp>
          <p:sp>
            <p:nvSpPr>
              <p:cNvPr id="114" name="Oval 113"/>
              <p:cNvSpPr/>
              <p:nvPr/>
            </p:nvSpPr>
            <p:spPr>
              <a:xfrm>
                <a:off x="2831908" y="1635943"/>
                <a:ext cx="91051" cy="28803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77"/>
                <a:endParaRPr lang="en-GB">
                  <a:solidFill>
                    <a:prstClr val="white"/>
                  </a:solidFill>
                </a:endParaRPr>
              </a:p>
            </p:txBody>
          </p:sp>
        </p:grpSp>
        <p:cxnSp>
          <p:nvCxnSpPr>
            <p:cNvPr id="95" name="Straight Connector 94"/>
            <p:cNvCxnSpPr/>
            <p:nvPr/>
          </p:nvCxnSpPr>
          <p:spPr>
            <a:xfrm>
              <a:off x="2740635" y="1636521"/>
              <a:ext cx="132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744554" y="1924024"/>
              <a:ext cx="132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V="1">
              <a:off x="2907519" y="1779959"/>
              <a:ext cx="373099" cy="238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3208420" y="1620960"/>
              <a:ext cx="1291572" cy="307777"/>
            </a:xfrm>
            <a:prstGeom prst="rect">
              <a:avLst/>
            </a:prstGeom>
            <a:noFill/>
          </p:spPr>
          <p:txBody>
            <a:bodyPr wrap="none" rtlCol="0">
              <a:spAutoFit/>
            </a:bodyPr>
            <a:lstStyle/>
            <a:p>
              <a:pPr defTabSz="913977"/>
              <a:r>
                <a:rPr lang="en-GB" sz="1400" dirty="0">
                  <a:solidFill>
                    <a:prstClr val="black"/>
                  </a:solidFill>
                </a:rPr>
                <a:t>b</a:t>
              </a:r>
              <a:r>
                <a:rPr lang="en-GB" sz="1400" dirty="0" smtClean="0">
                  <a:solidFill>
                    <a:prstClr val="black"/>
                  </a:solidFill>
                </a:rPr>
                <a:t>eam direction</a:t>
              </a:r>
              <a:endParaRPr lang="en-GB" sz="1400" dirty="0">
                <a:solidFill>
                  <a:prstClr val="black"/>
                </a:solidFill>
              </a:endParaRPr>
            </a:p>
          </p:txBody>
        </p:sp>
        <p:grpSp>
          <p:nvGrpSpPr>
            <p:cNvPr id="99" name="Group 98"/>
            <p:cNvGrpSpPr/>
            <p:nvPr/>
          </p:nvGrpSpPr>
          <p:grpSpPr>
            <a:xfrm>
              <a:off x="720626" y="1268090"/>
              <a:ext cx="1338237" cy="1029741"/>
              <a:chOff x="720626" y="1268090"/>
              <a:chExt cx="1338237" cy="1029741"/>
            </a:xfrm>
          </p:grpSpPr>
          <p:sp>
            <p:nvSpPr>
              <p:cNvPr id="103" name="Arc 102"/>
              <p:cNvSpPr/>
              <p:nvPr/>
            </p:nvSpPr>
            <p:spPr>
              <a:xfrm rot="16200000">
                <a:off x="1315392" y="1554361"/>
                <a:ext cx="1029741" cy="457200"/>
              </a:xfrm>
              <a:prstGeom prst="arc">
                <a:avLst>
                  <a:gd name="adj1" fmla="val 10757817"/>
                  <a:gd name="adj2" fmla="val 2155839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977"/>
                <a:endParaRPr lang="en-GB">
                  <a:solidFill>
                    <a:prstClr val="black"/>
                  </a:solidFill>
                </a:endParaRPr>
              </a:p>
            </p:txBody>
          </p:sp>
          <p:grpSp>
            <p:nvGrpSpPr>
              <p:cNvPr id="104" name="Group 103"/>
              <p:cNvGrpSpPr/>
              <p:nvPr/>
            </p:nvGrpSpPr>
            <p:grpSpPr>
              <a:xfrm>
                <a:off x="1463744" y="1628800"/>
                <a:ext cx="443960" cy="288032"/>
                <a:chOff x="1463744" y="1628800"/>
                <a:chExt cx="443960" cy="288032"/>
              </a:xfrm>
            </p:grpSpPr>
            <p:sp>
              <p:nvSpPr>
                <p:cNvPr id="106" name="Arc 105"/>
                <p:cNvSpPr/>
                <p:nvPr/>
              </p:nvSpPr>
              <p:spPr>
                <a:xfrm rot="16200000">
                  <a:off x="1397692" y="1694852"/>
                  <a:ext cx="288032" cy="155928"/>
                </a:xfrm>
                <a:prstGeom prst="arc">
                  <a:avLst>
                    <a:gd name="adj1" fmla="val 10867522"/>
                    <a:gd name="adj2" fmla="val 20686585"/>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977"/>
                  <a:endParaRPr lang="en-GB">
                    <a:solidFill>
                      <a:prstClr val="black"/>
                    </a:solidFill>
                  </a:endParaRPr>
                </a:p>
              </p:txBody>
            </p:sp>
            <p:cxnSp>
              <p:nvCxnSpPr>
                <p:cNvPr id="107" name="Straight Connector 106"/>
                <p:cNvCxnSpPr/>
                <p:nvPr/>
              </p:nvCxnSpPr>
              <p:spPr>
                <a:xfrm>
                  <a:off x="1506609" y="1648426"/>
                  <a:ext cx="9505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532340" y="1916832"/>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9" name="Group 108"/>
                <p:cNvGrpSpPr/>
                <p:nvPr/>
              </p:nvGrpSpPr>
              <p:grpSpPr>
                <a:xfrm>
                  <a:off x="1620090" y="1648426"/>
                  <a:ext cx="210172" cy="263066"/>
                  <a:chOff x="1620090" y="1648426"/>
                  <a:chExt cx="210172" cy="263066"/>
                </a:xfrm>
              </p:grpSpPr>
              <p:cxnSp>
                <p:nvCxnSpPr>
                  <p:cNvPr id="111" name="Straight Connector 110"/>
                  <p:cNvCxnSpPr/>
                  <p:nvPr/>
                </p:nvCxnSpPr>
                <p:spPr>
                  <a:xfrm>
                    <a:off x="1620090" y="1648426"/>
                    <a:ext cx="20789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622372" y="1911492"/>
                    <a:ext cx="20789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10" name="Oval 109"/>
                <p:cNvSpPr/>
                <p:nvPr/>
              </p:nvSpPr>
              <p:spPr>
                <a:xfrm>
                  <a:off x="1790600" y="1650806"/>
                  <a:ext cx="117104" cy="266025"/>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77"/>
                  <a:endParaRPr lang="en-GB">
                    <a:solidFill>
                      <a:prstClr val="white"/>
                    </a:solidFill>
                  </a:endParaRPr>
                </a:p>
              </p:txBody>
            </p:sp>
          </p:grpSp>
          <p:cxnSp>
            <p:nvCxnSpPr>
              <p:cNvPr id="105" name="Straight Connector 104"/>
              <p:cNvCxnSpPr/>
              <p:nvPr/>
            </p:nvCxnSpPr>
            <p:spPr>
              <a:xfrm>
                <a:off x="720626" y="1779367"/>
                <a:ext cx="7431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0" name="Oval 99"/>
            <p:cNvSpPr/>
            <p:nvPr/>
          </p:nvSpPr>
          <p:spPr>
            <a:xfrm>
              <a:off x="1216196" y="1744244"/>
              <a:ext cx="144016" cy="58391"/>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77"/>
              <a:endParaRPr lang="en-GB">
                <a:solidFill>
                  <a:prstClr val="white"/>
                </a:solidFill>
              </a:endParaRPr>
            </a:p>
          </p:txBody>
        </p:sp>
        <p:cxnSp>
          <p:nvCxnSpPr>
            <p:cNvPr id="101" name="Straight Arrow Connector 100"/>
            <p:cNvCxnSpPr/>
            <p:nvPr/>
          </p:nvCxnSpPr>
          <p:spPr>
            <a:xfrm flipV="1">
              <a:off x="1235458" y="1783529"/>
              <a:ext cx="52746" cy="27731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517721" y="1950296"/>
              <a:ext cx="1225977" cy="307777"/>
            </a:xfrm>
            <a:prstGeom prst="rect">
              <a:avLst/>
            </a:prstGeom>
            <a:noFill/>
          </p:spPr>
          <p:txBody>
            <a:bodyPr wrap="none" rtlCol="0">
              <a:spAutoFit/>
            </a:bodyPr>
            <a:lstStyle/>
            <a:p>
              <a:pPr defTabSz="913977"/>
              <a:r>
                <a:rPr lang="en-GB" sz="1400" dirty="0" smtClean="0">
                  <a:solidFill>
                    <a:prstClr val="black"/>
                  </a:solidFill>
                </a:rPr>
                <a:t>Particle bunch</a:t>
              </a:r>
              <a:endParaRPr lang="en-GB" sz="1400" dirty="0">
                <a:solidFill>
                  <a:prstClr val="black"/>
                </a:solidFill>
              </a:endParaRPr>
            </a:p>
          </p:txBody>
        </p:sp>
      </p:grpSp>
      <p:sp>
        <p:nvSpPr>
          <p:cNvPr id="118" name="TextBox 117"/>
          <p:cNvSpPr txBox="1"/>
          <p:nvPr/>
        </p:nvSpPr>
        <p:spPr>
          <a:xfrm>
            <a:off x="213215" y="863528"/>
            <a:ext cx="4623846" cy="1200329"/>
          </a:xfrm>
          <a:prstGeom prst="rect">
            <a:avLst/>
          </a:prstGeom>
          <a:noFill/>
        </p:spPr>
        <p:txBody>
          <a:bodyPr wrap="square" rtlCol="0">
            <a:spAutoFit/>
          </a:bodyPr>
          <a:lstStyle/>
          <a:p>
            <a:pPr defTabSz="913977"/>
            <a:r>
              <a:rPr lang="en-GB" dirty="0" smtClean="0">
                <a:solidFill>
                  <a:prstClr val="black"/>
                </a:solidFill>
              </a:rPr>
              <a:t>1. </a:t>
            </a:r>
            <a:r>
              <a:rPr lang="en-GB" dirty="0" smtClean="0">
                <a:solidFill>
                  <a:prstClr val="black"/>
                </a:solidFill>
              </a:rPr>
              <a:t>Acceleration with radiofrequency cavities requires synchronization of particles and RF field. Outside of the cavity the </a:t>
            </a:r>
            <a:r>
              <a:rPr lang="en-GB" dirty="0">
                <a:solidFill>
                  <a:prstClr val="black"/>
                </a:solidFill>
              </a:rPr>
              <a:t>a</a:t>
            </a:r>
            <a:r>
              <a:rPr lang="en-GB" dirty="0" smtClean="0">
                <a:solidFill>
                  <a:prstClr val="black"/>
                </a:solidFill>
              </a:rPr>
              <a:t>pproaching particle bunch does not experience the RF field</a:t>
            </a:r>
            <a:endParaRPr lang="en-GB" dirty="0">
              <a:solidFill>
                <a:prstClr val="black"/>
              </a:solidFill>
            </a:endParaRPr>
          </a:p>
        </p:txBody>
      </p:sp>
      <p:sp>
        <p:nvSpPr>
          <p:cNvPr id="119" name="TextBox 118"/>
          <p:cNvSpPr txBox="1"/>
          <p:nvPr/>
        </p:nvSpPr>
        <p:spPr>
          <a:xfrm>
            <a:off x="226283" y="2240756"/>
            <a:ext cx="4312638" cy="923330"/>
          </a:xfrm>
          <a:prstGeom prst="rect">
            <a:avLst/>
          </a:prstGeom>
          <a:noFill/>
        </p:spPr>
        <p:txBody>
          <a:bodyPr wrap="square" rtlCol="0">
            <a:spAutoFit/>
          </a:bodyPr>
          <a:lstStyle/>
          <a:p>
            <a:pPr defTabSz="913977"/>
            <a:r>
              <a:rPr lang="en-GB" dirty="0">
                <a:solidFill>
                  <a:prstClr val="black"/>
                </a:solidFill>
              </a:rPr>
              <a:t>2</a:t>
            </a:r>
            <a:r>
              <a:rPr lang="en-GB" dirty="0" smtClean="0">
                <a:solidFill>
                  <a:prstClr val="black"/>
                </a:solidFill>
              </a:rPr>
              <a:t>. The particle bunch enters the cavity. The electric field is pointing in the direction of the beam axis </a:t>
            </a:r>
            <a:r>
              <a:rPr lang="en-GB" dirty="0" smtClean="0">
                <a:solidFill>
                  <a:prstClr val="black"/>
                </a:solidFill>
                <a:sym typeface="Wingdings" panose="05000000000000000000" pitchFamily="2" charset="2"/>
              </a:rPr>
              <a:t> The particle is accelerated </a:t>
            </a:r>
            <a:r>
              <a:rPr lang="en-GB" dirty="0" smtClean="0">
                <a:solidFill>
                  <a:prstClr val="black"/>
                </a:solidFill>
              </a:rPr>
              <a:t> </a:t>
            </a:r>
            <a:endParaRPr lang="en-GB" dirty="0">
              <a:solidFill>
                <a:prstClr val="black"/>
              </a:solidFill>
            </a:endParaRPr>
          </a:p>
        </p:txBody>
      </p:sp>
      <p:sp>
        <p:nvSpPr>
          <p:cNvPr id="120" name="TextBox 119"/>
          <p:cNvSpPr txBox="1"/>
          <p:nvPr/>
        </p:nvSpPr>
        <p:spPr>
          <a:xfrm>
            <a:off x="237669" y="3428331"/>
            <a:ext cx="4312638" cy="646331"/>
          </a:xfrm>
          <a:prstGeom prst="rect">
            <a:avLst/>
          </a:prstGeom>
          <a:noFill/>
        </p:spPr>
        <p:txBody>
          <a:bodyPr wrap="square" rtlCol="0">
            <a:spAutoFit/>
          </a:bodyPr>
          <a:lstStyle/>
          <a:p>
            <a:pPr defTabSz="913977"/>
            <a:r>
              <a:rPr lang="en-GB" dirty="0" smtClean="0">
                <a:solidFill>
                  <a:prstClr val="black"/>
                </a:solidFill>
              </a:rPr>
              <a:t>3. The particle bunch leaves the cavity. The field direction has changed again</a:t>
            </a:r>
            <a:endParaRPr lang="en-GB" dirty="0">
              <a:solidFill>
                <a:prstClr val="black"/>
              </a:solidFill>
            </a:endParaRPr>
          </a:p>
        </p:txBody>
      </p:sp>
      <p:sp>
        <p:nvSpPr>
          <p:cNvPr id="122" name="Date Placeholder 121"/>
          <p:cNvSpPr>
            <a:spLocks noGrp="1"/>
          </p:cNvSpPr>
          <p:nvPr>
            <p:ph type="dt" sz="half" idx="4294967295"/>
          </p:nvPr>
        </p:nvSpPr>
        <p:spPr/>
        <p:txBody>
          <a:bodyPr/>
          <a:lstStyle/>
          <a:p>
            <a:fld id="{B060331D-9AF7-438B-818A-3BED8079DD92}" type="datetime1">
              <a:rPr lang="en-US" smtClean="0"/>
              <a:t>7/12/2023</a:t>
            </a:fld>
            <a:endParaRPr lang="en-CA" dirty="0"/>
          </a:p>
        </p:txBody>
      </p:sp>
      <p:sp>
        <p:nvSpPr>
          <p:cNvPr id="123" name="Footer Placeholder 122"/>
          <p:cNvSpPr>
            <a:spLocks noGrp="1"/>
          </p:cNvSpPr>
          <p:nvPr>
            <p:ph type="ftr" sz="quarter" idx="11"/>
          </p:nvPr>
        </p:nvSpPr>
        <p:spPr/>
        <p:txBody>
          <a:bodyPr/>
          <a:lstStyle/>
          <a:p>
            <a:r>
              <a:rPr lang="en-US" smtClean="0"/>
              <a:t>Radio-frequency superconductivity for particle accelerators at TRIUMF and beyond</a:t>
            </a:r>
            <a:endParaRPr lang="en-CA" dirty="0"/>
          </a:p>
        </p:txBody>
      </p:sp>
      <p:sp>
        <p:nvSpPr>
          <p:cNvPr id="126" name="Slide Number Placeholder 125"/>
          <p:cNvSpPr>
            <a:spLocks noGrp="1"/>
          </p:cNvSpPr>
          <p:nvPr>
            <p:ph type="sldNum" sz="quarter" idx="12"/>
          </p:nvPr>
        </p:nvSpPr>
        <p:spPr/>
        <p:txBody>
          <a:bodyPr/>
          <a:lstStyle/>
          <a:p>
            <a:fld id="{6B3DB677-FEFD-4453-ABE0-3B1F584AD170}" type="slidenum">
              <a:rPr lang="en-CA" smtClean="0"/>
              <a:pPr/>
              <a:t>2</a:t>
            </a:fld>
            <a:r>
              <a:rPr lang="en-CA" smtClean="0"/>
              <a:t>/24</a:t>
            </a:r>
            <a:endParaRPr lang="en-CA" dirty="0"/>
          </a:p>
        </p:txBody>
      </p:sp>
      <mc:AlternateContent xmlns:mc="http://schemas.openxmlformats.org/markup-compatibility/2006" xmlns:a14="http://schemas.microsoft.com/office/drawing/2010/main">
        <mc:Choice Requires="a14">
          <p:sp>
            <p:nvSpPr>
              <p:cNvPr id="3" name="TextBox 2"/>
              <p:cNvSpPr txBox="1"/>
              <p:nvPr/>
            </p:nvSpPr>
            <p:spPr>
              <a:xfrm>
                <a:off x="5705874" y="5415487"/>
                <a:ext cx="294792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dirty="0" smtClean="0">
                          <a:latin typeface="Cambria Math" panose="02040503050406030204" pitchFamily="18" charset="0"/>
                          <a:ea typeface="Cambria Math" panose="02040503050406030204" pitchFamily="18" charset="0"/>
                        </a:rPr>
                        <m:t>P</m:t>
                      </m:r>
                      <m:r>
                        <m:rPr>
                          <m:nor/>
                        </m:rPr>
                        <a:rPr lang="de-DE" b="0" i="0" dirty="0" smtClean="0">
                          <a:latin typeface="Cambria Math" panose="02040503050406030204" pitchFamily="18" charset="0"/>
                          <a:ea typeface="Cambria Math" panose="02040503050406030204" pitchFamily="18" charset="0"/>
                        </a:rPr>
                        <m:t>erfect</m:t>
                      </m:r>
                      <m:r>
                        <m:rPr>
                          <m:nor/>
                        </m:rPr>
                        <a:rPr lang="de-DE" b="0" i="0" dirty="0" smtClean="0">
                          <a:latin typeface="Cambria Math" panose="02040503050406030204" pitchFamily="18" charset="0"/>
                          <a:ea typeface="Cambria Math" panose="02040503050406030204" pitchFamily="18" charset="0"/>
                        </a:rPr>
                        <m:t> </m:t>
                      </m:r>
                      <m:r>
                        <m:rPr>
                          <m:nor/>
                        </m:rPr>
                        <a:rPr lang="de-DE" b="0" i="0" dirty="0" smtClean="0">
                          <a:latin typeface="Cambria Math" panose="02040503050406030204" pitchFamily="18" charset="0"/>
                          <a:ea typeface="Cambria Math" panose="02040503050406030204" pitchFamily="18" charset="0"/>
                        </a:rPr>
                        <m:t>conductor</m:t>
                      </m:r>
                      <m:r>
                        <a:rPr lang="de-DE" b="1" i="1" dirty="0" smtClean="0">
                          <a:latin typeface="Cambria Math" panose="02040503050406030204" pitchFamily="18" charset="0"/>
                          <a:ea typeface="Cambria Math" panose="02040503050406030204" pitchFamily="18" charset="0"/>
                        </a:rPr>
                        <m:t>: </m:t>
                      </m:r>
                      <m:r>
                        <a:rPr lang="de-DE" b="1" i="1" dirty="0"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m:t>
                      </m:r>
                      <m:r>
                        <a:rPr lang="de-DE" b="1" i="1" smtClean="0">
                          <a:latin typeface="Cambria Math" panose="02040503050406030204" pitchFamily="18" charset="0"/>
                          <a:ea typeface="Cambria Math" panose="02040503050406030204" pitchFamily="18" charset="0"/>
                        </a:rPr>
                        <m:t>𝑯</m:t>
                      </m:r>
                      <m:r>
                        <a:rPr lang="de-DE" b="0" i="1" smtClean="0">
                          <a:latin typeface="Cambria Math" panose="02040503050406030204" pitchFamily="18" charset="0"/>
                          <a:ea typeface="Cambria Math" panose="02040503050406030204" pitchFamily="18" charset="0"/>
                        </a:rPr>
                        <m:t>=</m:t>
                      </m:r>
                      <m:r>
                        <a:rPr lang="de-DE" b="1" i="1" smtClean="0">
                          <a:latin typeface="Cambria Math" panose="02040503050406030204" pitchFamily="18" charset="0"/>
                          <a:ea typeface="Cambria Math" panose="02040503050406030204" pitchFamily="18" charset="0"/>
                        </a:rPr>
                        <m:t>𝑱</m:t>
                      </m:r>
                    </m:oMath>
                  </m:oMathPara>
                </a14:m>
                <a:endParaRPr lang="en-US" b="1" dirty="0"/>
              </a:p>
            </p:txBody>
          </p:sp>
        </mc:Choice>
        <mc:Fallback xmlns="">
          <p:sp>
            <p:nvSpPr>
              <p:cNvPr id="3" name="TextBox 2"/>
              <p:cNvSpPr txBox="1">
                <a:spLocks noRot="1" noChangeAspect="1" noMove="1" noResize="1" noEditPoints="1" noAdjustHandles="1" noChangeArrowheads="1" noChangeShapeType="1" noTextEdit="1"/>
              </p:cNvSpPr>
              <p:nvPr/>
            </p:nvSpPr>
            <p:spPr>
              <a:xfrm>
                <a:off x="5705874" y="5415487"/>
                <a:ext cx="2947923" cy="276999"/>
              </a:xfrm>
              <a:prstGeom prst="rect">
                <a:avLst/>
              </a:prstGeom>
              <a:blipFill>
                <a:blip r:embed="rId2"/>
                <a:stretch>
                  <a:fillRect l="-1240" r="-2066" b="-2826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717648" y="4775387"/>
                <a:ext cx="2465162" cy="407227"/>
              </a:xfrm>
              <a:prstGeom prst="rect">
                <a:avLst/>
              </a:prstGeom>
              <a:noFill/>
            </p:spPr>
            <p:txBody>
              <a:bodyPr wrap="none" lIns="0" tIns="0" rIns="0" bIns="0" rtlCol="0">
                <a:spAutoFit/>
              </a:bodyPr>
              <a:lstStyle/>
              <a:p>
                <a:r>
                  <a:rPr lang="en-US" dirty="0" smtClean="0">
                    <a:ea typeface="Cambria Math" panose="02040503050406030204" pitchFamily="18" charset="0"/>
                  </a:rPr>
                  <a:t>Free space: </a:t>
                </a:r>
                <a14:m>
                  <m:oMath xmlns:m="http://schemas.openxmlformats.org/officeDocument/2006/math">
                    <m:r>
                      <a:rPr lang="en-US" b="1"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r>
                      <a:rPr lang="de-DE" b="1" i="1" smtClean="0">
                        <a:latin typeface="Cambria Math" panose="02040503050406030204" pitchFamily="18" charset="0"/>
                        <a:ea typeface="Cambria Math" panose="02040503050406030204" pitchFamily="18" charset="0"/>
                      </a:rPr>
                      <m:t>𝑯</m:t>
                    </m:r>
                    <m: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𝜀</m:t>
                        </m:r>
                      </m:e>
                      <m:sub>
                        <m:r>
                          <a:rPr lang="de-DE" b="0" i="1" smtClean="0">
                            <a:latin typeface="Cambria Math" panose="02040503050406030204" pitchFamily="18" charset="0"/>
                            <a:ea typeface="Cambria Math" panose="02040503050406030204" pitchFamily="18" charset="0"/>
                          </a:rPr>
                          <m:t>0</m:t>
                        </m:r>
                      </m:sub>
                    </m:sSub>
                    <m:f>
                      <m:fPr>
                        <m:ctrlPr>
                          <a:rPr lang="de-DE" b="0" i="1" smtClean="0">
                            <a:latin typeface="Cambria Math" panose="02040503050406030204" pitchFamily="18" charset="0"/>
                            <a:ea typeface="Cambria Math" panose="02040503050406030204" pitchFamily="18" charset="0"/>
                          </a:rPr>
                        </m:ctrlPr>
                      </m:fPr>
                      <m:num>
                        <m:r>
                          <a:rPr lang="de-DE" b="0" i="1" smtClean="0">
                            <a:latin typeface="Cambria Math" panose="02040503050406030204" pitchFamily="18" charset="0"/>
                            <a:ea typeface="Cambria Math" panose="02040503050406030204" pitchFamily="18" charset="0"/>
                          </a:rPr>
                          <m:t>𝜕</m:t>
                        </m:r>
                        <m:r>
                          <a:rPr lang="de-DE" b="1" i="1" smtClean="0">
                            <a:latin typeface="Cambria Math" panose="02040503050406030204" pitchFamily="18" charset="0"/>
                            <a:ea typeface="Cambria Math" panose="02040503050406030204" pitchFamily="18" charset="0"/>
                          </a:rPr>
                          <m:t>𝑬</m:t>
                        </m:r>
                      </m:num>
                      <m:den>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𝑡</m:t>
                        </m:r>
                      </m:den>
                    </m:f>
                  </m:oMath>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5717648" y="4775387"/>
                <a:ext cx="2465162" cy="407227"/>
              </a:xfrm>
              <a:prstGeom prst="rect">
                <a:avLst/>
              </a:prstGeom>
              <a:blipFill rotWithShape="0">
                <a:blip r:embed="rId3"/>
                <a:stretch>
                  <a:fillRect l="-5941" t="-1493" r="-2475" b="-208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714236" y="5895768"/>
                <a:ext cx="1725280" cy="369332"/>
              </a:xfrm>
              <a:prstGeom prst="rect">
                <a:avLst/>
              </a:prstGeom>
            </p:spPr>
            <p:txBody>
              <a:bodyPr wrap="none">
                <a:spAutoFit/>
              </a:bodyPr>
              <a:lstStyle/>
              <a:p>
                <a:r>
                  <a:rPr lang="de-DE" dirty="0" smtClean="0">
                    <a:ea typeface="Cambria Math" panose="02040503050406030204" pitchFamily="18" charset="0"/>
                  </a:rPr>
                  <a:t>Ohm‘s law: </a:t>
                </a:r>
                <a14:m>
                  <m:oMath xmlns:m="http://schemas.openxmlformats.org/officeDocument/2006/math">
                    <m:r>
                      <a:rPr lang="de-DE" b="1" i="1">
                        <a:latin typeface="Cambria Math" panose="02040503050406030204" pitchFamily="18" charset="0"/>
                        <a:ea typeface="Cambria Math" panose="02040503050406030204" pitchFamily="18" charset="0"/>
                      </a:rPr>
                      <m:t>𝑱</m:t>
                    </m:r>
                  </m:oMath>
                </a14:m>
                <a:r>
                  <a:rPr lang="en-US" dirty="0" smtClean="0"/>
                  <a:t>=</a:t>
                </a:r>
                <a:r>
                  <a:rPr lang="el-GR" dirty="0" smtClean="0"/>
                  <a:t>σ</a:t>
                </a:r>
                <a:r>
                  <a:rPr lang="en-CA" b="1" dirty="0" smtClean="0"/>
                  <a:t>E</a:t>
                </a:r>
                <a:endParaRPr lang="en-US" b="1" dirty="0"/>
              </a:p>
            </p:txBody>
          </p:sp>
        </mc:Choice>
        <mc:Fallback xmlns="">
          <p:sp>
            <p:nvSpPr>
              <p:cNvPr id="5" name="Rectangle 4"/>
              <p:cNvSpPr>
                <a:spLocks noRot="1" noChangeAspect="1" noMove="1" noResize="1" noEditPoints="1" noAdjustHandles="1" noChangeArrowheads="1" noChangeShapeType="1" noTextEdit="1"/>
              </p:cNvSpPr>
              <p:nvPr/>
            </p:nvSpPr>
            <p:spPr>
              <a:xfrm>
                <a:off x="5714236" y="5895768"/>
                <a:ext cx="1725280" cy="369332"/>
              </a:xfrm>
              <a:prstGeom prst="rect">
                <a:avLst/>
              </a:prstGeom>
              <a:blipFill>
                <a:blip r:embed="rId4"/>
                <a:stretch>
                  <a:fillRect l="-2827" t="-8197" r="-2473" b="-24590"/>
                </a:stretch>
              </a:blipFill>
            </p:spPr>
            <p:txBody>
              <a:bodyPr/>
              <a:lstStyle/>
              <a:p>
                <a:r>
                  <a:rPr lang="en-CA">
                    <a:noFill/>
                  </a:rPr>
                  <a:t> </a:t>
                </a:r>
              </a:p>
            </p:txBody>
          </p:sp>
        </mc:Fallback>
      </mc:AlternateContent>
      <p:sp>
        <p:nvSpPr>
          <p:cNvPr id="121" name="TextBox 120"/>
          <p:cNvSpPr txBox="1"/>
          <p:nvPr/>
        </p:nvSpPr>
        <p:spPr>
          <a:xfrm>
            <a:off x="161104" y="990769"/>
            <a:ext cx="7128792"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CA" dirty="0" smtClean="0"/>
              <a:t>In this lecture we will address these questions:</a:t>
            </a:r>
          </a:p>
          <a:p>
            <a:pPr marL="285750" indent="-285750">
              <a:buFont typeface="Arial" panose="020B0604020202020204" pitchFamily="34" charset="0"/>
              <a:buChar char="•"/>
            </a:pPr>
            <a:r>
              <a:rPr lang="en-CA" dirty="0" smtClean="0"/>
              <a:t>Superconductivity means no resistance. Why can’t we reduce the losses zero?</a:t>
            </a:r>
          </a:p>
          <a:p>
            <a:pPr marL="285750" indent="-285750">
              <a:buFont typeface="Arial" panose="020B0604020202020204" pitchFamily="34" charset="0"/>
              <a:buChar char="•"/>
            </a:pPr>
            <a:r>
              <a:rPr lang="en-CA" dirty="0" smtClean="0"/>
              <a:t>Why is niobium the material choice which requires costly  helium cooling?</a:t>
            </a:r>
          </a:p>
          <a:p>
            <a:pPr marL="285750" indent="-285750">
              <a:buFont typeface="Arial" panose="020B0604020202020204" pitchFamily="34" charset="0"/>
              <a:buChar char="•"/>
            </a:pPr>
            <a:r>
              <a:rPr lang="en-CA" dirty="0" smtClean="0"/>
              <a:t>What are the </a:t>
            </a:r>
            <a:r>
              <a:rPr lang="en-CA" dirty="0"/>
              <a:t>fundamental </a:t>
            </a:r>
            <a:r>
              <a:rPr lang="en-CA" dirty="0" smtClean="0"/>
              <a:t>and technical </a:t>
            </a:r>
            <a:r>
              <a:rPr lang="en-CA" dirty="0"/>
              <a:t>limitations </a:t>
            </a:r>
            <a:r>
              <a:rPr lang="en-CA" dirty="0" smtClean="0"/>
              <a:t>of niobium SRF cavities?</a:t>
            </a:r>
          </a:p>
          <a:p>
            <a:pPr marL="742950" lvl="1" indent="-285750">
              <a:buFont typeface="Arial" panose="020B0604020202020204" pitchFamily="34" charset="0"/>
              <a:buChar char="•"/>
            </a:pPr>
            <a:r>
              <a:rPr lang="en-CA" dirty="0" smtClean="0"/>
              <a:t>Highest Energy Gain </a:t>
            </a:r>
            <a:r>
              <a:rPr lang="en-CA" dirty="0" smtClean="0">
                <a:sym typeface="Wingdings" panose="05000000000000000000" pitchFamily="2" charset="2"/>
              </a:rPr>
              <a:t> </a:t>
            </a:r>
            <a:r>
              <a:rPr lang="en-CA" dirty="0" smtClean="0"/>
              <a:t>Maximum Accelerating Gradient?</a:t>
            </a:r>
          </a:p>
          <a:p>
            <a:pPr marL="742950" lvl="1" indent="-285750">
              <a:buFont typeface="Arial" panose="020B0604020202020204" pitchFamily="34" charset="0"/>
              <a:buChar char="•"/>
            </a:pPr>
            <a:r>
              <a:rPr lang="en-CA" dirty="0" smtClean="0"/>
              <a:t>Lowest cryogenic losses </a:t>
            </a:r>
            <a:r>
              <a:rPr lang="en-CA" dirty="0" smtClean="0">
                <a:sym typeface="Wingdings" panose="05000000000000000000" pitchFamily="2" charset="2"/>
              </a:rPr>
              <a:t> Maximum Quality Factor? </a:t>
            </a:r>
            <a:endParaRPr lang="en-CA" dirty="0" smtClean="0"/>
          </a:p>
          <a:p>
            <a:pPr marL="285750" indent="-285750">
              <a:buFont typeface="Arial" panose="020B0604020202020204" pitchFamily="34" charset="0"/>
              <a:buChar char="•"/>
            </a:pPr>
            <a:r>
              <a:rPr lang="en-CA" dirty="0" smtClean="0"/>
              <a:t>What are possible future materials and what are the challenges? </a:t>
            </a:r>
          </a:p>
        </p:txBody>
      </p:sp>
      <p:sp>
        <p:nvSpPr>
          <p:cNvPr id="12" name="Rectangle 11"/>
          <p:cNvSpPr/>
          <p:nvPr/>
        </p:nvSpPr>
        <p:spPr>
          <a:xfrm>
            <a:off x="140013" y="4029990"/>
            <a:ext cx="5433873" cy="230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85750" indent="-285750" defTabSz="913977">
              <a:buFont typeface="Arial" panose="020B0604020202020204" pitchFamily="34" charset="0"/>
              <a:buChar char="•"/>
            </a:pPr>
            <a:r>
              <a:rPr lang="en-GB" dirty="0" smtClean="0">
                <a:solidFill>
                  <a:prstClr val="white"/>
                </a:solidFill>
              </a:rPr>
              <a:t>Cavities are used to accelerate particles by an alternating electric field</a:t>
            </a:r>
          </a:p>
          <a:p>
            <a:pPr marL="285750" indent="-285750" defTabSz="913977">
              <a:buFont typeface="Arial" panose="020B0604020202020204" pitchFamily="34" charset="0"/>
              <a:buChar char="•"/>
            </a:pPr>
            <a:r>
              <a:rPr lang="en-GB" dirty="0" smtClean="0">
                <a:solidFill>
                  <a:prstClr val="white"/>
                </a:solidFill>
              </a:rPr>
              <a:t>An oscillating electric field causes an oscillating magnetic field</a:t>
            </a:r>
            <a:endParaRPr lang="en-GB" dirty="0">
              <a:solidFill>
                <a:prstClr val="white"/>
              </a:solidFill>
            </a:endParaRPr>
          </a:p>
          <a:p>
            <a:pPr marL="285750" indent="-285750" defTabSz="913977">
              <a:buFont typeface="Arial" panose="020B0604020202020204" pitchFamily="34" charset="0"/>
              <a:buChar char="•"/>
            </a:pPr>
            <a:r>
              <a:rPr lang="en-GB" dirty="0" smtClean="0">
                <a:solidFill>
                  <a:prstClr val="white"/>
                </a:solidFill>
              </a:rPr>
              <a:t>The cavity confines the electromagnetic fields by surface shielding currents</a:t>
            </a:r>
          </a:p>
          <a:p>
            <a:pPr marL="285750" indent="-285750" defTabSz="913977">
              <a:buFont typeface="Arial" panose="020B0604020202020204" pitchFamily="34" charset="0"/>
              <a:buChar char="•"/>
            </a:pPr>
            <a:r>
              <a:rPr lang="en-GB" dirty="0" smtClean="0">
                <a:solidFill>
                  <a:prstClr val="white"/>
                </a:solidFill>
              </a:rPr>
              <a:t>These currents create losses (heating), which can be reduced by using superconducting materials</a:t>
            </a:r>
          </a:p>
        </p:txBody>
      </p:sp>
    </p:spTree>
    <p:extLst>
      <p:ext uri="{BB962C8B-B14F-4D97-AF65-F5344CB8AC3E}">
        <p14:creationId xmlns:p14="http://schemas.microsoft.com/office/powerpoint/2010/main" val="403582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p:cNvGrpSpPr/>
          <p:nvPr/>
        </p:nvGrpSpPr>
        <p:grpSpPr>
          <a:xfrm>
            <a:off x="4165830" y="5228028"/>
            <a:ext cx="4438618" cy="649244"/>
            <a:chOff x="4165830" y="5237776"/>
            <a:chExt cx="4438618" cy="649244"/>
          </a:xfrm>
        </p:grpSpPr>
        <p:grpSp>
          <p:nvGrpSpPr>
            <p:cNvPr id="24" name="Group 23"/>
            <p:cNvGrpSpPr/>
            <p:nvPr/>
          </p:nvGrpSpPr>
          <p:grpSpPr>
            <a:xfrm>
              <a:off x="6033476" y="5237776"/>
              <a:ext cx="2570972" cy="649244"/>
              <a:chOff x="4957265" y="5332754"/>
              <a:chExt cx="2570972" cy="649244"/>
            </a:xfrm>
          </p:grpSpPr>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7265" y="5332754"/>
                <a:ext cx="1994908" cy="649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24984"/>
              <a:stretch/>
            </p:blipFill>
            <p:spPr bwMode="auto">
              <a:xfrm>
                <a:off x="6889412" y="5417470"/>
                <a:ext cx="638825" cy="538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5" name="TextBox 24"/>
            <p:cNvSpPr txBox="1"/>
            <p:nvPr/>
          </p:nvSpPr>
          <p:spPr>
            <a:xfrm>
              <a:off x="4165830" y="5405719"/>
              <a:ext cx="1242648" cy="369332"/>
            </a:xfrm>
            <a:prstGeom prst="rect">
              <a:avLst/>
            </a:prstGeom>
            <a:noFill/>
          </p:spPr>
          <p:txBody>
            <a:bodyPr wrap="none" rtlCol="0">
              <a:spAutoFit/>
            </a:bodyPr>
            <a:lstStyle/>
            <a:p>
              <a:r>
                <a:rPr lang="en-CA" dirty="0" smtClean="0"/>
                <a:t>Ohm´s law:</a:t>
              </a:r>
              <a:endParaRPr lang="en-CA" dirty="0"/>
            </a:p>
          </p:txBody>
        </p:sp>
      </p:grpSp>
      <p:sp>
        <p:nvSpPr>
          <p:cNvPr id="2" name="Title 1"/>
          <p:cNvSpPr>
            <a:spLocks noGrp="1"/>
          </p:cNvSpPr>
          <p:nvPr>
            <p:ph type="title"/>
          </p:nvPr>
        </p:nvSpPr>
        <p:spPr/>
        <p:txBody>
          <a:bodyPr>
            <a:normAutofit fontScale="90000"/>
          </a:bodyPr>
          <a:lstStyle/>
          <a:p>
            <a:r>
              <a:rPr lang="en-US" dirty="0" smtClean="0"/>
              <a:t>DC electrical conduction: resistance</a:t>
            </a:r>
            <a:endParaRPr lang="en-CA" dirty="0"/>
          </a:p>
        </p:txBody>
      </p:sp>
      <p:pic>
        <p:nvPicPr>
          <p:cNvPr id="1026" name="Picture 2" descr="https://upload.wikimedia.org/wikipedia/commons/thumb/4/4d/Electrona_in_crystallo_fluentia.svg/520px-Electrona_in_crystallo_fluentia.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836712"/>
            <a:ext cx="3168352" cy="288198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923928" y="836712"/>
            <a:ext cx="4968552" cy="1754326"/>
          </a:xfrm>
          <a:prstGeom prst="rect">
            <a:avLst/>
          </a:prstGeom>
          <a:noFill/>
        </p:spPr>
        <p:txBody>
          <a:bodyPr wrap="square" rtlCol="0">
            <a:spAutoFit/>
          </a:bodyPr>
          <a:lstStyle/>
          <a:p>
            <a:r>
              <a:rPr lang="en-CA" b="1" u="sng" dirty="0" smtClean="0"/>
              <a:t>DRUDE MODEL</a:t>
            </a:r>
          </a:p>
          <a:p>
            <a:r>
              <a:rPr lang="en-CA" u="sng" dirty="0" smtClean="0"/>
              <a:t>Kinetic Theory of Gases</a:t>
            </a:r>
          </a:p>
          <a:p>
            <a:pPr marL="342900" indent="-342900">
              <a:buFont typeface="+mj-lt"/>
              <a:buAutoNum type="arabicPeriod"/>
            </a:pPr>
            <a:r>
              <a:rPr lang="en-CA" dirty="0" smtClean="0"/>
              <a:t>Electron scattering time </a:t>
            </a:r>
            <a:r>
              <a:rPr lang="en-CA" i="1" dirty="0" smtClean="0"/>
              <a:t>τ</a:t>
            </a:r>
            <a:r>
              <a:rPr lang="en-CA" dirty="0" smtClean="0"/>
              <a:t>. Probability of scattering within time interval </a:t>
            </a:r>
            <a:r>
              <a:rPr lang="en-CA" i="1" dirty="0" err="1" smtClean="0"/>
              <a:t>dt</a:t>
            </a:r>
            <a:r>
              <a:rPr lang="en-CA" dirty="0" smtClean="0"/>
              <a:t> is </a:t>
            </a:r>
            <a:r>
              <a:rPr lang="en-CA" i="1" dirty="0" err="1" smtClean="0"/>
              <a:t>dt</a:t>
            </a:r>
            <a:r>
              <a:rPr lang="en-CA" i="1" dirty="0" smtClean="0"/>
              <a:t>/τ </a:t>
            </a:r>
            <a:endParaRPr lang="en-CA" dirty="0" smtClean="0"/>
          </a:p>
          <a:p>
            <a:pPr marL="342900" indent="-342900">
              <a:buFont typeface="+mj-lt"/>
              <a:buAutoNum type="arabicPeriod"/>
            </a:pPr>
            <a:r>
              <a:rPr lang="en-CA" dirty="0" smtClean="0"/>
              <a:t>After </a:t>
            </a:r>
            <a:r>
              <a:rPr lang="en-CA" dirty="0"/>
              <a:t>scattering </a:t>
            </a:r>
            <a:r>
              <a:rPr lang="en-CA" b="1" dirty="0" smtClean="0"/>
              <a:t>p</a:t>
            </a:r>
            <a:r>
              <a:rPr lang="en-CA" dirty="0" smtClean="0"/>
              <a:t>=0.</a:t>
            </a:r>
          </a:p>
          <a:p>
            <a:r>
              <a:rPr lang="en-CA" u="sng" dirty="0" smtClean="0"/>
              <a:t>+ Free Acceleration between collisions</a:t>
            </a:r>
          </a:p>
        </p:txBody>
      </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5936" y="2708920"/>
            <a:ext cx="4904654"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3967058" y="3414748"/>
            <a:ext cx="1461682" cy="276999"/>
          </a:xfrm>
          <a:prstGeom prst="rect">
            <a:avLst/>
          </a:prstGeom>
          <a:noFill/>
        </p:spPr>
        <p:txBody>
          <a:bodyPr wrap="none" rtlCol="0">
            <a:spAutoFit/>
          </a:bodyPr>
          <a:lstStyle/>
          <a:p>
            <a:r>
              <a:rPr lang="en-CA" sz="1200" dirty="0" smtClean="0"/>
              <a:t>Average momentum</a:t>
            </a:r>
            <a:endParaRPr lang="en-CA" sz="1200" dirty="0"/>
          </a:p>
        </p:txBody>
      </p:sp>
      <p:sp>
        <p:nvSpPr>
          <p:cNvPr id="13" name="TextBox 12"/>
          <p:cNvSpPr txBox="1"/>
          <p:nvPr/>
        </p:nvSpPr>
        <p:spPr>
          <a:xfrm>
            <a:off x="8028384" y="3284984"/>
            <a:ext cx="1008112" cy="646331"/>
          </a:xfrm>
          <a:prstGeom prst="rect">
            <a:avLst/>
          </a:prstGeom>
          <a:noFill/>
        </p:spPr>
        <p:txBody>
          <a:bodyPr wrap="square" rtlCol="0">
            <a:spAutoFit/>
          </a:bodyPr>
          <a:lstStyle/>
          <a:p>
            <a:r>
              <a:rPr lang="en-CA" sz="1200" dirty="0" smtClean="0"/>
              <a:t>Probability for scattering within </a:t>
            </a:r>
            <a:r>
              <a:rPr lang="en-CA" sz="1200" i="1" dirty="0" err="1" smtClean="0"/>
              <a:t>dt</a:t>
            </a:r>
            <a:endParaRPr lang="en-CA" sz="1200" i="1" dirty="0"/>
          </a:p>
        </p:txBody>
      </p:sp>
      <p:sp>
        <p:nvSpPr>
          <p:cNvPr id="16" name="TextBox 15"/>
          <p:cNvSpPr txBox="1"/>
          <p:nvPr/>
        </p:nvSpPr>
        <p:spPr>
          <a:xfrm>
            <a:off x="5254576" y="3534773"/>
            <a:ext cx="1407187" cy="461665"/>
          </a:xfrm>
          <a:prstGeom prst="rect">
            <a:avLst/>
          </a:prstGeom>
          <a:noFill/>
        </p:spPr>
        <p:txBody>
          <a:bodyPr wrap="square" rtlCol="0">
            <a:spAutoFit/>
          </a:bodyPr>
          <a:lstStyle/>
          <a:p>
            <a:r>
              <a:rPr lang="en-CA" sz="1200" dirty="0" smtClean="0"/>
              <a:t>Probability for no scattering within </a:t>
            </a:r>
            <a:r>
              <a:rPr lang="en-CA" sz="1200" i="1" dirty="0" err="1" smtClean="0"/>
              <a:t>dt</a:t>
            </a:r>
            <a:endParaRPr lang="en-CA" sz="1200" i="1" dirty="0"/>
          </a:p>
        </p:txBody>
      </p:sp>
      <p:sp>
        <p:nvSpPr>
          <p:cNvPr id="20" name="Rectangle 19"/>
          <p:cNvSpPr/>
          <p:nvPr/>
        </p:nvSpPr>
        <p:spPr>
          <a:xfrm>
            <a:off x="200852" y="3717032"/>
            <a:ext cx="3291028" cy="1200329"/>
          </a:xfrm>
          <a:prstGeom prst="rect">
            <a:avLst/>
          </a:prstGeom>
        </p:spPr>
        <p:txBody>
          <a:bodyPr wrap="square">
            <a:spAutoFit/>
          </a:bodyPr>
          <a:lstStyle/>
          <a:p>
            <a:r>
              <a:rPr lang="en-CA" b="1" dirty="0" err="1" smtClean="0"/>
              <a:t>Drude</a:t>
            </a:r>
            <a:r>
              <a:rPr lang="en-CA" b="1" dirty="0" smtClean="0"/>
              <a:t> model</a:t>
            </a:r>
            <a:r>
              <a:rPr lang="en-CA" dirty="0" smtClean="0"/>
              <a:t> electrons (shown here in blue) constantly bounce between heavier, stationary crystal ions (shown in red). </a:t>
            </a:r>
            <a:endParaRPr lang="en-CA" dirty="0"/>
          </a:p>
        </p:txBody>
      </p:sp>
      <p:grpSp>
        <p:nvGrpSpPr>
          <p:cNvPr id="6" name="Group 5"/>
          <p:cNvGrpSpPr/>
          <p:nvPr/>
        </p:nvGrpSpPr>
        <p:grpSpPr>
          <a:xfrm>
            <a:off x="4165830" y="4828987"/>
            <a:ext cx="3718338" cy="472221"/>
            <a:chOff x="4165830" y="4941168"/>
            <a:chExt cx="3718338" cy="472221"/>
          </a:xfrm>
        </p:grpSpPr>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4168" y="5013176"/>
              <a:ext cx="1800000" cy="400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4165830" y="4941168"/>
              <a:ext cx="1392048" cy="369332"/>
            </a:xfrm>
            <a:prstGeom prst="rect">
              <a:avLst/>
            </a:prstGeom>
            <a:noFill/>
          </p:spPr>
          <p:txBody>
            <a:bodyPr wrap="none" rtlCol="0">
              <a:spAutoFit/>
            </a:bodyPr>
            <a:lstStyle/>
            <a:p>
              <a:r>
                <a:rPr lang="en-CA" dirty="0" smtClean="0"/>
                <a:t>Steady state:</a:t>
              </a:r>
              <a:endParaRPr lang="en-CA" dirty="0"/>
            </a:p>
          </p:txBody>
        </p:sp>
      </p:grpSp>
      <p:sp>
        <p:nvSpPr>
          <p:cNvPr id="26" name="Right Brace 25"/>
          <p:cNvSpPr/>
          <p:nvPr/>
        </p:nvSpPr>
        <p:spPr>
          <a:xfrm rot="5400000">
            <a:off x="4595153" y="2804084"/>
            <a:ext cx="150328" cy="1099508"/>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3" name="Right Brace 32"/>
          <p:cNvSpPr/>
          <p:nvPr/>
        </p:nvSpPr>
        <p:spPr>
          <a:xfrm rot="5400000">
            <a:off x="6005096" y="2970119"/>
            <a:ext cx="150326" cy="101593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5" name="Right Brace 34"/>
          <p:cNvSpPr/>
          <p:nvPr/>
        </p:nvSpPr>
        <p:spPr>
          <a:xfrm rot="5400000">
            <a:off x="8568780" y="3030142"/>
            <a:ext cx="143343" cy="50405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7" name="Right Brace 36"/>
          <p:cNvSpPr/>
          <p:nvPr/>
        </p:nvSpPr>
        <p:spPr>
          <a:xfrm rot="5400000">
            <a:off x="7614101" y="3240307"/>
            <a:ext cx="108285" cy="431848"/>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7" name="TextBox 26"/>
          <p:cNvSpPr txBox="1"/>
          <p:nvPr/>
        </p:nvSpPr>
        <p:spPr>
          <a:xfrm>
            <a:off x="6575377" y="3544138"/>
            <a:ext cx="1597023" cy="461665"/>
          </a:xfrm>
          <a:prstGeom prst="rect">
            <a:avLst/>
          </a:prstGeom>
          <a:noFill/>
        </p:spPr>
        <p:txBody>
          <a:bodyPr wrap="square" rtlCol="0">
            <a:spAutoFit/>
          </a:bodyPr>
          <a:lstStyle/>
          <a:p>
            <a:r>
              <a:rPr lang="en-CA" sz="1200" dirty="0" smtClean="0"/>
              <a:t>Momentum gain of </a:t>
            </a:r>
            <a:r>
              <a:rPr lang="en-CA" sz="1200" dirty="0" err="1" smtClean="0"/>
              <a:t>unscattered</a:t>
            </a:r>
            <a:r>
              <a:rPr lang="en-CA" sz="1200" dirty="0" smtClean="0"/>
              <a:t> electrons</a:t>
            </a:r>
            <a:endParaRPr lang="en-CA" sz="1200" dirty="0"/>
          </a:p>
        </p:txBody>
      </p:sp>
      <p:sp>
        <p:nvSpPr>
          <p:cNvPr id="28" name="TextBox 27"/>
          <p:cNvSpPr txBox="1"/>
          <p:nvPr/>
        </p:nvSpPr>
        <p:spPr>
          <a:xfrm>
            <a:off x="45376" y="4910104"/>
            <a:ext cx="3838282" cy="1477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CA" dirty="0" smtClean="0"/>
              <a:t>The </a:t>
            </a:r>
            <a:r>
              <a:rPr lang="en-CA" dirty="0" err="1"/>
              <a:t>D</a:t>
            </a:r>
            <a:r>
              <a:rPr lang="en-CA" dirty="0" err="1" smtClean="0"/>
              <a:t>rude</a:t>
            </a:r>
            <a:r>
              <a:rPr lang="en-CA" dirty="0" smtClean="0"/>
              <a:t> model provides an understanding what conductivity is.</a:t>
            </a:r>
          </a:p>
          <a:p>
            <a:r>
              <a:rPr lang="en-CA" dirty="0" smtClean="0"/>
              <a:t>The steady state solution is useful for RF application, where the RF period is much longer than the scattering time.</a:t>
            </a:r>
            <a:endParaRPr lang="en-CA" dirty="0"/>
          </a:p>
        </p:txBody>
      </p:sp>
      <p:grpSp>
        <p:nvGrpSpPr>
          <p:cNvPr id="5" name="Group 4"/>
          <p:cNvGrpSpPr/>
          <p:nvPr/>
        </p:nvGrpSpPr>
        <p:grpSpPr>
          <a:xfrm>
            <a:off x="4139952" y="4278844"/>
            <a:ext cx="3408658" cy="525978"/>
            <a:chOff x="4139952" y="4278844"/>
            <a:chExt cx="3408658" cy="525978"/>
          </a:xfrm>
        </p:grpSpPr>
        <p:sp>
          <p:nvSpPr>
            <p:cNvPr id="17" name="TextBox 16"/>
            <p:cNvSpPr txBox="1"/>
            <p:nvPr/>
          </p:nvSpPr>
          <p:spPr>
            <a:xfrm>
              <a:off x="4139952" y="4407568"/>
              <a:ext cx="1399742" cy="369332"/>
            </a:xfrm>
            <a:prstGeom prst="rect">
              <a:avLst/>
            </a:prstGeom>
            <a:noFill/>
          </p:spPr>
          <p:txBody>
            <a:bodyPr wrap="none" rtlCol="0">
              <a:spAutoFit/>
            </a:bodyPr>
            <a:lstStyle/>
            <a:p>
              <a:r>
                <a:rPr lang="en-CA" dirty="0" smtClean="0"/>
                <a:t>Only </a:t>
              </a:r>
              <a:r>
                <a:rPr lang="en-CA" b="1" dirty="0" smtClean="0"/>
                <a:t>E</a:t>
              </a:r>
              <a:r>
                <a:rPr lang="en-CA" dirty="0" smtClean="0"/>
                <a:t> fields:</a:t>
              </a:r>
              <a:endParaRPr lang="en-CA" dirty="0"/>
            </a:p>
          </p:txBody>
        </p:sp>
        <mc:AlternateContent xmlns:mc="http://schemas.openxmlformats.org/markup-compatibility/2006" xmlns:a14="http://schemas.microsoft.com/office/drawing/2010/main">
          <mc:Choice Requires="a14">
            <p:sp>
              <p:nvSpPr>
                <p:cNvPr id="3" name="TextBox 2"/>
                <p:cNvSpPr txBox="1"/>
                <p:nvPr/>
              </p:nvSpPr>
              <p:spPr>
                <a:xfrm>
                  <a:off x="6080259" y="4278844"/>
                  <a:ext cx="1468351" cy="5259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de-DE" b="0" i="1" smtClean="0">
                                <a:latin typeface="Cambria Math" panose="02040503050406030204" pitchFamily="18" charset="0"/>
                              </a:rPr>
                              <m:t>𝑑</m:t>
                            </m:r>
                            <m:r>
                              <a:rPr lang="de-DE" b="1" i="0" smtClean="0">
                                <a:latin typeface="Cambria Math" panose="02040503050406030204" pitchFamily="18" charset="0"/>
                              </a:rPr>
                              <m:t>𝐩</m:t>
                            </m:r>
                          </m:num>
                          <m:den>
                            <m:r>
                              <a:rPr lang="de-DE" b="0" i="1" smtClean="0">
                                <a:latin typeface="Cambria Math" panose="02040503050406030204" pitchFamily="18" charset="0"/>
                              </a:rPr>
                              <m:t>𝑑𝑡</m:t>
                            </m:r>
                          </m:den>
                        </m:f>
                        <m:r>
                          <a:rPr lang="de-DE" b="0" i="1" smtClean="0">
                            <a:latin typeface="Cambria Math" panose="02040503050406030204" pitchFamily="18" charset="0"/>
                          </a:rPr>
                          <m:t>=−</m:t>
                        </m:r>
                        <m:r>
                          <a:rPr lang="de-DE" b="0" i="1" smtClean="0">
                            <a:latin typeface="Cambria Math" panose="02040503050406030204" pitchFamily="18" charset="0"/>
                          </a:rPr>
                          <m:t>𝑒</m:t>
                        </m:r>
                        <m:r>
                          <a:rPr lang="de-DE" b="1" i="0" smtClean="0">
                            <a:latin typeface="Cambria Math" panose="02040503050406030204" pitchFamily="18" charset="0"/>
                          </a:rPr>
                          <m:t>𝐄</m:t>
                        </m:r>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1" i="0" smtClean="0">
                                <a:latin typeface="Cambria Math" panose="02040503050406030204" pitchFamily="18" charset="0"/>
                              </a:rPr>
                              <m:t>𝐩</m:t>
                            </m:r>
                          </m:num>
                          <m:den>
                            <m:r>
                              <a:rPr lang="de-DE" b="0" i="1" smtClean="0">
                                <a:latin typeface="Cambria Math" panose="02040503050406030204" pitchFamily="18" charset="0"/>
                                <a:ea typeface="Cambria Math" panose="02040503050406030204" pitchFamily="18" charset="0"/>
                              </a:rPr>
                              <m:t>𝜏</m:t>
                            </m:r>
                          </m:den>
                        </m:f>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6080259" y="4278844"/>
                  <a:ext cx="1468351" cy="525978"/>
                </a:xfrm>
                <a:prstGeom prst="rect">
                  <a:avLst/>
                </a:prstGeom>
                <a:blipFill rotWithShape="0">
                  <a:blip r:embed="rId8"/>
                  <a:stretch>
                    <a:fillRect/>
                  </a:stretch>
                </a:blipFill>
              </p:spPr>
              <p:txBody>
                <a:bodyPr/>
                <a:lstStyle/>
                <a:p>
                  <a:r>
                    <a:rPr lang="en-US">
                      <a:noFill/>
                    </a:rPr>
                    <a:t> </a:t>
                  </a:r>
                </a:p>
              </p:txBody>
            </p:sp>
          </mc:Fallback>
        </mc:AlternateContent>
      </p:grpSp>
      <p:sp>
        <p:nvSpPr>
          <p:cNvPr id="7" name="Rectangle 6"/>
          <p:cNvSpPr/>
          <p:nvPr/>
        </p:nvSpPr>
        <p:spPr>
          <a:xfrm>
            <a:off x="4186617" y="5933573"/>
            <a:ext cx="3057055" cy="369332"/>
          </a:xfrm>
          <a:prstGeom prst="rect">
            <a:avLst/>
          </a:prstGeom>
        </p:spPr>
        <p:txBody>
          <a:bodyPr wrap="none">
            <a:spAutoFit/>
          </a:bodyPr>
          <a:lstStyle/>
          <a:p>
            <a:r>
              <a:rPr lang="en-CA" dirty="0"/>
              <a:t>Scattering time </a:t>
            </a:r>
            <a:r>
              <a:rPr lang="en-US" dirty="0">
                <a:latin typeface="Symbol" pitchFamily="18" charset="2"/>
              </a:rPr>
              <a:t>t</a:t>
            </a:r>
            <a:r>
              <a:rPr lang="en-US" dirty="0"/>
              <a:t> = </a:t>
            </a:r>
            <a:r>
              <a:rPr lang="en-US" i="1" dirty="0"/>
              <a:t>l</a:t>
            </a:r>
            <a:r>
              <a:rPr lang="en-US" dirty="0"/>
              <a:t>/</a:t>
            </a:r>
            <a:r>
              <a:rPr lang="en-US" dirty="0" err="1"/>
              <a:t>v</a:t>
            </a:r>
            <a:r>
              <a:rPr lang="en-US" baseline="-25000" dirty="0" err="1"/>
              <a:t>F</a:t>
            </a:r>
            <a:r>
              <a:rPr lang="en-US" dirty="0"/>
              <a:t> </a:t>
            </a:r>
            <a:r>
              <a:rPr lang="en-US" dirty="0">
                <a:sym typeface="Symbol"/>
              </a:rPr>
              <a:t> 10</a:t>
            </a:r>
            <a:r>
              <a:rPr lang="en-US" baseline="30000" dirty="0">
                <a:sym typeface="Symbol"/>
              </a:rPr>
              <a:t>-14</a:t>
            </a:r>
            <a:r>
              <a:rPr lang="en-US" dirty="0">
                <a:sym typeface="Symbol"/>
              </a:rPr>
              <a:t>s</a:t>
            </a:r>
            <a:endParaRPr lang="en-CA" dirty="0"/>
          </a:p>
        </p:txBody>
      </p:sp>
      <p:sp>
        <p:nvSpPr>
          <p:cNvPr id="8" name="Footer Placeholder 7"/>
          <p:cNvSpPr>
            <a:spLocks noGrp="1"/>
          </p:cNvSpPr>
          <p:nvPr>
            <p:ph type="ftr" sz="quarter" idx="11"/>
          </p:nvPr>
        </p:nvSpPr>
        <p:spPr/>
        <p:txBody>
          <a:bodyPr/>
          <a:lstStyle/>
          <a:p>
            <a:r>
              <a:rPr lang="en-US" smtClean="0"/>
              <a:t>T. Junginger – IAS Saskatoon </a:t>
            </a:r>
            <a:endParaRPr lang="en-CA" dirty="0"/>
          </a:p>
        </p:txBody>
      </p:sp>
      <p:sp>
        <p:nvSpPr>
          <p:cNvPr id="10" name="Slide Number Placeholder 9"/>
          <p:cNvSpPr>
            <a:spLocks noGrp="1"/>
          </p:cNvSpPr>
          <p:nvPr>
            <p:ph type="sldNum" sz="quarter" idx="12"/>
          </p:nvPr>
        </p:nvSpPr>
        <p:spPr/>
        <p:txBody>
          <a:bodyPr/>
          <a:lstStyle/>
          <a:p>
            <a:fld id="{A5133171-1A2B-45AF-BC19-83A39A9692BB}" type="slidenum">
              <a:rPr lang="en-CA" smtClean="0"/>
              <a:pPr/>
              <a:t>20</a:t>
            </a:fld>
            <a:r>
              <a:rPr lang="en-CA" smtClean="0"/>
              <a:t>/62</a:t>
            </a:r>
            <a:endParaRPr lang="en-CA" dirty="0"/>
          </a:p>
        </p:txBody>
      </p:sp>
    </p:spTree>
    <p:extLst>
      <p:ext uri="{BB962C8B-B14F-4D97-AF65-F5344CB8AC3E}">
        <p14:creationId xmlns:p14="http://schemas.microsoft.com/office/powerpoint/2010/main" val="3055736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Outline</a:t>
            </a:r>
            <a:endParaRPr lang="en-CA" b="1" dirty="0"/>
          </a:p>
        </p:txBody>
      </p:sp>
      <p:sp>
        <p:nvSpPr>
          <p:cNvPr id="3" name="Content Placeholder 2"/>
          <p:cNvSpPr>
            <a:spLocks noGrp="1"/>
          </p:cNvSpPr>
          <p:nvPr>
            <p:ph idx="1"/>
          </p:nvPr>
        </p:nvSpPr>
        <p:spPr/>
        <p:txBody>
          <a:bodyPr>
            <a:normAutofit fontScale="70000" lnSpcReduction="20000"/>
          </a:bodyPr>
          <a:lstStyle/>
          <a:p>
            <a:r>
              <a:rPr lang="en-CA" dirty="0" smtClean="0"/>
              <a:t>Quick recap of London theory and demonstration of the Meissner effect</a:t>
            </a:r>
          </a:p>
          <a:p>
            <a:r>
              <a:rPr lang="en-CA" b="1" dirty="0" smtClean="0"/>
              <a:t>Surface Resistance </a:t>
            </a:r>
          </a:p>
          <a:p>
            <a:pPr lvl="1"/>
            <a:r>
              <a:rPr lang="en-CA" b="1" dirty="0" smtClean="0"/>
              <a:t>Electrodynamics of normal conductors</a:t>
            </a:r>
          </a:p>
          <a:p>
            <a:pPr lvl="2"/>
            <a:r>
              <a:rPr lang="en-CA" b="1" dirty="0" smtClean="0"/>
              <a:t>Normal and anomalous skin effect</a:t>
            </a:r>
          </a:p>
          <a:p>
            <a:pPr lvl="1"/>
            <a:r>
              <a:rPr lang="en-CA" b="1" dirty="0" smtClean="0"/>
              <a:t>Electrodynamics of superconductors </a:t>
            </a:r>
          </a:p>
          <a:p>
            <a:pPr lvl="2"/>
            <a:r>
              <a:rPr lang="en-CA" b="1" dirty="0"/>
              <a:t>Surface impedance of superconductors in the two fluid model and the BCS theory</a:t>
            </a:r>
          </a:p>
          <a:p>
            <a:pPr lvl="2"/>
            <a:r>
              <a:rPr lang="en-CA" b="1" dirty="0" smtClean="0"/>
              <a:t>Residual resistance </a:t>
            </a:r>
          </a:p>
          <a:p>
            <a:pPr lvl="2"/>
            <a:r>
              <a:rPr lang="en-CA" b="1" dirty="0" smtClean="0"/>
              <a:t>Field dependence of surface resistance </a:t>
            </a:r>
          </a:p>
          <a:p>
            <a:r>
              <a:rPr lang="en-CA" dirty="0" smtClean="0"/>
              <a:t>Maximum RF field</a:t>
            </a:r>
          </a:p>
          <a:p>
            <a:pPr lvl="1"/>
            <a:r>
              <a:rPr lang="en-CA" dirty="0" smtClean="0"/>
              <a:t>DC critical fields, </a:t>
            </a:r>
            <a:r>
              <a:rPr lang="en-CA" dirty="0" err="1" smtClean="0"/>
              <a:t>Hc</a:t>
            </a:r>
            <a:r>
              <a:rPr lang="en-CA" dirty="0" smtClean="0"/>
              <a:t>, Hc1, Hc2, </a:t>
            </a:r>
            <a:r>
              <a:rPr lang="en-CA" dirty="0" err="1" smtClean="0"/>
              <a:t>Hsh</a:t>
            </a:r>
            <a:endParaRPr lang="en-CA" dirty="0" smtClean="0"/>
          </a:p>
          <a:p>
            <a:pPr lvl="1"/>
            <a:r>
              <a:rPr lang="en-CA" dirty="0" smtClean="0"/>
              <a:t>Critical field under RF </a:t>
            </a:r>
          </a:p>
          <a:p>
            <a:r>
              <a:rPr lang="en-CA" dirty="0" smtClean="0"/>
              <a:t>Materials for SRF </a:t>
            </a:r>
          </a:p>
          <a:p>
            <a:pPr lvl="1"/>
            <a:r>
              <a:rPr lang="en-CA" dirty="0" smtClean="0"/>
              <a:t>Why niobium</a:t>
            </a:r>
          </a:p>
          <a:p>
            <a:pPr lvl="1"/>
            <a:r>
              <a:rPr lang="en-CA" dirty="0" smtClean="0"/>
              <a:t>Materials beyond niobium</a:t>
            </a:r>
          </a:p>
          <a:p>
            <a:pPr lvl="1"/>
            <a:r>
              <a:rPr lang="en-CA" dirty="0" smtClean="0"/>
              <a:t>Multilayers</a:t>
            </a:r>
          </a:p>
        </p:txBody>
      </p:sp>
      <p:sp>
        <p:nvSpPr>
          <p:cNvPr id="4" name="Footer Placeholder 3"/>
          <p:cNvSpPr>
            <a:spLocks noGrp="1"/>
          </p:cNvSpPr>
          <p:nvPr>
            <p:ph type="ftr" sz="quarter" idx="11"/>
          </p:nvPr>
        </p:nvSpPr>
        <p:spPr/>
        <p:txBody>
          <a:bodyPr/>
          <a:lstStyle/>
          <a:p>
            <a:r>
              <a:rPr lang="en-US" smtClean="0"/>
              <a:t>T. Junginger – IAS Saskatoon </a:t>
            </a:r>
            <a:endParaRPr lang="en-CA" dirty="0"/>
          </a:p>
        </p:txBody>
      </p:sp>
      <p:sp>
        <p:nvSpPr>
          <p:cNvPr id="5" name="Slide Number Placeholder 4"/>
          <p:cNvSpPr>
            <a:spLocks noGrp="1"/>
          </p:cNvSpPr>
          <p:nvPr>
            <p:ph type="sldNum" sz="quarter" idx="12"/>
          </p:nvPr>
        </p:nvSpPr>
        <p:spPr/>
        <p:txBody>
          <a:bodyPr/>
          <a:lstStyle/>
          <a:p>
            <a:fld id="{A5133171-1A2B-45AF-BC19-83A39A9692BB}" type="slidenum">
              <a:rPr lang="en-CA" smtClean="0"/>
              <a:pPr/>
              <a:t>21</a:t>
            </a:fld>
            <a:r>
              <a:rPr lang="en-CA" smtClean="0"/>
              <a:t>/62</a:t>
            </a:r>
            <a:endParaRPr lang="en-CA" dirty="0"/>
          </a:p>
        </p:txBody>
      </p:sp>
    </p:spTree>
    <p:extLst>
      <p:ext uri="{BB962C8B-B14F-4D97-AF65-F5344CB8AC3E}">
        <p14:creationId xmlns:p14="http://schemas.microsoft.com/office/powerpoint/2010/main" val="8456562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72008"/>
            <a:ext cx="9144000" cy="548680"/>
          </a:xfrm>
        </p:spPr>
        <p:txBody>
          <a:bodyPr>
            <a:normAutofit fontScale="90000"/>
          </a:bodyPr>
          <a:lstStyle/>
          <a:p>
            <a:r>
              <a:rPr lang="en-US" dirty="0" smtClean="0"/>
              <a:t>Electrodynamics of normal conductors</a:t>
            </a:r>
            <a:endParaRPr lang="en-US" dirty="0"/>
          </a:p>
        </p:txBody>
      </p:sp>
      <p:grpSp>
        <p:nvGrpSpPr>
          <p:cNvPr id="4" name="Group 3"/>
          <p:cNvGrpSpPr/>
          <p:nvPr/>
        </p:nvGrpSpPr>
        <p:grpSpPr>
          <a:xfrm>
            <a:off x="337690" y="692696"/>
            <a:ext cx="8554790" cy="1944216"/>
            <a:chOff x="589209" y="1947758"/>
            <a:chExt cx="8554790" cy="1944216"/>
          </a:xfrm>
        </p:grpSpPr>
        <p:grpSp>
          <p:nvGrpSpPr>
            <p:cNvPr id="19" name="Group 18"/>
            <p:cNvGrpSpPr/>
            <p:nvPr/>
          </p:nvGrpSpPr>
          <p:grpSpPr>
            <a:xfrm>
              <a:off x="589209" y="1947758"/>
              <a:ext cx="3539597" cy="1872208"/>
              <a:chOff x="589209" y="1283633"/>
              <a:chExt cx="3539597" cy="1872208"/>
            </a:xfrm>
          </p:grpSpPr>
          <p:pic>
            <p:nvPicPr>
              <p:cNvPr id="294914" name="Picture 2"/>
              <p:cNvPicPr>
                <a:picLocks noChangeAspect="1" noChangeArrowheads="1"/>
              </p:cNvPicPr>
              <p:nvPr/>
            </p:nvPicPr>
            <p:blipFill>
              <a:blip r:embed="rId4" cstate="print"/>
              <a:srcRect/>
              <a:stretch>
                <a:fillRect/>
              </a:stretch>
            </p:blipFill>
            <p:spPr bwMode="auto">
              <a:xfrm>
                <a:off x="589209" y="1283633"/>
                <a:ext cx="3539597" cy="1585072"/>
              </a:xfrm>
              <a:prstGeom prst="rect">
                <a:avLst/>
              </a:prstGeom>
              <a:noFill/>
              <a:ln w="9525">
                <a:noFill/>
                <a:miter lim="800000"/>
                <a:headEnd/>
                <a:tailEnd/>
              </a:ln>
            </p:spPr>
          </p:pic>
          <p:sp>
            <p:nvSpPr>
              <p:cNvPr id="7" name="TextBox 6"/>
              <p:cNvSpPr txBox="1"/>
              <p:nvPr/>
            </p:nvSpPr>
            <p:spPr>
              <a:xfrm>
                <a:off x="1326777" y="2786509"/>
                <a:ext cx="2214282" cy="369332"/>
              </a:xfrm>
              <a:prstGeom prst="rect">
                <a:avLst/>
              </a:prstGeom>
              <a:noFill/>
            </p:spPr>
            <p:txBody>
              <a:bodyPr wrap="square" rtlCol="0">
                <a:spAutoFit/>
              </a:bodyPr>
              <a:lstStyle/>
              <a:p>
                <a:r>
                  <a:rPr lang="en-US" sz="1800" dirty="0" smtClean="0"/>
                  <a:t>Maxwell’s equations</a:t>
                </a:r>
                <a:endParaRPr lang="en-US" sz="1800" dirty="0"/>
              </a:p>
            </p:txBody>
          </p:sp>
        </p:grpSp>
        <p:grpSp>
          <p:nvGrpSpPr>
            <p:cNvPr id="20" name="Group 19"/>
            <p:cNvGrpSpPr/>
            <p:nvPr/>
          </p:nvGrpSpPr>
          <p:grpSpPr>
            <a:xfrm>
              <a:off x="4805082" y="2000709"/>
              <a:ext cx="4338917" cy="1891265"/>
              <a:chOff x="4805082" y="1336584"/>
              <a:chExt cx="4338917" cy="1891265"/>
            </a:xfrm>
          </p:grpSpPr>
          <p:pic>
            <p:nvPicPr>
              <p:cNvPr id="294915" name="Picture 3"/>
              <p:cNvPicPr>
                <a:picLocks noChangeAspect="1" noChangeArrowheads="1"/>
              </p:cNvPicPr>
              <p:nvPr/>
            </p:nvPicPr>
            <p:blipFill>
              <a:blip r:embed="rId5" cstate="print"/>
              <a:srcRect/>
              <a:stretch>
                <a:fillRect/>
              </a:stretch>
            </p:blipFill>
            <p:spPr bwMode="auto">
              <a:xfrm>
                <a:off x="6443632" y="1336584"/>
                <a:ext cx="1423458" cy="1281112"/>
              </a:xfrm>
              <a:prstGeom prst="rect">
                <a:avLst/>
              </a:prstGeom>
              <a:noFill/>
              <a:ln w="9525">
                <a:noFill/>
                <a:miter lim="800000"/>
                <a:headEnd/>
                <a:tailEnd/>
              </a:ln>
            </p:spPr>
          </p:pic>
          <p:sp>
            <p:nvSpPr>
              <p:cNvPr id="6" name="Plus 5"/>
              <p:cNvSpPr/>
              <p:nvPr/>
            </p:nvSpPr>
            <p:spPr bwMode="auto">
              <a:xfrm>
                <a:off x="4805082" y="1577788"/>
                <a:ext cx="824753" cy="815789"/>
              </a:xfrm>
              <a:prstGeom prst="mathPlus">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8" name="TextBox 7"/>
              <p:cNvSpPr txBox="1"/>
              <p:nvPr/>
            </p:nvSpPr>
            <p:spPr>
              <a:xfrm>
                <a:off x="5943598" y="2581518"/>
                <a:ext cx="3200401" cy="646331"/>
              </a:xfrm>
              <a:prstGeom prst="rect">
                <a:avLst/>
              </a:prstGeom>
              <a:noFill/>
            </p:spPr>
            <p:txBody>
              <a:bodyPr wrap="square" rtlCol="0">
                <a:spAutoFit/>
              </a:bodyPr>
              <a:lstStyle/>
              <a:p>
                <a:r>
                  <a:rPr lang="en-US" sz="1800" dirty="0" smtClean="0"/>
                  <a:t>(linear and isotropic) material’s equations</a:t>
                </a:r>
                <a:endParaRPr lang="en-US" sz="1800" dirty="0"/>
              </a:p>
            </p:txBody>
          </p:sp>
        </p:grpSp>
      </p:grpSp>
      <p:graphicFrame>
        <p:nvGraphicFramePr>
          <p:cNvPr id="11" name="Object 10"/>
          <p:cNvGraphicFramePr>
            <a:graphicFrameLocks noChangeAspect="1"/>
          </p:cNvGraphicFramePr>
          <p:nvPr>
            <p:extLst>
              <p:ext uri="{D42A27DB-BD31-4B8C-83A1-F6EECF244321}">
                <p14:modId xmlns:p14="http://schemas.microsoft.com/office/powerpoint/2010/main" val="2600360020"/>
              </p:ext>
            </p:extLst>
          </p:nvPr>
        </p:nvGraphicFramePr>
        <p:xfrm>
          <a:off x="4028968" y="2313746"/>
          <a:ext cx="1049190" cy="379879"/>
        </p:xfrm>
        <a:graphic>
          <a:graphicData uri="http://schemas.openxmlformats.org/presentationml/2006/ole">
            <mc:AlternateContent xmlns:mc="http://schemas.openxmlformats.org/markup-compatibility/2006">
              <mc:Choice xmlns:v="urn:schemas-microsoft-com:vml" Requires="v">
                <p:oleObj spid="_x0000_s6250" name="Equation" r:id="rId6" imgW="736560" imgH="266400" progId="Equation.3">
                  <p:embed/>
                </p:oleObj>
              </mc:Choice>
              <mc:Fallback>
                <p:oleObj name="Equation" r:id="rId6" imgW="736560" imgH="266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8968" y="2313746"/>
                        <a:ext cx="1049190" cy="379879"/>
                      </a:xfrm>
                      <a:prstGeom prst="rect">
                        <a:avLst/>
                      </a:prstGeom>
                      <a:noFill/>
                      <a:ln>
                        <a:solidFill>
                          <a:srgbClr val="FF0000"/>
                        </a:solidFill>
                      </a:ln>
                      <a:extLst/>
                    </p:spPr>
                  </p:pic>
                </p:oleObj>
              </mc:Fallback>
            </mc:AlternateContent>
          </a:graphicData>
        </a:graphic>
      </p:graphicFrame>
      <p:sp>
        <p:nvSpPr>
          <p:cNvPr id="5" name="TextBox 4"/>
          <p:cNvSpPr txBox="1"/>
          <p:nvPr/>
        </p:nvSpPr>
        <p:spPr>
          <a:xfrm>
            <a:off x="6228192" y="1640175"/>
            <a:ext cx="1262162" cy="461665"/>
          </a:xfrm>
          <a:prstGeom prst="rect">
            <a:avLst/>
          </a:prstGeom>
          <a:solidFill>
            <a:schemeClr val="bg1"/>
          </a:solidFill>
        </p:spPr>
        <p:txBody>
          <a:bodyPr wrap="square" rtlCol="0">
            <a:spAutoFit/>
          </a:bodyPr>
          <a:lstStyle/>
          <a:p>
            <a:r>
              <a:rPr lang="en-CA" sz="2400" i="1" dirty="0"/>
              <a:t>j</a:t>
            </a:r>
            <a:r>
              <a:rPr lang="en-CA" sz="2400" i="1" dirty="0" smtClean="0"/>
              <a:t>=</a:t>
            </a:r>
            <a:r>
              <a:rPr lang="el-GR" sz="2400" i="1" dirty="0" smtClean="0">
                <a:latin typeface="Calibri"/>
              </a:rPr>
              <a:t>σ</a:t>
            </a:r>
            <a:r>
              <a:rPr lang="en-CA" sz="2400" i="1" dirty="0" smtClean="0">
                <a:latin typeface="Calibri"/>
              </a:rPr>
              <a:t>E</a:t>
            </a:r>
            <a:endParaRPr lang="en-CA" sz="2400" i="1" dirty="0"/>
          </a:p>
        </p:txBody>
      </p:sp>
      <p:grpSp>
        <p:nvGrpSpPr>
          <p:cNvPr id="22" name="Group 21"/>
          <p:cNvGrpSpPr/>
          <p:nvPr/>
        </p:nvGrpSpPr>
        <p:grpSpPr>
          <a:xfrm>
            <a:off x="6841706" y="3414624"/>
            <a:ext cx="1891546" cy="2894696"/>
            <a:chOff x="6920763" y="1783975"/>
            <a:chExt cx="1891546" cy="2894696"/>
          </a:xfrm>
        </p:grpSpPr>
        <p:sp>
          <p:nvSpPr>
            <p:cNvPr id="23" name="Cube 22"/>
            <p:cNvSpPr/>
            <p:nvPr/>
          </p:nvSpPr>
          <p:spPr bwMode="auto">
            <a:xfrm rot="16200000">
              <a:off x="6669743" y="2348753"/>
              <a:ext cx="2707343" cy="1577788"/>
            </a:xfrm>
            <a:prstGeom prst="cube">
              <a:avLst>
                <a:gd name="adj" fmla="val 41538"/>
              </a:avLst>
            </a:prstGeom>
            <a:solidFill>
              <a:schemeClr val="bg1">
                <a:lumMod val="85000"/>
              </a:schemeClr>
            </a:solidFill>
            <a:ln w="9525" cap="flat" cmpd="sng" algn="ctr">
              <a:solidFill>
                <a:srgbClr val="BBE0E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cxnSp>
          <p:nvCxnSpPr>
            <p:cNvPr id="24" name="Straight Arrow Connector 23"/>
            <p:cNvCxnSpPr/>
            <p:nvPr/>
          </p:nvCxnSpPr>
          <p:spPr bwMode="auto">
            <a:xfrm>
              <a:off x="7351061" y="3146611"/>
              <a:ext cx="385482" cy="394447"/>
            </a:xfrm>
            <a:prstGeom prst="straightConnector1">
              <a:avLst/>
            </a:prstGeom>
            <a:solidFill>
              <a:schemeClr val="accent1"/>
            </a:solidFill>
            <a:ln w="28575" cap="flat" cmpd="sng" algn="ctr">
              <a:solidFill>
                <a:srgbClr val="FF0000"/>
              </a:solidFill>
              <a:prstDash val="solid"/>
              <a:round/>
              <a:headEnd type="triangle" w="lg" len="med"/>
              <a:tailEnd type="triangle" w="lg" len="med"/>
            </a:ln>
            <a:effectLst/>
          </p:spPr>
        </p:cxnSp>
        <p:sp>
          <p:nvSpPr>
            <p:cNvPr id="25" name="TextBox 24"/>
            <p:cNvSpPr txBox="1"/>
            <p:nvPr/>
          </p:nvSpPr>
          <p:spPr>
            <a:xfrm>
              <a:off x="7539317" y="3523129"/>
              <a:ext cx="851647" cy="369332"/>
            </a:xfrm>
            <a:prstGeom prst="rect">
              <a:avLst/>
            </a:prstGeom>
            <a:noFill/>
          </p:spPr>
          <p:txBody>
            <a:bodyPr wrap="square" rtlCol="0">
              <a:spAutoFit/>
            </a:bodyPr>
            <a:lstStyle/>
            <a:p>
              <a:r>
                <a:rPr lang="en-US" sz="1800" dirty="0" err="1" smtClean="0">
                  <a:solidFill>
                    <a:srgbClr val="FF0000"/>
                  </a:solidFill>
                </a:rPr>
                <a:t>H</a:t>
              </a:r>
              <a:r>
                <a:rPr lang="en-US" sz="1800" baseline="-25000" dirty="0" err="1" smtClean="0">
                  <a:solidFill>
                    <a:srgbClr val="FF0000"/>
                  </a:solidFill>
                </a:rPr>
                <a:t>y</a:t>
              </a:r>
              <a:r>
                <a:rPr lang="en-US" sz="1800" dirty="0" smtClean="0">
                  <a:solidFill>
                    <a:srgbClr val="FF0000"/>
                  </a:solidFill>
                </a:rPr>
                <a:t>(</a:t>
              </a:r>
              <a:r>
                <a:rPr lang="en-US" sz="1800" dirty="0" err="1" smtClean="0">
                  <a:solidFill>
                    <a:srgbClr val="FF0000"/>
                  </a:solidFill>
                </a:rPr>
                <a:t>x,t</a:t>
              </a:r>
              <a:r>
                <a:rPr lang="en-US" sz="1800" dirty="0" smtClean="0">
                  <a:solidFill>
                    <a:srgbClr val="FF0000"/>
                  </a:solidFill>
                </a:rPr>
                <a:t>)</a:t>
              </a:r>
              <a:endParaRPr lang="en-US" sz="1800" dirty="0">
                <a:solidFill>
                  <a:srgbClr val="FF0000"/>
                </a:solidFill>
              </a:endParaRPr>
            </a:p>
          </p:txBody>
        </p:sp>
        <p:cxnSp>
          <p:nvCxnSpPr>
            <p:cNvPr id="26" name="Straight Arrow Connector 25"/>
            <p:cNvCxnSpPr/>
            <p:nvPr/>
          </p:nvCxnSpPr>
          <p:spPr bwMode="auto">
            <a:xfrm>
              <a:off x="7530355" y="2985247"/>
              <a:ext cx="0" cy="573741"/>
            </a:xfrm>
            <a:prstGeom prst="straightConnector1">
              <a:avLst/>
            </a:prstGeom>
            <a:solidFill>
              <a:schemeClr val="accent1"/>
            </a:solidFill>
            <a:ln w="28575" cap="flat" cmpd="sng" algn="ctr">
              <a:solidFill>
                <a:srgbClr val="0066FF"/>
              </a:solidFill>
              <a:prstDash val="solid"/>
              <a:round/>
              <a:headEnd type="triangle" w="lg" len="med"/>
              <a:tailEnd type="triangle" w="lg" len="med"/>
            </a:ln>
            <a:effectLst/>
          </p:spPr>
        </p:cxnSp>
        <p:sp>
          <p:nvSpPr>
            <p:cNvPr id="27" name="TextBox 26"/>
            <p:cNvSpPr txBox="1"/>
            <p:nvPr/>
          </p:nvSpPr>
          <p:spPr>
            <a:xfrm>
              <a:off x="7064188" y="2590799"/>
              <a:ext cx="788894" cy="369332"/>
            </a:xfrm>
            <a:prstGeom prst="rect">
              <a:avLst/>
            </a:prstGeom>
            <a:noFill/>
          </p:spPr>
          <p:txBody>
            <a:bodyPr wrap="square" rtlCol="0">
              <a:spAutoFit/>
            </a:bodyPr>
            <a:lstStyle/>
            <a:p>
              <a:r>
                <a:rPr lang="en-US" sz="1800" dirty="0" err="1" smtClean="0">
                  <a:solidFill>
                    <a:srgbClr val="0066FF"/>
                  </a:solidFill>
                </a:rPr>
                <a:t>E</a:t>
              </a:r>
              <a:r>
                <a:rPr lang="en-US" sz="1800" baseline="-25000" dirty="0" err="1" smtClean="0">
                  <a:solidFill>
                    <a:srgbClr val="0066FF"/>
                  </a:solidFill>
                </a:rPr>
                <a:t>z</a:t>
              </a:r>
              <a:r>
                <a:rPr lang="en-US" sz="1800" dirty="0" smtClean="0">
                  <a:solidFill>
                    <a:srgbClr val="0066FF"/>
                  </a:solidFill>
                </a:rPr>
                <a:t>(</a:t>
              </a:r>
              <a:r>
                <a:rPr lang="en-US" sz="1800" dirty="0" err="1" smtClean="0">
                  <a:solidFill>
                    <a:srgbClr val="0066FF"/>
                  </a:solidFill>
                </a:rPr>
                <a:t>x,t</a:t>
              </a:r>
              <a:r>
                <a:rPr lang="en-US" sz="1800" dirty="0" smtClean="0">
                  <a:solidFill>
                    <a:srgbClr val="0066FF"/>
                  </a:solidFill>
                </a:rPr>
                <a:t>)</a:t>
              </a:r>
              <a:endParaRPr lang="en-US" sz="1800" dirty="0">
                <a:solidFill>
                  <a:srgbClr val="0066FF"/>
                </a:solidFill>
              </a:endParaRPr>
            </a:p>
          </p:txBody>
        </p:sp>
        <p:grpSp>
          <p:nvGrpSpPr>
            <p:cNvPr id="28" name="Group 44"/>
            <p:cNvGrpSpPr/>
            <p:nvPr/>
          </p:nvGrpSpPr>
          <p:grpSpPr>
            <a:xfrm>
              <a:off x="6920763" y="3953436"/>
              <a:ext cx="878542" cy="725235"/>
              <a:chOff x="6669743" y="3845856"/>
              <a:chExt cx="878542" cy="725235"/>
            </a:xfrm>
          </p:grpSpPr>
          <p:cxnSp>
            <p:nvCxnSpPr>
              <p:cNvPr id="33" name="Straight Arrow Connector 32"/>
              <p:cNvCxnSpPr/>
              <p:nvPr/>
            </p:nvCxnSpPr>
            <p:spPr bwMode="auto">
              <a:xfrm flipH="1" flipV="1">
                <a:off x="7064527" y="4069976"/>
                <a:ext cx="1" cy="28687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a:off x="7081441" y="4356847"/>
                <a:ext cx="277905"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flipH="1" flipV="1">
                <a:off x="6903162" y="4150998"/>
                <a:ext cx="170333" cy="20618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6" name="TextBox 35"/>
              <p:cNvSpPr txBox="1"/>
              <p:nvPr/>
            </p:nvSpPr>
            <p:spPr>
              <a:xfrm>
                <a:off x="7261415" y="4294092"/>
                <a:ext cx="286870" cy="276999"/>
              </a:xfrm>
              <a:prstGeom prst="rect">
                <a:avLst/>
              </a:prstGeom>
              <a:noFill/>
            </p:spPr>
            <p:txBody>
              <a:bodyPr wrap="square" rtlCol="0">
                <a:spAutoFit/>
              </a:bodyPr>
              <a:lstStyle/>
              <a:p>
                <a:r>
                  <a:rPr lang="en-US" sz="1200" dirty="0" smtClean="0"/>
                  <a:t>x</a:t>
                </a:r>
                <a:endParaRPr lang="en-US" sz="1200" dirty="0"/>
              </a:p>
            </p:txBody>
          </p:sp>
          <p:sp>
            <p:nvSpPr>
              <p:cNvPr id="37" name="TextBox 36"/>
              <p:cNvSpPr txBox="1"/>
              <p:nvPr/>
            </p:nvSpPr>
            <p:spPr>
              <a:xfrm>
                <a:off x="6946633" y="3845856"/>
                <a:ext cx="286870" cy="276999"/>
              </a:xfrm>
              <a:prstGeom prst="rect">
                <a:avLst/>
              </a:prstGeom>
              <a:noFill/>
            </p:spPr>
            <p:txBody>
              <a:bodyPr wrap="square" rtlCol="0">
                <a:spAutoFit/>
              </a:bodyPr>
              <a:lstStyle/>
              <a:p>
                <a:r>
                  <a:rPr lang="en-US" sz="1200" dirty="0" smtClean="0"/>
                  <a:t>z</a:t>
                </a:r>
                <a:endParaRPr lang="en-US" sz="1200" dirty="0"/>
              </a:p>
            </p:txBody>
          </p:sp>
          <p:sp>
            <p:nvSpPr>
              <p:cNvPr id="38" name="TextBox 37"/>
              <p:cNvSpPr txBox="1"/>
              <p:nvPr/>
            </p:nvSpPr>
            <p:spPr>
              <a:xfrm>
                <a:off x="6669743" y="4123764"/>
                <a:ext cx="286870" cy="276999"/>
              </a:xfrm>
              <a:prstGeom prst="rect">
                <a:avLst/>
              </a:prstGeom>
              <a:noFill/>
            </p:spPr>
            <p:txBody>
              <a:bodyPr wrap="square" rtlCol="0">
                <a:spAutoFit/>
              </a:bodyPr>
              <a:lstStyle/>
              <a:p>
                <a:r>
                  <a:rPr lang="en-US" sz="1200" dirty="0" smtClean="0"/>
                  <a:t>y</a:t>
                </a:r>
                <a:endParaRPr lang="en-US" sz="1200" dirty="0"/>
              </a:p>
            </p:txBody>
          </p:sp>
        </p:grpSp>
        <p:cxnSp>
          <p:nvCxnSpPr>
            <p:cNvPr id="29" name="Straight Arrow Connector 28"/>
            <p:cNvCxnSpPr/>
            <p:nvPr/>
          </p:nvCxnSpPr>
          <p:spPr bwMode="auto">
            <a:xfrm>
              <a:off x="7664825" y="3218328"/>
              <a:ext cx="245308" cy="251013"/>
            </a:xfrm>
            <a:prstGeom prst="straightConnector1">
              <a:avLst/>
            </a:prstGeom>
            <a:solidFill>
              <a:schemeClr val="accent1"/>
            </a:solidFill>
            <a:ln w="19050" cap="flat" cmpd="sng" algn="ctr">
              <a:solidFill>
                <a:srgbClr val="FF0000"/>
              </a:solidFill>
              <a:prstDash val="solid"/>
              <a:round/>
              <a:headEnd type="triangle" w="med" len="med"/>
              <a:tailEnd type="triangle" w="med" len="med"/>
            </a:ln>
            <a:effectLst/>
          </p:spPr>
        </p:cxnSp>
        <p:cxnSp>
          <p:nvCxnSpPr>
            <p:cNvPr id="30" name="Straight Arrow Connector 29"/>
            <p:cNvCxnSpPr/>
            <p:nvPr/>
          </p:nvCxnSpPr>
          <p:spPr bwMode="auto">
            <a:xfrm>
              <a:off x="7915838" y="3245223"/>
              <a:ext cx="170327" cy="174288"/>
            </a:xfrm>
            <a:prstGeom prst="straightConnector1">
              <a:avLst/>
            </a:prstGeom>
            <a:solidFill>
              <a:schemeClr val="accent1"/>
            </a:solidFill>
            <a:ln w="12700" cap="flat" cmpd="sng" algn="ctr">
              <a:solidFill>
                <a:srgbClr val="FF0000"/>
              </a:solidFill>
              <a:prstDash val="solid"/>
              <a:round/>
              <a:headEnd type="triangle" w="sm" len="med"/>
              <a:tailEnd type="triangle" w="sm" len="med"/>
            </a:ln>
            <a:effectLst/>
          </p:spPr>
        </p:cxnSp>
        <p:cxnSp>
          <p:nvCxnSpPr>
            <p:cNvPr id="31" name="Straight Arrow Connector 30"/>
            <p:cNvCxnSpPr/>
            <p:nvPr/>
          </p:nvCxnSpPr>
          <p:spPr bwMode="auto">
            <a:xfrm flipH="1" flipV="1">
              <a:off x="7790329" y="3101793"/>
              <a:ext cx="1" cy="412375"/>
            </a:xfrm>
            <a:prstGeom prst="straightConnector1">
              <a:avLst/>
            </a:prstGeom>
            <a:solidFill>
              <a:schemeClr val="accent1"/>
            </a:solidFill>
            <a:ln w="19050" cap="flat" cmpd="sng" algn="ctr">
              <a:solidFill>
                <a:srgbClr val="0066FF"/>
              </a:solidFill>
              <a:prstDash val="solid"/>
              <a:round/>
              <a:headEnd type="triangle" w="med" len="med"/>
              <a:tailEnd type="triangle" w="med" len="med"/>
            </a:ln>
            <a:effectLst/>
          </p:spPr>
        </p:cxnSp>
        <p:cxnSp>
          <p:nvCxnSpPr>
            <p:cNvPr id="32" name="Straight Arrow Connector 31"/>
            <p:cNvCxnSpPr/>
            <p:nvPr/>
          </p:nvCxnSpPr>
          <p:spPr bwMode="auto">
            <a:xfrm flipH="1" flipV="1">
              <a:off x="8005480" y="3182472"/>
              <a:ext cx="3" cy="259976"/>
            </a:xfrm>
            <a:prstGeom prst="straightConnector1">
              <a:avLst/>
            </a:prstGeom>
            <a:solidFill>
              <a:schemeClr val="accent1"/>
            </a:solidFill>
            <a:ln w="12700" cap="flat" cmpd="sng" algn="ctr">
              <a:solidFill>
                <a:srgbClr val="0066FF"/>
              </a:solidFill>
              <a:prstDash val="solid"/>
              <a:round/>
              <a:headEnd type="triangle" w="sm" len="med"/>
              <a:tailEnd type="triangle" w="sm" len="med"/>
            </a:ln>
            <a:effectLst/>
          </p:spPr>
        </p:cxnSp>
      </p:grpSp>
      <mc:AlternateContent xmlns:mc="http://schemas.openxmlformats.org/markup-compatibility/2006" xmlns:a14="http://schemas.microsoft.com/office/drawing/2010/main">
        <mc:Choice Requires="a14">
          <p:sp>
            <p:nvSpPr>
              <p:cNvPr id="39" name="Content Placeholder 2"/>
              <p:cNvSpPr>
                <a:spLocks noGrp="1"/>
              </p:cNvSpPr>
              <p:nvPr>
                <p:ph idx="1"/>
              </p:nvPr>
            </p:nvSpPr>
            <p:spPr>
              <a:xfrm>
                <a:off x="184919" y="2852936"/>
                <a:ext cx="8306603" cy="558265"/>
              </a:xfrm>
            </p:spPr>
            <p:txBody>
              <a:bodyPr>
                <a:normAutofit fontScale="70000" lnSpcReduction="20000"/>
              </a:bodyPr>
              <a:lstStyle/>
              <a:p>
                <a:r>
                  <a:rPr lang="en-US" dirty="0" smtClean="0"/>
                  <a:t>For a good conductor at RF frequencies, </a:t>
                </a:r>
                <a:r>
                  <a:rPr lang="en-US" dirty="0" smtClean="0">
                    <a:latin typeface="Symbol" panose="05050102010706020507" pitchFamily="18" charset="2"/>
                  </a:rPr>
                  <a:t>we</a:t>
                </a:r>
                <a:r>
                  <a:rPr lang="en-US" dirty="0" smtClean="0"/>
                  <a:t>&lt;&lt;</a:t>
                </a:r>
                <a:r>
                  <a:rPr lang="en-US" dirty="0" smtClean="0">
                    <a:latin typeface="Symbol" panose="05050102010706020507" pitchFamily="18" charset="2"/>
                  </a:rPr>
                  <a:t>s</a:t>
                </a:r>
                <a:r>
                  <a:rPr lang="en-US" dirty="0" smtClean="0"/>
                  <a:t> → </a:t>
                </a:r>
                <a14:m>
                  <m:oMath xmlns:m="http://schemas.openxmlformats.org/officeDocument/2006/math">
                    <m:f>
                      <m:fPr>
                        <m:type m:val="lin"/>
                        <m:ctrlPr>
                          <a:rPr lang="en-US" i="1" smtClean="0">
                            <a:latin typeface="Cambria Math" panose="02040503050406030204" pitchFamily="18" charset="0"/>
                          </a:rPr>
                        </m:ctrlPr>
                      </m:fPr>
                      <m:num>
                        <m:r>
                          <a:rPr lang="en-US" i="1" smtClean="0">
                            <a:latin typeface="Cambria Math"/>
                            <a:ea typeface="Cambria Math"/>
                          </a:rPr>
                          <m:t>𝜕</m:t>
                        </m:r>
                        <m:r>
                          <a:rPr lang="en-US" b="0" i="1" smtClean="0">
                            <a:latin typeface="Cambria Math"/>
                            <a:ea typeface="Cambria Math"/>
                          </a:rPr>
                          <m:t>𝐷</m:t>
                        </m:r>
                      </m:num>
                      <m:den>
                        <m:r>
                          <a:rPr lang="en-US" i="1" smtClean="0">
                            <a:latin typeface="Cambria Math"/>
                            <a:ea typeface="Cambria Math"/>
                          </a:rPr>
                          <m:t>𝜕</m:t>
                        </m:r>
                        <m:r>
                          <a:rPr lang="en-US" b="0" i="1" smtClean="0">
                            <a:latin typeface="Cambria Math"/>
                            <a:ea typeface="Cambria Math"/>
                          </a:rPr>
                          <m:t>𝑡</m:t>
                        </m:r>
                        <m:r>
                          <a:rPr lang="en-US" b="0" i="1" smtClean="0">
                            <a:latin typeface="Cambria Math"/>
                            <a:ea typeface="Cambria Math"/>
                          </a:rPr>
                          <m:t>~0</m:t>
                        </m:r>
                      </m:den>
                    </m:f>
                  </m:oMath>
                </a14:m>
                <a:endParaRPr lang="en-US" dirty="0"/>
              </a:p>
            </p:txBody>
          </p:sp>
        </mc:Choice>
        <mc:Fallback xmlns="">
          <p:sp>
            <p:nvSpPr>
              <p:cNvPr id="39" name="Content Placeholder 2"/>
              <p:cNvSpPr>
                <a:spLocks noGrp="1" noRot="1" noChangeAspect="1" noMove="1" noResize="1" noEditPoints="1" noAdjustHandles="1" noChangeArrowheads="1" noChangeShapeType="1" noTextEdit="1"/>
              </p:cNvSpPr>
              <p:nvPr>
                <p:ph idx="1"/>
              </p:nvPr>
            </p:nvSpPr>
            <p:spPr>
              <a:xfrm>
                <a:off x="184919" y="2852936"/>
                <a:ext cx="8306603" cy="558265"/>
              </a:xfrm>
              <a:blipFill rotWithShape="1">
                <a:blip r:embed="rId8"/>
                <a:stretch>
                  <a:fillRect l="-807" t="-104348" b="-10869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9278" y="3255367"/>
                <a:ext cx="714785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r>
                        <a:rPr lang="en-US" i="1" smtClean="0">
                          <a:latin typeface="Cambria Math"/>
                          <a:ea typeface="Cambria Math"/>
                        </a:rPr>
                        <m:t>×</m:t>
                      </m:r>
                      <m:r>
                        <a:rPr lang="en-US" i="1" smtClean="0">
                          <a:latin typeface="Cambria Math"/>
                          <a:ea typeface="Cambria Math"/>
                        </a:rPr>
                        <m:t>𝛻</m:t>
                      </m:r>
                      <m:r>
                        <a:rPr lang="en-US" i="1" smtClean="0">
                          <a:latin typeface="Cambria Math"/>
                          <a:ea typeface="Cambria Math"/>
                        </a:rPr>
                        <m:t>×</m:t>
                      </m:r>
                      <m:r>
                        <a:rPr lang="en-US" b="0" i="1" smtClean="0">
                          <a:latin typeface="Cambria Math"/>
                          <a:ea typeface="Cambria Math"/>
                        </a:rPr>
                        <m:t>𝐻</m:t>
                      </m:r>
                      <m:r>
                        <a:rPr lang="en-US" b="0" i="1" smtClean="0">
                          <a:latin typeface="Cambria Math"/>
                          <a:ea typeface="Cambria Math"/>
                        </a:rPr>
                        <m:t>=</m:t>
                      </m:r>
                      <m:r>
                        <a:rPr lang="en-US" b="0" i="1" smtClean="0">
                          <a:latin typeface="Cambria Math"/>
                          <a:ea typeface="Cambria Math"/>
                        </a:rPr>
                        <m:t>𝛻</m:t>
                      </m:r>
                      <m:d>
                        <m:dPr>
                          <m:ctrlPr>
                            <a:rPr lang="en-US" b="0" i="1" smtClean="0">
                              <a:latin typeface="Cambria Math" panose="02040503050406030204" pitchFamily="18" charset="0"/>
                              <a:ea typeface="Cambria Math"/>
                            </a:rPr>
                          </m:ctrlPr>
                        </m:dPr>
                        <m:e>
                          <m:r>
                            <a:rPr lang="en-US" b="0" i="1" smtClean="0">
                              <a:latin typeface="Cambria Math"/>
                              <a:ea typeface="Cambria Math"/>
                            </a:rPr>
                            <m:t>𝛻</m:t>
                          </m:r>
                          <m:r>
                            <a:rPr lang="en-US" b="0" i="1" smtClean="0">
                              <a:latin typeface="Cambria Math"/>
                              <a:ea typeface="Cambria Math"/>
                            </a:rPr>
                            <m:t>∙</m:t>
                          </m:r>
                          <m:r>
                            <a:rPr lang="en-US" b="0" i="1" smtClean="0">
                              <a:latin typeface="Cambria Math"/>
                              <a:ea typeface="Cambria Math"/>
                            </a:rPr>
                            <m:t>𝐻</m:t>
                          </m:r>
                        </m:e>
                      </m:d>
                      <m:r>
                        <a:rPr lang="en-US" b="0" i="1" smtClean="0">
                          <a:latin typeface="Cambria Math"/>
                          <a:ea typeface="Cambria Math"/>
                        </a:rPr>
                        <m:t>−</m:t>
                      </m:r>
                      <m:sSup>
                        <m:sSupPr>
                          <m:ctrlPr>
                            <a:rPr lang="en-US" b="0" i="1" smtClean="0">
                              <a:latin typeface="Cambria Math" panose="02040503050406030204" pitchFamily="18" charset="0"/>
                              <a:ea typeface="Cambria Math"/>
                            </a:rPr>
                          </m:ctrlPr>
                        </m:sSupPr>
                        <m:e>
                          <m:r>
                            <a:rPr lang="en-US" b="0" i="1" smtClean="0">
                              <a:latin typeface="Cambria Math"/>
                              <a:ea typeface="Cambria Math"/>
                            </a:rPr>
                            <m:t>𝛻</m:t>
                          </m:r>
                        </m:e>
                        <m:sup>
                          <m:r>
                            <a:rPr lang="en-US" b="0" i="1" smtClean="0">
                              <a:latin typeface="Cambria Math"/>
                              <a:ea typeface="Cambria Math"/>
                            </a:rPr>
                            <m:t>2</m:t>
                          </m:r>
                        </m:sup>
                      </m:sSup>
                      <m:r>
                        <a:rPr lang="en-US" b="0" i="1" smtClean="0">
                          <a:latin typeface="Cambria Math"/>
                          <a:ea typeface="Cambria Math"/>
                        </a:rPr>
                        <m:t>𝐻</m:t>
                      </m:r>
                      <m:r>
                        <a:rPr lang="en-US" b="0" i="1" smtClean="0">
                          <a:latin typeface="Cambria Math"/>
                          <a:ea typeface="Cambria Math"/>
                        </a:rPr>
                        <m:t>=</m:t>
                      </m:r>
                      <m:r>
                        <a:rPr lang="en-US" b="0" i="1" smtClean="0">
                          <a:latin typeface="Cambria Math"/>
                          <a:ea typeface="Cambria Math"/>
                        </a:rPr>
                        <m:t>𝜎𝛻</m:t>
                      </m:r>
                      <m:r>
                        <a:rPr lang="en-US" b="0" i="1" smtClean="0">
                          <a:latin typeface="Cambria Math"/>
                          <a:ea typeface="Cambria Math"/>
                        </a:rPr>
                        <m:t>×</m:t>
                      </m:r>
                      <m:r>
                        <a:rPr lang="en-US" b="0" i="1" smtClean="0">
                          <a:latin typeface="Cambria Math"/>
                          <a:ea typeface="Cambria Math"/>
                        </a:rPr>
                        <m:t>𝐸</m:t>
                      </m:r>
                      <m:r>
                        <a:rPr lang="en-US" b="0" i="1" smtClean="0">
                          <a:latin typeface="Cambria Math"/>
                          <a:ea typeface="Cambria Math"/>
                        </a:rPr>
                        <m:t>=−</m:t>
                      </m:r>
                      <m:r>
                        <a:rPr lang="en-US" b="0" i="1" smtClean="0">
                          <a:latin typeface="Cambria Math"/>
                          <a:ea typeface="Cambria Math"/>
                        </a:rPr>
                        <m:t>𝑖</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𝜇</m:t>
                          </m:r>
                        </m:e>
                        <m:sub>
                          <m:r>
                            <a:rPr lang="en-US" b="0" i="1" smtClean="0">
                              <a:latin typeface="Cambria Math"/>
                              <a:ea typeface="Cambria Math"/>
                            </a:rPr>
                            <m:t>0</m:t>
                          </m:r>
                        </m:sub>
                      </m:sSub>
                      <m:r>
                        <a:rPr lang="en-US" b="0" i="1" smtClean="0">
                          <a:latin typeface="Cambria Math"/>
                          <a:ea typeface="Cambria Math"/>
                        </a:rPr>
                        <m:t>𝜇𝜎𝜔</m:t>
                      </m:r>
                      <m:r>
                        <a:rPr lang="en-US" b="0" i="1" smtClean="0">
                          <a:latin typeface="Cambria Math"/>
                          <a:ea typeface="Cambria Math"/>
                        </a:rPr>
                        <m:t>𝐻</m:t>
                      </m:r>
                    </m:oMath>
                  </m:oMathPara>
                </a14:m>
                <a:endParaRPr lang="en-US" dirty="0"/>
              </a:p>
            </p:txBody>
          </p:sp>
        </mc:Choice>
        <mc:Fallback xmlns="">
          <p:sp>
            <p:nvSpPr>
              <p:cNvPr id="40" name="TextBox 39"/>
              <p:cNvSpPr txBox="1">
                <a:spLocks noRot="1" noChangeAspect="1" noMove="1" noResize="1" noEditPoints="1" noAdjustHandles="1" noChangeArrowheads="1" noChangeShapeType="1" noTextEdit="1"/>
              </p:cNvSpPr>
              <p:nvPr/>
            </p:nvSpPr>
            <p:spPr>
              <a:xfrm>
                <a:off x="-19278" y="3255367"/>
                <a:ext cx="7147854" cy="461665"/>
              </a:xfrm>
              <a:prstGeom prst="rect">
                <a:avLst/>
              </a:prstGeom>
              <a:blipFill rotWithShape="1">
                <a:blip r:embed="rId9"/>
                <a:stretch>
                  <a:fillRect/>
                </a:stretch>
              </a:blipFill>
            </p:spPr>
            <p:txBody>
              <a:bodyPr/>
              <a:lstStyle/>
              <a:p>
                <a:r>
                  <a:rPr lang="en-CA">
                    <a:noFill/>
                  </a:rPr>
                  <a:t> </a:t>
                </a:r>
              </a:p>
            </p:txBody>
          </p:sp>
        </mc:Fallback>
      </mc:AlternateContent>
      <p:graphicFrame>
        <p:nvGraphicFramePr>
          <p:cNvPr id="41" name="Object 40"/>
          <p:cNvGraphicFramePr>
            <a:graphicFrameLocks noChangeAspect="1"/>
          </p:cNvGraphicFramePr>
          <p:nvPr>
            <p:extLst>
              <p:ext uri="{D42A27DB-BD31-4B8C-83A1-F6EECF244321}">
                <p14:modId xmlns:p14="http://schemas.microsoft.com/office/powerpoint/2010/main" val="1418451"/>
              </p:ext>
            </p:extLst>
          </p:nvPr>
        </p:nvGraphicFramePr>
        <p:xfrm>
          <a:off x="1784035" y="3742680"/>
          <a:ext cx="1995487" cy="406400"/>
        </p:xfrm>
        <a:graphic>
          <a:graphicData uri="http://schemas.openxmlformats.org/presentationml/2006/ole">
            <mc:AlternateContent xmlns:mc="http://schemas.openxmlformats.org/markup-compatibility/2006">
              <mc:Choice xmlns:v="urn:schemas-microsoft-com:vml" Requires="v">
                <p:oleObj spid="_x0000_s6251" name="Equation" r:id="rId10" imgW="1307532" imgH="266584" progId="Equation.3">
                  <p:embed/>
                </p:oleObj>
              </mc:Choice>
              <mc:Fallback>
                <p:oleObj name="Equation" r:id="rId10" imgW="1307532" imgH="266584"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84035" y="3742680"/>
                        <a:ext cx="19954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 name="Right Arrow 41"/>
          <p:cNvSpPr/>
          <p:nvPr/>
        </p:nvSpPr>
        <p:spPr bwMode="auto">
          <a:xfrm>
            <a:off x="781687" y="3837862"/>
            <a:ext cx="770021" cy="231007"/>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44" name="Content Placeholder 2"/>
          <p:cNvSpPr txBox="1">
            <a:spLocks/>
          </p:cNvSpPr>
          <p:nvPr/>
        </p:nvSpPr>
        <p:spPr bwMode="auto">
          <a:xfrm>
            <a:off x="781686" y="4293096"/>
            <a:ext cx="4294369" cy="3972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Solution</a:t>
            </a:r>
            <a:r>
              <a:rPr kumimoji="0" lang="en-US" sz="2400" b="0" i="0" u="none" strike="noStrike" kern="0" cap="none" spc="0" normalizeH="0" noProof="0" dirty="0" smtClean="0">
                <a:ln>
                  <a:noFill/>
                </a:ln>
                <a:solidFill>
                  <a:schemeClr val="tx1"/>
                </a:solidFill>
                <a:effectLst/>
                <a:uLnTx/>
                <a:uFillTx/>
                <a:latin typeface="+mn-lt"/>
                <a:ea typeface="+mn-ea"/>
                <a:cs typeface="+mn-cs"/>
              </a:rPr>
              <a:t> (semi-infinite slab):</a:t>
            </a: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pic>
        <p:nvPicPr>
          <p:cNvPr id="47" name="Picture 5"/>
          <p:cNvPicPr>
            <a:picLocks noChangeAspect="1" noChangeArrowheads="1"/>
          </p:cNvPicPr>
          <p:nvPr/>
        </p:nvPicPr>
        <p:blipFill>
          <a:blip r:embed="rId12" cstate="print"/>
          <a:srcRect/>
          <a:stretch>
            <a:fillRect/>
          </a:stretch>
        </p:blipFill>
        <p:spPr bwMode="auto">
          <a:xfrm>
            <a:off x="3619326" y="5114719"/>
            <a:ext cx="1357872" cy="788099"/>
          </a:xfrm>
          <a:prstGeom prst="rect">
            <a:avLst/>
          </a:prstGeom>
          <a:noFill/>
          <a:ln w="9525">
            <a:solidFill>
              <a:srgbClr val="FF0000"/>
            </a:solidFill>
            <a:miter lim="800000"/>
            <a:headEnd/>
            <a:tailEnd/>
          </a:ln>
        </p:spPr>
      </p:pic>
      <p:pic>
        <p:nvPicPr>
          <p:cNvPr id="48" name="Picture 3"/>
          <p:cNvPicPr>
            <a:picLocks noChangeAspect="1" noChangeArrowheads="1"/>
          </p:cNvPicPr>
          <p:nvPr/>
        </p:nvPicPr>
        <p:blipFill>
          <a:blip r:embed="rId13" cstate="print"/>
          <a:srcRect/>
          <a:stretch>
            <a:fillRect/>
          </a:stretch>
        </p:blipFill>
        <p:spPr bwMode="auto">
          <a:xfrm>
            <a:off x="1026463" y="4745879"/>
            <a:ext cx="1869095" cy="493764"/>
          </a:xfrm>
          <a:prstGeom prst="rect">
            <a:avLst/>
          </a:prstGeom>
          <a:noFill/>
          <a:ln w="9525">
            <a:noFill/>
            <a:miter lim="800000"/>
            <a:headEnd/>
            <a:tailEnd/>
          </a:ln>
        </p:spPr>
      </p:pic>
      <p:graphicFrame>
        <p:nvGraphicFramePr>
          <p:cNvPr id="3" name="Object 2"/>
          <p:cNvGraphicFramePr>
            <a:graphicFrameLocks noChangeAspect="1"/>
          </p:cNvGraphicFramePr>
          <p:nvPr>
            <p:extLst>
              <p:ext uri="{D42A27DB-BD31-4B8C-83A1-F6EECF244321}">
                <p14:modId xmlns:p14="http://schemas.microsoft.com/office/powerpoint/2010/main" val="2754238065"/>
              </p:ext>
            </p:extLst>
          </p:nvPr>
        </p:nvGraphicFramePr>
        <p:xfrm>
          <a:off x="1026463" y="5279687"/>
          <a:ext cx="1357313" cy="569912"/>
        </p:xfrm>
        <a:graphic>
          <a:graphicData uri="http://schemas.openxmlformats.org/presentationml/2006/ole">
            <mc:AlternateContent xmlns:mc="http://schemas.openxmlformats.org/markup-compatibility/2006">
              <mc:Choice xmlns:v="urn:schemas-microsoft-com:vml" Requires="v">
                <p:oleObj spid="_x0000_s6252" name="Equation" r:id="rId14" imgW="939392" imgH="393529" progId="Equation.3">
                  <p:embed/>
                </p:oleObj>
              </mc:Choice>
              <mc:Fallback>
                <p:oleObj name="Equation" r:id="rId14" imgW="939392" imgH="393529" progId="Equation.3">
                  <p:embed/>
                  <p:pic>
                    <p:nvPicPr>
                      <p:cNvPr id="0" name="Object 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26463" y="5279687"/>
                        <a:ext cx="1357313"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oleObj>
              </mc:Fallback>
            </mc:AlternateContent>
          </a:graphicData>
        </a:graphic>
      </p:graphicFrame>
      <p:sp>
        <p:nvSpPr>
          <p:cNvPr id="9" name="Footer Placeholder 8"/>
          <p:cNvSpPr>
            <a:spLocks noGrp="1"/>
          </p:cNvSpPr>
          <p:nvPr>
            <p:ph type="ftr" sz="quarter" idx="11"/>
          </p:nvPr>
        </p:nvSpPr>
        <p:spPr/>
        <p:txBody>
          <a:bodyPr/>
          <a:lstStyle/>
          <a:p>
            <a:r>
              <a:rPr lang="en-US" smtClean="0"/>
              <a:t>T. Junginger – IAS Saskatoon </a:t>
            </a:r>
            <a:endParaRPr lang="en-CA" dirty="0"/>
          </a:p>
        </p:txBody>
      </p:sp>
      <p:sp>
        <p:nvSpPr>
          <p:cNvPr id="10" name="Slide Number Placeholder 9"/>
          <p:cNvSpPr>
            <a:spLocks noGrp="1"/>
          </p:cNvSpPr>
          <p:nvPr>
            <p:ph type="sldNum" sz="quarter" idx="12"/>
          </p:nvPr>
        </p:nvSpPr>
        <p:spPr/>
        <p:txBody>
          <a:bodyPr/>
          <a:lstStyle/>
          <a:p>
            <a:fld id="{A5133171-1A2B-45AF-BC19-83A39A9692BB}" type="slidenum">
              <a:rPr lang="en-CA" smtClean="0"/>
              <a:pPr/>
              <a:t>22</a:t>
            </a:fld>
            <a:r>
              <a:rPr lang="en-CA" smtClean="0"/>
              <a:t>/62</a:t>
            </a:r>
            <a:endParaRPr lang="en-CA" dirty="0"/>
          </a:p>
        </p:txBody>
      </p:sp>
    </p:spTree>
    <p:extLst>
      <p:ext uri="{BB962C8B-B14F-4D97-AF65-F5344CB8AC3E}">
        <p14:creationId xmlns:p14="http://schemas.microsoft.com/office/powerpoint/2010/main" val="2720444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Surface Impedance</a:t>
            </a:r>
            <a:endParaRPr lang="en-US" dirty="0"/>
          </a:p>
        </p:txBody>
      </p:sp>
      <p:sp>
        <p:nvSpPr>
          <p:cNvPr id="3" name="Content Placeholder 2"/>
          <p:cNvSpPr>
            <a:spLocks noGrp="1"/>
          </p:cNvSpPr>
          <p:nvPr>
            <p:ph idx="1"/>
          </p:nvPr>
        </p:nvSpPr>
        <p:spPr>
          <a:xfrm>
            <a:off x="685800" y="1066800"/>
            <a:ext cx="7772400" cy="511743"/>
          </a:xfrm>
        </p:spPr>
        <p:txBody>
          <a:bodyPr>
            <a:normAutofit fontScale="92500" lnSpcReduction="10000"/>
          </a:bodyPr>
          <a:lstStyle/>
          <a:p>
            <a:r>
              <a:rPr lang="en-US" dirty="0" smtClean="0"/>
              <a:t>The surface impedance is defined as:</a:t>
            </a:r>
            <a:endParaRPr lang="en-US" i="1" dirty="0" smtClean="0"/>
          </a:p>
        </p:txBody>
      </p:sp>
      <p:grpSp>
        <p:nvGrpSpPr>
          <p:cNvPr id="19" name="Group 18"/>
          <p:cNvGrpSpPr/>
          <p:nvPr/>
        </p:nvGrpSpPr>
        <p:grpSpPr>
          <a:xfrm>
            <a:off x="2715675" y="1934143"/>
            <a:ext cx="3845862" cy="1223665"/>
            <a:chOff x="5082986" y="2348753"/>
            <a:chExt cx="3845862" cy="1223665"/>
          </a:xfrm>
        </p:grpSpPr>
        <p:sp>
          <p:nvSpPr>
            <p:cNvPr id="5" name="TextBox 4"/>
            <p:cNvSpPr txBox="1"/>
            <p:nvPr/>
          </p:nvSpPr>
          <p:spPr>
            <a:xfrm>
              <a:off x="5961530" y="3110753"/>
              <a:ext cx="2420470" cy="461665"/>
            </a:xfrm>
            <a:prstGeom prst="rect">
              <a:avLst/>
            </a:prstGeom>
            <a:noFill/>
          </p:spPr>
          <p:txBody>
            <a:bodyPr wrap="square" rtlCol="0">
              <a:spAutoFit/>
            </a:bodyPr>
            <a:lstStyle/>
            <a:p>
              <a:r>
                <a:rPr lang="en-US" dirty="0" smtClean="0">
                  <a:solidFill>
                    <a:srgbClr val="FF0000"/>
                  </a:solidFill>
                </a:rPr>
                <a:t>surface resistance</a:t>
              </a:r>
            </a:p>
          </p:txBody>
        </p:sp>
        <p:sp>
          <p:nvSpPr>
            <p:cNvPr id="6" name="TextBox 5"/>
            <p:cNvSpPr txBox="1"/>
            <p:nvPr/>
          </p:nvSpPr>
          <p:spPr>
            <a:xfrm>
              <a:off x="6553200" y="2752162"/>
              <a:ext cx="2375648" cy="461665"/>
            </a:xfrm>
            <a:prstGeom prst="rect">
              <a:avLst/>
            </a:prstGeom>
            <a:noFill/>
          </p:spPr>
          <p:txBody>
            <a:bodyPr wrap="square" rtlCol="0">
              <a:spAutoFit/>
            </a:bodyPr>
            <a:lstStyle/>
            <a:p>
              <a:r>
                <a:rPr lang="en-US" dirty="0" smtClean="0">
                  <a:solidFill>
                    <a:srgbClr val="0066FF"/>
                  </a:solidFill>
                </a:rPr>
                <a:t>surface reactance</a:t>
              </a:r>
              <a:endParaRPr lang="en-US" dirty="0">
                <a:solidFill>
                  <a:srgbClr val="0066FF"/>
                </a:solidFill>
              </a:endParaRPr>
            </a:p>
          </p:txBody>
        </p:sp>
        <p:sp>
          <p:nvSpPr>
            <p:cNvPr id="7" name="Oval 6"/>
            <p:cNvSpPr/>
            <p:nvPr/>
          </p:nvSpPr>
          <p:spPr bwMode="auto">
            <a:xfrm>
              <a:off x="5082986" y="2348753"/>
              <a:ext cx="394447" cy="394447"/>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8" name="Oval 7"/>
            <p:cNvSpPr/>
            <p:nvPr/>
          </p:nvSpPr>
          <p:spPr bwMode="auto">
            <a:xfrm>
              <a:off x="5773269" y="2357718"/>
              <a:ext cx="394447" cy="394447"/>
            </a:xfrm>
            <a:prstGeom prst="ellipse">
              <a:avLst/>
            </a:prstGeom>
            <a:noFill/>
            <a:ln w="28575" cap="flat" cmpd="sng" algn="ctr">
              <a:solidFill>
                <a:srgbClr val="0066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cxnSp>
          <p:nvCxnSpPr>
            <p:cNvPr id="10" name="Straight Arrow Connector 9"/>
            <p:cNvCxnSpPr/>
            <p:nvPr/>
          </p:nvCxnSpPr>
          <p:spPr bwMode="auto">
            <a:xfrm>
              <a:off x="5423648" y="2770095"/>
              <a:ext cx="528917" cy="42134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2" name="Straight Arrow Connector 11"/>
            <p:cNvCxnSpPr/>
            <p:nvPr/>
          </p:nvCxnSpPr>
          <p:spPr bwMode="auto">
            <a:xfrm>
              <a:off x="6212542" y="2716306"/>
              <a:ext cx="322729" cy="268941"/>
            </a:xfrm>
            <a:prstGeom prst="straightConnector1">
              <a:avLst/>
            </a:prstGeom>
            <a:solidFill>
              <a:schemeClr val="accent1"/>
            </a:solidFill>
            <a:ln w="9525" cap="flat" cmpd="sng" algn="ctr">
              <a:solidFill>
                <a:srgbClr val="0066FF"/>
              </a:solidFill>
              <a:prstDash val="solid"/>
              <a:round/>
              <a:headEnd type="none" w="med" len="med"/>
              <a:tailEnd type="arrow"/>
            </a:ln>
            <a:effectLst/>
          </p:spPr>
        </p:cxnSp>
      </p:grpSp>
      <p:graphicFrame>
        <p:nvGraphicFramePr>
          <p:cNvPr id="27" name="Object 26"/>
          <p:cNvGraphicFramePr>
            <a:graphicFrameLocks noChangeAspect="1"/>
          </p:cNvGraphicFramePr>
          <p:nvPr>
            <p:extLst/>
          </p:nvPr>
        </p:nvGraphicFramePr>
        <p:xfrm>
          <a:off x="467544" y="1698725"/>
          <a:ext cx="3239619" cy="978168"/>
        </p:xfrm>
        <a:graphic>
          <a:graphicData uri="http://schemas.openxmlformats.org/presentationml/2006/ole">
            <mc:AlternateContent xmlns:mc="http://schemas.openxmlformats.org/markup-compatibility/2006">
              <mc:Choice xmlns:v="urn:schemas-microsoft-com:vml" Requires="v">
                <p:oleObj spid="_x0000_s32870" name="Equation" r:id="rId4" imgW="1930320" imgH="583920" progId="Equation.3">
                  <p:embed/>
                </p:oleObj>
              </mc:Choice>
              <mc:Fallback>
                <p:oleObj name="Equation" r:id="rId4" imgW="1930320" imgH="583920" progId="Equation.3">
                  <p:embed/>
                  <p:pic>
                    <p:nvPicPr>
                      <p:cNvPr id="27" name="Object 26"/>
                      <p:cNvPicPr>
                        <a:picLocks noChangeAspect="1" noChangeArrowheads="1"/>
                      </p:cNvPicPr>
                      <p:nvPr/>
                    </p:nvPicPr>
                    <p:blipFill>
                      <a:blip r:embed="rId5"/>
                      <a:srcRect/>
                      <a:stretch>
                        <a:fillRect/>
                      </a:stretch>
                    </p:blipFill>
                    <p:spPr bwMode="auto">
                      <a:xfrm>
                        <a:off x="467544" y="1698725"/>
                        <a:ext cx="3239619" cy="978168"/>
                      </a:xfrm>
                      <a:prstGeom prst="rect">
                        <a:avLst/>
                      </a:prstGeom>
                      <a:noFill/>
                      <a:extLst/>
                    </p:spPr>
                  </p:pic>
                </p:oleObj>
              </mc:Fallback>
            </mc:AlternateContent>
          </a:graphicData>
        </a:graphic>
      </p:graphicFrame>
      <p:graphicFrame>
        <p:nvGraphicFramePr>
          <p:cNvPr id="4" name="Object 3"/>
          <p:cNvGraphicFramePr>
            <a:graphicFrameLocks noChangeAspect="1"/>
          </p:cNvGraphicFramePr>
          <p:nvPr>
            <p:extLst/>
          </p:nvPr>
        </p:nvGraphicFramePr>
        <p:xfrm>
          <a:off x="2012950" y="5354773"/>
          <a:ext cx="1801813" cy="723900"/>
        </p:xfrm>
        <a:graphic>
          <a:graphicData uri="http://schemas.openxmlformats.org/presentationml/2006/ole">
            <mc:AlternateContent xmlns:mc="http://schemas.openxmlformats.org/markup-compatibility/2006">
              <mc:Choice xmlns:v="urn:schemas-microsoft-com:vml" Requires="v">
                <p:oleObj spid="_x0000_s32871" name="Equation" r:id="rId6" imgW="1168200" imgH="469800" progId="Equation.3">
                  <p:embed/>
                </p:oleObj>
              </mc:Choice>
              <mc:Fallback>
                <p:oleObj name="Equation" r:id="rId6" imgW="1168200" imgH="469800" progId="Equation.3">
                  <p:embed/>
                  <p:pic>
                    <p:nvPicPr>
                      <p:cNvPr id="4" name="Object 3"/>
                      <p:cNvPicPr>
                        <a:picLocks noChangeAspect="1" noChangeArrowheads="1"/>
                      </p:cNvPicPr>
                      <p:nvPr/>
                    </p:nvPicPr>
                    <p:blipFill>
                      <a:blip r:embed="rId7"/>
                      <a:srcRect/>
                      <a:stretch>
                        <a:fillRect/>
                      </a:stretch>
                    </p:blipFill>
                    <p:spPr bwMode="auto">
                      <a:xfrm>
                        <a:off x="2012950" y="5354773"/>
                        <a:ext cx="180181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nvPr>
        </p:nvGraphicFramePr>
        <p:xfrm>
          <a:off x="4791075" y="5416550"/>
          <a:ext cx="2081213" cy="641350"/>
        </p:xfrm>
        <a:graphic>
          <a:graphicData uri="http://schemas.openxmlformats.org/presentationml/2006/ole">
            <mc:AlternateContent xmlns:mc="http://schemas.openxmlformats.org/markup-compatibility/2006">
              <mc:Choice xmlns:v="urn:schemas-microsoft-com:vml" Requires="v">
                <p:oleObj spid="_x0000_s32872" name="Equation" r:id="rId8" imgW="1562040" imgH="482400" progId="Equation.3">
                  <p:embed/>
                </p:oleObj>
              </mc:Choice>
              <mc:Fallback>
                <p:oleObj name="Equation" r:id="rId8" imgW="1562040" imgH="482400" progId="Equation.3">
                  <p:embed/>
                  <p:pic>
                    <p:nvPicPr>
                      <p:cNvPr id="9" name="Object 8"/>
                      <p:cNvPicPr>
                        <a:picLocks noChangeAspect="1" noChangeArrowheads="1"/>
                      </p:cNvPicPr>
                      <p:nvPr/>
                    </p:nvPicPr>
                    <p:blipFill>
                      <a:blip r:embed="rId9"/>
                      <a:srcRect/>
                      <a:stretch>
                        <a:fillRect/>
                      </a:stretch>
                    </p:blipFill>
                    <p:spPr bwMode="auto">
                      <a:xfrm>
                        <a:off x="4791075" y="5416550"/>
                        <a:ext cx="2081213" cy="64135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Content Placeholder 2"/>
          <p:cNvSpPr txBox="1">
            <a:spLocks/>
          </p:cNvSpPr>
          <p:nvPr/>
        </p:nvSpPr>
        <p:spPr bwMode="auto">
          <a:xfrm>
            <a:off x="666267" y="4548155"/>
            <a:ext cx="7772400" cy="5117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r>
              <a:rPr lang="en-US" kern="0" dirty="0" smtClean="0"/>
              <a:t>For the semi-infinite plane conductor:</a:t>
            </a:r>
            <a:endParaRPr lang="en-US" i="1" kern="0" dirty="0" smtClean="0"/>
          </a:p>
        </p:txBody>
      </p:sp>
      <p:pic>
        <p:nvPicPr>
          <p:cNvPr id="24" name="Picture 3"/>
          <p:cNvPicPr>
            <a:picLocks noChangeAspect="1" noChangeArrowheads="1"/>
          </p:cNvPicPr>
          <p:nvPr/>
        </p:nvPicPr>
        <p:blipFill>
          <a:blip r:embed="rId10" cstate="print"/>
          <a:srcRect/>
          <a:stretch>
            <a:fillRect/>
          </a:stretch>
        </p:blipFill>
        <p:spPr bwMode="auto">
          <a:xfrm>
            <a:off x="654482" y="3564504"/>
            <a:ext cx="1869095" cy="493764"/>
          </a:xfrm>
          <a:prstGeom prst="rect">
            <a:avLst/>
          </a:prstGeom>
          <a:noFill/>
          <a:ln w="9525">
            <a:noFill/>
            <a:miter lim="800000"/>
            <a:headEnd/>
            <a:tailEnd/>
          </a:ln>
        </p:spPr>
      </p:pic>
      <p:grpSp>
        <p:nvGrpSpPr>
          <p:cNvPr id="26" name="Group 25"/>
          <p:cNvGrpSpPr/>
          <p:nvPr/>
        </p:nvGrpSpPr>
        <p:grpSpPr>
          <a:xfrm>
            <a:off x="7061335" y="1614424"/>
            <a:ext cx="1891546" cy="2894696"/>
            <a:chOff x="6920763" y="1783975"/>
            <a:chExt cx="1891546" cy="2894696"/>
          </a:xfrm>
        </p:grpSpPr>
        <p:sp>
          <p:nvSpPr>
            <p:cNvPr id="28" name="Cube 27"/>
            <p:cNvSpPr/>
            <p:nvPr/>
          </p:nvSpPr>
          <p:spPr bwMode="auto">
            <a:xfrm rot="16200000">
              <a:off x="6669743" y="2348753"/>
              <a:ext cx="2707343" cy="1577788"/>
            </a:xfrm>
            <a:prstGeom prst="cube">
              <a:avLst>
                <a:gd name="adj" fmla="val 41538"/>
              </a:avLst>
            </a:prstGeom>
            <a:solidFill>
              <a:schemeClr val="bg1">
                <a:lumMod val="85000"/>
              </a:schemeClr>
            </a:solidFill>
            <a:ln w="9525" cap="flat" cmpd="sng" algn="ctr">
              <a:solidFill>
                <a:srgbClr val="BBE0E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cxnSp>
          <p:nvCxnSpPr>
            <p:cNvPr id="29" name="Straight Arrow Connector 28"/>
            <p:cNvCxnSpPr/>
            <p:nvPr/>
          </p:nvCxnSpPr>
          <p:spPr bwMode="auto">
            <a:xfrm>
              <a:off x="7351061" y="3146611"/>
              <a:ext cx="385482" cy="394447"/>
            </a:xfrm>
            <a:prstGeom prst="straightConnector1">
              <a:avLst/>
            </a:prstGeom>
            <a:solidFill>
              <a:schemeClr val="accent1"/>
            </a:solidFill>
            <a:ln w="28575" cap="flat" cmpd="sng" algn="ctr">
              <a:solidFill>
                <a:srgbClr val="FF0000"/>
              </a:solidFill>
              <a:prstDash val="solid"/>
              <a:round/>
              <a:headEnd type="triangle" w="lg" len="med"/>
              <a:tailEnd type="triangle" w="lg" len="med"/>
            </a:ln>
            <a:effectLst/>
          </p:spPr>
        </p:cxnSp>
        <p:sp>
          <p:nvSpPr>
            <p:cNvPr id="30" name="TextBox 29"/>
            <p:cNvSpPr txBox="1"/>
            <p:nvPr/>
          </p:nvSpPr>
          <p:spPr>
            <a:xfrm>
              <a:off x="7539317" y="3523129"/>
              <a:ext cx="851647" cy="369332"/>
            </a:xfrm>
            <a:prstGeom prst="rect">
              <a:avLst/>
            </a:prstGeom>
            <a:noFill/>
          </p:spPr>
          <p:txBody>
            <a:bodyPr wrap="square" rtlCol="0">
              <a:spAutoFit/>
            </a:bodyPr>
            <a:lstStyle/>
            <a:p>
              <a:r>
                <a:rPr lang="en-US" sz="1800" dirty="0" err="1" smtClean="0">
                  <a:solidFill>
                    <a:srgbClr val="FF0000"/>
                  </a:solidFill>
                </a:rPr>
                <a:t>H</a:t>
              </a:r>
              <a:r>
                <a:rPr lang="en-US" sz="1800" baseline="-25000" dirty="0" err="1" smtClean="0">
                  <a:solidFill>
                    <a:srgbClr val="FF0000"/>
                  </a:solidFill>
                </a:rPr>
                <a:t>y</a:t>
              </a:r>
              <a:r>
                <a:rPr lang="en-US" sz="1800" dirty="0" smtClean="0">
                  <a:solidFill>
                    <a:srgbClr val="FF0000"/>
                  </a:solidFill>
                </a:rPr>
                <a:t>(</a:t>
              </a:r>
              <a:r>
                <a:rPr lang="en-US" sz="1800" dirty="0" err="1" smtClean="0">
                  <a:solidFill>
                    <a:srgbClr val="FF0000"/>
                  </a:solidFill>
                </a:rPr>
                <a:t>x,t</a:t>
              </a:r>
              <a:r>
                <a:rPr lang="en-US" sz="1800" dirty="0" smtClean="0">
                  <a:solidFill>
                    <a:srgbClr val="FF0000"/>
                  </a:solidFill>
                </a:rPr>
                <a:t>)</a:t>
              </a:r>
              <a:endParaRPr lang="en-US" sz="1800" dirty="0">
                <a:solidFill>
                  <a:srgbClr val="FF0000"/>
                </a:solidFill>
              </a:endParaRPr>
            </a:p>
          </p:txBody>
        </p:sp>
        <p:cxnSp>
          <p:nvCxnSpPr>
            <p:cNvPr id="31" name="Straight Arrow Connector 30"/>
            <p:cNvCxnSpPr/>
            <p:nvPr/>
          </p:nvCxnSpPr>
          <p:spPr bwMode="auto">
            <a:xfrm>
              <a:off x="7530355" y="2985247"/>
              <a:ext cx="0" cy="573741"/>
            </a:xfrm>
            <a:prstGeom prst="straightConnector1">
              <a:avLst/>
            </a:prstGeom>
            <a:solidFill>
              <a:schemeClr val="accent1"/>
            </a:solidFill>
            <a:ln w="28575" cap="flat" cmpd="sng" algn="ctr">
              <a:solidFill>
                <a:srgbClr val="0066FF"/>
              </a:solidFill>
              <a:prstDash val="solid"/>
              <a:round/>
              <a:headEnd type="triangle" w="lg" len="med"/>
              <a:tailEnd type="triangle" w="lg" len="med"/>
            </a:ln>
            <a:effectLst/>
          </p:spPr>
        </p:cxnSp>
        <p:sp>
          <p:nvSpPr>
            <p:cNvPr id="32" name="TextBox 31"/>
            <p:cNvSpPr txBox="1"/>
            <p:nvPr/>
          </p:nvSpPr>
          <p:spPr>
            <a:xfrm>
              <a:off x="7064188" y="2590799"/>
              <a:ext cx="788894" cy="369332"/>
            </a:xfrm>
            <a:prstGeom prst="rect">
              <a:avLst/>
            </a:prstGeom>
            <a:noFill/>
          </p:spPr>
          <p:txBody>
            <a:bodyPr wrap="square" rtlCol="0">
              <a:spAutoFit/>
            </a:bodyPr>
            <a:lstStyle/>
            <a:p>
              <a:r>
                <a:rPr lang="en-US" sz="1800" dirty="0" err="1" smtClean="0">
                  <a:solidFill>
                    <a:srgbClr val="0066FF"/>
                  </a:solidFill>
                </a:rPr>
                <a:t>E</a:t>
              </a:r>
              <a:r>
                <a:rPr lang="en-US" sz="1800" baseline="-25000" dirty="0" err="1" smtClean="0">
                  <a:solidFill>
                    <a:srgbClr val="0066FF"/>
                  </a:solidFill>
                </a:rPr>
                <a:t>z</a:t>
              </a:r>
              <a:r>
                <a:rPr lang="en-US" sz="1800" dirty="0" smtClean="0">
                  <a:solidFill>
                    <a:srgbClr val="0066FF"/>
                  </a:solidFill>
                </a:rPr>
                <a:t>(</a:t>
              </a:r>
              <a:r>
                <a:rPr lang="en-US" sz="1800" dirty="0" err="1" smtClean="0">
                  <a:solidFill>
                    <a:srgbClr val="0066FF"/>
                  </a:solidFill>
                </a:rPr>
                <a:t>x,t</a:t>
              </a:r>
              <a:r>
                <a:rPr lang="en-US" sz="1800" dirty="0" smtClean="0">
                  <a:solidFill>
                    <a:srgbClr val="0066FF"/>
                  </a:solidFill>
                </a:rPr>
                <a:t>)</a:t>
              </a:r>
              <a:endParaRPr lang="en-US" sz="1800" dirty="0">
                <a:solidFill>
                  <a:srgbClr val="0066FF"/>
                </a:solidFill>
              </a:endParaRPr>
            </a:p>
          </p:txBody>
        </p:sp>
        <p:grpSp>
          <p:nvGrpSpPr>
            <p:cNvPr id="33" name="Group 44"/>
            <p:cNvGrpSpPr/>
            <p:nvPr/>
          </p:nvGrpSpPr>
          <p:grpSpPr>
            <a:xfrm>
              <a:off x="6920763" y="3953436"/>
              <a:ext cx="878542" cy="725235"/>
              <a:chOff x="6669743" y="3845856"/>
              <a:chExt cx="878542" cy="725235"/>
            </a:xfrm>
          </p:grpSpPr>
          <p:cxnSp>
            <p:nvCxnSpPr>
              <p:cNvPr id="38" name="Straight Arrow Connector 37"/>
              <p:cNvCxnSpPr/>
              <p:nvPr/>
            </p:nvCxnSpPr>
            <p:spPr bwMode="auto">
              <a:xfrm flipH="1" flipV="1">
                <a:off x="7064527" y="4069976"/>
                <a:ext cx="1" cy="28687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a:off x="7081441" y="4356847"/>
                <a:ext cx="277905"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flipH="1" flipV="1">
                <a:off x="6903162" y="4150998"/>
                <a:ext cx="170333" cy="20618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1" name="TextBox 40"/>
              <p:cNvSpPr txBox="1"/>
              <p:nvPr/>
            </p:nvSpPr>
            <p:spPr>
              <a:xfrm>
                <a:off x="7261415" y="4294092"/>
                <a:ext cx="286870" cy="276999"/>
              </a:xfrm>
              <a:prstGeom prst="rect">
                <a:avLst/>
              </a:prstGeom>
              <a:noFill/>
            </p:spPr>
            <p:txBody>
              <a:bodyPr wrap="square" rtlCol="0">
                <a:spAutoFit/>
              </a:bodyPr>
              <a:lstStyle/>
              <a:p>
                <a:r>
                  <a:rPr lang="en-US" sz="1200" dirty="0" smtClean="0"/>
                  <a:t>x</a:t>
                </a:r>
                <a:endParaRPr lang="en-US" sz="1200" dirty="0"/>
              </a:p>
            </p:txBody>
          </p:sp>
          <p:sp>
            <p:nvSpPr>
              <p:cNvPr id="42" name="TextBox 41"/>
              <p:cNvSpPr txBox="1"/>
              <p:nvPr/>
            </p:nvSpPr>
            <p:spPr>
              <a:xfrm>
                <a:off x="6946633" y="3845856"/>
                <a:ext cx="286870" cy="276999"/>
              </a:xfrm>
              <a:prstGeom prst="rect">
                <a:avLst/>
              </a:prstGeom>
              <a:noFill/>
            </p:spPr>
            <p:txBody>
              <a:bodyPr wrap="square" rtlCol="0">
                <a:spAutoFit/>
              </a:bodyPr>
              <a:lstStyle/>
              <a:p>
                <a:r>
                  <a:rPr lang="en-US" sz="1200" dirty="0" smtClean="0"/>
                  <a:t>z</a:t>
                </a:r>
                <a:endParaRPr lang="en-US" sz="1200" dirty="0"/>
              </a:p>
            </p:txBody>
          </p:sp>
          <p:sp>
            <p:nvSpPr>
              <p:cNvPr id="43" name="TextBox 42"/>
              <p:cNvSpPr txBox="1"/>
              <p:nvPr/>
            </p:nvSpPr>
            <p:spPr>
              <a:xfrm>
                <a:off x="6669743" y="4123764"/>
                <a:ext cx="286870" cy="276999"/>
              </a:xfrm>
              <a:prstGeom prst="rect">
                <a:avLst/>
              </a:prstGeom>
              <a:noFill/>
            </p:spPr>
            <p:txBody>
              <a:bodyPr wrap="square" rtlCol="0">
                <a:spAutoFit/>
              </a:bodyPr>
              <a:lstStyle/>
              <a:p>
                <a:r>
                  <a:rPr lang="en-US" sz="1200" dirty="0" smtClean="0"/>
                  <a:t>y</a:t>
                </a:r>
                <a:endParaRPr lang="en-US" sz="1200" dirty="0"/>
              </a:p>
            </p:txBody>
          </p:sp>
        </p:grpSp>
        <p:cxnSp>
          <p:nvCxnSpPr>
            <p:cNvPr id="34" name="Straight Arrow Connector 33"/>
            <p:cNvCxnSpPr/>
            <p:nvPr/>
          </p:nvCxnSpPr>
          <p:spPr bwMode="auto">
            <a:xfrm>
              <a:off x="7664825" y="3218328"/>
              <a:ext cx="245308" cy="251013"/>
            </a:xfrm>
            <a:prstGeom prst="straightConnector1">
              <a:avLst/>
            </a:prstGeom>
            <a:solidFill>
              <a:schemeClr val="accent1"/>
            </a:solidFill>
            <a:ln w="19050" cap="flat" cmpd="sng" algn="ctr">
              <a:solidFill>
                <a:srgbClr val="FF0000"/>
              </a:solidFill>
              <a:prstDash val="solid"/>
              <a:round/>
              <a:headEnd type="triangle" w="med" len="med"/>
              <a:tailEnd type="triangle" w="med" len="med"/>
            </a:ln>
            <a:effectLst/>
          </p:spPr>
        </p:cxnSp>
        <p:cxnSp>
          <p:nvCxnSpPr>
            <p:cNvPr id="35" name="Straight Arrow Connector 34"/>
            <p:cNvCxnSpPr/>
            <p:nvPr/>
          </p:nvCxnSpPr>
          <p:spPr bwMode="auto">
            <a:xfrm>
              <a:off x="7915838" y="3245223"/>
              <a:ext cx="170327" cy="174288"/>
            </a:xfrm>
            <a:prstGeom prst="straightConnector1">
              <a:avLst/>
            </a:prstGeom>
            <a:solidFill>
              <a:schemeClr val="accent1"/>
            </a:solidFill>
            <a:ln w="12700" cap="flat" cmpd="sng" algn="ctr">
              <a:solidFill>
                <a:srgbClr val="FF0000"/>
              </a:solidFill>
              <a:prstDash val="solid"/>
              <a:round/>
              <a:headEnd type="triangle" w="sm" len="med"/>
              <a:tailEnd type="triangle" w="sm" len="med"/>
            </a:ln>
            <a:effectLst/>
          </p:spPr>
        </p:cxnSp>
        <p:cxnSp>
          <p:nvCxnSpPr>
            <p:cNvPr id="36" name="Straight Arrow Connector 35"/>
            <p:cNvCxnSpPr/>
            <p:nvPr/>
          </p:nvCxnSpPr>
          <p:spPr bwMode="auto">
            <a:xfrm flipH="1" flipV="1">
              <a:off x="7790329" y="3101793"/>
              <a:ext cx="1" cy="412375"/>
            </a:xfrm>
            <a:prstGeom prst="straightConnector1">
              <a:avLst/>
            </a:prstGeom>
            <a:solidFill>
              <a:schemeClr val="accent1"/>
            </a:solidFill>
            <a:ln w="19050" cap="flat" cmpd="sng" algn="ctr">
              <a:solidFill>
                <a:srgbClr val="0066FF"/>
              </a:solidFill>
              <a:prstDash val="solid"/>
              <a:round/>
              <a:headEnd type="triangle" w="med" len="med"/>
              <a:tailEnd type="triangle" w="med" len="med"/>
            </a:ln>
            <a:effectLst/>
          </p:spPr>
        </p:cxnSp>
        <p:cxnSp>
          <p:nvCxnSpPr>
            <p:cNvPr id="37" name="Straight Arrow Connector 36"/>
            <p:cNvCxnSpPr/>
            <p:nvPr/>
          </p:nvCxnSpPr>
          <p:spPr bwMode="auto">
            <a:xfrm flipH="1" flipV="1">
              <a:off x="8005480" y="3182472"/>
              <a:ext cx="3" cy="259976"/>
            </a:xfrm>
            <a:prstGeom prst="straightConnector1">
              <a:avLst/>
            </a:prstGeom>
            <a:solidFill>
              <a:schemeClr val="accent1"/>
            </a:solidFill>
            <a:ln w="12700" cap="flat" cmpd="sng" algn="ctr">
              <a:solidFill>
                <a:srgbClr val="0066FF"/>
              </a:solidFill>
              <a:prstDash val="solid"/>
              <a:round/>
              <a:headEnd type="triangle" w="sm" len="med"/>
              <a:tailEnd type="triangle" w="sm" len="med"/>
            </a:ln>
            <a:effectLst/>
          </p:spPr>
        </p:cxnSp>
      </p:grpSp>
      <p:graphicFrame>
        <p:nvGraphicFramePr>
          <p:cNvPr id="21" name="Object 20"/>
          <p:cNvGraphicFramePr>
            <a:graphicFrameLocks noChangeAspect="1"/>
          </p:cNvGraphicFramePr>
          <p:nvPr>
            <p:extLst/>
          </p:nvPr>
        </p:nvGraphicFramePr>
        <p:xfrm>
          <a:off x="3320795" y="3501008"/>
          <a:ext cx="1357312" cy="569913"/>
        </p:xfrm>
        <a:graphic>
          <a:graphicData uri="http://schemas.openxmlformats.org/presentationml/2006/ole">
            <mc:AlternateContent xmlns:mc="http://schemas.openxmlformats.org/markup-compatibility/2006">
              <mc:Choice xmlns:v="urn:schemas-microsoft-com:vml" Requires="v">
                <p:oleObj spid="_x0000_s32873" name="Equation" r:id="rId11" imgW="939600" imgH="393480" progId="Equation.3">
                  <p:embed/>
                </p:oleObj>
              </mc:Choice>
              <mc:Fallback>
                <p:oleObj name="Equation" r:id="rId11" imgW="939600" imgH="393480" progId="Equation.3">
                  <p:embed/>
                  <p:pic>
                    <p:nvPicPr>
                      <p:cNvPr id="21" name="Object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20795" y="3501008"/>
                        <a:ext cx="1357312"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oleObj>
              </mc:Fallback>
            </mc:AlternateContent>
          </a:graphicData>
        </a:graphic>
      </p:graphicFrame>
      <p:sp>
        <p:nvSpPr>
          <p:cNvPr id="11" name="Footer Placeholder 10"/>
          <p:cNvSpPr>
            <a:spLocks noGrp="1"/>
          </p:cNvSpPr>
          <p:nvPr>
            <p:ph type="ftr" sz="quarter" idx="11"/>
          </p:nvPr>
        </p:nvSpPr>
        <p:spPr/>
        <p:txBody>
          <a:bodyPr/>
          <a:lstStyle/>
          <a:p>
            <a:r>
              <a:rPr lang="en-US" smtClean="0"/>
              <a:t>T. Junginger – IAS Saskatoon </a:t>
            </a:r>
            <a:endParaRPr lang="en-CA" dirty="0"/>
          </a:p>
        </p:txBody>
      </p:sp>
      <p:sp>
        <p:nvSpPr>
          <p:cNvPr id="13" name="Slide Number Placeholder 12"/>
          <p:cNvSpPr>
            <a:spLocks noGrp="1"/>
          </p:cNvSpPr>
          <p:nvPr>
            <p:ph type="sldNum" sz="quarter" idx="12"/>
          </p:nvPr>
        </p:nvSpPr>
        <p:spPr/>
        <p:txBody>
          <a:bodyPr/>
          <a:lstStyle/>
          <a:p>
            <a:fld id="{A5133171-1A2B-45AF-BC19-83A39A9692BB}" type="slidenum">
              <a:rPr lang="en-CA" smtClean="0"/>
              <a:pPr/>
              <a:t>23</a:t>
            </a:fld>
            <a:r>
              <a:rPr lang="en-CA" smtClean="0"/>
              <a:t>/62</a:t>
            </a:r>
            <a:endParaRPr lang="en-CA" dirty="0"/>
          </a:p>
        </p:txBody>
      </p:sp>
    </p:spTree>
    <p:extLst>
      <p:ext uri="{BB962C8B-B14F-4D97-AF65-F5344CB8AC3E}">
        <p14:creationId xmlns:p14="http://schemas.microsoft.com/office/powerpoint/2010/main" val="3113636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6" name="Line 10"/>
          <p:cNvSpPr>
            <a:spLocks noChangeShapeType="1"/>
          </p:cNvSpPr>
          <p:nvPr/>
        </p:nvSpPr>
        <p:spPr bwMode="auto">
          <a:xfrm>
            <a:off x="799715" y="3191496"/>
            <a:ext cx="1260475" cy="0"/>
          </a:xfrm>
          <a:prstGeom prst="line">
            <a:avLst/>
          </a:prstGeom>
          <a:noFill/>
          <a:ln w="38100">
            <a:solidFill>
              <a:schemeClr val="accent2"/>
            </a:solidFill>
            <a:round/>
            <a:headEnd/>
            <a:tailEnd type="triangle" w="med" len="med"/>
          </a:ln>
          <a:effectLst/>
        </p:spPr>
        <p:txBody>
          <a:bodyPr/>
          <a:lstStyle/>
          <a:p>
            <a:endParaRPr lang="en-GB"/>
          </a:p>
        </p:txBody>
      </p:sp>
      <p:sp>
        <p:nvSpPr>
          <p:cNvPr id="126987" name="Line 11"/>
          <p:cNvSpPr>
            <a:spLocks noChangeShapeType="1"/>
          </p:cNvSpPr>
          <p:nvPr/>
        </p:nvSpPr>
        <p:spPr bwMode="auto">
          <a:xfrm>
            <a:off x="5392353" y="3202608"/>
            <a:ext cx="1260475" cy="0"/>
          </a:xfrm>
          <a:prstGeom prst="line">
            <a:avLst/>
          </a:prstGeom>
          <a:noFill/>
          <a:ln w="38100">
            <a:solidFill>
              <a:schemeClr val="accent2"/>
            </a:solidFill>
            <a:round/>
            <a:headEnd/>
            <a:tailEnd type="triangle" w="med" len="med"/>
          </a:ln>
          <a:effectLst/>
        </p:spPr>
        <p:txBody>
          <a:bodyPr/>
          <a:lstStyle/>
          <a:p>
            <a:endParaRPr lang="en-GB"/>
          </a:p>
        </p:txBody>
      </p:sp>
      <p:sp>
        <p:nvSpPr>
          <p:cNvPr id="127006" name="Text Box 30"/>
          <p:cNvSpPr txBox="1">
            <a:spLocks noChangeArrowheads="1"/>
          </p:cNvSpPr>
          <p:nvPr/>
        </p:nvSpPr>
        <p:spPr bwMode="auto">
          <a:xfrm>
            <a:off x="1255328" y="3478833"/>
            <a:ext cx="296862" cy="366713"/>
          </a:xfrm>
          <a:prstGeom prst="rect">
            <a:avLst/>
          </a:prstGeom>
          <a:noFill/>
          <a:ln w="12700">
            <a:noFill/>
            <a:miter lim="800000"/>
            <a:headEnd/>
            <a:tailEnd/>
          </a:ln>
          <a:effectLst/>
        </p:spPr>
        <p:txBody>
          <a:bodyPr wrap="none">
            <a:spAutoFit/>
          </a:bodyPr>
          <a:lstStyle/>
          <a:p>
            <a:r>
              <a:rPr lang="en-US" sz="1800">
                <a:solidFill>
                  <a:srgbClr val="FF0000"/>
                </a:solidFill>
                <a:latin typeface="Arial" pitchFamily="34" charset="0"/>
                <a:sym typeface="Symbol" pitchFamily="18" charset="2"/>
              </a:rPr>
              <a:t></a:t>
            </a:r>
          </a:p>
        </p:txBody>
      </p:sp>
      <p:graphicFrame>
        <p:nvGraphicFramePr>
          <p:cNvPr id="127007" name="Object 31"/>
          <p:cNvGraphicFramePr>
            <a:graphicFrameLocks noChangeAspect="1"/>
          </p:cNvGraphicFramePr>
          <p:nvPr>
            <p:extLst/>
          </p:nvPr>
        </p:nvGraphicFramePr>
        <p:xfrm>
          <a:off x="6865330" y="4417666"/>
          <a:ext cx="922338" cy="750887"/>
        </p:xfrm>
        <a:graphic>
          <a:graphicData uri="http://schemas.openxmlformats.org/presentationml/2006/ole">
            <mc:AlternateContent xmlns:mc="http://schemas.openxmlformats.org/markup-compatibility/2006">
              <mc:Choice xmlns:v="urn:schemas-microsoft-com:vml" Requires="v">
                <p:oleObj spid="_x0000_s33872" name="Equation" r:id="rId4" imgW="482400" imgH="393480" progId="Equation.3">
                  <p:embed/>
                </p:oleObj>
              </mc:Choice>
              <mc:Fallback>
                <p:oleObj name="Equation" r:id="rId4" imgW="482400" imgH="393480" progId="Equation.3">
                  <p:embed/>
                  <p:pic>
                    <p:nvPicPr>
                      <p:cNvPr id="127007" name="Object 31"/>
                      <p:cNvPicPr>
                        <a:picLocks noChangeAspect="1" noChangeArrowheads="1"/>
                      </p:cNvPicPr>
                      <p:nvPr/>
                    </p:nvPicPr>
                    <p:blipFill>
                      <a:blip r:embed="rId5"/>
                      <a:srcRect/>
                      <a:stretch>
                        <a:fillRect/>
                      </a:stretch>
                    </p:blipFill>
                    <p:spPr bwMode="auto">
                      <a:xfrm>
                        <a:off x="6865330" y="4417666"/>
                        <a:ext cx="922338" cy="750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7008" name="Line 32"/>
          <p:cNvSpPr>
            <a:spLocks noChangeShapeType="1"/>
          </p:cNvSpPr>
          <p:nvPr/>
        </p:nvSpPr>
        <p:spPr bwMode="auto">
          <a:xfrm>
            <a:off x="936240" y="3191496"/>
            <a:ext cx="1260475" cy="0"/>
          </a:xfrm>
          <a:prstGeom prst="line">
            <a:avLst/>
          </a:prstGeom>
          <a:noFill/>
          <a:ln w="38100">
            <a:solidFill>
              <a:srgbClr val="FF0000"/>
            </a:solidFill>
            <a:round/>
            <a:headEnd/>
            <a:tailEnd type="triangle" w="med" len="med"/>
          </a:ln>
          <a:effectLst/>
        </p:spPr>
        <p:txBody>
          <a:bodyPr/>
          <a:lstStyle/>
          <a:p>
            <a:endParaRPr lang="en-GB"/>
          </a:p>
        </p:txBody>
      </p:sp>
      <p:sp>
        <p:nvSpPr>
          <p:cNvPr id="127009" name="Line 33"/>
          <p:cNvSpPr>
            <a:spLocks noChangeShapeType="1"/>
          </p:cNvSpPr>
          <p:nvPr/>
        </p:nvSpPr>
        <p:spPr bwMode="auto">
          <a:xfrm>
            <a:off x="5105015" y="3191496"/>
            <a:ext cx="1260475" cy="0"/>
          </a:xfrm>
          <a:prstGeom prst="line">
            <a:avLst/>
          </a:prstGeom>
          <a:noFill/>
          <a:ln w="38100">
            <a:solidFill>
              <a:srgbClr val="FF0000"/>
            </a:solidFill>
            <a:round/>
            <a:headEnd/>
            <a:tailEnd type="triangle" w="med" len="med"/>
          </a:ln>
          <a:effectLst/>
        </p:spPr>
        <p:txBody>
          <a:bodyPr/>
          <a:lstStyle/>
          <a:p>
            <a:endParaRPr lang="en-GB"/>
          </a:p>
        </p:txBody>
      </p:sp>
      <p:sp>
        <p:nvSpPr>
          <p:cNvPr id="126978" name="Rectangle 2"/>
          <p:cNvSpPr>
            <a:spLocks noGrp="1" noChangeArrowheads="1"/>
          </p:cNvSpPr>
          <p:nvPr>
            <p:ph type="title"/>
          </p:nvPr>
        </p:nvSpPr>
        <p:spPr>
          <a:xfrm>
            <a:off x="179512" y="44624"/>
            <a:ext cx="8784976" cy="523220"/>
          </a:xfrm>
        </p:spPr>
        <p:txBody>
          <a:bodyPr>
            <a:noAutofit/>
          </a:bodyPr>
          <a:lstStyle/>
          <a:p>
            <a:r>
              <a:rPr lang="en-US" sz="4000" dirty="0"/>
              <a:t>Surface resistance: intuitive meaning</a:t>
            </a:r>
          </a:p>
        </p:txBody>
      </p:sp>
      <p:sp>
        <p:nvSpPr>
          <p:cNvPr id="126979" name="Rectangle 3"/>
          <p:cNvSpPr>
            <a:spLocks noGrp="1" noChangeArrowheads="1"/>
          </p:cNvSpPr>
          <p:nvPr>
            <p:ph type="body" idx="1"/>
          </p:nvPr>
        </p:nvSpPr>
        <p:spPr>
          <a:xfrm>
            <a:off x="395536" y="908720"/>
            <a:ext cx="8417532" cy="5616624"/>
          </a:xfrm>
        </p:spPr>
        <p:txBody>
          <a:bodyPr>
            <a:normAutofit/>
          </a:bodyPr>
          <a:lstStyle/>
          <a:p>
            <a:pPr marL="0" indent="0">
              <a:buFontTx/>
              <a:buNone/>
            </a:pPr>
            <a:r>
              <a:rPr lang="en-US" sz="1800" b="0" dirty="0"/>
              <a:t>Since we will deal a lot with the surface resistance </a:t>
            </a:r>
            <a:r>
              <a:rPr lang="en-US" sz="1800" b="0" i="1" dirty="0">
                <a:solidFill>
                  <a:schemeClr val="tx1"/>
                </a:solidFill>
                <a:latin typeface="Times New Roman" pitchFamily="18" charset="0"/>
              </a:rPr>
              <a:t>R</a:t>
            </a:r>
            <a:r>
              <a:rPr lang="en-US" sz="1800" b="0" i="1" baseline="-25000" dirty="0">
                <a:solidFill>
                  <a:schemeClr val="tx1"/>
                </a:solidFill>
                <a:latin typeface="Times New Roman" pitchFamily="18" charset="0"/>
              </a:rPr>
              <a:t>s</a:t>
            </a:r>
            <a:r>
              <a:rPr lang="en-US" sz="1800" b="0" dirty="0"/>
              <a:t> in the following, here is a </a:t>
            </a:r>
            <a:r>
              <a:rPr lang="en-US" sz="1800" b="0" dirty="0">
                <a:solidFill>
                  <a:schemeClr val="tx1"/>
                </a:solidFill>
              </a:rPr>
              <a:t>simple </a:t>
            </a:r>
            <a:r>
              <a:rPr lang="en-US" sz="1800" b="1" dirty="0">
                <a:solidFill>
                  <a:schemeClr val="tx1"/>
                </a:solidFill>
              </a:rPr>
              <a:t>DC model</a:t>
            </a:r>
            <a:r>
              <a:rPr lang="en-US" sz="1800" b="1" dirty="0"/>
              <a:t> that gives a rough idea </a:t>
            </a:r>
            <a:r>
              <a:rPr lang="en-US" sz="1800" b="0" dirty="0"/>
              <a:t>of what it means:</a:t>
            </a:r>
          </a:p>
          <a:p>
            <a:pPr marL="0" indent="0">
              <a:buFontTx/>
              <a:buNone/>
            </a:pPr>
            <a:r>
              <a:rPr lang="en-US" sz="1800" b="0" dirty="0"/>
              <a:t>Consider a square sheet of metal </a:t>
            </a:r>
            <a:r>
              <a:rPr lang="en-US" sz="1800" b="0" dirty="0" smtClean="0"/>
              <a:t>with resistivity </a:t>
            </a:r>
            <a:r>
              <a:rPr lang="el-GR" sz="1800" b="0" i="1" dirty="0" smtClean="0"/>
              <a:t>ρ</a:t>
            </a:r>
            <a:r>
              <a:rPr lang="en-CA" sz="1800" b="0" dirty="0" smtClean="0"/>
              <a:t> </a:t>
            </a:r>
            <a:r>
              <a:rPr lang="en-US" sz="1800" b="0" dirty="0" smtClean="0"/>
              <a:t>and </a:t>
            </a:r>
            <a:r>
              <a:rPr lang="en-US" sz="1800" b="0" dirty="0"/>
              <a:t>calculate its </a:t>
            </a:r>
            <a:r>
              <a:rPr lang="en-US" sz="1800" b="0" dirty="0">
                <a:solidFill>
                  <a:schemeClr val="tx1"/>
                </a:solidFill>
              </a:rPr>
              <a:t>resistance to a transverse current</a:t>
            </a:r>
            <a:r>
              <a:rPr lang="en-US" sz="1800" b="0" dirty="0"/>
              <a:t> flow:</a:t>
            </a:r>
          </a:p>
          <a:p>
            <a:pPr marL="0" indent="0">
              <a:buFontTx/>
              <a:buNone/>
            </a:pPr>
            <a:endParaRPr lang="en-US" sz="1800" b="0" dirty="0"/>
          </a:p>
          <a:p>
            <a:pPr marL="0" indent="0">
              <a:buFontTx/>
              <a:buNone/>
            </a:pPr>
            <a:endParaRPr lang="en-US" sz="1800" b="0" dirty="0"/>
          </a:p>
          <a:p>
            <a:pPr marL="0" indent="0">
              <a:buFontTx/>
              <a:buNone/>
            </a:pPr>
            <a:endParaRPr lang="en-US" sz="1800" b="0" dirty="0"/>
          </a:p>
          <a:p>
            <a:pPr marL="0" indent="0">
              <a:buFontTx/>
              <a:buNone/>
            </a:pPr>
            <a:endParaRPr lang="en-US" sz="1800" b="0" dirty="0"/>
          </a:p>
          <a:p>
            <a:pPr marL="0" indent="0">
              <a:buFontTx/>
              <a:buNone/>
            </a:pPr>
            <a:endParaRPr lang="en-US" sz="1800" b="0" dirty="0"/>
          </a:p>
          <a:p>
            <a:pPr marL="0" indent="0">
              <a:buFontTx/>
              <a:buNone/>
            </a:pPr>
            <a:endParaRPr lang="en-US" sz="1800" b="0" dirty="0"/>
          </a:p>
          <a:p>
            <a:pPr marL="0" indent="0">
              <a:buFontTx/>
              <a:buNone/>
            </a:pPr>
            <a:endParaRPr lang="en-US" sz="1800" b="0" dirty="0" smtClean="0"/>
          </a:p>
          <a:p>
            <a:pPr marL="0" indent="0">
              <a:buFontTx/>
              <a:buNone/>
            </a:pPr>
            <a:endParaRPr lang="en-US" sz="1800" dirty="0"/>
          </a:p>
          <a:p>
            <a:pPr marL="0" indent="0">
              <a:buFontTx/>
              <a:buNone/>
            </a:pPr>
            <a:endParaRPr lang="en-US" sz="1800" b="0" dirty="0" smtClean="0"/>
          </a:p>
          <a:p>
            <a:pPr marL="0" indent="0">
              <a:buFontTx/>
              <a:buNone/>
            </a:pPr>
            <a:r>
              <a:rPr lang="en-US" sz="1800" b="0" dirty="0" smtClean="0"/>
              <a:t>In this model the </a:t>
            </a:r>
            <a:r>
              <a:rPr lang="en-US" sz="1800" b="0" dirty="0"/>
              <a:t>surface resistance </a:t>
            </a:r>
            <a:r>
              <a:rPr lang="en-US" sz="1800" b="0" i="1" dirty="0">
                <a:solidFill>
                  <a:schemeClr val="tx1"/>
                </a:solidFill>
                <a:latin typeface="Times New Roman" pitchFamily="18" charset="0"/>
              </a:rPr>
              <a:t>R</a:t>
            </a:r>
            <a:r>
              <a:rPr lang="en-US" sz="1800" b="0" i="1" baseline="-25000" dirty="0">
                <a:solidFill>
                  <a:schemeClr val="tx1"/>
                </a:solidFill>
                <a:latin typeface="Times New Roman" pitchFamily="18" charset="0"/>
              </a:rPr>
              <a:t>s</a:t>
            </a:r>
            <a:r>
              <a:rPr lang="en-US" sz="1800" b="0" dirty="0"/>
              <a:t> is the </a:t>
            </a:r>
            <a:r>
              <a:rPr lang="en-US" sz="1800" b="0" dirty="0">
                <a:solidFill>
                  <a:schemeClr val="tx1"/>
                </a:solidFill>
              </a:rPr>
              <a:t>resistance</a:t>
            </a:r>
            <a:r>
              <a:rPr lang="en-US" sz="1800" b="0" dirty="0"/>
              <a:t> that a </a:t>
            </a:r>
            <a:r>
              <a:rPr lang="en-US" sz="1800" b="0" dirty="0">
                <a:solidFill>
                  <a:schemeClr val="tx1"/>
                </a:solidFill>
              </a:rPr>
              <a:t>square piece of conductor</a:t>
            </a:r>
            <a:r>
              <a:rPr lang="en-US" sz="1800" b="0" dirty="0"/>
              <a:t> opposes to the flow of the currents induced by the RF wave, </a:t>
            </a:r>
            <a:r>
              <a:rPr lang="en-US" sz="1800" b="0" dirty="0">
                <a:solidFill>
                  <a:schemeClr val="tx1"/>
                </a:solidFill>
              </a:rPr>
              <a:t>within a layer </a:t>
            </a:r>
            <a:r>
              <a:rPr lang="en-US" sz="1800" b="0" i="1" dirty="0">
                <a:solidFill>
                  <a:schemeClr val="tx1"/>
                </a:solidFill>
                <a:sym typeface="Symbol" pitchFamily="18" charset="2"/>
              </a:rPr>
              <a:t></a:t>
            </a:r>
            <a:r>
              <a:rPr lang="en-US" sz="1800" b="0" dirty="0">
                <a:sym typeface="Symbol" pitchFamily="18" charset="2"/>
              </a:rPr>
              <a:t> </a:t>
            </a:r>
          </a:p>
        </p:txBody>
      </p:sp>
      <p:sp>
        <p:nvSpPr>
          <p:cNvPr id="126980" name="Rectangle 4"/>
          <p:cNvSpPr>
            <a:spLocks noChangeArrowheads="1"/>
          </p:cNvSpPr>
          <p:nvPr/>
        </p:nvSpPr>
        <p:spPr bwMode="auto">
          <a:xfrm>
            <a:off x="1558540" y="3728071"/>
            <a:ext cx="2879725" cy="360362"/>
          </a:xfrm>
          <a:prstGeom prst="rect">
            <a:avLst/>
          </a:prstGeom>
          <a:noFill/>
          <a:ln w="12700">
            <a:solidFill>
              <a:schemeClr val="tx2"/>
            </a:solidFill>
            <a:miter lim="800000"/>
            <a:headEnd/>
            <a:tailEnd/>
          </a:ln>
          <a:effectLst/>
        </p:spPr>
        <p:txBody>
          <a:bodyPr wrap="none" anchor="ctr"/>
          <a:lstStyle/>
          <a:p>
            <a:endParaRPr lang="en-GB"/>
          </a:p>
        </p:txBody>
      </p:sp>
      <p:sp>
        <p:nvSpPr>
          <p:cNvPr id="126981" name="Line 5"/>
          <p:cNvSpPr>
            <a:spLocks noChangeShapeType="1"/>
          </p:cNvSpPr>
          <p:nvPr/>
        </p:nvSpPr>
        <p:spPr bwMode="auto">
          <a:xfrm flipV="1">
            <a:off x="1558540" y="2467596"/>
            <a:ext cx="1619250" cy="1260475"/>
          </a:xfrm>
          <a:prstGeom prst="line">
            <a:avLst/>
          </a:prstGeom>
          <a:noFill/>
          <a:ln w="12700">
            <a:solidFill>
              <a:schemeClr val="tx2"/>
            </a:solidFill>
            <a:round/>
            <a:headEnd/>
            <a:tailEnd/>
          </a:ln>
          <a:effectLst/>
        </p:spPr>
        <p:txBody>
          <a:bodyPr/>
          <a:lstStyle/>
          <a:p>
            <a:endParaRPr lang="en-GB"/>
          </a:p>
        </p:txBody>
      </p:sp>
      <p:sp>
        <p:nvSpPr>
          <p:cNvPr id="126982" name="Line 6"/>
          <p:cNvSpPr>
            <a:spLocks noChangeShapeType="1"/>
          </p:cNvSpPr>
          <p:nvPr/>
        </p:nvSpPr>
        <p:spPr bwMode="auto">
          <a:xfrm flipV="1">
            <a:off x="4438265" y="2467596"/>
            <a:ext cx="1620838" cy="1260475"/>
          </a:xfrm>
          <a:prstGeom prst="line">
            <a:avLst/>
          </a:prstGeom>
          <a:noFill/>
          <a:ln w="12700">
            <a:solidFill>
              <a:schemeClr val="tx2"/>
            </a:solidFill>
            <a:round/>
            <a:headEnd/>
            <a:tailEnd/>
          </a:ln>
          <a:effectLst/>
        </p:spPr>
        <p:txBody>
          <a:bodyPr/>
          <a:lstStyle/>
          <a:p>
            <a:endParaRPr lang="en-GB"/>
          </a:p>
        </p:txBody>
      </p:sp>
      <p:sp>
        <p:nvSpPr>
          <p:cNvPr id="126983" name="Line 7"/>
          <p:cNvSpPr>
            <a:spLocks noChangeShapeType="1"/>
          </p:cNvSpPr>
          <p:nvPr/>
        </p:nvSpPr>
        <p:spPr bwMode="auto">
          <a:xfrm flipV="1">
            <a:off x="4438265" y="2827958"/>
            <a:ext cx="1620838" cy="1260475"/>
          </a:xfrm>
          <a:prstGeom prst="line">
            <a:avLst/>
          </a:prstGeom>
          <a:noFill/>
          <a:ln w="12700">
            <a:solidFill>
              <a:schemeClr val="tx2"/>
            </a:solidFill>
            <a:round/>
            <a:headEnd/>
            <a:tailEnd/>
          </a:ln>
          <a:effectLst/>
        </p:spPr>
        <p:txBody>
          <a:bodyPr/>
          <a:lstStyle/>
          <a:p>
            <a:endParaRPr lang="en-GB"/>
          </a:p>
        </p:txBody>
      </p:sp>
      <p:sp>
        <p:nvSpPr>
          <p:cNvPr id="126984" name="Line 8"/>
          <p:cNvSpPr>
            <a:spLocks noChangeShapeType="1"/>
          </p:cNvSpPr>
          <p:nvPr/>
        </p:nvSpPr>
        <p:spPr bwMode="auto">
          <a:xfrm>
            <a:off x="3177790" y="2467596"/>
            <a:ext cx="2881313" cy="0"/>
          </a:xfrm>
          <a:prstGeom prst="line">
            <a:avLst/>
          </a:prstGeom>
          <a:noFill/>
          <a:ln w="12700">
            <a:solidFill>
              <a:schemeClr val="tx2"/>
            </a:solidFill>
            <a:round/>
            <a:headEnd/>
            <a:tailEnd/>
          </a:ln>
          <a:effectLst/>
        </p:spPr>
        <p:txBody>
          <a:bodyPr/>
          <a:lstStyle/>
          <a:p>
            <a:endParaRPr lang="en-GB"/>
          </a:p>
        </p:txBody>
      </p:sp>
      <p:sp>
        <p:nvSpPr>
          <p:cNvPr id="126985" name="Line 9"/>
          <p:cNvSpPr>
            <a:spLocks noChangeShapeType="1"/>
          </p:cNvSpPr>
          <p:nvPr/>
        </p:nvSpPr>
        <p:spPr bwMode="auto">
          <a:xfrm>
            <a:off x="6059103" y="2467596"/>
            <a:ext cx="0" cy="360362"/>
          </a:xfrm>
          <a:prstGeom prst="line">
            <a:avLst/>
          </a:prstGeom>
          <a:noFill/>
          <a:ln w="12700">
            <a:solidFill>
              <a:schemeClr val="tx2"/>
            </a:solidFill>
            <a:round/>
            <a:headEnd/>
            <a:tailEnd/>
          </a:ln>
          <a:effectLst/>
        </p:spPr>
        <p:txBody>
          <a:bodyPr/>
          <a:lstStyle/>
          <a:p>
            <a:endParaRPr lang="en-GB"/>
          </a:p>
        </p:txBody>
      </p:sp>
      <p:sp>
        <p:nvSpPr>
          <p:cNvPr id="126988" name="Text Box 12"/>
          <p:cNvSpPr txBox="1">
            <a:spLocks noChangeArrowheads="1"/>
          </p:cNvSpPr>
          <p:nvPr/>
        </p:nvSpPr>
        <p:spPr bwMode="auto">
          <a:xfrm>
            <a:off x="933065" y="2835896"/>
            <a:ext cx="895350" cy="366712"/>
          </a:xfrm>
          <a:prstGeom prst="rect">
            <a:avLst/>
          </a:prstGeom>
          <a:noFill/>
          <a:ln w="12700">
            <a:noFill/>
            <a:miter lim="800000"/>
            <a:headEnd/>
            <a:tailEnd/>
          </a:ln>
          <a:effectLst/>
        </p:spPr>
        <p:txBody>
          <a:bodyPr wrap="none">
            <a:spAutoFit/>
          </a:bodyPr>
          <a:lstStyle/>
          <a:p>
            <a:r>
              <a:rPr lang="en-US" sz="1800">
                <a:solidFill>
                  <a:schemeClr val="tx1"/>
                </a:solidFill>
                <a:latin typeface="Arial" pitchFamily="34" charset="0"/>
              </a:rPr>
              <a:t>current</a:t>
            </a:r>
          </a:p>
        </p:txBody>
      </p:sp>
      <p:graphicFrame>
        <p:nvGraphicFramePr>
          <p:cNvPr id="126989" name="Object 13"/>
          <p:cNvGraphicFramePr>
            <a:graphicFrameLocks noChangeAspect="1"/>
          </p:cNvGraphicFramePr>
          <p:nvPr>
            <p:extLst/>
          </p:nvPr>
        </p:nvGraphicFramePr>
        <p:xfrm>
          <a:off x="6929540" y="2598564"/>
          <a:ext cx="1079500" cy="839788"/>
        </p:xfrm>
        <a:graphic>
          <a:graphicData uri="http://schemas.openxmlformats.org/presentationml/2006/ole">
            <mc:AlternateContent xmlns:mc="http://schemas.openxmlformats.org/markup-compatibility/2006">
              <mc:Choice xmlns:v="urn:schemas-microsoft-com:vml" Requires="v">
                <p:oleObj spid="_x0000_s33873" name="Equation" r:id="rId6" imgW="457200" imgH="355320" progId="Equation.3">
                  <p:embed/>
                </p:oleObj>
              </mc:Choice>
              <mc:Fallback>
                <p:oleObj name="Equation" r:id="rId6" imgW="457200" imgH="355320" progId="Equation.3">
                  <p:embed/>
                  <p:pic>
                    <p:nvPicPr>
                      <p:cNvPr id="126989"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29540" y="2598564"/>
                        <a:ext cx="1079500" cy="839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6990" name="Text Box 14"/>
          <p:cNvSpPr txBox="1">
            <a:spLocks noChangeArrowheads="1"/>
          </p:cNvSpPr>
          <p:nvPr/>
        </p:nvSpPr>
        <p:spPr bwMode="auto">
          <a:xfrm>
            <a:off x="1255328" y="3721721"/>
            <a:ext cx="311150" cy="366712"/>
          </a:xfrm>
          <a:prstGeom prst="rect">
            <a:avLst/>
          </a:prstGeom>
          <a:noFill/>
          <a:ln w="12700">
            <a:noFill/>
            <a:miter lim="800000"/>
            <a:headEnd/>
            <a:tailEnd/>
          </a:ln>
          <a:effectLst/>
        </p:spPr>
        <p:txBody>
          <a:bodyPr wrap="none">
            <a:spAutoFit/>
          </a:bodyPr>
          <a:lstStyle/>
          <a:p>
            <a:r>
              <a:rPr lang="en-US" sz="1800">
                <a:solidFill>
                  <a:schemeClr val="tx1"/>
                </a:solidFill>
                <a:latin typeface="Arial" pitchFamily="34" charset="0"/>
              </a:rPr>
              <a:t>d</a:t>
            </a:r>
          </a:p>
        </p:txBody>
      </p:sp>
      <p:sp>
        <p:nvSpPr>
          <p:cNvPr id="126991" name="Text Box 15"/>
          <p:cNvSpPr txBox="1">
            <a:spLocks noChangeArrowheads="1"/>
          </p:cNvSpPr>
          <p:nvPr/>
        </p:nvSpPr>
        <p:spPr bwMode="auto">
          <a:xfrm>
            <a:off x="2380865" y="2651746"/>
            <a:ext cx="311150" cy="366712"/>
          </a:xfrm>
          <a:prstGeom prst="rect">
            <a:avLst/>
          </a:prstGeom>
          <a:noFill/>
          <a:ln w="12700">
            <a:noFill/>
            <a:miter lim="800000"/>
            <a:headEnd/>
            <a:tailEnd/>
          </a:ln>
          <a:effectLst/>
        </p:spPr>
        <p:txBody>
          <a:bodyPr wrap="none">
            <a:spAutoFit/>
          </a:bodyPr>
          <a:lstStyle/>
          <a:p>
            <a:r>
              <a:rPr lang="en-US" sz="1800">
                <a:solidFill>
                  <a:schemeClr val="tx1"/>
                </a:solidFill>
                <a:latin typeface="Arial" pitchFamily="34" charset="0"/>
              </a:rPr>
              <a:t>a</a:t>
            </a:r>
          </a:p>
        </p:txBody>
      </p:sp>
      <p:sp>
        <p:nvSpPr>
          <p:cNvPr id="126992" name="Text Box 16"/>
          <p:cNvSpPr txBox="1">
            <a:spLocks noChangeArrowheads="1"/>
          </p:cNvSpPr>
          <p:nvPr/>
        </p:nvSpPr>
        <p:spPr bwMode="auto">
          <a:xfrm>
            <a:off x="4282690" y="2100883"/>
            <a:ext cx="311150" cy="366713"/>
          </a:xfrm>
          <a:prstGeom prst="rect">
            <a:avLst/>
          </a:prstGeom>
          <a:noFill/>
          <a:ln w="12700">
            <a:noFill/>
            <a:miter lim="800000"/>
            <a:headEnd/>
            <a:tailEnd/>
          </a:ln>
          <a:effectLst/>
        </p:spPr>
        <p:txBody>
          <a:bodyPr wrap="none">
            <a:spAutoFit/>
          </a:bodyPr>
          <a:lstStyle/>
          <a:p>
            <a:r>
              <a:rPr lang="en-US" sz="1800">
                <a:solidFill>
                  <a:schemeClr val="tx1"/>
                </a:solidFill>
                <a:latin typeface="Arial" pitchFamily="34" charset="0"/>
              </a:rPr>
              <a:t>a</a:t>
            </a:r>
          </a:p>
        </p:txBody>
      </p:sp>
      <p:sp>
        <p:nvSpPr>
          <p:cNvPr id="126993" name="Line 17"/>
          <p:cNvSpPr>
            <a:spLocks noChangeShapeType="1"/>
          </p:cNvSpPr>
          <p:nvPr/>
        </p:nvSpPr>
        <p:spPr bwMode="auto">
          <a:xfrm flipH="1">
            <a:off x="7759802" y="2722389"/>
            <a:ext cx="192088" cy="246063"/>
          </a:xfrm>
          <a:prstGeom prst="line">
            <a:avLst/>
          </a:prstGeom>
          <a:noFill/>
          <a:ln w="12700">
            <a:solidFill>
              <a:schemeClr val="tx1"/>
            </a:solidFill>
            <a:round/>
            <a:headEnd/>
            <a:tailEnd/>
          </a:ln>
          <a:effectLst/>
        </p:spPr>
        <p:txBody>
          <a:bodyPr/>
          <a:lstStyle/>
          <a:p>
            <a:endParaRPr lang="en-GB"/>
          </a:p>
        </p:txBody>
      </p:sp>
      <p:sp>
        <p:nvSpPr>
          <p:cNvPr id="126994" name="Line 18"/>
          <p:cNvSpPr>
            <a:spLocks noChangeShapeType="1"/>
          </p:cNvSpPr>
          <p:nvPr/>
        </p:nvSpPr>
        <p:spPr bwMode="auto">
          <a:xfrm flipH="1">
            <a:off x="7715352" y="3153024"/>
            <a:ext cx="180975" cy="287337"/>
          </a:xfrm>
          <a:prstGeom prst="line">
            <a:avLst/>
          </a:prstGeom>
          <a:noFill/>
          <a:ln w="12700">
            <a:solidFill>
              <a:schemeClr val="tx1"/>
            </a:solidFill>
            <a:round/>
            <a:headEnd/>
            <a:tailEnd/>
          </a:ln>
          <a:effectLst/>
        </p:spPr>
        <p:txBody>
          <a:bodyPr/>
          <a:lstStyle/>
          <a:p>
            <a:endParaRPr lang="en-GB"/>
          </a:p>
        </p:txBody>
      </p:sp>
      <p:graphicFrame>
        <p:nvGraphicFramePr>
          <p:cNvPr id="126995" name="Object 19"/>
          <p:cNvGraphicFramePr>
            <a:graphicFrameLocks noChangeAspect="1"/>
          </p:cNvGraphicFramePr>
          <p:nvPr>
            <p:extLst/>
          </p:nvPr>
        </p:nvGraphicFramePr>
        <p:xfrm>
          <a:off x="8009040" y="2600152"/>
          <a:ext cx="630237" cy="839787"/>
        </p:xfrm>
        <a:graphic>
          <a:graphicData uri="http://schemas.openxmlformats.org/presentationml/2006/ole">
            <mc:AlternateContent xmlns:mc="http://schemas.openxmlformats.org/markup-compatibility/2006">
              <mc:Choice xmlns:v="urn:schemas-microsoft-com:vml" Requires="v">
                <p:oleObj spid="_x0000_s33874" name="Equation" r:id="rId8" imgW="266400" imgH="355320" progId="Equation.3">
                  <p:embed/>
                </p:oleObj>
              </mc:Choice>
              <mc:Fallback>
                <p:oleObj name="Equation" r:id="rId8" imgW="266400" imgH="355320" progId="Equation.3">
                  <p:embed/>
                  <p:pic>
                    <p:nvPicPr>
                      <p:cNvPr id="126995" name="Object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09040" y="2600152"/>
                        <a:ext cx="630237" cy="839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7001" name="Line 25"/>
          <p:cNvSpPr>
            <a:spLocks noChangeShapeType="1"/>
          </p:cNvSpPr>
          <p:nvPr/>
        </p:nvSpPr>
        <p:spPr bwMode="auto">
          <a:xfrm flipV="1">
            <a:off x="4438265" y="2650158"/>
            <a:ext cx="1620838" cy="1257300"/>
          </a:xfrm>
          <a:prstGeom prst="line">
            <a:avLst/>
          </a:prstGeom>
          <a:noFill/>
          <a:ln w="12700">
            <a:noFill/>
            <a:round/>
            <a:headEnd/>
            <a:tailEnd/>
          </a:ln>
          <a:effectLst/>
        </p:spPr>
        <p:txBody>
          <a:bodyPr/>
          <a:lstStyle/>
          <a:p>
            <a:endParaRPr lang="en-GB"/>
          </a:p>
        </p:txBody>
      </p:sp>
      <p:sp>
        <p:nvSpPr>
          <p:cNvPr id="127005" name="Line 29"/>
          <p:cNvSpPr>
            <a:spLocks noChangeShapeType="1"/>
          </p:cNvSpPr>
          <p:nvPr/>
        </p:nvSpPr>
        <p:spPr bwMode="auto">
          <a:xfrm flipV="1">
            <a:off x="4438265" y="2467596"/>
            <a:ext cx="1620838" cy="1260475"/>
          </a:xfrm>
          <a:prstGeom prst="line">
            <a:avLst/>
          </a:prstGeom>
          <a:noFill/>
          <a:ln w="76200">
            <a:solidFill>
              <a:srgbClr val="FF0000"/>
            </a:solidFill>
            <a:round/>
            <a:headEnd/>
            <a:tailEnd/>
          </a:ln>
          <a:effectLst/>
        </p:spPr>
        <p:txBody>
          <a:bodyPr/>
          <a:lstStyle/>
          <a:p>
            <a:endParaRPr lang="en-GB"/>
          </a:p>
        </p:txBody>
      </p:sp>
      <p:sp>
        <p:nvSpPr>
          <p:cNvPr id="127004" name="Line 28"/>
          <p:cNvSpPr>
            <a:spLocks noChangeShapeType="1"/>
          </p:cNvSpPr>
          <p:nvPr/>
        </p:nvSpPr>
        <p:spPr bwMode="auto">
          <a:xfrm flipV="1">
            <a:off x="1566478" y="3721721"/>
            <a:ext cx="2871787" cy="6350"/>
          </a:xfrm>
          <a:prstGeom prst="line">
            <a:avLst/>
          </a:prstGeom>
          <a:noFill/>
          <a:ln w="76200">
            <a:solidFill>
              <a:srgbClr val="FF0000"/>
            </a:solidFill>
            <a:round/>
            <a:headEnd/>
            <a:tailEnd/>
          </a:ln>
          <a:effectLst/>
        </p:spPr>
        <p:txBody>
          <a:bodyPr/>
          <a:lstStyle/>
          <a:p>
            <a:endParaRPr lang="en-GB"/>
          </a:p>
        </p:txBody>
      </p:sp>
      <p:sp>
        <p:nvSpPr>
          <p:cNvPr id="5" name="TextBox 4"/>
          <p:cNvSpPr txBox="1"/>
          <p:nvPr/>
        </p:nvSpPr>
        <p:spPr>
          <a:xfrm>
            <a:off x="1707443" y="4100151"/>
            <a:ext cx="1346844" cy="246221"/>
          </a:xfrm>
          <a:prstGeom prst="rect">
            <a:avLst/>
          </a:prstGeom>
          <a:noFill/>
        </p:spPr>
        <p:txBody>
          <a:bodyPr wrap="none" rtlCol="0">
            <a:spAutoFit/>
          </a:bodyPr>
          <a:lstStyle/>
          <a:p>
            <a:r>
              <a:rPr lang="en-US" sz="1000" dirty="0" smtClean="0"/>
              <a:t>Courtesy: S. </a:t>
            </a:r>
            <a:r>
              <a:rPr lang="en-US" sz="1000" dirty="0" err="1" smtClean="0"/>
              <a:t>Calatroni</a:t>
            </a:r>
            <a:endParaRPr lang="en-US" sz="1000" dirty="0"/>
          </a:p>
        </p:txBody>
      </p:sp>
      <p:sp>
        <p:nvSpPr>
          <p:cNvPr id="6" name="TextBox 5"/>
          <p:cNvSpPr txBox="1"/>
          <p:nvPr/>
        </p:nvSpPr>
        <p:spPr>
          <a:xfrm>
            <a:off x="6207047" y="2000042"/>
            <a:ext cx="2942612" cy="646331"/>
          </a:xfrm>
          <a:prstGeom prst="rect">
            <a:avLst/>
          </a:prstGeom>
          <a:noFill/>
        </p:spPr>
        <p:txBody>
          <a:bodyPr wrap="square" rtlCol="0">
            <a:spAutoFit/>
          </a:bodyPr>
          <a:lstStyle/>
          <a:p>
            <a:r>
              <a:rPr lang="en-US" dirty="0"/>
              <a:t>Resistance of a square metal sheet of thickness d:</a:t>
            </a:r>
          </a:p>
        </p:txBody>
      </p:sp>
      <p:sp>
        <p:nvSpPr>
          <p:cNvPr id="32" name="TextBox 31"/>
          <p:cNvSpPr txBox="1"/>
          <p:nvPr/>
        </p:nvSpPr>
        <p:spPr>
          <a:xfrm>
            <a:off x="6329138" y="3615407"/>
            <a:ext cx="2942612" cy="923330"/>
          </a:xfrm>
          <a:prstGeom prst="rect">
            <a:avLst/>
          </a:prstGeom>
          <a:noFill/>
        </p:spPr>
        <p:txBody>
          <a:bodyPr wrap="square" rtlCol="0">
            <a:spAutoFit/>
          </a:bodyPr>
          <a:lstStyle/>
          <a:p>
            <a:r>
              <a:rPr lang="en-US" dirty="0" smtClean="0"/>
              <a:t>Surface Resistance </a:t>
            </a:r>
            <a:r>
              <a:rPr lang="en-US" dirty="0"/>
              <a:t>of a square metal </a:t>
            </a:r>
            <a:r>
              <a:rPr lang="en-US" dirty="0" smtClean="0"/>
              <a:t>sheet with penetration depth </a:t>
            </a:r>
            <a:r>
              <a:rPr lang="en-US" dirty="0" smtClean="0">
                <a:sym typeface="Symbol" pitchFamily="18" charset="2"/>
              </a:rPr>
              <a:t>:</a:t>
            </a:r>
            <a:endParaRPr lang="en-US" dirty="0"/>
          </a:p>
        </p:txBody>
      </p:sp>
      <p:sp>
        <p:nvSpPr>
          <p:cNvPr id="2" name="Footer Placeholder 1"/>
          <p:cNvSpPr>
            <a:spLocks noGrp="1"/>
          </p:cNvSpPr>
          <p:nvPr>
            <p:ph type="ftr" sz="quarter" idx="11"/>
          </p:nvPr>
        </p:nvSpPr>
        <p:spPr/>
        <p:txBody>
          <a:bodyPr/>
          <a:lstStyle/>
          <a:p>
            <a:r>
              <a:rPr lang="en-US" smtClean="0"/>
              <a:t>T. Junginger – IAS Saskatoon </a:t>
            </a:r>
            <a:endParaRPr lang="en-CA" dirty="0"/>
          </a:p>
        </p:txBody>
      </p:sp>
      <p:sp>
        <p:nvSpPr>
          <p:cNvPr id="3" name="Slide Number Placeholder 2"/>
          <p:cNvSpPr>
            <a:spLocks noGrp="1"/>
          </p:cNvSpPr>
          <p:nvPr>
            <p:ph type="sldNum" sz="quarter" idx="12"/>
          </p:nvPr>
        </p:nvSpPr>
        <p:spPr/>
        <p:txBody>
          <a:bodyPr/>
          <a:lstStyle/>
          <a:p>
            <a:fld id="{A5133171-1A2B-45AF-BC19-83A39A9692BB}" type="slidenum">
              <a:rPr lang="en-CA" smtClean="0"/>
              <a:pPr/>
              <a:t>24</a:t>
            </a:fld>
            <a:r>
              <a:rPr lang="en-CA" smtClean="0"/>
              <a:t>/62</a:t>
            </a:r>
            <a:endParaRPr lang="en-CA" dirty="0"/>
          </a:p>
        </p:txBody>
      </p:sp>
    </p:spTree>
    <p:extLst>
      <p:ext uri="{BB962C8B-B14F-4D97-AF65-F5344CB8AC3E}">
        <p14:creationId xmlns:p14="http://schemas.microsoft.com/office/powerpoint/2010/main" val="732865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69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699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700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700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700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700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700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7007"/>
                                        </p:tgtEl>
                                        <p:attrNameLst>
                                          <p:attrName>style.visibility</p:attrName>
                                        </p:attrNameLst>
                                      </p:cBhvr>
                                      <p:to>
                                        <p:strVal val="visible"/>
                                      </p:to>
                                    </p:set>
                                  </p:childTnLst>
                                </p:cTn>
                              </p:par>
                              <p:par>
                                <p:cTn id="27" presetID="1" presetClass="exit" presetSubtype="0" fill="hold" grpId="0" nodeType="withEffect">
                                  <p:stCondLst>
                                    <p:cond delay="0"/>
                                  </p:stCondLst>
                                  <p:childTnLst>
                                    <p:set>
                                      <p:cBhvr>
                                        <p:cTn id="28" dur="1" fill="hold">
                                          <p:stCondLst>
                                            <p:cond delay="0"/>
                                          </p:stCondLst>
                                        </p:cTn>
                                        <p:tgtEl>
                                          <p:spTgt spid="126987"/>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2698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697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6" grpId="0" animBg="1"/>
      <p:bldP spid="126987" grpId="0" animBg="1"/>
      <p:bldP spid="127006" grpId="0"/>
      <p:bldP spid="127008" grpId="0" animBg="1"/>
      <p:bldP spid="127009" grpId="0" animBg="1"/>
      <p:bldP spid="126993" grpId="0" animBg="1"/>
      <p:bldP spid="126994" grpId="0" animBg="1"/>
      <p:bldP spid="127005" grpId="0" animBg="1"/>
      <p:bldP spid="12700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happens at low temperature?</a:t>
            </a:r>
            <a:endParaRPr lang="en-US" dirty="0"/>
          </a:p>
        </p:txBody>
      </p:sp>
      <p:sp>
        <p:nvSpPr>
          <p:cNvPr id="4" name="Rectangle 3"/>
          <p:cNvSpPr/>
          <p:nvPr/>
        </p:nvSpPr>
        <p:spPr>
          <a:xfrm>
            <a:off x="96436" y="723224"/>
            <a:ext cx="8864867" cy="769441"/>
          </a:xfrm>
          <a:prstGeom prst="rect">
            <a:avLst/>
          </a:prstGeom>
        </p:spPr>
        <p:txBody>
          <a:bodyPr wrap="square">
            <a:spAutoFit/>
          </a:bodyPr>
          <a:lstStyle/>
          <a:p>
            <a:r>
              <a:rPr lang="en-US" sz="2200" dirty="0">
                <a:latin typeface="Arial" panose="020B0604020202020204" pitchFamily="34" charset="0"/>
                <a:cs typeface="Arial" panose="020B0604020202020204" pitchFamily="34" charset="0"/>
              </a:rPr>
              <a:t>Surface resistance of Cu at 1.5 GHz as a function of </a:t>
            </a:r>
            <a:r>
              <a:rPr lang="en-US" sz="2200" dirty="0" smtClean="0">
                <a:latin typeface="Arial" panose="020B0604020202020204" pitchFamily="34" charset="0"/>
                <a:cs typeface="Arial" panose="020B0604020202020204" pitchFamily="34" charset="0"/>
              </a:rPr>
              <a:t>temperature with conductivity </a:t>
            </a:r>
            <a:r>
              <a:rPr lang="el-GR" sz="2200" i="1" dirty="0" smtClean="0">
                <a:latin typeface="Arial" panose="020B0604020202020204" pitchFamily="34" charset="0"/>
                <a:cs typeface="Arial" panose="020B0604020202020204" pitchFamily="34" charset="0"/>
              </a:rPr>
              <a:t>σ</a:t>
            </a:r>
            <a:r>
              <a:rPr lang="en-CA" sz="2200" dirty="0" smtClean="0">
                <a:latin typeface="Arial" panose="020B0604020202020204" pitchFamily="34" charset="0"/>
                <a:cs typeface="Arial" panose="020B0604020202020204" pitchFamily="34" charset="0"/>
              </a:rPr>
              <a:t>=1/</a:t>
            </a:r>
            <a:r>
              <a:rPr lang="el-GR" sz="2200" i="1" dirty="0" smtClean="0">
                <a:latin typeface="Arial" panose="020B0604020202020204" pitchFamily="34" charset="0"/>
                <a:cs typeface="Arial" panose="020B0604020202020204" pitchFamily="34" charset="0"/>
              </a:rPr>
              <a:t>ρ</a:t>
            </a:r>
            <a:endParaRPr lang="en-US" sz="2200" i="1" dirty="0">
              <a:latin typeface="Arial" panose="020B0604020202020204" pitchFamily="34" charset="0"/>
              <a:cs typeface="Arial" panose="020B0604020202020204" pitchFamily="34" charset="0"/>
            </a:endParaRPr>
          </a:p>
        </p:txBody>
      </p:sp>
      <p:sp>
        <p:nvSpPr>
          <p:cNvPr id="7" name="TextBox 6"/>
          <p:cNvSpPr txBox="1"/>
          <p:nvPr/>
        </p:nvSpPr>
        <p:spPr>
          <a:xfrm>
            <a:off x="236539" y="2913232"/>
            <a:ext cx="3640158"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At room temperature the conductivity is dominated by phonon scattering</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At low temperature phonons “freeze out” and the conductivity depends on impurity concentration.</a:t>
            </a:r>
          </a:p>
          <a:p>
            <a:pPr marL="285750"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The residual resistivity ratio </a:t>
            </a:r>
            <a:r>
              <a:rPr lang="en-US" sz="1800" b="1" dirty="0" smtClean="0">
                <a:latin typeface="Arial" panose="020B0604020202020204" pitchFamily="34" charset="0"/>
                <a:cs typeface="Arial" panose="020B0604020202020204" pitchFamily="34" charset="0"/>
              </a:rPr>
              <a:t>RRR = </a:t>
            </a:r>
            <a:r>
              <a:rPr lang="en-US" b="1" dirty="0" smtClean="0">
                <a:latin typeface="Symbol" panose="05050102010706020507" pitchFamily="18" charset="2"/>
                <a:cs typeface="Arial" panose="020B0604020202020204" pitchFamily="34" charset="0"/>
                <a:sym typeface="Symbol" panose="05050102010706020507" pitchFamily="18" charset="2"/>
              </a:rPr>
              <a:t></a:t>
            </a:r>
            <a:r>
              <a:rPr lang="en-US" sz="1800" b="1" dirty="0" smtClean="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0</a:t>
            </a:r>
            <a:r>
              <a:rPr lang="en-US" sz="1800" b="1" dirty="0" smtClean="0">
                <a:latin typeface="Arial" panose="020B0604020202020204" pitchFamily="34" charset="0"/>
                <a:cs typeface="Arial" panose="020B0604020202020204" pitchFamily="34" charset="0"/>
              </a:rPr>
              <a:t>K)/</a:t>
            </a:r>
            <a:r>
              <a:rPr lang="en-US" b="1" dirty="0" smtClean="0">
                <a:latin typeface="Symbol" panose="05050102010706020507" pitchFamily="18" charset="2"/>
                <a:cs typeface="Arial" panose="020B0604020202020204" pitchFamily="34" charset="0"/>
                <a:sym typeface="Symbol" panose="05050102010706020507" pitchFamily="18" charset="2"/>
              </a:rPr>
              <a:t></a:t>
            </a:r>
            <a:r>
              <a:rPr lang="en-US" sz="1800" b="1" dirty="0" smtClean="0">
                <a:latin typeface="Arial" panose="020B0604020202020204" pitchFamily="34" charset="0"/>
                <a:cs typeface="Arial" panose="020B0604020202020204" pitchFamily="34" charset="0"/>
              </a:rPr>
              <a:t>(</a:t>
            </a:r>
            <a:r>
              <a:rPr lang="en-US" b="1" dirty="0" smtClean="0">
                <a:latin typeface="Arial" panose="020B0604020202020204" pitchFamily="34" charset="0"/>
                <a:cs typeface="Arial" panose="020B0604020202020204" pitchFamily="34" charset="0"/>
              </a:rPr>
              <a:t>300</a:t>
            </a:r>
            <a:r>
              <a:rPr lang="en-US" sz="1800" b="1" dirty="0" smtClean="0">
                <a:latin typeface="Arial" panose="020B0604020202020204" pitchFamily="34" charset="0"/>
                <a:cs typeface="Arial" panose="020B0604020202020204" pitchFamily="34" charset="0"/>
              </a:rPr>
              <a:t>K)</a:t>
            </a:r>
            <a:r>
              <a:rPr lang="en-US" sz="180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is a measure of material purity </a:t>
            </a:r>
            <a:endParaRPr lang="en-US" sz="1800" dirty="0">
              <a:latin typeface="Arial" panose="020B0604020202020204" pitchFamily="34" charset="0"/>
              <a:cs typeface="Arial" panose="020B0604020202020204" pitchFamily="34" charset="0"/>
            </a:endParaRPr>
          </a:p>
        </p:txBody>
      </p:sp>
      <p:sp>
        <p:nvSpPr>
          <p:cNvPr id="13" name="TextBox 12"/>
          <p:cNvSpPr txBox="1"/>
          <p:nvPr/>
        </p:nvSpPr>
        <p:spPr>
          <a:xfrm>
            <a:off x="5810145" y="4628613"/>
            <a:ext cx="3173304" cy="400110"/>
          </a:xfrm>
          <a:prstGeom prst="rect">
            <a:avLst/>
          </a:prstGeom>
          <a:noFill/>
        </p:spPr>
        <p:txBody>
          <a:bodyPr wrap="square" rtlCol="0">
            <a:spAutoFit/>
          </a:bodyPr>
          <a:lstStyle/>
          <a:p>
            <a:r>
              <a:rPr lang="en-US" sz="2000" b="1" dirty="0" err="1" smtClean="0">
                <a:latin typeface="Arial" panose="020B0604020202020204" pitchFamily="34" charset="0"/>
                <a:cs typeface="Arial" panose="020B0604020202020204" pitchFamily="34" charset="0"/>
              </a:rPr>
              <a:t>R</a:t>
            </a:r>
            <a:r>
              <a:rPr lang="en-US" sz="2000" b="1" baseline="-25000" dirty="0" err="1" smtClean="0">
                <a:latin typeface="Arial" panose="020B0604020202020204" pitchFamily="34" charset="0"/>
                <a:cs typeface="Arial" panose="020B0604020202020204" pitchFamily="34" charset="0"/>
              </a:rPr>
              <a:t>s</a:t>
            </a:r>
            <a:r>
              <a:rPr lang="en-US" sz="2000" b="1" dirty="0" smtClean="0">
                <a:latin typeface="Arial" panose="020B0604020202020204" pitchFamily="34" charset="0"/>
                <a:cs typeface="Arial" panose="020B0604020202020204" pitchFamily="34" charset="0"/>
              </a:rPr>
              <a:t>(4.2 K) </a:t>
            </a:r>
            <a:r>
              <a:rPr lang="en-US" sz="2000" b="1" dirty="0" smtClean="0">
                <a:latin typeface="Arial" panose="020B0604020202020204" pitchFamily="34" charset="0"/>
                <a:cs typeface="Arial" panose="020B0604020202020204" pitchFamily="34" charset="0"/>
                <a:sym typeface="Symbol"/>
              </a:rPr>
              <a:t> 1.3 </a:t>
            </a:r>
            <a:r>
              <a:rPr lang="en-US" sz="2000" b="1" dirty="0" err="1" smtClean="0">
                <a:latin typeface="Arial" panose="020B0604020202020204" pitchFamily="34" charset="0"/>
                <a:cs typeface="Arial" panose="020B0604020202020204" pitchFamily="34" charset="0"/>
                <a:sym typeface="Symbol"/>
              </a:rPr>
              <a:t>m</a:t>
            </a:r>
            <a:r>
              <a:rPr lang="en-US" sz="2000" b="1" dirty="0" err="1" smtClean="0">
                <a:latin typeface="Symbol" panose="05050102010706020507" pitchFamily="18" charset="2"/>
                <a:cs typeface="Arial" panose="020B0604020202020204" pitchFamily="34" charset="0"/>
                <a:sym typeface="Symbol"/>
              </a:rPr>
              <a:t>W</a:t>
            </a:r>
            <a:endParaRPr lang="en-US" sz="2000" b="1" dirty="0">
              <a:latin typeface="Symbol" panose="05050102010706020507" pitchFamily="18" charset="2"/>
              <a:cs typeface="Arial" panose="020B0604020202020204" pitchFamily="34" charset="0"/>
            </a:endParaRPr>
          </a:p>
        </p:txBody>
      </p:sp>
      <p:sp>
        <p:nvSpPr>
          <p:cNvPr id="16" name="TextBox 15"/>
          <p:cNvSpPr txBox="1"/>
          <p:nvPr/>
        </p:nvSpPr>
        <p:spPr>
          <a:xfrm>
            <a:off x="827584" y="5956250"/>
            <a:ext cx="7633115"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CA" dirty="0" smtClean="0"/>
              <a:t>To reduce </a:t>
            </a:r>
            <a:r>
              <a:rPr lang="en-CA" i="1" dirty="0" smtClean="0"/>
              <a:t>R</a:t>
            </a:r>
            <a:r>
              <a:rPr lang="en-CA" baseline="-25000" dirty="0" smtClean="0"/>
              <a:t>S</a:t>
            </a:r>
            <a:r>
              <a:rPr lang="en-CA" dirty="0" smtClean="0"/>
              <a:t> below the m</a:t>
            </a:r>
            <a:r>
              <a:rPr lang="el-GR" dirty="0" smtClean="0">
                <a:latin typeface="Calibri"/>
              </a:rPr>
              <a:t>Ω</a:t>
            </a:r>
            <a:r>
              <a:rPr lang="en-CA" dirty="0" smtClean="0">
                <a:latin typeface="Calibri"/>
              </a:rPr>
              <a:t> range for RF application we need superconductivity!</a:t>
            </a:r>
            <a:endParaRPr lang="en-CA" dirty="0"/>
          </a:p>
        </p:txBody>
      </p:sp>
      <p:grpSp>
        <p:nvGrpSpPr>
          <p:cNvPr id="5" name="Group 4"/>
          <p:cNvGrpSpPr/>
          <p:nvPr/>
        </p:nvGrpSpPr>
        <p:grpSpPr>
          <a:xfrm>
            <a:off x="3563888" y="1172183"/>
            <a:ext cx="5158865" cy="3981450"/>
            <a:chOff x="3646374" y="1974800"/>
            <a:chExt cx="5158865" cy="3981450"/>
          </a:xfrm>
        </p:grpSpPr>
        <p:pic>
          <p:nvPicPr>
            <p:cNvPr id="1689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6374" y="1974800"/>
              <a:ext cx="5114925"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bwMode="auto">
            <a:xfrm flipH="1" flipV="1">
              <a:off x="5072514" y="4090737"/>
              <a:ext cx="375385" cy="27913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 name="TextBox 9"/>
            <p:cNvSpPr txBox="1"/>
            <p:nvPr/>
          </p:nvSpPr>
          <p:spPr>
            <a:xfrm>
              <a:off x="5447899" y="4230303"/>
              <a:ext cx="2136808" cy="400110"/>
            </a:xfrm>
            <a:prstGeom prst="rect">
              <a:avLst/>
            </a:prstGeom>
            <a:noFill/>
          </p:spPr>
          <p:txBody>
            <a:bodyPr wrap="square" rtlCol="0">
              <a:spAutoFit/>
            </a:bodyPr>
            <a:lstStyle/>
            <a:p>
              <a:r>
                <a:rPr lang="en-US" sz="2000" dirty="0" err="1" smtClean="0">
                  <a:latin typeface="Arial" panose="020B0604020202020204" pitchFamily="34" charset="0"/>
                  <a:cs typeface="Arial" panose="020B0604020202020204" pitchFamily="34" charset="0"/>
                </a:rPr>
                <a:t>R</a:t>
              </a:r>
              <a:r>
                <a:rPr lang="en-US" sz="2000" baseline="-25000" dirty="0" err="1" smtClean="0">
                  <a:latin typeface="Arial" panose="020B0604020202020204" pitchFamily="34" charset="0"/>
                  <a:cs typeface="Arial" panose="020B0604020202020204" pitchFamily="34" charset="0"/>
                </a:rPr>
                <a:t>s</a:t>
              </a:r>
              <a:r>
                <a:rPr lang="en-US" sz="2000" dirty="0" smtClean="0">
                  <a:latin typeface="Arial" panose="020B0604020202020204" pitchFamily="34" charset="0"/>
                  <a:cs typeface="Arial" panose="020B0604020202020204" pitchFamily="34" charset="0"/>
                </a:rPr>
                <a:t>=1/</a:t>
              </a:r>
              <a:r>
                <a:rPr lang="en-US" sz="2000" dirty="0" err="1" smtClean="0">
                  <a:latin typeface="Symbol" panose="05050102010706020507" pitchFamily="18" charset="2"/>
                  <a:cs typeface="Arial" panose="020B0604020202020204" pitchFamily="34" charset="0"/>
                </a:rPr>
                <a:t>sd</a:t>
              </a:r>
              <a:endParaRPr lang="en-US" sz="2000" dirty="0">
                <a:latin typeface="Symbol" panose="05050102010706020507" pitchFamily="18" charset="2"/>
                <a:cs typeface="Arial" panose="020B060402020202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539913878"/>
                </p:ext>
              </p:extLst>
            </p:nvPr>
          </p:nvGraphicFramePr>
          <p:xfrm>
            <a:off x="7407275" y="3375025"/>
            <a:ext cx="1223963" cy="298450"/>
          </p:xfrm>
          <a:graphic>
            <a:graphicData uri="http://schemas.openxmlformats.org/presentationml/2006/ole">
              <mc:AlternateContent xmlns:mc="http://schemas.openxmlformats.org/markup-compatibility/2006">
                <mc:Choice xmlns:v="urn:schemas-microsoft-com:vml" Requires="v">
                  <p:oleObj spid="_x0000_s34874" name="Equation" r:id="rId5" imgW="838080" imgH="203040" progId="Equation.3">
                    <p:embed/>
                  </p:oleObj>
                </mc:Choice>
                <mc:Fallback>
                  <p:oleObj name="Equation" r:id="rId5" imgW="838080" imgH="203040" progId="Equation.3">
                    <p:embed/>
                    <p:pic>
                      <p:nvPicPr>
                        <p:cNvPr id="3" name="Object 2"/>
                        <p:cNvPicPr>
                          <a:picLocks noChangeAspect="1" noChangeArrowheads="1"/>
                        </p:cNvPicPr>
                        <p:nvPr/>
                      </p:nvPicPr>
                      <p:blipFill>
                        <a:blip r:embed="rId6"/>
                        <a:srcRect/>
                        <a:stretch>
                          <a:fillRect/>
                        </a:stretch>
                      </p:blipFill>
                      <p:spPr bwMode="auto">
                        <a:xfrm>
                          <a:off x="7407275" y="3375025"/>
                          <a:ext cx="122396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6210105" y="2974344"/>
              <a:ext cx="2595134" cy="369332"/>
            </a:xfrm>
            <a:prstGeom prst="rect">
              <a:avLst/>
            </a:prstGeom>
            <a:noFill/>
          </p:spPr>
          <p:txBody>
            <a:bodyPr wrap="none" rtlCol="0">
              <a:spAutoFit/>
            </a:bodyPr>
            <a:lstStyle/>
            <a:p>
              <a:r>
                <a:rPr lang="en-CA" dirty="0" smtClean="0"/>
                <a:t>Anomalous skin effect </a:t>
              </a:r>
              <a:r>
                <a:rPr lang="en-CA" i="1" dirty="0" smtClean="0"/>
                <a:t>l&gt;</a:t>
              </a:r>
              <a:r>
                <a:rPr lang="el-GR" i="1" dirty="0" smtClean="0">
                  <a:latin typeface="Calibri"/>
                </a:rPr>
                <a:t>δ</a:t>
              </a:r>
              <a:endParaRPr lang="en-CA" i="1" dirty="0"/>
            </a:p>
          </p:txBody>
        </p:sp>
        <p:sp>
          <p:nvSpPr>
            <p:cNvPr id="12" name="Right Arrow 11"/>
            <p:cNvSpPr/>
            <p:nvPr/>
          </p:nvSpPr>
          <p:spPr>
            <a:xfrm>
              <a:off x="6559433" y="3385870"/>
              <a:ext cx="647985"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p:cNvSpPr txBox="1"/>
            <p:nvPr/>
          </p:nvSpPr>
          <p:spPr>
            <a:xfrm>
              <a:off x="4528870" y="4951504"/>
              <a:ext cx="1406988" cy="251818"/>
            </a:xfrm>
            <a:prstGeom prst="rect">
              <a:avLst/>
            </a:prstGeom>
            <a:noFill/>
          </p:spPr>
          <p:txBody>
            <a:bodyPr wrap="none" rtlCol="0">
              <a:spAutoFit/>
            </a:bodyPr>
            <a:lstStyle/>
            <a:p>
              <a:r>
                <a:rPr lang="en-CA" sz="1200" dirty="0" smtClean="0"/>
                <a:t>Courtesy: G. </a:t>
              </a:r>
              <a:r>
                <a:rPr lang="en-CA" sz="1200" dirty="0" err="1" smtClean="0"/>
                <a:t>Ciovati</a:t>
              </a:r>
              <a:endParaRPr lang="en-CA" sz="1200" dirty="0"/>
            </a:p>
          </p:txBody>
        </p:sp>
      </p:grpSp>
      <p:graphicFrame>
        <p:nvGraphicFramePr>
          <p:cNvPr id="22" name="Object 21"/>
          <p:cNvGraphicFramePr>
            <a:graphicFrameLocks noChangeAspect="1"/>
          </p:cNvGraphicFramePr>
          <p:nvPr>
            <p:extLst/>
          </p:nvPr>
        </p:nvGraphicFramePr>
        <p:xfrm>
          <a:off x="333493" y="1689580"/>
          <a:ext cx="2975760" cy="917015"/>
        </p:xfrm>
        <a:graphic>
          <a:graphicData uri="http://schemas.openxmlformats.org/presentationml/2006/ole">
            <mc:AlternateContent xmlns:mc="http://schemas.openxmlformats.org/markup-compatibility/2006">
              <mc:Choice xmlns:v="urn:schemas-microsoft-com:vml" Requires="v">
                <p:oleObj spid="_x0000_s34875" name="Equation" r:id="rId7" imgW="1562040" imgH="482400" progId="Equation.3">
                  <p:embed/>
                </p:oleObj>
              </mc:Choice>
              <mc:Fallback>
                <p:oleObj name="Equation" r:id="rId7" imgW="1562040" imgH="482400" progId="Equation.3">
                  <p:embed/>
                  <p:pic>
                    <p:nvPicPr>
                      <p:cNvPr id="22" name="Object 21"/>
                      <p:cNvPicPr>
                        <a:picLocks noChangeAspect="1" noChangeArrowheads="1"/>
                      </p:cNvPicPr>
                      <p:nvPr/>
                    </p:nvPicPr>
                    <p:blipFill>
                      <a:blip r:embed="rId8"/>
                      <a:srcRect/>
                      <a:stretch>
                        <a:fillRect/>
                      </a:stretch>
                    </p:blipFill>
                    <p:spPr bwMode="auto">
                      <a:xfrm>
                        <a:off x="333493" y="1689580"/>
                        <a:ext cx="2975760" cy="917015"/>
                      </a:xfrm>
                      <a:prstGeom prst="rect">
                        <a:avLst/>
                      </a:prstGeom>
                      <a:noFill/>
                      <a:ln w="19050">
                        <a:solidFill>
                          <a:srgbClr val="FF0000"/>
                        </a:solidFill>
                        <a:miter lim="800000"/>
                        <a:headEnd/>
                        <a:tailEnd/>
                      </a:ln>
                      <a:extLst/>
                    </p:spPr>
                  </p:pic>
                </p:oleObj>
              </mc:Fallback>
            </mc:AlternateContent>
          </a:graphicData>
        </a:graphic>
      </p:graphicFrame>
      <p:sp>
        <p:nvSpPr>
          <p:cNvPr id="11" name="TextBox 10"/>
          <p:cNvSpPr txBox="1"/>
          <p:nvPr/>
        </p:nvSpPr>
        <p:spPr>
          <a:xfrm>
            <a:off x="3832773" y="5039541"/>
            <a:ext cx="5432364" cy="646331"/>
          </a:xfrm>
          <a:prstGeom prst="rect">
            <a:avLst/>
          </a:prstGeom>
          <a:noFill/>
        </p:spPr>
        <p:txBody>
          <a:bodyPr wrap="square" rtlCol="0">
            <a:spAutoFit/>
          </a:bodyPr>
          <a:lstStyle/>
          <a:p>
            <a:r>
              <a:rPr lang="en-US" i="1" dirty="0" smtClean="0"/>
              <a:t>…in spite of the resistivity decreasing by a factor 300 from 300 K to 4.2 K, </a:t>
            </a:r>
            <a:r>
              <a:rPr lang="en-US" i="1" dirty="0" err="1" smtClean="0"/>
              <a:t>R</a:t>
            </a:r>
            <a:r>
              <a:rPr lang="en-US" i="1" baseline="-25000" dirty="0" err="1" smtClean="0"/>
              <a:t>s</a:t>
            </a:r>
            <a:r>
              <a:rPr lang="en-US" i="1" dirty="0" smtClean="0"/>
              <a:t> only decreases by a factor of ~8! </a:t>
            </a:r>
            <a:endParaRPr lang="en-US" i="1" dirty="0"/>
          </a:p>
        </p:txBody>
      </p:sp>
      <p:sp>
        <p:nvSpPr>
          <p:cNvPr id="6" name="Footer Placeholder 5"/>
          <p:cNvSpPr>
            <a:spLocks noGrp="1"/>
          </p:cNvSpPr>
          <p:nvPr>
            <p:ph type="ftr" sz="quarter" idx="11"/>
          </p:nvPr>
        </p:nvSpPr>
        <p:spPr/>
        <p:txBody>
          <a:bodyPr/>
          <a:lstStyle/>
          <a:p>
            <a:r>
              <a:rPr lang="en-US" smtClean="0"/>
              <a:t>T. Junginger – IAS Saskatoon </a:t>
            </a:r>
            <a:endParaRPr lang="en-CA" dirty="0"/>
          </a:p>
        </p:txBody>
      </p:sp>
      <p:sp>
        <p:nvSpPr>
          <p:cNvPr id="14" name="Slide Number Placeholder 13"/>
          <p:cNvSpPr>
            <a:spLocks noGrp="1"/>
          </p:cNvSpPr>
          <p:nvPr>
            <p:ph type="sldNum" sz="quarter" idx="12"/>
          </p:nvPr>
        </p:nvSpPr>
        <p:spPr/>
        <p:txBody>
          <a:bodyPr/>
          <a:lstStyle/>
          <a:p>
            <a:fld id="{A5133171-1A2B-45AF-BC19-83A39A9692BB}" type="slidenum">
              <a:rPr lang="en-CA" smtClean="0"/>
              <a:pPr/>
              <a:t>25</a:t>
            </a:fld>
            <a:r>
              <a:rPr lang="en-CA" smtClean="0"/>
              <a:t>/62</a:t>
            </a:r>
            <a:endParaRPr lang="en-CA" dirty="0"/>
          </a:p>
        </p:txBody>
      </p:sp>
    </p:spTree>
    <p:extLst>
      <p:ext uri="{BB962C8B-B14F-4D97-AF65-F5344CB8AC3E}">
        <p14:creationId xmlns:p14="http://schemas.microsoft.com/office/powerpoint/2010/main" val="15348811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72008"/>
            <a:ext cx="8928992" cy="548680"/>
          </a:xfrm>
        </p:spPr>
        <p:txBody>
          <a:bodyPr>
            <a:noAutofit/>
          </a:bodyPr>
          <a:lstStyle/>
          <a:p>
            <a:r>
              <a:rPr lang="en-US" sz="3600" dirty="0" smtClean="0"/>
              <a:t>The RF surface resistance (intuitive approach)</a:t>
            </a:r>
            <a:endParaRPr lang="en-US" sz="3600" dirty="0"/>
          </a:p>
        </p:txBody>
      </p:sp>
      <p:sp>
        <p:nvSpPr>
          <p:cNvPr id="8" name="Content Placeholder 7"/>
          <p:cNvSpPr>
            <a:spLocks noGrp="1"/>
          </p:cNvSpPr>
          <p:nvPr>
            <p:ph sz="quarter" idx="1"/>
          </p:nvPr>
        </p:nvSpPr>
        <p:spPr>
          <a:xfrm>
            <a:off x="251520" y="939512"/>
            <a:ext cx="8229600" cy="4937760"/>
          </a:xfrm>
        </p:spPr>
        <p:txBody>
          <a:bodyPr/>
          <a:lstStyle/>
          <a:p>
            <a:r>
              <a:rPr lang="en-US" dirty="0" smtClean="0"/>
              <a:t>Consider an alternating magnetic field at the surface of a semi-infinite superconductor </a:t>
            </a:r>
          </a:p>
          <a:p>
            <a:endParaRPr lang="en-US" dirty="0"/>
          </a:p>
          <a:p>
            <a:r>
              <a:rPr lang="en-US" dirty="0" smtClean="0"/>
              <a:t> Consider Faraday's law of induction</a:t>
            </a:r>
            <a:endParaRPr lang="en-US" dirty="0"/>
          </a:p>
        </p:txBody>
      </p:sp>
      <mc:AlternateContent xmlns:mc="http://schemas.openxmlformats.org/markup-compatibility/2006" xmlns:a14="http://schemas.microsoft.com/office/drawing/2010/main">
        <mc:Choice Requires="a14">
          <p:sp>
            <p:nvSpPr>
              <p:cNvPr id="15" name="TextBox 14"/>
              <p:cNvSpPr txBox="1"/>
              <p:nvPr/>
            </p:nvSpPr>
            <p:spPr>
              <a:xfrm>
                <a:off x="1331640" y="2207972"/>
                <a:ext cx="2148665" cy="369332"/>
              </a:xfrm>
              <a:prstGeom prst="rect">
                <a:avLst/>
              </a:prstGeom>
              <a:noFill/>
            </p:spPr>
            <p:txBody>
              <a:bodyPr wrap="none" lIns="0" tIns="0" rIns="0" bIns="0" rtlCol="0">
                <a:spAutoFit/>
              </a:bodyPr>
              <a:lstStyle/>
              <a:p>
                <a14:m>
                  <m:oMath xmlns:m="http://schemas.openxmlformats.org/officeDocument/2006/math">
                    <m:r>
                      <a:rPr lang="de-DE" sz="2400" i="1">
                        <a:solidFill>
                          <a:prstClr val="black"/>
                        </a:solidFill>
                        <a:latin typeface="Cambria Math" panose="02040503050406030204" pitchFamily="18" charset="0"/>
                      </a:rPr>
                      <m:t>𝐵</m:t>
                    </m:r>
                    <m:r>
                      <a:rPr lang="de-DE" sz="2400" i="1" baseline="-25000">
                        <a:solidFill>
                          <a:prstClr val="black"/>
                        </a:solidFill>
                        <a:latin typeface="Cambria Math" panose="02040503050406030204" pitchFamily="18" charset="0"/>
                      </a:rPr>
                      <m:t>𝑦</m:t>
                    </m:r>
                  </m:oMath>
                </a14:m>
                <a:r>
                  <a:rPr lang="en-US" sz="2400" dirty="0">
                    <a:solidFill>
                      <a:prstClr val="black"/>
                    </a:solidFill>
                  </a:rPr>
                  <a:t>(t)=</a:t>
                </a:r>
                <a:r>
                  <a:rPr lang="en-US" sz="2400" i="1" dirty="0" err="1" smtClean="0">
                    <a:solidFill>
                      <a:prstClr val="black"/>
                    </a:solidFill>
                  </a:rPr>
                  <a:t>B</a:t>
                </a:r>
                <a:r>
                  <a:rPr lang="en-US" sz="2400" baseline="-25000" dirty="0" err="1">
                    <a:solidFill>
                      <a:prstClr val="black"/>
                    </a:solidFill>
                  </a:rPr>
                  <a:t>y</a:t>
                </a:r>
                <a:r>
                  <a:rPr lang="en-US" sz="2400" dirty="0" err="1" smtClean="0">
                    <a:solidFill>
                      <a:prstClr val="black"/>
                    </a:solidFill>
                  </a:rPr>
                  <a:t>exp</a:t>
                </a:r>
                <a:r>
                  <a:rPr lang="en-US" sz="2400" dirty="0" smtClean="0">
                    <a:solidFill>
                      <a:prstClr val="black"/>
                    </a:solidFill>
                  </a:rPr>
                  <a:t>(</a:t>
                </a:r>
                <a:r>
                  <a:rPr lang="en-US" sz="2400" dirty="0" err="1" smtClean="0">
                    <a:solidFill>
                      <a:prstClr val="black"/>
                    </a:solidFill>
                  </a:rPr>
                  <a:t>i</a:t>
                </a:r>
                <a14:m>
                  <m:oMath xmlns:m="http://schemas.openxmlformats.org/officeDocument/2006/math">
                    <m:r>
                      <a:rPr lang="en-US" sz="2400" i="1" smtClean="0">
                        <a:solidFill>
                          <a:prstClr val="black"/>
                        </a:solidFill>
                        <a:latin typeface="Cambria Math" panose="02040503050406030204" pitchFamily="18" charset="0"/>
                        <a:ea typeface="Cambria Math" panose="02040503050406030204" pitchFamily="18" charset="0"/>
                      </a:rPr>
                      <m:t>𝜔</m:t>
                    </m:r>
                    <m:r>
                      <a:rPr lang="de-DE" sz="2400" i="1" smtClean="0">
                        <a:solidFill>
                          <a:prstClr val="black"/>
                        </a:solidFill>
                        <a:latin typeface="Cambria Math" panose="02040503050406030204" pitchFamily="18" charset="0"/>
                        <a:ea typeface="Cambria Math" panose="02040503050406030204" pitchFamily="18" charset="0"/>
                      </a:rPr>
                      <m:t>𝑡</m:t>
                    </m:r>
                    <m:r>
                      <a:rPr lang="de-DE" sz="2400" i="1" smtClean="0">
                        <a:solidFill>
                          <a:prstClr val="black"/>
                        </a:solidFill>
                        <a:latin typeface="Cambria Math" panose="02040503050406030204" pitchFamily="18" charset="0"/>
                        <a:ea typeface="Cambria Math" panose="02040503050406030204" pitchFamily="18" charset="0"/>
                      </a:rPr>
                      <m:t>)</m:t>
                    </m:r>
                  </m:oMath>
                </a14:m>
                <a:endParaRPr lang="en-US" sz="2400" baseline="-25000" dirty="0">
                  <a:solidFill>
                    <a:prstClr val="black"/>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331640" y="2207972"/>
                <a:ext cx="2148665" cy="369332"/>
              </a:xfrm>
              <a:prstGeom prst="rect">
                <a:avLst/>
              </a:prstGeom>
              <a:blipFill rotWithShape="0">
                <a:blip r:embed="rId2"/>
                <a:stretch>
                  <a:fillRect l="-4816" t="-24590" r="-5099" b="-491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1014715" y="3264955"/>
                <a:ext cx="3252109" cy="9687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US" sz="2400" i="1" smtClean="0">
                              <a:solidFill>
                                <a:prstClr val="black"/>
                              </a:solidFill>
                              <a:latin typeface="Cambria Math" panose="02040503050406030204" pitchFamily="18" charset="0"/>
                            </a:rPr>
                          </m:ctrlPr>
                        </m:naryPr>
                        <m:sub/>
                        <m:sup/>
                        <m:e>
                          <m:r>
                            <a:rPr lang="de-DE" sz="2400" b="1" i="1" smtClean="0">
                              <a:solidFill>
                                <a:prstClr val="black"/>
                              </a:solidFill>
                              <a:latin typeface="Cambria Math" panose="02040503050406030204" pitchFamily="18" charset="0"/>
                            </a:rPr>
                            <m:t>𝑬</m:t>
                          </m:r>
                          <m:r>
                            <a:rPr lang="de-DE" sz="2400" i="1" smtClean="0">
                              <a:solidFill>
                                <a:prstClr val="black"/>
                              </a:solidFill>
                              <a:latin typeface="Cambria Math" panose="02040503050406030204" pitchFamily="18" charset="0"/>
                            </a:rPr>
                            <m:t>𝑑𝑙</m:t>
                          </m:r>
                          <m:r>
                            <a:rPr lang="de-DE" sz="2400" i="1" smtClean="0">
                              <a:solidFill>
                                <a:prstClr val="black"/>
                              </a:solidFill>
                              <a:latin typeface="Cambria Math" panose="02040503050406030204" pitchFamily="18" charset="0"/>
                            </a:rPr>
                            <m:t>=−</m:t>
                          </m:r>
                          <m:f>
                            <m:fPr>
                              <m:ctrlPr>
                                <a:rPr lang="de-DE" sz="2400" i="1" smtClean="0">
                                  <a:solidFill>
                                    <a:prstClr val="black"/>
                                  </a:solidFill>
                                  <a:latin typeface="Cambria Math" panose="02040503050406030204" pitchFamily="18" charset="0"/>
                                </a:rPr>
                              </m:ctrlPr>
                            </m:fPr>
                            <m:num>
                              <m:r>
                                <a:rPr lang="de-DE" sz="2400" i="1" smtClean="0">
                                  <a:solidFill>
                                    <a:prstClr val="black"/>
                                  </a:solidFill>
                                  <a:latin typeface="Cambria Math" panose="02040503050406030204" pitchFamily="18" charset="0"/>
                                </a:rPr>
                                <m:t>𝑑</m:t>
                              </m:r>
                            </m:num>
                            <m:den>
                              <m:r>
                                <a:rPr lang="de-DE" sz="2400" i="1" smtClean="0">
                                  <a:solidFill>
                                    <a:prstClr val="black"/>
                                  </a:solidFill>
                                  <a:latin typeface="Cambria Math" panose="02040503050406030204" pitchFamily="18" charset="0"/>
                                </a:rPr>
                                <m:t>𝑑𝑡</m:t>
                              </m:r>
                            </m:den>
                          </m:f>
                          <m:nary>
                            <m:naryPr>
                              <m:chr m:val="∬"/>
                              <m:limLoc m:val="undOvr"/>
                              <m:subHide m:val="on"/>
                              <m:supHide m:val="on"/>
                              <m:ctrlPr>
                                <a:rPr lang="de-DE" sz="2400" i="1" smtClean="0">
                                  <a:solidFill>
                                    <a:prstClr val="black"/>
                                  </a:solidFill>
                                  <a:latin typeface="Cambria Math" panose="02040503050406030204" pitchFamily="18" charset="0"/>
                                </a:rPr>
                              </m:ctrlPr>
                            </m:naryPr>
                            <m:sub/>
                            <m:sup/>
                            <m:e>
                              <m:r>
                                <a:rPr lang="de-DE" sz="2400" b="1" i="1" smtClean="0">
                                  <a:solidFill>
                                    <a:prstClr val="black"/>
                                  </a:solidFill>
                                  <a:latin typeface="Cambria Math" panose="02040503050406030204" pitchFamily="18" charset="0"/>
                                </a:rPr>
                                <m:t>𝑩</m:t>
                              </m:r>
                              <m:r>
                                <a:rPr lang="de-DE" sz="2400" i="1" smtClean="0">
                                  <a:solidFill>
                                    <a:prstClr val="black"/>
                                  </a:solidFill>
                                  <a:latin typeface="Cambria Math" panose="02040503050406030204" pitchFamily="18" charset="0"/>
                                </a:rPr>
                                <m:t>𝑑𝑥𝑑𝑦</m:t>
                              </m:r>
                            </m:e>
                          </m:nary>
                        </m:e>
                      </m:nary>
                    </m:oMath>
                  </m:oMathPara>
                </a14:m>
                <a:endParaRPr lang="en-US" sz="2400" dirty="0">
                  <a:solidFill>
                    <a:prstClr val="black"/>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1014715" y="3264955"/>
                <a:ext cx="3252109" cy="968727"/>
              </a:xfrm>
              <a:prstGeom prst="rect">
                <a:avLst/>
              </a:prstGeom>
              <a:blipFill rotWithShape="0">
                <a:blip r:embed="rId3"/>
                <a:stretch>
                  <a:fillRect/>
                </a:stretch>
              </a:blipFill>
            </p:spPr>
            <p:txBody>
              <a:bodyPr/>
              <a:lstStyle/>
              <a:p>
                <a:r>
                  <a:rPr lang="en-US">
                    <a:noFill/>
                  </a:rPr>
                  <a:t> </a:t>
                </a:r>
              </a:p>
            </p:txBody>
          </p:sp>
        </mc:Fallback>
      </mc:AlternateContent>
      <p:grpSp>
        <p:nvGrpSpPr>
          <p:cNvPr id="6" name="Group 5"/>
          <p:cNvGrpSpPr/>
          <p:nvPr/>
        </p:nvGrpSpPr>
        <p:grpSpPr>
          <a:xfrm>
            <a:off x="903240" y="3953426"/>
            <a:ext cx="3668760" cy="2151127"/>
            <a:chOff x="903240" y="3953426"/>
            <a:chExt cx="3668760" cy="2151127"/>
          </a:xfrm>
        </p:grpSpPr>
        <mc:AlternateContent xmlns:mc="http://schemas.openxmlformats.org/markup-compatibility/2006" xmlns:a14="http://schemas.microsoft.com/office/drawing/2010/main">
          <mc:Choice Requires="a14">
            <p:sp>
              <p:nvSpPr>
                <p:cNvPr id="72" name="TextBox 71"/>
                <p:cNvSpPr txBox="1"/>
                <p:nvPr/>
              </p:nvSpPr>
              <p:spPr>
                <a:xfrm>
                  <a:off x="903240" y="5022847"/>
                  <a:ext cx="3668760" cy="10817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trlPr>
                              <a:rPr lang="en-US" sz="2400" i="1" smtClean="0">
                                <a:solidFill>
                                  <a:prstClr val="black"/>
                                </a:solidFill>
                                <a:latin typeface="Cambria Math" panose="02040503050406030204" pitchFamily="18" charset="0"/>
                              </a:rPr>
                            </m:ctrlPr>
                          </m:naryPr>
                          <m:sub>
                            <m:r>
                              <m:rPr>
                                <m:brk m:alnAt="23"/>
                              </m:rPr>
                              <a:rPr lang="de-DE" sz="2400" i="1" smtClean="0">
                                <a:solidFill>
                                  <a:prstClr val="black"/>
                                </a:solidFill>
                                <a:latin typeface="Cambria Math" panose="02040503050406030204" pitchFamily="18" charset="0"/>
                              </a:rPr>
                              <m:t>0</m:t>
                            </m:r>
                          </m:sub>
                          <m:sup>
                            <m:r>
                              <a:rPr lang="en-US" sz="2400" i="1" smtClean="0">
                                <a:solidFill>
                                  <a:prstClr val="black"/>
                                </a:solidFill>
                                <a:latin typeface="Cambria Math" panose="02040503050406030204" pitchFamily="18" charset="0"/>
                                <a:ea typeface="Cambria Math" panose="02040503050406030204" pitchFamily="18" charset="0"/>
                              </a:rPr>
                              <m:t>∞</m:t>
                            </m:r>
                          </m:sup>
                          <m:e>
                            <m:sSub>
                              <m:sSubPr>
                                <m:ctrlPr>
                                  <a:rPr lang="en-US" sz="2400" i="1">
                                    <a:solidFill>
                                      <a:prstClr val="black"/>
                                    </a:solidFill>
                                    <a:latin typeface="Cambria Math" panose="02040503050406030204" pitchFamily="18" charset="0"/>
                                  </a:rPr>
                                </m:ctrlPr>
                              </m:sSubPr>
                              <m:e>
                                <m:r>
                                  <a:rPr lang="de-DE" sz="2400" i="1">
                                    <a:solidFill>
                                      <a:prstClr val="black"/>
                                    </a:solidFill>
                                    <a:latin typeface="Cambria Math" panose="02040503050406030204" pitchFamily="18" charset="0"/>
                                  </a:rPr>
                                  <m:t>𝐸</m:t>
                                </m:r>
                              </m:e>
                              <m:sub>
                                <m:r>
                                  <a:rPr lang="de-DE" sz="2400" i="1">
                                    <a:solidFill>
                                      <a:prstClr val="black"/>
                                    </a:solidFill>
                                    <a:latin typeface="Cambria Math" panose="02040503050406030204" pitchFamily="18" charset="0"/>
                                  </a:rPr>
                                  <m:t>𝑧</m:t>
                                </m:r>
                              </m:sub>
                            </m:sSub>
                            <m:r>
                              <a:rPr lang="de-DE" sz="2400" i="1" smtClean="0">
                                <a:solidFill>
                                  <a:prstClr val="black"/>
                                </a:solidFill>
                                <a:latin typeface="Cambria Math" panose="02040503050406030204" pitchFamily="18" charset="0"/>
                              </a:rPr>
                              <m:t>𝑑𝑦</m:t>
                            </m:r>
                          </m:e>
                        </m:nary>
                        <m:r>
                          <a:rPr lang="de-DE" sz="2400" i="1">
                            <a:solidFill>
                              <a:prstClr val="black"/>
                            </a:solidFill>
                            <a:latin typeface="Cambria Math" panose="02040503050406030204" pitchFamily="18" charset="0"/>
                          </a:rPr>
                          <m:t>=−</m:t>
                        </m:r>
                        <m:r>
                          <a:rPr lang="de-DE" sz="2400" i="1" smtClean="0">
                            <a:solidFill>
                              <a:prstClr val="black"/>
                            </a:solidFill>
                            <a:latin typeface="Cambria Math" panose="02040503050406030204" pitchFamily="18" charset="0"/>
                          </a:rPr>
                          <m:t>𝑖</m:t>
                        </m:r>
                        <m:r>
                          <a:rPr lang="de-DE" sz="2400" i="1" smtClean="0">
                            <a:solidFill>
                              <a:prstClr val="black"/>
                            </a:solidFill>
                            <a:latin typeface="Cambria Math" panose="02040503050406030204" pitchFamily="18" charset="0"/>
                            <a:ea typeface="Cambria Math" panose="02040503050406030204" pitchFamily="18" charset="0"/>
                          </a:rPr>
                          <m:t>𝜔</m:t>
                        </m:r>
                        <m:nary>
                          <m:naryPr>
                            <m:chr m:val="∬"/>
                            <m:limLoc m:val="undOvr"/>
                            <m:ctrlPr>
                              <a:rPr lang="de-DE" sz="2400" i="1" smtClean="0">
                                <a:solidFill>
                                  <a:prstClr val="black"/>
                                </a:solidFill>
                                <a:latin typeface="Cambria Math" panose="02040503050406030204" pitchFamily="18" charset="0"/>
                                <a:ea typeface="Cambria Math" panose="02040503050406030204" pitchFamily="18" charset="0"/>
                              </a:rPr>
                            </m:ctrlPr>
                          </m:naryPr>
                          <m:sub>
                            <m:r>
                              <m:rPr>
                                <m:brk m:alnAt="24"/>
                              </m:rPr>
                              <a:rPr lang="de-DE" sz="2400" i="1" smtClean="0">
                                <a:solidFill>
                                  <a:prstClr val="black"/>
                                </a:solidFill>
                                <a:latin typeface="Cambria Math" panose="02040503050406030204" pitchFamily="18" charset="0"/>
                                <a:ea typeface="Cambria Math" panose="02040503050406030204" pitchFamily="18" charset="0"/>
                              </a:rPr>
                              <m:t>0</m:t>
                            </m:r>
                          </m:sub>
                          <m:sup>
                            <m:r>
                              <a:rPr lang="de-DE" sz="2400" i="1" smtClean="0">
                                <a:solidFill>
                                  <a:prstClr val="black"/>
                                </a:solidFill>
                                <a:latin typeface="Cambria Math" panose="02040503050406030204" pitchFamily="18" charset="0"/>
                                <a:ea typeface="Cambria Math" panose="02040503050406030204" pitchFamily="18" charset="0"/>
                              </a:rPr>
                              <m:t>∞</m:t>
                            </m:r>
                          </m:sup>
                          <m:e>
                            <m:sSub>
                              <m:sSubPr>
                                <m:ctrlPr>
                                  <a:rPr lang="de-DE" sz="2400" i="1" smtClean="0">
                                    <a:solidFill>
                                      <a:prstClr val="black"/>
                                    </a:solidFill>
                                    <a:latin typeface="Cambria Math" panose="02040503050406030204" pitchFamily="18" charset="0"/>
                                    <a:ea typeface="Cambria Math" panose="02040503050406030204" pitchFamily="18" charset="0"/>
                                  </a:rPr>
                                </m:ctrlPr>
                              </m:sSubPr>
                              <m:e>
                                <m:r>
                                  <a:rPr lang="de-DE" sz="2400" i="1" smtClean="0">
                                    <a:solidFill>
                                      <a:prstClr val="black"/>
                                    </a:solidFill>
                                    <a:latin typeface="Cambria Math" panose="02040503050406030204" pitchFamily="18" charset="0"/>
                                    <a:ea typeface="Cambria Math" panose="02040503050406030204" pitchFamily="18" charset="0"/>
                                  </a:rPr>
                                  <m:t>𝐵</m:t>
                                </m:r>
                              </m:e>
                              <m:sub>
                                <m:r>
                                  <a:rPr lang="de-DE" sz="2400" i="1" smtClean="0">
                                    <a:solidFill>
                                      <a:prstClr val="black"/>
                                    </a:solidFill>
                                    <a:latin typeface="Cambria Math" panose="02040503050406030204" pitchFamily="18" charset="0"/>
                                    <a:ea typeface="Cambria Math" panose="02040503050406030204" pitchFamily="18" charset="0"/>
                                  </a:rPr>
                                  <m:t>𝑦</m:t>
                                </m:r>
                              </m:sub>
                            </m:sSub>
                            <m:r>
                              <a:rPr lang="de-DE" sz="2400" i="1" smtClean="0">
                                <a:solidFill>
                                  <a:prstClr val="black"/>
                                </a:solidFill>
                                <a:latin typeface="Cambria Math" panose="02040503050406030204" pitchFamily="18" charset="0"/>
                                <a:ea typeface="Cambria Math" panose="02040503050406030204" pitchFamily="18" charset="0"/>
                              </a:rPr>
                              <m:t>𝑑𝑥𝑑𝑦</m:t>
                            </m:r>
                          </m:e>
                        </m:nary>
                      </m:oMath>
                    </m:oMathPara>
                  </a14:m>
                  <a:endParaRPr lang="en-US" sz="2400" dirty="0">
                    <a:solidFill>
                      <a:prstClr val="black"/>
                    </a:solidFill>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903240" y="5022847"/>
                  <a:ext cx="3668760" cy="1081706"/>
                </a:xfrm>
                <a:prstGeom prst="rect">
                  <a:avLst/>
                </a:prstGeom>
                <a:blipFill rotWithShape="0">
                  <a:blip r:embed="rId4"/>
                  <a:stretch>
                    <a:fillRect/>
                  </a:stretch>
                </a:blipFill>
              </p:spPr>
              <p:txBody>
                <a:bodyPr/>
                <a:lstStyle/>
                <a:p>
                  <a:r>
                    <a:rPr lang="en-US">
                      <a:noFill/>
                    </a:rPr>
                    <a:t> </a:t>
                  </a:r>
                </a:p>
              </p:txBody>
            </p:sp>
          </mc:Fallback>
        </mc:AlternateContent>
        <p:sp>
          <p:nvSpPr>
            <p:cNvPr id="74" name="Down Arrow 73"/>
            <p:cNvSpPr/>
            <p:nvPr/>
          </p:nvSpPr>
          <p:spPr>
            <a:xfrm>
              <a:off x="1603248" y="4021148"/>
              <a:ext cx="304456" cy="10649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5" name="Down Arrow 74"/>
            <p:cNvSpPr/>
            <p:nvPr/>
          </p:nvSpPr>
          <p:spPr>
            <a:xfrm>
              <a:off x="3551107" y="3953426"/>
              <a:ext cx="304456" cy="10649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64" name="Group 63"/>
          <p:cNvGrpSpPr/>
          <p:nvPr/>
        </p:nvGrpSpPr>
        <p:grpSpPr>
          <a:xfrm>
            <a:off x="6228184" y="3186183"/>
            <a:ext cx="2619829" cy="3051129"/>
            <a:chOff x="6345893" y="2709168"/>
            <a:chExt cx="2619829" cy="3051129"/>
          </a:xfrm>
        </p:grpSpPr>
        <p:grpSp>
          <p:nvGrpSpPr>
            <p:cNvPr id="67" name="Group 66"/>
            <p:cNvGrpSpPr/>
            <p:nvPr/>
          </p:nvGrpSpPr>
          <p:grpSpPr>
            <a:xfrm>
              <a:off x="6345893" y="2840454"/>
              <a:ext cx="2619829" cy="2919843"/>
              <a:chOff x="5306685" y="2374097"/>
              <a:chExt cx="2619829" cy="2919843"/>
            </a:xfrm>
          </p:grpSpPr>
          <p:sp>
            <p:nvSpPr>
              <p:cNvPr id="88" name="Rectangle 87"/>
              <p:cNvSpPr/>
              <p:nvPr/>
            </p:nvSpPr>
            <p:spPr>
              <a:xfrm>
                <a:off x="6228184" y="2708920"/>
                <a:ext cx="1440160" cy="1872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88"/>
              <p:cNvSpPr/>
              <p:nvPr/>
            </p:nvSpPr>
            <p:spPr>
              <a:xfrm>
                <a:off x="5364087" y="2708920"/>
                <a:ext cx="858577" cy="1872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0" name="Straight Arrow Connector 89"/>
              <p:cNvCxnSpPr/>
              <p:nvPr/>
            </p:nvCxnSpPr>
            <p:spPr>
              <a:xfrm flipV="1">
                <a:off x="6149280" y="3068960"/>
                <a:ext cx="0" cy="12241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6303159" y="3213096"/>
                <a:ext cx="0" cy="1080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V="1">
                <a:off x="6457038" y="3213096"/>
                <a:ext cx="0" cy="1080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6610917" y="3357096"/>
                <a:ext cx="0" cy="936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6764796" y="3501096"/>
                <a:ext cx="0" cy="792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V="1">
                <a:off x="6918675" y="3645096"/>
                <a:ext cx="0" cy="648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V="1">
                <a:off x="7072554" y="3789096"/>
                <a:ext cx="0" cy="504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V="1">
                <a:off x="7226433" y="3933096"/>
                <a:ext cx="0" cy="360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7380312" y="4077096"/>
                <a:ext cx="0" cy="216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99" name="Group 98"/>
              <p:cNvGrpSpPr/>
              <p:nvPr/>
            </p:nvGrpSpPr>
            <p:grpSpPr>
              <a:xfrm>
                <a:off x="6166702" y="3213949"/>
                <a:ext cx="1213610" cy="360000"/>
                <a:chOff x="3313420" y="3515671"/>
                <a:chExt cx="1213610" cy="360000"/>
              </a:xfrm>
            </p:grpSpPr>
            <p:sp>
              <p:nvSpPr>
                <p:cNvPr id="113" name="Flowchart: Summing Junction 112"/>
                <p:cNvSpPr/>
                <p:nvPr/>
              </p:nvSpPr>
              <p:spPr>
                <a:xfrm flipH="1">
                  <a:off x="3313420" y="3515671"/>
                  <a:ext cx="360000" cy="360000"/>
                </a:xfrm>
                <a:prstGeom prst="flowChartSummingJunction">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Flowchart: Summing Junction 113"/>
                <p:cNvSpPr/>
                <p:nvPr/>
              </p:nvSpPr>
              <p:spPr>
                <a:xfrm flipH="1">
                  <a:off x="3707904" y="3551671"/>
                  <a:ext cx="288000" cy="288000"/>
                </a:xfrm>
                <a:prstGeom prst="flowChartSummingJunction">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Flowchart: Summing Junction 114"/>
                <p:cNvSpPr/>
                <p:nvPr/>
              </p:nvSpPr>
              <p:spPr>
                <a:xfrm flipH="1">
                  <a:off x="4084308" y="3587671"/>
                  <a:ext cx="216000" cy="216000"/>
                </a:xfrm>
                <a:prstGeom prst="flowChartSummingJunction">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Flowchart: Summing Junction 115"/>
                <p:cNvSpPr/>
                <p:nvPr/>
              </p:nvSpPr>
              <p:spPr>
                <a:xfrm flipH="1">
                  <a:off x="4383030" y="3623671"/>
                  <a:ext cx="144000" cy="144000"/>
                </a:xfrm>
                <a:prstGeom prst="flowChartSummingJunction">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0" name="Group 99"/>
              <p:cNvGrpSpPr/>
              <p:nvPr/>
            </p:nvGrpSpPr>
            <p:grpSpPr>
              <a:xfrm>
                <a:off x="6166702" y="4192709"/>
                <a:ext cx="1213610" cy="360000"/>
                <a:chOff x="3313420" y="3515671"/>
                <a:chExt cx="1213610" cy="360000"/>
              </a:xfrm>
            </p:grpSpPr>
            <p:sp>
              <p:nvSpPr>
                <p:cNvPr id="109" name="Flowchart: Summing Junction 108"/>
                <p:cNvSpPr/>
                <p:nvPr/>
              </p:nvSpPr>
              <p:spPr>
                <a:xfrm flipH="1">
                  <a:off x="3313420" y="3515671"/>
                  <a:ext cx="360000" cy="360000"/>
                </a:xfrm>
                <a:prstGeom prst="flowChartSummingJunction">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0" name="Flowchart: Summing Junction 109"/>
                <p:cNvSpPr/>
                <p:nvPr/>
              </p:nvSpPr>
              <p:spPr>
                <a:xfrm flipH="1">
                  <a:off x="3707904" y="3551671"/>
                  <a:ext cx="288000" cy="288000"/>
                </a:xfrm>
                <a:prstGeom prst="flowChartSummingJunction">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Flowchart: Summing Junction 110"/>
                <p:cNvSpPr/>
                <p:nvPr/>
              </p:nvSpPr>
              <p:spPr>
                <a:xfrm flipH="1">
                  <a:off x="4084308" y="3587671"/>
                  <a:ext cx="216000" cy="216000"/>
                </a:xfrm>
                <a:prstGeom prst="flowChartSummingJunction">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Flowchart: Summing Junction 111"/>
                <p:cNvSpPr/>
                <p:nvPr/>
              </p:nvSpPr>
              <p:spPr>
                <a:xfrm flipH="1">
                  <a:off x="4383030" y="3623671"/>
                  <a:ext cx="144000" cy="144000"/>
                </a:xfrm>
                <a:prstGeom prst="flowChartSummingJunction">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1" name="TextBox 100"/>
              <p:cNvSpPr txBox="1"/>
              <p:nvPr/>
            </p:nvSpPr>
            <p:spPr>
              <a:xfrm>
                <a:off x="7169576" y="3336551"/>
                <a:ext cx="756938" cy="646331"/>
              </a:xfrm>
              <a:prstGeom prst="rect">
                <a:avLst/>
              </a:prstGeom>
              <a:noFill/>
            </p:spPr>
            <p:txBody>
              <a:bodyPr wrap="none" rtlCol="0">
                <a:spAutoFit/>
              </a:bodyPr>
              <a:lstStyle/>
              <a:p>
                <a:r>
                  <a:rPr lang="en-US" sz="3600" b="1" dirty="0" smtClean="0">
                    <a:solidFill>
                      <a:srgbClr val="C00000"/>
                    </a:solidFill>
                  </a:rPr>
                  <a:t>J,E</a:t>
                </a:r>
                <a:endParaRPr lang="en-US" sz="3600" b="1" dirty="0">
                  <a:solidFill>
                    <a:srgbClr val="C00000"/>
                  </a:solidFill>
                </a:endParaRPr>
              </a:p>
            </p:txBody>
          </p:sp>
          <p:sp>
            <p:nvSpPr>
              <p:cNvPr id="102" name="TextBox 101"/>
              <p:cNvSpPr txBox="1"/>
              <p:nvPr/>
            </p:nvSpPr>
            <p:spPr>
              <a:xfrm>
                <a:off x="5306685" y="2591952"/>
                <a:ext cx="506870" cy="646331"/>
              </a:xfrm>
              <a:prstGeom prst="rect">
                <a:avLst/>
              </a:prstGeom>
              <a:noFill/>
            </p:spPr>
            <p:txBody>
              <a:bodyPr wrap="none" rtlCol="0">
                <a:spAutoFit/>
              </a:bodyPr>
              <a:lstStyle/>
              <a:p>
                <a:r>
                  <a:rPr lang="en-US" sz="3600" b="1" dirty="0" smtClean="0">
                    <a:solidFill>
                      <a:srgbClr val="4F81BD"/>
                    </a:solidFill>
                  </a:rPr>
                  <a:t>B</a:t>
                </a:r>
                <a:endParaRPr lang="en-US" sz="3600" b="1" dirty="0">
                  <a:solidFill>
                    <a:srgbClr val="4F81BD"/>
                  </a:solidFill>
                </a:endParaRPr>
              </a:p>
            </p:txBody>
          </p:sp>
          <p:sp>
            <p:nvSpPr>
              <p:cNvPr id="103" name="TextBox 102"/>
              <p:cNvSpPr txBox="1"/>
              <p:nvPr/>
            </p:nvSpPr>
            <p:spPr>
              <a:xfrm>
                <a:off x="5334467" y="2383637"/>
                <a:ext cx="917815" cy="369332"/>
              </a:xfrm>
              <a:prstGeom prst="rect">
                <a:avLst/>
              </a:prstGeom>
              <a:noFill/>
            </p:spPr>
            <p:txBody>
              <a:bodyPr wrap="none" rtlCol="0">
                <a:spAutoFit/>
              </a:bodyPr>
              <a:lstStyle/>
              <a:p>
                <a:r>
                  <a:rPr lang="en-US" dirty="0" smtClean="0">
                    <a:solidFill>
                      <a:prstClr val="black"/>
                    </a:solidFill>
                  </a:rPr>
                  <a:t>Vacuum</a:t>
                </a:r>
                <a:endParaRPr lang="en-US" dirty="0">
                  <a:solidFill>
                    <a:prstClr val="black"/>
                  </a:solidFill>
                </a:endParaRPr>
              </a:p>
            </p:txBody>
          </p:sp>
          <p:sp>
            <p:nvSpPr>
              <p:cNvPr id="104" name="TextBox 103"/>
              <p:cNvSpPr txBox="1"/>
              <p:nvPr/>
            </p:nvSpPr>
            <p:spPr>
              <a:xfrm>
                <a:off x="6130695" y="2374097"/>
                <a:ext cx="1688924" cy="369332"/>
              </a:xfrm>
              <a:prstGeom prst="rect">
                <a:avLst/>
              </a:prstGeom>
              <a:noFill/>
            </p:spPr>
            <p:txBody>
              <a:bodyPr wrap="none" rtlCol="0">
                <a:spAutoFit/>
              </a:bodyPr>
              <a:lstStyle/>
              <a:p>
                <a:r>
                  <a:rPr lang="en-US" dirty="0" smtClean="0">
                    <a:solidFill>
                      <a:prstClr val="black"/>
                    </a:solidFill>
                  </a:rPr>
                  <a:t>Superconductor</a:t>
                </a:r>
                <a:endParaRPr lang="en-US" dirty="0">
                  <a:solidFill>
                    <a:prstClr val="black"/>
                  </a:solidFill>
                </a:endParaRPr>
              </a:p>
            </p:txBody>
          </p:sp>
          <p:cxnSp>
            <p:nvCxnSpPr>
              <p:cNvPr id="105" name="Straight Arrow Connector 104"/>
              <p:cNvCxnSpPr/>
              <p:nvPr/>
            </p:nvCxnSpPr>
            <p:spPr>
              <a:xfrm flipV="1">
                <a:off x="6233926" y="4618827"/>
                <a:ext cx="0" cy="468000"/>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6252282" y="5086827"/>
                <a:ext cx="468000" cy="0"/>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6287282" y="4434213"/>
                <a:ext cx="319318" cy="461665"/>
              </a:xfrm>
              <a:prstGeom prst="rect">
                <a:avLst/>
              </a:prstGeom>
              <a:noFill/>
            </p:spPr>
            <p:txBody>
              <a:bodyPr wrap="none" rtlCol="0">
                <a:spAutoFit/>
              </a:bodyPr>
              <a:lstStyle/>
              <a:p>
                <a:r>
                  <a:rPr lang="en-US" sz="2400" dirty="0" smtClean="0">
                    <a:solidFill>
                      <a:srgbClr val="00B050"/>
                    </a:solidFill>
                  </a:rPr>
                  <a:t>y</a:t>
                </a:r>
                <a:endParaRPr lang="en-US" sz="2400" dirty="0">
                  <a:solidFill>
                    <a:srgbClr val="00B050"/>
                  </a:solidFill>
                </a:endParaRPr>
              </a:p>
            </p:txBody>
          </p:sp>
          <p:sp>
            <p:nvSpPr>
              <p:cNvPr id="108" name="TextBox 107"/>
              <p:cNvSpPr txBox="1"/>
              <p:nvPr/>
            </p:nvSpPr>
            <p:spPr>
              <a:xfrm>
                <a:off x="6664221" y="4832275"/>
                <a:ext cx="338554" cy="461665"/>
              </a:xfrm>
              <a:prstGeom prst="rect">
                <a:avLst/>
              </a:prstGeom>
              <a:noFill/>
            </p:spPr>
            <p:txBody>
              <a:bodyPr wrap="none" rtlCol="0">
                <a:spAutoFit/>
              </a:bodyPr>
              <a:lstStyle/>
              <a:p>
                <a:r>
                  <a:rPr lang="en-US" sz="2400" dirty="0">
                    <a:solidFill>
                      <a:srgbClr val="00B050"/>
                    </a:solidFill>
                  </a:rPr>
                  <a:t>x</a:t>
                </a:r>
              </a:p>
            </p:txBody>
          </p:sp>
        </p:grpSp>
        <p:cxnSp>
          <p:nvCxnSpPr>
            <p:cNvPr id="73" name="Straight Arrow Connector 72"/>
            <p:cNvCxnSpPr/>
            <p:nvPr/>
          </p:nvCxnSpPr>
          <p:spPr>
            <a:xfrm flipV="1">
              <a:off x="7494767" y="3831853"/>
              <a:ext cx="0" cy="1080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6491502" y="3568723"/>
              <a:ext cx="448816" cy="1080000"/>
              <a:chOff x="5804520" y="4289053"/>
              <a:chExt cx="448816" cy="1080000"/>
            </a:xfrm>
          </p:grpSpPr>
          <p:cxnSp>
            <p:nvCxnSpPr>
              <p:cNvPr id="85" name="Straight Arrow Connector 84"/>
              <p:cNvCxnSpPr/>
              <p:nvPr/>
            </p:nvCxnSpPr>
            <p:spPr>
              <a:xfrm flipV="1">
                <a:off x="6028928" y="4289053"/>
                <a:ext cx="0" cy="1080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V="1">
                <a:off x="5804520" y="4289053"/>
                <a:ext cx="0" cy="1080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6253336" y="4289053"/>
                <a:ext cx="0" cy="1080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cxnSp>
          <p:nvCxnSpPr>
            <p:cNvPr id="78" name="Straight Connector 77"/>
            <p:cNvCxnSpPr/>
            <p:nvPr/>
          </p:nvCxnSpPr>
          <p:spPr>
            <a:xfrm flipV="1">
              <a:off x="7257459" y="2709168"/>
              <a:ext cx="0" cy="2232000"/>
            </a:xfrm>
            <a:prstGeom prst="line">
              <a:avLst/>
            </a:prstGeom>
            <a:ln w="31750">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7130292" y="3721703"/>
            <a:ext cx="1503040" cy="1594378"/>
            <a:chOff x="7248001" y="3244688"/>
            <a:chExt cx="1503040" cy="1594378"/>
          </a:xfrm>
        </p:grpSpPr>
        <p:sp>
          <p:nvSpPr>
            <p:cNvPr id="3" name="Rectangle 2"/>
            <p:cNvSpPr/>
            <p:nvPr/>
          </p:nvSpPr>
          <p:spPr>
            <a:xfrm>
              <a:off x="7291489" y="3264955"/>
              <a:ext cx="1459551" cy="157411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TextBox 3"/>
            <p:cNvSpPr txBox="1"/>
            <p:nvPr/>
          </p:nvSpPr>
          <p:spPr>
            <a:xfrm>
              <a:off x="7248001" y="3244688"/>
              <a:ext cx="1503040" cy="338554"/>
            </a:xfrm>
            <a:prstGeom prst="rect">
              <a:avLst/>
            </a:prstGeom>
            <a:noFill/>
          </p:spPr>
          <p:txBody>
            <a:bodyPr wrap="none" rtlCol="0">
              <a:spAutoFit/>
            </a:bodyPr>
            <a:lstStyle/>
            <a:p>
              <a:r>
                <a:rPr lang="en-CA" sz="1600" dirty="0" smtClean="0">
                  <a:solidFill>
                    <a:prstClr val="black"/>
                  </a:solidFill>
                </a:rPr>
                <a:t>Integration area</a:t>
              </a:r>
              <a:endParaRPr lang="en-CA" sz="1600" dirty="0">
                <a:solidFill>
                  <a:prstClr val="black"/>
                </a:solidFill>
              </a:endParaRPr>
            </a:p>
          </p:txBody>
        </p:sp>
      </p:grpSp>
      <p:sp>
        <p:nvSpPr>
          <p:cNvPr id="7" name="Footer Placeholder 6"/>
          <p:cNvSpPr>
            <a:spLocks noGrp="1"/>
          </p:cNvSpPr>
          <p:nvPr>
            <p:ph type="ftr" sz="quarter" idx="11"/>
          </p:nvPr>
        </p:nvSpPr>
        <p:spPr/>
        <p:txBody>
          <a:bodyPr/>
          <a:lstStyle/>
          <a:p>
            <a:r>
              <a:rPr lang="en-US" smtClean="0"/>
              <a:t>T. Junginger – IAS Saskatoon </a:t>
            </a:r>
            <a:endParaRPr lang="en-CA" dirty="0"/>
          </a:p>
        </p:txBody>
      </p:sp>
      <p:sp>
        <p:nvSpPr>
          <p:cNvPr id="9" name="Slide Number Placeholder 8"/>
          <p:cNvSpPr>
            <a:spLocks noGrp="1"/>
          </p:cNvSpPr>
          <p:nvPr>
            <p:ph type="sldNum" sz="quarter" idx="12"/>
          </p:nvPr>
        </p:nvSpPr>
        <p:spPr/>
        <p:txBody>
          <a:bodyPr/>
          <a:lstStyle/>
          <a:p>
            <a:fld id="{A5133171-1A2B-45AF-BC19-83A39A9692BB}" type="slidenum">
              <a:rPr lang="en-CA" smtClean="0"/>
              <a:pPr/>
              <a:t>26</a:t>
            </a:fld>
            <a:r>
              <a:rPr lang="en-CA" smtClean="0"/>
              <a:t>/62</a:t>
            </a:r>
            <a:endParaRPr lang="en-CA" dirty="0"/>
          </a:p>
        </p:txBody>
      </p:sp>
    </p:spTree>
    <p:extLst>
      <p:ext uri="{BB962C8B-B14F-4D97-AF65-F5344CB8AC3E}">
        <p14:creationId xmlns:p14="http://schemas.microsoft.com/office/powerpoint/2010/main" val="4159975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7" name="TextBox 66"/>
              <p:cNvSpPr txBox="1"/>
              <p:nvPr/>
            </p:nvSpPr>
            <p:spPr>
              <a:xfrm>
                <a:off x="457200" y="836712"/>
                <a:ext cx="3668760" cy="10817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trlPr>
                            <a:rPr lang="en-US" sz="2400" i="1" smtClean="0">
                              <a:solidFill>
                                <a:prstClr val="black"/>
                              </a:solidFill>
                              <a:latin typeface="Cambria Math" panose="02040503050406030204" pitchFamily="18" charset="0"/>
                            </a:rPr>
                          </m:ctrlPr>
                        </m:naryPr>
                        <m:sub>
                          <m:r>
                            <m:rPr>
                              <m:brk m:alnAt="23"/>
                            </m:rPr>
                            <a:rPr lang="de-DE" sz="2400" i="1" smtClean="0">
                              <a:solidFill>
                                <a:prstClr val="black"/>
                              </a:solidFill>
                              <a:latin typeface="Cambria Math" panose="02040503050406030204" pitchFamily="18" charset="0"/>
                            </a:rPr>
                            <m:t>0</m:t>
                          </m:r>
                        </m:sub>
                        <m:sup>
                          <m:r>
                            <a:rPr lang="en-US" sz="2400" i="1" smtClean="0">
                              <a:solidFill>
                                <a:prstClr val="black"/>
                              </a:solidFill>
                              <a:latin typeface="Cambria Math" panose="02040503050406030204" pitchFamily="18" charset="0"/>
                              <a:ea typeface="Cambria Math" panose="02040503050406030204" pitchFamily="18" charset="0"/>
                            </a:rPr>
                            <m:t>∞</m:t>
                          </m:r>
                        </m:sup>
                        <m:e>
                          <m:sSub>
                            <m:sSubPr>
                              <m:ctrlPr>
                                <a:rPr lang="en-US" sz="2400" i="1">
                                  <a:solidFill>
                                    <a:prstClr val="black"/>
                                  </a:solidFill>
                                  <a:latin typeface="Cambria Math" panose="02040503050406030204" pitchFamily="18" charset="0"/>
                                </a:rPr>
                              </m:ctrlPr>
                            </m:sSubPr>
                            <m:e>
                              <m:r>
                                <a:rPr lang="de-DE" sz="2400" i="1">
                                  <a:solidFill>
                                    <a:prstClr val="black"/>
                                  </a:solidFill>
                                  <a:latin typeface="Cambria Math" panose="02040503050406030204" pitchFamily="18" charset="0"/>
                                </a:rPr>
                                <m:t>𝐸</m:t>
                              </m:r>
                            </m:e>
                            <m:sub>
                              <m:r>
                                <a:rPr lang="de-DE" sz="2400" i="1">
                                  <a:solidFill>
                                    <a:prstClr val="black"/>
                                  </a:solidFill>
                                  <a:latin typeface="Cambria Math" panose="02040503050406030204" pitchFamily="18" charset="0"/>
                                </a:rPr>
                                <m:t>𝑧</m:t>
                              </m:r>
                            </m:sub>
                          </m:sSub>
                          <m:r>
                            <a:rPr lang="de-DE" sz="2400" i="1" smtClean="0">
                              <a:solidFill>
                                <a:prstClr val="black"/>
                              </a:solidFill>
                              <a:latin typeface="Cambria Math" panose="02040503050406030204" pitchFamily="18" charset="0"/>
                            </a:rPr>
                            <m:t>𝑑𝑦</m:t>
                          </m:r>
                        </m:e>
                      </m:nary>
                      <m:r>
                        <a:rPr lang="de-DE" sz="2400" i="1">
                          <a:solidFill>
                            <a:prstClr val="black"/>
                          </a:solidFill>
                          <a:latin typeface="Cambria Math" panose="02040503050406030204" pitchFamily="18" charset="0"/>
                        </a:rPr>
                        <m:t>=−</m:t>
                      </m:r>
                      <m:r>
                        <a:rPr lang="de-DE" sz="2400" i="1" smtClean="0">
                          <a:solidFill>
                            <a:prstClr val="black"/>
                          </a:solidFill>
                          <a:latin typeface="Cambria Math" panose="02040503050406030204" pitchFamily="18" charset="0"/>
                        </a:rPr>
                        <m:t>𝑖</m:t>
                      </m:r>
                      <m:r>
                        <a:rPr lang="de-DE" sz="2400" i="1" smtClean="0">
                          <a:solidFill>
                            <a:prstClr val="black"/>
                          </a:solidFill>
                          <a:latin typeface="Cambria Math" panose="02040503050406030204" pitchFamily="18" charset="0"/>
                          <a:ea typeface="Cambria Math" panose="02040503050406030204" pitchFamily="18" charset="0"/>
                        </a:rPr>
                        <m:t>𝜔</m:t>
                      </m:r>
                      <m:nary>
                        <m:naryPr>
                          <m:chr m:val="∬"/>
                          <m:limLoc m:val="undOvr"/>
                          <m:ctrlPr>
                            <a:rPr lang="de-DE" sz="2400" i="1" smtClean="0">
                              <a:solidFill>
                                <a:prstClr val="black"/>
                              </a:solidFill>
                              <a:latin typeface="Cambria Math" panose="02040503050406030204" pitchFamily="18" charset="0"/>
                              <a:ea typeface="Cambria Math" panose="02040503050406030204" pitchFamily="18" charset="0"/>
                            </a:rPr>
                          </m:ctrlPr>
                        </m:naryPr>
                        <m:sub>
                          <m:r>
                            <m:rPr>
                              <m:brk m:alnAt="24"/>
                            </m:rPr>
                            <a:rPr lang="de-DE" sz="2400" i="1" smtClean="0">
                              <a:solidFill>
                                <a:prstClr val="black"/>
                              </a:solidFill>
                              <a:latin typeface="Cambria Math" panose="02040503050406030204" pitchFamily="18" charset="0"/>
                              <a:ea typeface="Cambria Math" panose="02040503050406030204" pitchFamily="18" charset="0"/>
                            </a:rPr>
                            <m:t>0</m:t>
                          </m:r>
                        </m:sub>
                        <m:sup>
                          <m:r>
                            <a:rPr lang="de-DE" sz="2400" i="1" smtClean="0">
                              <a:solidFill>
                                <a:prstClr val="black"/>
                              </a:solidFill>
                              <a:latin typeface="Cambria Math" panose="02040503050406030204" pitchFamily="18" charset="0"/>
                              <a:ea typeface="Cambria Math" panose="02040503050406030204" pitchFamily="18" charset="0"/>
                            </a:rPr>
                            <m:t>∞</m:t>
                          </m:r>
                        </m:sup>
                        <m:e>
                          <m:sSub>
                            <m:sSubPr>
                              <m:ctrlPr>
                                <a:rPr lang="de-DE" sz="2400" i="1" smtClean="0">
                                  <a:solidFill>
                                    <a:prstClr val="black"/>
                                  </a:solidFill>
                                  <a:latin typeface="Cambria Math" panose="02040503050406030204" pitchFamily="18" charset="0"/>
                                  <a:ea typeface="Cambria Math" panose="02040503050406030204" pitchFamily="18" charset="0"/>
                                </a:rPr>
                              </m:ctrlPr>
                            </m:sSubPr>
                            <m:e>
                              <m:r>
                                <a:rPr lang="de-DE" sz="2400" i="1" smtClean="0">
                                  <a:solidFill>
                                    <a:prstClr val="black"/>
                                  </a:solidFill>
                                  <a:latin typeface="Cambria Math" panose="02040503050406030204" pitchFamily="18" charset="0"/>
                                  <a:ea typeface="Cambria Math" panose="02040503050406030204" pitchFamily="18" charset="0"/>
                                </a:rPr>
                                <m:t>𝐵</m:t>
                              </m:r>
                            </m:e>
                            <m:sub>
                              <m:r>
                                <a:rPr lang="de-DE" sz="2400" i="1" smtClean="0">
                                  <a:solidFill>
                                    <a:prstClr val="black"/>
                                  </a:solidFill>
                                  <a:latin typeface="Cambria Math" panose="02040503050406030204" pitchFamily="18" charset="0"/>
                                  <a:ea typeface="Cambria Math" panose="02040503050406030204" pitchFamily="18" charset="0"/>
                                </a:rPr>
                                <m:t>𝑦</m:t>
                              </m:r>
                            </m:sub>
                          </m:sSub>
                          <m:r>
                            <a:rPr lang="de-DE" sz="2400" i="1" smtClean="0">
                              <a:solidFill>
                                <a:prstClr val="black"/>
                              </a:solidFill>
                              <a:latin typeface="Cambria Math" panose="02040503050406030204" pitchFamily="18" charset="0"/>
                              <a:ea typeface="Cambria Math" panose="02040503050406030204" pitchFamily="18" charset="0"/>
                            </a:rPr>
                            <m:t>𝑑𝑥𝑑𝑦</m:t>
                          </m:r>
                        </m:e>
                      </m:nary>
                    </m:oMath>
                  </m:oMathPara>
                </a14:m>
                <a:endParaRPr lang="en-US" sz="2400" dirty="0">
                  <a:solidFill>
                    <a:prstClr val="black"/>
                  </a:solidFil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457200" y="836712"/>
                <a:ext cx="3668760" cy="1081706"/>
              </a:xfrm>
              <a:prstGeom prst="rect">
                <a:avLst/>
              </a:prstGeom>
              <a:blipFill rotWithShape="1">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3625054" y="1738840"/>
                <a:ext cx="2423869" cy="538032"/>
              </a:xfrm>
              <a:prstGeom prst="rect">
                <a:avLst/>
              </a:prstGeom>
              <a:noFill/>
            </p:spPr>
            <p:txBody>
              <a:bodyPr wrap="none" lIns="0" tIns="0" rIns="0" bIns="0" rtlCol="0">
                <a:spAutoFit/>
              </a:bodyPr>
              <a:lstStyle/>
              <a:p>
                <a:r>
                  <a:rPr lang="en-US" sz="2000" i="1" dirty="0" smtClean="0">
                    <a:solidFill>
                      <a:prstClr val="black"/>
                    </a:solidFill>
                  </a:rPr>
                  <a:t>B</a:t>
                </a:r>
                <a:r>
                  <a:rPr lang="en-US" sz="2000" dirty="0" smtClean="0">
                    <a:solidFill>
                      <a:prstClr val="black"/>
                    </a:solidFill>
                  </a:rPr>
                  <a:t>(x)</a:t>
                </a:r>
                <a14:m>
                  <m:oMath xmlns:m="http://schemas.openxmlformats.org/officeDocument/2006/math">
                    <m:r>
                      <a:rPr lang="en-US" sz="2400" i="1" smtClean="0">
                        <a:solidFill>
                          <a:prstClr val="black"/>
                        </a:solidFill>
                        <a:latin typeface="Cambria Math" panose="02040503050406030204" pitchFamily="18" charset="0"/>
                      </a:rPr>
                      <m:t>=</m:t>
                    </m:r>
                    <m:sSub>
                      <m:sSubPr>
                        <m:ctrlPr>
                          <a:rPr lang="en-US" sz="2400" i="1" smtClean="0">
                            <a:solidFill>
                              <a:prstClr val="black"/>
                            </a:solidFill>
                            <a:latin typeface="Cambria Math" panose="02040503050406030204" pitchFamily="18" charset="0"/>
                          </a:rPr>
                        </m:ctrlPr>
                      </m:sSubPr>
                      <m:e>
                        <m:r>
                          <a:rPr lang="de-DE" sz="2400" i="1" smtClean="0">
                            <a:solidFill>
                              <a:prstClr val="black"/>
                            </a:solidFill>
                            <a:latin typeface="Cambria Math" panose="02040503050406030204" pitchFamily="18" charset="0"/>
                          </a:rPr>
                          <m:t>𝐵</m:t>
                        </m:r>
                      </m:e>
                      <m:sub>
                        <m:r>
                          <a:rPr lang="de-DE" sz="2400" i="1" smtClean="0">
                            <a:solidFill>
                              <a:prstClr val="black"/>
                            </a:solidFill>
                            <a:latin typeface="Cambria Math" panose="02040503050406030204" pitchFamily="18" charset="0"/>
                          </a:rPr>
                          <m:t>𝑦</m:t>
                        </m:r>
                      </m:sub>
                    </m:sSub>
                    <m:r>
                      <m:rPr>
                        <m:sty m:val="p"/>
                      </m:rPr>
                      <a:rPr lang="de-DE" sz="2400" smtClean="0">
                        <a:solidFill>
                          <a:prstClr val="black"/>
                        </a:solidFill>
                        <a:latin typeface="Cambria Math" panose="02040503050406030204" pitchFamily="18" charset="0"/>
                      </a:rPr>
                      <m:t>exp</m:t>
                    </m:r>
                    <m:r>
                      <a:rPr lang="de-DE" sz="2400" i="1" smtClean="0">
                        <a:solidFill>
                          <a:prstClr val="black"/>
                        </a:solidFill>
                        <a:latin typeface="Cambria Math" panose="02040503050406030204" pitchFamily="18" charset="0"/>
                      </a:rPr>
                      <m:t>⁡(−</m:t>
                    </m:r>
                    <m:f>
                      <m:fPr>
                        <m:ctrlPr>
                          <a:rPr lang="de-DE" sz="2400" i="1" smtClean="0">
                            <a:solidFill>
                              <a:prstClr val="black"/>
                            </a:solidFill>
                            <a:latin typeface="Cambria Math" panose="02040503050406030204" pitchFamily="18" charset="0"/>
                          </a:rPr>
                        </m:ctrlPr>
                      </m:fPr>
                      <m:num>
                        <m:r>
                          <a:rPr lang="de-DE" sz="2400" i="1" smtClean="0">
                            <a:solidFill>
                              <a:prstClr val="black"/>
                            </a:solidFill>
                            <a:latin typeface="Cambria Math" panose="02040503050406030204" pitchFamily="18" charset="0"/>
                          </a:rPr>
                          <m:t>𝑥</m:t>
                        </m:r>
                      </m:num>
                      <m:den>
                        <m:sSub>
                          <m:sSubPr>
                            <m:ctrlPr>
                              <a:rPr lang="de-DE" sz="2400" i="1" smtClean="0">
                                <a:solidFill>
                                  <a:prstClr val="black"/>
                                </a:solidFill>
                                <a:latin typeface="Cambria Math" panose="02040503050406030204" pitchFamily="18" charset="0"/>
                              </a:rPr>
                            </m:ctrlPr>
                          </m:sSubPr>
                          <m:e>
                            <m:r>
                              <a:rPr lang="de-DE" sz="2400" i="1" smtClean="0">
                                <a:solidFill>
                                  <a:prstClr val="black"/>
                                </a:solidFill>
                                <a:latin typeface="Cambria Math" panose="02040503050406030204" pitchFamily="18" charset="0"/>
                                <a:ea typeface="Cambria Math" panose="02040503050406030204" pitchFamily="18" charset="0"/>
                              </a:rPr>
                              <m:t>𝜆</m:t>
                            </m:r>
                          </m:e>
                          <m:sub>
                            <m:r>
                              <a:rPr lang="de-DE" sz="2400" i="1" smtClean="0">
                                <a:solidFill>
                                  <a:prstClr val="black"/>
                                </a:solidFill>
                                <a:latin typeface="Cambria Math" panose="02040503050406030204" pitchFamily="18" charset="0"/>
                              </a:rPr>
                              <m:t>𝐿</m:t>
                            </m:r>
                          </m:sub>
                        </m:sSub>
                      </m:den>
                    </m:f>
                    <m:r>
                      <a:rPr lang="de-DE" sz="2400" i="1" smtClean="0">
                        <a:solidFill>
                          <a:prstClr val="black"/>
                        </a:solidFill>
                        <a:latin typeface="Cambria Math" panose="02040503050406030204" pitchFamily="18" charset="0"/>
                      </a:rPr>
                      <m:t>)</m:t>
                    </m:r>
                  </m:oMath>
                </a14:m>
                <a:endParaRPr lang="en-US" sz="2000" dirty="0">
                  <a:solidFill>
                    <a:prstClr val="black"/>
                  </a:solidFill>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3625054" y="1738840"/>
                <a:ext cx="2423869" cy="538032"/>
              </a:xfrm>
              <a:prstGeom prst="rect">
                <a:avLst/>
              </a:prstGeom>
              <a:blipFill rotWithShape="1">
                <a:blip r:embed="rId4"/>
                <a:stretch>
                  <a:fillRect l="-6549" b="-337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432829" y="2420888"/>
                <a:ext cx="3374192" cy="7991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trlPr>
                            <a:rPr lang="en-US" sz="2400" i="1" smtClean="0">
                              <a:solidFill>
                                <a:prstClr val="black"/>
                              </a:solidFill>
                              <a:latin typeface="Cambria Math" panose="02040503050406030204" pitchFamily="18" charset="0"/>
                            </a:rPr>
                          </m:ctrlPr>
                        </m:naryPr>
                        <m:sub>
                          <m:r>
                            <m:rPr>
                              <m:brk m:alnAt="23"/>
                            </m:rPr>
                            <a:rPr lang="de-DE" sz="2400" i="1" smtClean="0">
                              <a:solidFill>
                                <a:prstClr val="black"/>
                              </a:solidFill>
                              <a:latin typeface="Cambria Math" panose="02040503050406030204" pitchFamily="18" charset="0"/>
                            </a:rPr>
                            <m:t>0</m:t>
                          </m:r>
                        </m:sub>
                        <m:sup>
                          <m:r>
                            <a:rPr lang="en-US" sz="2400" i="1" smtClean="0">
                              <a:solidFill>
                                <a:prstClr val="black"/>
                              </a:solidFill>
                              <a:latin typeface="Cambria Math" panose="02040503050406030204" pitchFamily="18" charset="0"/>
                              <a:ea typeface="Cambria Math" panose="02040503050406030204" pitchFamily="18" charset="0"/>
                            </a:rPr>
                            <m:t>∞</m:t>
                          </m:r>
                        </m:sup>
                        <m:e>
                          <m:sSub>
                            <m:sSubPr>
                              <m:ctrlPr>
                                <a:rPr lang="en-US" sz="2400" i="1">
                                  <a:solidFill>
                                    <a:prstClr val="black"/>
                                  </a:solidFill>
                                  <a:latin typeface="Cambria Math" panose="02040503050406030204" pitchFamily="18" charset="0"/>
                                </a:rPr>
                              </m:ctrlPr>
                            </m:sSubPr>
                            <m:e>
                              <m:r>
                                <a:rPr lang="de-DE" sz="2400" i="1">
                                  <a:solidFill>
                                    <a:prstClr val="black"/>
                                  </a:solidFill>
                                  <a:latin typeface="Cambria Math" panose="02040503050406030204" pitchFamily="18" charset="0"/>
                                </a:rPr>
                                <m:t>𝐸</m:t>
                              </m:r>
                            </m:e>
                            <m:sub>
                              <m:r>
                                <a:rPr lang="de-DE" sz="2400" i="1">
                                  <a:solidFill>
                                    <a:prstClr val="black"/>
                                  </a:solidFill>
                                  <a:latin typeface="Cambria Math" panose="02040503050406030204" pitchFamily="18" charset="0"/>
                                </a:rPr>
                                <m:t>𝑧</m:t>
                              </m:r>
                            </m:sub>
                          </m:sSub>
                          <m:r>
                            <a:rPr lang="de-DE" sz="2400" i="1" smtClean="0">
                              <a:solidFill>
                                <a:prstClr val="black"/>
                              </a:solidFill>
                              <a:latin typeface="Cambria Math" panose="02040503050406030204" pitchFamily="18" charset="0"/>
                            </a:rPr>
                            <m:t>𝑑𝑦</m:t>
                          </m:r>
                        </m:e>
                      </m:nary>
                      <m:r>
                        <a:rPr lang="de-DE" sz="2400" i="1">
                          <a:solidFill>
                            <a:prstClr val="black"/>
                          </a:solidFill>
                          <a:latin typeface="Cambria Math" panose="02040503050406030204" pitchFamily="18" charset="0"/>
                        </a:rPr>
                        <m:t>=</m:t>
                      </m:r>
                      <m:r>
                        <a:rPr lang="de-DE" sz="2400" i="1" smtClean="0">
                          <a:solidFill>
                            <a:prstClr val="black"/>
                          </a:solidFill>
                          <a:latin typeface="Cambria Math" panose="02040503050406030204" pitchFamily="18" charset="0"/>
                        </a:rPr>
                        <m:t>𝑖</m:t>
                      </m:r>
                      <m:r>
                        <a:rPr lang="de-DE" sz="2400" i="1" smtClean="0">
                          <a:solidFill>
                            <a:prstClr val="black"/>
                          </a:solidFill>
                          <a:latin typeface="Cambria Math" panose="02040503050406030204" pitchFamily="18" charset="0"/>
                          <a:ea typeface="Cambria Math" panose="02040503050406030204" pitchFamily="18" charset="0"/>
                        </a:rPr>
                        <m:t>𝜔𝜆</m:t>
                      </m:r>
                      <m:nary>
                        <m:naryPr>
                          <m:ctrlPr>
                            <a:rPr lang="de-DE" sz="2400" i="1" smtClean="0">
                              <a:solidFill>
                                <a:prstClr val="black"/>
                              </a:solidFill>
                              <a:latin typeface="Cambria Math" panose="02040503050406030204" pitchFamily="18" charset="0"/>
                              <a:ea typeface="Cambria Math" panose="02040503050406030204" pitchFamily="18" charset="0"/>
                            </a:rPr>
                          </m:ctrlPr>
                        </m:naryPr>
                        <m:sub>
                          <m:r>
                            <m:rPr>
                              <m:brk m:alnAt="23"/>
                            </m:rPr>
                            <a:rPr lang="de-DE" sz="2400" i="1" smtClean="0">
                              <a:solidFill>
                                <a:prstClr val="black"/>
                              </a:solidFill>
                              <a:latin typeface="Cambria Math" panose="02040503050406030204" pitchFamily="18" charset="0"/>
                              <a:ea typeface="Cambria Math" panose="02040503050406030204" pitchFamily="18" charset="0"/>
                            </a:rPr>
                            <m:t>0</m:t>
                          </m:r>
                        </m:sub>
                        <m:sup>
                          <m:r>
                            <a:rPr lang="de-DE" sz="2400" i="1" smtClean="0">
                              <a:solidFill>
                                <a:prstClr val="black"/>
                              </a:solidFill>
                              <a:latin typeface="Cambria Math" panose="02040503050406030204" pitchFamily="18" charset="0"/>
                              <a:ea typeface="Cambria Math" panose="02040503050406030204" pitchFamily="18" charset="0"/>
                            </a:rPr>
                            <m:t>∞</m:t>
                          </m:r>
                        </m:sup>
                        <m:e>
                          <m:sSub>
                            <m:sSubPr>
                              <m:ctrlPr>
                                <a:rPr lang="de-DE" sz="2400" i="1" smtClean="0">
                                  <a:solidFill>
                                    <a:prstClr val="black"/>
                                  </a:solidFill>
                                  <a:latin typeface="Cambria Math" panose="02040503050406030204" pitchFamily="18" charset="0"/>
                                  <a:ea typeface="Cambria Math" panose="02040503050406030204" pitchFamily="18" charset="0"/>
                                </a:rPr>
                              </m:ctrlPr>
                            </m:sSubPr>
                            <m:e>
                              <m:r>
                                <a:rPr lang="de-DE" sz="2400" i="1" smtClean="0">
                                  <a:solidFill>
                                    <a:prstClr val="black"/>
                                  </a:solidFill>
                                  <a:latin typeface="Cambria Math" panose="02040503050406030204" pitchFamily="18" charset="0"/>
                                  <a:ea typeface="Cambria Math" panose="02040503050406030204" pitchFamily="18" charset="0"/>
                                </a:rPr>
                                <m:t>𝐵</m:t>
                              </m:r>
                            </m:e>
                            <m:sub>
                              <m:r>
                                <a:rPr lang="de-DE" sz="2400" i="1" smtClean="0">
                                  <a:solidFill>
                                    <a:prstClr val="black"/>
                                  </a:solidFill>
                                  <a:latin typeface="Cambria Math" panose="02040503050406030204" pitchFamily="18" charset="0"/>
                                  <a:ea typeface="Cambria Math" panose="02040503050406030204" pitchFamily="18" charset="0"/>
                                </a:rPr>
                                <m:t>𝑦</m:t>
                              </m:r>
                            </m:sub>
                          </m:sSub>
                          <m:r>
                            <a:rPr lang="de-DE" sz="2400" i="1" smtClean="0">
                              <a:solidFill>
                                <a:prstClr val="black"/>
                              </a:solidFill>
                              <a:latin typeface="Cambria Math" panose="02040503050406030204" pitchFamily="18" charset="0"/>
                              <a:ea typeface="Cambria Math" panose="02040503050406030204" pitchFamily="18" charset="0"/>
                            </a:rPr>
                            <m:t>𝑑𝑦</m:t>
                          </m:r>
                        </m:e>
                      </m:nary>
                    </m:oMath>
                  </m:oMathPara>
                </a14:m>
                <a:endParaRPr lang="en-US" sz="2400" dirty="0">
                  <a:solidFill>
                    <a:prstClr val="black"/>
                  </a:solidFill>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432829" y="2420888"/>
                <a:ext cx="3374192" cy="799130"/>
              </a:xfrm>
              <a:prstGeom prst="rect">
                <a:avLst/>
              </a:prstGeom>
              <a:blipFill rotWithShape="1">
                <a:blip r:embed="rId5"/>
                <a:stretch>
                  <a:fillRect/>
                </a:stretch>
              </a:blipFill>
            </p:spPr>
            <p:txBody>
              <a:bodyPr/>
              <a:lstStyle/>
              <a:p>
                <a:r>
                  <a:rPr lang="en-CA">
                    <a:noFill/>
                  </a:rPr>
                  <a:t> </a:t>
                </a:r>
              </a:p>
            </p:txBody>
          </p:sp>
        </mc:Fallback>
      </mc:AlternateContent>
      <p:sp>
        <p:nvSpPr>
          <p:cNvPr id="77" name="Down Arrow 76"/>
          <p:cNvSpPr/>
          <p:nvPr/>
        </p:nvSpPr>
        <p:spPr>
          <a:xfrm>
            <a:off x="3111254" y="1772816"/>
            <a:ext cx="444830" cy="6606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2"/>
          <p:cNvGrpSpPr/>
          <p:nvPr/>
        </p:nvGrpSpPr>
        <p:grpSpPr>
          <a:xfrm>
            <a:off x="1331640" y="3212976"/>
            <a:ext cx="3804123" cy="1194233"/>
            <a:chOff x="1370202" y="3481376"/>
            <a:chExt cx="3804123" cy="1194233"/>
          </a:xfrm>
        </p:grpSpPr>
        <mc:AlternateContent xmlns:mc="http://schemas.openxmlformats.org/markup-compatibility/2006" xmlns:a14="http://schemas.microsoft.com/office/drawing/2010/main">
          <mc:Choice Requires="a14">
            <p:sp>
              <p:nvSpPr>
                <p:cNvPr id="6" name="TextBox 5"/>
                <p:cNvSpPr txBox="1"/>
                <p:nvPr/>
              </p:nvSpPr>
              <p:spPr>
                <a:xfrm>
                  <a:off x="1370202" y="4277102"/>
                  <a:ext cx="1617622" cy="398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prstClr val="black"/>
                                </a:solidFill>
                                <a:latin typeface="Cambria Math" panose="02040503050406030204" pitchFamily="18" charset="0"/>
                              </a:rPr>
                            </m:ctrlPr>
                          </m:sSubPr>
                          <m:e>
                            <m:r>
                              <a:rPr lang="de-DE" sz="2400" i="1">
                                <a:solidFill>
                                  <a:prstClr val="black"/>
                                </a:solidFill>
                                <a:latin typeface="Cambria Math" panose="02040503050406030204" pitchFamily="18" charset="0"/>
                              </a:rPr>
                              <m:t>𝐸</m:t>
                            </m:r>
                          </m:e>
                          <m:sub>
                            <m:r>
                              <a:rPr lang="de-DE" sz="2400" i="1">
                                <a:solidFill>
                                  <a:prstClr val="black"/>
                                </a:solidFill>
                                <a:latin typeface="Cambria Math" panose="02040503050406030204" pitchFamily="18" charset="0"/>
                              </a:rPr>
                              <m:t>𝑧</m:t>
                            </m:r>
                          </m:sub>
                        </m:sSub>
                        <m:r>
                          <a:rPr lang="de-DE" sz="2400" i="1" smtClean="0">
                            <a:solidFill>
                              <a:prstClr val="black"/>
                            </a:solidFill>
                            <a:latin typeface="Cambria Math" panose="02040503050406030204" pitchFamily="18" charset="0"/>
                          </a:rPr>
                          <m:t>=</m:t>
                        </m:r>
                        <m:r>
                          <a:rPr lang="de-DE" sz="2400" i="1">
                            <a:solidFill>
                              <a:prstClr val="black"/>
                            </a:solidFill>
                            <a:latin typeface="Cambria Math" panose="02040503050406030204" pitchFamily="18" charset="0"/>
                          </a:rPr>
                          <m:t>𝑖</m:t>
                        </m:r>
                        <m:r>
                          <a:rPr lang="de-DE" sz="2400" i="1">
                            <a:solidFill>
                              <a:prstClr val="black"/>
                            </a:solidFill>
                            <a:latin typeface="Cambria Math" panose="02040503050406030204" pitchFamily="18" charset="0"/>
                            <a:ea typeface="Cambria Math" panose="02040503050406030204" pitchFamily="18" charset="0"/>
                          </a:rPr>
                          <m:t>𝜔𝜆</m:t>
                        </m:r>
                        <m:sSub>
                          <m:sSubPr>
                            <m:ctrlPr>
                              <a:rPr lang="de-DE" sz="2400" i="1" smtClean="0">
                                <a:solidFill>
                                  <a:prstClr val="black"/>
                                </a:solidFill>
                                <a:latin typeface="Cambria Math" panose="02040503050406030204" pitchFamily="18" charset="0"/>
                                <a:ea typeface="Cambria Math" panose="02040503050406030204" pitchFamily="18" charset="0"/>
                              </a:rPr>
                            </m:ctrlPr>
                          </m:sSubPr>
                          <m:e>
                            <m:r>
                              <a:rPr lang="de-DE" sz="2400" i="1" smtClean="0">
                                <a:solidFill>
                                  <a:prstClr val="black"/>
                                </a:solidFill>
                                <a:latin typeface="Cambria Math" panose="02040503050406030204" pitchFamily="18" charset="0"/>
                                <a:ea typeface="Cambria Math" panose="02040503050406030204" pitchFamily="18" charset="0"/>
                              </a:rPr>
                              <m:t>𝐵</m:t>
                            </m:r>
                          </m:e>
                          <m:sub>
                            <m:r>
                              <a:rPr lang="de-DE" sz="2400" i="1" smtClean="0">
                                <a:solidFill>
                                  <a:prstClr val="black"/>
                                </a:solidFill>
                                <a:latin typeface="Cambria Math" panose="02040503050406030204" pitchFamily="18" charset="0"/>
                                <a:ea typeface="Cambria Math" panose="02040503050406030204" pitchFamily="18" charset="0"/>
                              </a:rPr>
                              <m:t>𝑦</m:t>
                            </m:r>
                          </m:sub>
                        </m:sSub>
                      </m:oMath>
                    </m:oMathPara>
                  </a14:m>
                  <a:endParaRPr lang="en-US" sz="2400" dirty="0">
                    <a:solidFill>
                      <a:prstClr val="black"/>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370202" y="4277102"/>
                  <a:ext cx="1617622" cy="398507"/>
                </a:xfrm>
                <a:prstGeom prst="rect">
                  <a:avLst/>
                </a:prstGeom>
                <a:blipFill rotWithShape="0">
                  <a:blip r:embed="rId6"/>
                  <a:stretch>
                    <a:fillRect l="-3774" r="-755" b="-20000"/>
                  </a:stretch>
                </a:blipFill>
              </p:spPr>
              <p:txBody>
                <a:bodyPr/>
                <a:lstStyle/>
                <a:p>
                  <a:r>
                    <a:rPr lang="en-US">
                      <a:noFill/>
                    </a:rPr>
                    <a:t> </a:t>
                  </a:r>
                </a:p>
              </p:txBody>
            </p:sp>
          </mc:Fallback>
        </mc:AlternateContent>
        <p:sp>
          <p:nvSpPr>
            <p:cNvPr id="78" name="Down Arrow 77"/>
            <p:cNvSpPr/>
            <p:nvPr/>
          </p:nvSpPr>
          <p:spPr>
            <a:xfrm>
              <a:off x="1380833" y="3481376"/>
              <a:ext cx="444830" cy="6606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1727356" y="3574563"/>
              <a:ext cx="3446969" cy="369332"/>
            </a:xfrm>
            <a:prstGeom prst="rect">
              <a:avLst/>
            </a:prstGeom>
            <a:noFill/>
          </p:spPr>
          <p:txBody>
            <a:bodyPr wrap="none" rtlCol="0">
              <a:spAutoFit/>
            </a:bodyPr>
            <a:lstStyle/>
            <a:p>
              <a:r>
                <a:rPr lang="en-US" i="1" dirty="0" err="1" smtClean="0">
                  <a:solidFill>
                    <a:prstClr val="black"/>
                  </a:solidFill>
                </a:rPr>
                <a:t>E</a:t>
              </a:r>
              <a:r>
                <a:rPr lang="en-US" baseline="-25000" dirty="0" err="1" smtClean="0">
                  <a:solidFill>
                    <a:prstClr val="black"/>
                  </a:solidFill>
                </a:rPr>
                <a:t>z</a:t>
              </a:r>
              <a:r>
                <a:rPr lang="en-US" baseline="-25000" dirty="0" smtClean="0">
                  <a:solidFill>
                    <a:prstClr val="black"/>
                  </a:solidFill>
                </a:rPr>
                <a:t> </a:t>
              </a:r>
              <a:r>
                <a:rPr lang="en-US" dirty="0" smtClean="0">
                  <a:solidFill>
                    <a:prstClr val="black"/>
                  </a:solidFill>
                </a:rPr>
                <a:t>and</a:t>
              </a:r>
              <a:r>
                <a:rPr lang="en-US" baseline="-25000" dirty="0" smtClean="0">
                  <a:solidFill>
                    <a:prstClr val="black"/>
                  </a:solidFill>
                </a:rPr>
                <a:t> </a:t>
              </a:r>
              <a:r>
                <a:rPr lang="en-US" i="1" dirty="0" smtClean="0">
                  <a:solidFill>
                    <a:prstClr val="black"/>
                  </a:solidFill>
                </a:rPr>
                <a:t>B</a:t>
              </a:r>
              <a:r>
                <a:rPr lang="en-US" baseline="-25000" dirty="0">
                  <a:solidFill>
                    <a:prstClr val="black"/>
                  </a:solidFill>
                </a:rPr>
                <a:t>y</a:t>
              </a:r>
              <a:r>
                <a:rPr lang="en-US" baseline="-25000" dirty="0" smtClean="0">
                  <a:solidFill>
                    <a:prstClr val="black"/>
                  </a:solidFill>
                </a:rPr>
                <a:t> </a:t>
              </a:r>
              <a:r>
                <a:rPr lang="en-US" dirty="0" smtClean="0">
                  <a:solidFill>
                    <a:prstClr val="black"/>
                  </a:solidFill>
                </a:rPr>
                <a:t>are both independent of </a:t>
              </a:r>
              <a:r>
                <a:rPr lang="en-US" i="1" dirty="0" smtClean="0">
                  <a:solidFill>
                    <a:prstClr val="black"/>
                  </a:solidFill>
                </a:rPr>
                <a:t>y</a:t>
              </a:r>
              <a:endParaRPr lang="en-US" i="1" dirty="0">
                <a:solidFill>
                  <a:prstClr val="black"/>
                </a:solidFill>
              </a:endParaRPr>
            </a:p>
          </p:txBody>
        </p:sp>
      </p:grpSp>
      <p:grpSp>
        <p:nvGrpSpPr>
          <p:cNvPr id="4" name="Group 3"/>
          <p:cNvGrpSpPr/>
          <p:nvPr/>
        </p:nvGrpSpPr>
        <p:grpSpPr>
          <a:xfrm>
            <a:off x="352193" y="4725144"/>
            <a:ext cx="7916938" cy="1474373"/>
            <a:chOff x="352193" y="4834224"/>
            <a:chExt cx="7916938" cy="1474373"/>
          </a:xfrm>
        </p:grpSpPr>
        <mc:AlternateContent xmlns:mc="http://schemas.openxmlformats.org/markup-compatibility/2006" xmlns:a14="http://schemas.microsoft.com/office/drawing/2010/main">
          <mc:Choice Requires="a14">
            <p:sp>
              <p:nvSpPr>
                <p:cNvPr id="9" name="TextBox 8"/>
                <p:cNvSpPr txBox="1"/>
                <p:nvPr/>
              </p:nvSpPr>
              <p:spPr>
                <a:xfrm>
                  <a:off x="390499" y="5226891"/>
                  <a:ext cx="7878632" cy="10817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2400" i="1" smtClean="0">
                            <a:solidFill>
                              <a:prstClr val="black"/>
                            </a:solidFill>
                            <a:latin typeface="Cambria Math" panose="02040503050406030204" pitchFamily="18" charset="0"/>
                          </a:rPr>
                          <m:t>𝑃</m:t>
                        </m:r>
                        <m:r>
                          <a:rPr lang="de-DE" sz="2400" i="1" smtClean="0">
                            <a:solidFill>
                              <a:prstClr val="black"/>
                            </a:solidFill>
                            <a:latin typeface="Cambria Math" panose="02040503050406030204" pitchFamily="18" charset="0"/>
                          </a:rPr>
                          <m:t>=</m:t>
                        </m:r>
                        <m:r>
                          <a:rPr lang="de-DE" sz="2400" i="1" smtClean="0">
                            <a:solidFill>
                              <a:prstClr val="black"/>
                            </a:solidFill>
                            <a:latin typeface="Cambria Math" panose="02040503050406030204" pitchFamily="18" charset="0"/>
                            <a:ea typeface="Cambria Math" panose="02040503050406030204" pitchFamily="18" charset="0"/>
                          </a:rPr>
                          <m:t>𝜎</m:t>
                        </m:r>
                        <m:nary>
                          <m:naryPr>
                            <m:limLoc m:val="undOvr"/>
                            <m:subHide m:val="on"/>
                            <m:supHide m:val="on"/>
                            <m:ctrlPr>
                              <a:rPr lang="de-DE" sz="2400" i="1" smtClean="0">
                                <a:solidFill>
                                  <a:prstClr val="black"/>
                                </a:solidFill>
                                <a:latin typeface="Cambria Math" panose="02040503050406030204" pitchFamily="18" charset="0"/>
                                <a:ea typeface="Cambria Math" panose="02040503050406030204" pitchFamily="18" charset="0"/>
                              </a:rPr>
                            </m:ctrlPr>
                          </m:naryPr>
                          <m:sub/>
                          <m:sup/>
                          <m:e>
                            <m:sSup>
                              <m:sSupPr>
                                <m:ctrlPr>
                                  <a:rPr lang="de-DE" sz="2400" i="1" smtClean="0">
                                    <a:solidFill>
                                      <a:prstClr val="black"/>
                                    </a:solidFill>
                                    <a:latin typeface="Cambria Math" panose="02040503050406030204" pitchFamily="18" charset="0"/>
                                    <a:ea typeface="Cambria Math" panose="02040503050406030204" pitchFamily="18" charset="0"/>
                                  </a:rPr>
                                </m:ctrlPr>
                              </m:sSupPr>
                              <m:e>
                                <m:d>
                                  <m:dPr>
                                    <m:begChr m:val="|"/>
                                    <m:endChr m:val="|"/>
                                    <m:ctrlPr>
                                      <a:rPr lang="de-DE" sz="2400" i="1" smtClean="0">
                                        <a:solidFill>
                                          <a:prstClr val="black"/>
                                        </a:solidFill>
                                        <a:latin typeface="Cambria Math" panose="02040503050406030204" pitchFamily="18" charset="0"/>
                                        <a:ea typeface="Cambria Math" panose="02040503050406030204" pitchFamily="18" charset="0"/>
                                      </a:rPr>
                                    </m:ctrlPr>
                                  </m:dPr>
                                  <m:e>
                                    <m:r>
                                      <a:rPr lang="de-DE" sz="2400" b="1" i="1" smtClean="0">
                                        <a:solidFill>
                                          <a:prstClr val="black"/>
                                        </a:solidFill>
                                        <a:latin typeface="Cambria Math" panose="02040503050406030204" pitchFamily="18" charset="0"/>
                                        <a:ea typeface="Cambria Math" panose="02040503050406030204" pitchFamily="18" charset="0"/>
                                      </a:rPr>
                                      <m:t>𝑬</m:t>
                                    </m:r>
                                  </m:e>
                                </m:d>
                              </m:e>
                              <m:sup>
                                <m:r>
                                  <a:rPr lang="de-DE" sz="2400" i="1" smtClean="0">
                                    <a:solidFill>
                                      <a:prstClr val="black"/>
                                    </a:solidFill>
                                    <a:latin typeface="Cambria Math" panose="02040503050406030204" pitchFamily="18" charset="0"/>
                                    <a:ea typeface="Cambria Math" panose="02040503050406030204" pitchFamily="18" charset="0"/>
                                  </a:rPr>
                                  <m:t>2</m:t>
                                </m:r>
                              </m:sup>
                            </m:sSup>
                            <m:r>
                              <a:rPr lang="de-DE" sz="2400" i="1" smtClean="0">
                                <a:solidFill>
                                  <a:prstClr val="black"/>
                                </a:solidFill>
                                <a:latin typeface="Cambria Math" panose="02040503050406030204" pitchFamily="18" charset="0"/>
                                <a:ea typeface="Cambria Math" panose="02040503050406030204" pitchFamily="18" charset="0"/>
                              </a:rPr>
                              <m:t>𝑑𝑉</m:t>
                            </m:r>
                          </m:e>
                        </m:nary>
                        <m:r>
                          <a:rPr lang="de-DE" sz="2400" smtClean="0">
                            <a:solidFill>
                              <a:prstClr val="black"/>
                            </a:solidFill>
                            <a:latin typeface="Cambria Math" panose="02040503050406030204" pitchFamily="18" charset="0"/>
                            <a:ea typeface="Cambria Math" panose="02040503050406030204" pitchFamily="18" charset="0"/>
                          </a:rPr>
                          <m:t>=</m:t>
                        </m:r>
                        <m:r>
                          <a:rPr lang="de-DE" sz="2400" i="1" smtClean="0">
                            <a:solidFill>
                              <a:prstClr val="black"/>
                            </a:solidFill>
                            <a:latin typeface="Cambria Math" panose="02040503050406030204" pitchFamily="18" charset="0"/>
                            <a:ea typeface="Cambria Math" panose="02040503050406030204" pitchFamily="18" charset="0"/>
                          </a:rPr>
                          <m:t>−</m:t>
                        </m:r>
                        <m:sSup>
                          <m:sSupPr>
                            <m:ctrlPr>
                              <a:rPr lang="de-DE" sz="2400" i="1" smtClean="0">
                                <a:solidFill>
                                  <a:prstClr val="black"/>
                                </a:solidFill>
                                <a:latin typeface="Cambria Math" panose="02040503050406030204" pitchFamily="18" charset="0"/>
                                <a:ea typeface="Cambria Math" panose="02040503050406030204" pitchFamily="18" charset="0"/>
                              </a:rPr>
                            </m:ctrlPr>
                          </m:sSupPr>
                          <m:e>
                            <m:r>
                              <a:rPr lang="de-DE" sz="2400" i="1" smtClean="0">
                                <a:solidFill>
                                  <a:prstClr val="black"/>
                                </a:solidFill>
                                <a:latin typeface="Cambria Math" panose="02040503050406030204" pitchFamily="18" charset="0"/>
                                <a:ea typeface="Cambria Math" panose="02040503050406030204" pitchFamily="18" charset="0"/>
                              </a:rPr>
                              <m:t>𝜔</m:t>
                            </m:r>
                          </m:e>
                          <m:sup>
                            <m:r>
                              <a:rPr lang="de-DE" sz="2400" i="1" smtClean="0">
                                <a:solidFill>
                                  <a:prstClr val="black"/>
                                </a:solidFill>
                                <a:latin typeface="Cambria Math" panose="02040503050406030204" pitchFamily="18" charset="0"/>
                                <a:ea typeface="Cambria Math" panose="02040503050406030204" pitchFamily="18" charset="0"/>
                              </a:rPr>
                              <m:t>2</m:t>
                            </m:r>
                          </m:sup>
                        </m:sSup>
                        <m:sSup>
                          <m:sSupPr>
                            <m:ctrlPr>
                              <a:rPr lang="de-DE" sz="2400" i="1">
                                <a:solidFill>
                                  <a:prstClr val="black"/>
                                </a:solidFill>
                                <a:latin typeface="Cambria Math" panose="02040503050406030204" pitchFamily="18" charset="0"/>
                                <a:ea typeface="Cambria Math" panose="02040503050406030204" pitchFamily="18" charset="0"/>
                              </a:rPr>
                            </m:ctrlPr>
                          </m:sSupPr>
                          <m:e>
                            <m:r>
                              <a:rPr lang="de-DE" sz="2400" i="1">
                                <a:solidFill>
                                  <a:prstClr val="black"/>
                                </a:solidFill>
                                <a:latin typeface="Cambria Math" panose="02040503050406030204" pitchFamily="18" charset="0"/>
                                <a:ea typeface="Cambria Math" panose="02040503050406030204" pitchFamily="18" charset="0"/>
                              </a:rPr>
                              <m:t>𝜆</m:t>
                            </m:r>
                          </m:e>
                          <m:sup>
                            <m:r>
                              <a:rPr lang="de-DE" sz="2400" i="1" smtClean="0">
                                <a:solidFill>
                                  <a:prstClr val="black"/>
                                </a:solidFill>
                                <a:latin typeface="Cambria Math" panose="02040503050406030204" pitchFamily="18" charset="0"/>
                                <a:ea typeface="Cambria Math" panose="02040503050406030204" pitchFamily="18" charset="0"/>
                              </a:rPr>
                              <m:t>2</m:t>
                            </m:r>
                          </m:sup>
                        </m:sSup>
                        <m:r>
                          <a:rPr lang="de-DE" sz="2400" i="1">
                            <a:solidFill>
                              <a:prstClr val="black"/>
                            </a:solidFill>
                            <a:latin typeface="Cambria Math" panose="02040503050406030204" pitchFamily="18" charset="0"/>
                            <a:ea typeface="Cambria Math" panose="02040503050406030204" pitchFamily="18" charset="0"/>
                          </a:rPr>
                          <m:t>𝜎</m:t>
                        </m:r>
                        <m:nary>
                          <m:naryPr>
                            <m:limLoc m:val="undOvr"/>
                            <m:subHide m:val="on"/>
                            <m:supHide m:val="on"/>
                            <m:ctrlPr>
                              <a:rPr lang="de-DE" sz="2400" i="1">
                                <a:solidFill>
                                  <a:prstClr val="black"/>
                                </a:solidFill>
                                <a:latin typeface="Cambria Math" panose="02040503050406030204" pitchFamily="18" charset="0"/>
                                <a:ea typeface="Cambria Math" panose="02040503050406030204" pitchFamily="18" charset="0"/>
                              </a:rPr>
                            </m:ctrlPr>
                          </m:naryPr>
                          <m:sub/>
                          <m:sup/>
                          <m:e>
                            <m:sSup>
                              <m:sSupPr>
                                <m:ctrlPr>
                                  <a:rPr lang="de-DE" sz="2400" i="1">
                                    <a:solidFill>
                                      <a:prstClr val="black"/>
                                    </a:solidFill>
                                    <a:latin typeface="Cambria Math" panose="02040503050406030204" pitchFamily="18" charset="0"/>
                                    <a:ea typeface="Cambria Math" panose="02040503050406030204" pitchFamily="18" charset="0"/>
                                  </a:rPr>
                                </m:ctrlPr>
                              </m:sSupPr>
                              <m:e>
                                <m:d>
                                  <m:dPr>
                                    <m:begChr m:val="|"/>
                                    <m:endChr m:val="|"/>
                                    <m:ctrlPr>
                                      <a:rPr lang="de-DE" sz="2400" i="1">
                                        <a:solidFill>
                                          <a:prstClr val="black"/>
                                        </a:solidFill>
                                        <a:latin typeface="Cambria Math" panose="02040503050406030204" pitchFamily="18" charset="0"/>
                                        <a:ea typeface="Cambria Math" panose="02040503050406030204" pitchFamily="18" charset="0"/>
                                      </a:rPr>
                                    </m:ctrlPr>
                                  </m:dPr>
                                  <m:e>
                                    <m:sSub>
                                      <m:sSubPr>
                                        <m:ctrlPr>
                                          <a:rPr lang="de-DE" sz="2400" i="1" smtClean="0">
                                            <a:solidFill>
                                              <a:prstClr val="black"/>
                                            </a:solidFill>
                                            <a:latin typeface="Cambria Math" panose="02040503050406030204" pitchFamily="18" charset="0"/>
                                            <a:ea typeface="Cambria Math" panose="02040503050406030204" pitchFamily="18" charset="0"/>
                                          </a:rPr>
                                        </m:ctrlPr>
                                      </m:sSubPr>
                                      <m:e>
                                        <m:r>
                                          <a:rPr lang="de-DE" sz="2400" i="1" smtClean="0">
                                            <a:solidFill>
                                              <a:prstClr val="black"/>
                                            </a:solidFill>
                                            <a:latin typeface="Cambria Math" panose="02040503050406030204" pitchFamily="18" charset="0"/>
                                            <a:ea typeface="Cambria Math" panose="02040503050406030204" pitchFamily="18" charset="0"/>
                                          </a:rPr>
                                          <m:t>𝐵</m:t>
                                        </m:r>
                                      </m:e>
                                      <m:sub>
                                        <m:r>
                                          <a:rPr lang="de-DE" sz="2400" i="1" smtClean="0">
                                            <a:solidFill>
                                              <a:prstClr val="black"/>
                                            </a:solidFill>
                                            <a:latin typeface="Cambria Math" panose="02040503050406030204" pitchFamily="18" charset="0"/>
                                            <a:ea typeface="Cambria Math" panose="02040503050406030204" pitchFamily="18" charset="0"/>
                                          </a:rPr>
                                          <m:t>𝑦</m:t>
                                        </m:r>
                                      </m:sub>
                                    </m:sSub>
                                  </m:e>
                                </m:d>
                              </m:e>
                              <m:sup>
                                <m:r>
                                  <a:rPr lang="de-DE" sz="2400" i="1">
                                    <a:solidFill>
                                      <a:prstClr val="black"/>
                                    </a:solidFill>
                                    <a:latin typeface="Cambria Math" panose="02040503050406030204" pitchFamily="18" charset="0"/>
                                    <a:ea typeface="Cambria Math" panose="02040503050406030204" pitchFamily="18" charset="0"/>
                                  </a:rPr>
                                  <m:t>2</m:t>
                                </m:r>
                              </m:sup>
                            </m:sSup>
                            <m:r>
                              <a:rPr lang="de-DE" sz="2400" i="1">
                                <a:solidFill>
                                  <a:prstClr val="black"/>
                                </a:solidFill>
                                <a:latin typeface="Cambria Math" panose="02040503050406030204" pitchFamily="18" charset="0"/>
                                <a:ea typeface="Cambria Math" panose="02040503050406030204" pitchFamily="18" charset="0"/>
                              </a:rPr>
                              <m:t>𝑑𝑉</m:t>
                            </m:r>
                            <m:r>
                              <a:rPr lang="de-DE" sz="2400" i="1" smtClean="0">
                                <a:solidFill>
                                  <a:prstClr val="black"/>
                                </a:solidFill>
                                <a:latin typeface="Cambria Math" panose="02040503050406030204" pitchFamily="18" charset="0"/>
                                <a:ea typeface="Cambria Math" panose="02040503050406030204" pitchFamily="18" charset="0"/>
                              </a:rPr>
                              <m:t>=</m:t>
                            </m:r>
                          </m:e>
                        </m:nary>
                        <m:sSup>
                          <m:sSupPr>
                            <m:ctrlPr>
                              <a:rPr lang="de-DE" sz="2400" i="1" smtClean="0">
                                <a:solidFill>
                                  <a:prstClr val="black"/>
                                </a:solidFill>
                                <a:latin typeface="Cambria Math" panose="02040503050406030204" pitchFamily="18" charset="0"/>
                                <a:ea typeface="Cambria Math" panose="02040503050406030204" pitchFamily="18" charset="0"/>
                              </a:rPr>
                            </m:ctrlPr>
                          </m:sSupPr>
                          <m:e>
                            <m:f>
                              <m:fPr>
                                <m:ctrlPr>
                                  <a:rPr lang="de-DE" sz="2400" i="1">
                                    <a:solidFill>
                                      <a:prstClr val="black"/>
                                    </a:solidFill>
                                    <a:latin typeface="Cambria Math" panose="02040503050406030204" pitchFamily="18" charset="0"/>
                                    <a:ea typeface="Cambria Math" panose="02040503050406030204" pitchFamily="18" charset="0"/>
                                  </a:rPr>
                                </m:ctrlPr>
                              </m:fPr>
                              <m:num>
                                <m:r>
                                  <a:rPr lang="de-DE" sz="2400" i="1">
                                    <a:solidFill>
                                      <a:prstClr val="black"/>
                                    </a:solidFill>
                                    <a:latin typeface="Cambria Math" panose="02040503050406030204" pitchFamily="18" charset="0"/>
                                    <a:ea typeface="Cambria Math" panose="02040503050406030204" pitchFamily="18" charset="0"/>
                                  </a:rPr>
                                  <m:t>1</m:t>
                                </m:r>
                              </m:num>
                              <m:den>
                                <m:r>
                                  <a:rPr lang="de-DE" sz="2400" i="1">
                                    <a:solidFill>
                                      <a:prstClr val="black"/>
                                    </a:solidFill>
                                    <a:latin typeface="Cambria Math" panose="02040503050406030204" pitchFamily="18" charset="0"/>
                                    <a:ea typeface="Cambria Math" panose="02040503050406030204" pitchFamily="18" charset="0"/>
                                  </a:rPr>
                                  <m:t>2</m:t>
                                </m:r>
                              </m:den>
                            </m:f>
                            <m:r>
                              <a:rPr lang="de-DE" sz="2400" i="1" smtClean="0">
                                <a:solidFill>
                                  <a:prstClr val="black"/>
                                </a:solidFill>
                                <a:latin typeface="Cambria Math" panose="02040503050406030204" pitchFamily="18" charset="0"/>
                                <a:ea typeface="Cambria Math" panose="02040503050406030204" pitchFamily="18" charset="0"/>
                              </a:rPr>
                              <m:t>𝜔</m:t>
                            </m:r>
                          </m:e>
                          <m:sup>
                            <m:r>
                              <a:rPr lang="de-DE" sz="2400" i="1" smtClean="0">
                                <a:solidFill>
                                  <a:prstClr val="black"/>
                                </a:solidFill>
                                <a:latin typeface="Cambria Math" panose="02040503050406030204" pitchFamily="18" charset="0"/>
                                <a:ea typeface="Cambria Math" panose="02040503050406030204" pitchFamily="18" charset="0"/>
                              </a:rPr>
                              <m:t>2</m:t>
                            </m:r>
                          </m:sup>
                        </m:sSup>
                        <m:sSup>
                          <m:sSupPr>
                            <m:ctrlPr>
                              <a:rPr lang="de-DE" sz="2400" i="1" smtClean="0">
                                <a:solidFill>
                                  <a:prstClr val="black"/>
                                </a:solidFill>
                                <a:latin typeface="Cambria Math" panose="02040503050406030204" pitchFamily="18" charset="0"/>
                                <a:ea typeface="Cambria Math" panose="02040503050406030204" pitchFamily="18" charset="0"/>
                              </a:rPr>
                            </m:ctrlPr>
                          </m:sSupPr>
                          <m:e>
                            <m:r>
                              <a:rPr lang="de-DE" sz="2400" i="1" smtClean="0">
                                <a:solidFill>
                                  <a:prstClr val="black"/>
                                </a:solidFill>
                                <a:latin typeface="Cambria Math" panose="02040503050406030204" pitchFamily="18" charset="0"/>
                                <a:ea typeface="Cambria Math" panose="02040503050406030204" pitchFamily="18" charset="0"/>
                              </a:rPr>
                              <m:t>𝜆</m:t>
                            </m:r>
                          </m:e>
                          <m:sup>
                            <m:r>
                              <a:rPr lang="de-DE" sz="2400" i="1" smtClean="0">
                                <a:solidFill>
                                  <a:prstClr val="black"/>
                                </a:solidFill>
                                <a:latin typeface="Cambria Math" panose="02040503050406030204" pitchFamily="18" charset="0"/>
                                <a:ea typeface="Cambria Math" panose="02040503050406030204" pitchFamily="18" charset="0"/>
                              </a:rPr>
                              <m:t>3</m:t>
                            </m:r>
                          </m:sup>
                        </m:sSup>
                        <m:r>
                          <a:rPr lang="de-DE" sz="2400" i="1">
                            <a:solidFill>
                              <a:prstClr val="black"/>
                            </a:solidFill>
                            <a:latin typeface="Cambria Math" panose="02040503050406030204" pitchFamily="18" charset="0"/>
                            <a:ea typeface="Cambria Math" panose="02040503050406030204" pitchFamily="18" charset="0"/>
                          </a:rPr>
                          <m:t>𝜎</m:t>
                        </m:r>
                        <m:nary>
                          <m:naryPr>
                            <m:chr m:val="∬"/>
                            <m:limLoc m:val="undOvr"/>
                            <m:ctrlPr>
                              <a:rPr lang="de-DE" sz="2400" i="1">
                                <a:solidFill>
                                  <a:prstClr val="black"/>
                                </a:solidFill>
                                <a:latin typeface="Cambria Math" panose="02040503050406030204" pitchFamily="18" charset="0"/>
                                <a:ea typeface="Cambria Math" panose="02040503050406030204" pitchFamily="18" charset="0"/>
                              </a:rPr>
                            </m:ctrlPr>
                          </m:naryPr>
                          <m:sub>
                            <m:r>
                              <m:rPr>
                                <m:brk m:alnAt="24"/>
                              </m:rPr>
                              <a:rPr lang="de-DE" sz="2400" i="1">
                                <a:solidFill>
                                  <a:prstClr val="black"/>
                                </a:solidFill>
                                <a:latin typeface="Cambria Math" panose="02040503050406030204" pitchFamily="18" charset="0"/>
                                <a:ea typeface="Cambria Math" panose="02040503050406030204" pitchFamily="18" charset="0"/>
                              </a:rPr>
                              <m:t>0</m:t>
                            </m:r>
                          </m:sub>
                          <m:sup>
                            <m:r>
                              <a:rPr lang="de-DE" sz="2400" i="1">
                                <a:solidFill>
                                  <a:prstClr val="black"/>
                                </a:solidFill>
                                <a:latin typeface="Cambria Math" panose="02040503050406030204" pitchFamily="18" charset="0"/>
                                <a:ea typeface="Cambria Math" panose="02040503050406030204" pitchFamily="18" charset="0"/>
                              </a:rPr>
                              <m:t>∞</m:t>
                            </m:r>
                          </m:sup>
                          <m:e>
                            <m:sSubSup>
                              <m:sSubSupPr>
                                <m:ctrlPr>
                                  <a:rPr lang="de-DE" sz="2400" i="1" smtClean="0">
                                    <a:solidFill>
                                      <a:prstClr val="black"/>
                                    </a:solidFill>
                                    <a:latin typeface="Cambria Math" panose="02040503050406030204" pitchFamily="18" charset="0"/>
                                    <a:ea typeface="Cambria Math" panose="02040503050406030204" pitchFamily="18" charset="0"/>
                                  </a:rPr>
                                </m:ctrlPr>
                              </m:sSubSupPr>
                              <m:e>
                                <m:r>
                                  <a:rPr lang="de-DE" sz="2400" i="1" smtClean="0">
                                    <a:solidFill>
                                      <a:prstClr val="black"/>
                                    </a:solidFill>
                                    <a:latin typeface="Cambria Math" panose="02040503050406030204" pitchFamily="18" charset="0"/>
                                    <a:ea typeface="Cambria Math" panose="02040503050406030204" pitchFamily="18" charset="0"/>
                                  </a:rPr>
                                  <m:t>𝐵</m:t>
                                </m:r>
                              </m:e>
                              <m:sub>
                                <m:r>
                                  <a:rPr lang="de-DE" sz="2400" i="1" smtClean="0">
                                    <a:solidFill>
                                      <a:prstClr val="black"/>
                                    </a:solidFill>
                                    <a:latin typeface="Cambria Math" panose="02040503050406030204" pitchFamily="18" charset="0"/>
                                    <a:ea typeface="Cambria Math" panose="02040503050406030204" pitchFamily="18" charset="0"/>
                                  </a:rPr>
                                  <m:t>𝑦</m:t>
                                </m:r>
                              </m:sub>
                              <m:sup>
                                <m:r>
                                  <a:rPr lang="de-DE" sz="2400" i="1" smtClean="0">
                                    <a:solidFill>
                                      <a:prstClr val="black"/>
                                    </a:solidFill>
                                    <a:latin typeface="Cambria Math" panose="02040503050406030204" pitchFamily="18" charset="0"/>
                                    <a:ea typeface="Cambria Math" panose="02040503050406030204" pitchFamily="18" charset="0"/>
                                  </a:rPr>
                                  <m:t>2</m:t>
                                </m:r>
                              </m:sup>
                            </m:sSubSup>
                            <m:r>
                              <a:rPr lang="de-DE" sz="2400" i="1">
                                <a:solidFill>
                                  <a:prstClr val="black"/>
                                </a:solidFill>
                                <a:latin typeface="Cambria Math" panose="02040503050406030204" pitchFamily="18" charset="0"/>
                                <a:ea typeface="Cambria Math" panose="02040503050406030204" pitchFamily="18" charset="0"/>
                              </a:rPr>
                              <m:t>𝑑𝑦𝑑𝑧</m:t>
                            </m:r>
                          </m:e>
                        </m:nary>
                      </m:oMath>
                    </m:oMathPara>
                  </a14:m>
                  <a:endParaRPr lang="en-US" sz="2400"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90499" y="5226891"/>
                  <a:ext cx="7878632" cy="1081706"/>
                </a:xfrm>
                <a:prstGeom prst="rect">
                  <a:avLst/>
                </a:prstGeom>
                <a:blipFill rotWithShape="0">
                  <a:blip r:embed="rId7"/>
                  <a:stretch>
                    <a:fillRect/>
                  </a:stretch>
                </a:blipFill>
              </p:spPr>
              <p:txBody>
                <a:bodyPr/>
                <a:lstStyle/>
                <a:p>
                  <a:r>
                    <a:rPr lang="en-US">
                      <a:noFill/>
                    </a:rPr>
                    <a:t> </a:t>
                  </a:r>
                </a:p>
              </p:txBody>
            </p:sp>
          </mc:Fallback>
        </mc:AlternateContent>
        <p:sp>
          <p:nvSpPr>
            <p:cNvPr id="11" name="TextBox 10"/>
            <p:cNvSpPr txBox="1"/>
            <p:nvPr/>
          </p:nvSpPr>
          <p:spPr>
            <a:xfrm>
              <a:off x="352193" y="4834224"/>
              <a:ext cx="1509131" cy="461665"/>
            </a:xfrm>
            <a:prstGeom prst="rect">
              <a:avLst/>
            </a:prstGeom>
            <a:noFill/>
          </p:spPr>
          <p:txBody>
            <a:bodyPr wrap="none" rtlCol="0">
              <a:spAutoFit/>
            </a:bodyPr>
            <a:lstStyle/>
            <a:p>
              <a:r>
                <a:rPr lang="en-US" sz="2400" dirty="0" smtClean="0">
                  <a:solidFill>
                    <a:prstClr val="black"/>
                  </a:solidFill>
                </a:rPr>
                <a:t>Ohms law:</a:t>
              </a:r>
              <a:endParaRPr lang="en-US" sz="2400" dirty="0">
                <a:solidFill>
                  <a:prstClr val="black"/>
                </a:solidFill>
              </a:endParaRPr>
            </a:p>
          </p:txBody>
        </p:sp>
      </p:grpSp>
      <p:grpSp>
        <p:nvGrpSpPr>
          <p:cNvPr id="57" name="Group 56"/>
          <p:cNvGrpSpPr/>
          <p:nvPr/>
        </p:nvGrpSpPr>
        <p:grpSpPr>
          <a:xfrm>
            <a:off x="6345893" y="2060848"/>
            <a:ext cx="2619829" cy="3051129"/>
            <a:chOff x="6345893" y="2709168"/>
            <a:chExt cx="2619829" cy="3051129"/>
          </a:xfrm>
        </p:grpSpPr>
        <p:grpSp>
          <p:nvGrpSpPr>
            <p:cNvPr id="58" name="Group 57"/>
            <p:cNvGrpSpPr/>
            <p:nvPr/>
          </p:nvGrpSpPr>
          <p:grpSpPr>
            <a:xfrm>
              <a:off x="6345893" y="2840454"/>
              <a:ext cx="2619829" cy="2919843"/>
              <a:chOff x="5306685" y="2374097"/>
              <a:chExt cx="2619829" cy="2919843"/>
            </a:xfrm>
          </p:grpSpPr>
          <p:sp>
            <p:nvSpPr>
              <p:cNvPr id="95" name="Rectangle 94"/>
              <p:cNvSpPr/>
              <p:nvPr/>
            </p:nvSpPr>
            <p:spPr>
              <a:xfrm>
                <a:off x="6228184" y="2708920"/>
                <a:ext cx="1440160" cy="1872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Rectangle 95"/>
              <p:cNvSpPr/>
              <p:nvPr/>
            </p:nvSpPr>
            <p:spPr>
              <a:xfrm>
                <a:off x="5364087" y="2708920"/>
                <a:ext cx="858577" cy="1872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7" name="Straight Arrow Connector 96"/>
              <p:cNvCxnSpPr/>
              <p:nvPr/>
            </p:nvCxnSpPr>
            <p:spPr>
              <a:xfrm flipV="1">
                <a:off x="6149280" y="3068960"/>
                <a:ext cx="0" cy="12241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6303159" y="3213096"/>
                <a:ext cx="0" cy="1080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V="1">
                <a:off x="6457038" y="3213096"/>
                <a:ext cx="0" cy="1080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V="1">
                <a:off x="6610917" y="3357096"/>
                <a:ext cx="0" cy="936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6764796" y="3501096"/>
                <a:ext cx="0" cy="792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6918675" y="3645096"/>
                <a:ext cx="0" cy="648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7072554" y="3789096"/>
                <a:ext cx="0" cy="504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V="1">
                <a:off x="7226433" y="3933096"/>
                <a:ext cx="0" cy="360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V="1">
                <a:off x="7380312" y="4077096"/>
                <a:ext cx="0" cy="216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106" name="Group 105"/>
              <p:cNvGrpSpPr/>
              <p:nvPr/>
            </p:nvGrpSpPr>
            <p:grpSpPr>
              <a:xfrm>
                <a:off x="6166702" y="3213949"/>
                <a:ext cx="1213610" cy="360000"/>
                <a:chOff x="3313420" y="3515671"/>
                <a:chExt cx="1213610" cy="360000"/>
              </a:xfrm>
            </p:grpSpPr>
            <p:sp>
              <p:nvSpPr>
                <p:cNvPr id="120" name="Flowchart: Summing Junction 119"/>
                <p:cNvSpPr/>
                <p:nvPr/>
              </p:nvSpPr>
              <p:spPr>
                <a:xfrm flipH="1">
                  <a:off x="3313420" y="3515671"/>
                  <a:ext cx="360000" cy="360000"/>
                </a:xfrm>
                <a:prstGeom prst="flowChartSummingJunction">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1" name="Flowchart: Summing Junction 120"/>
                <p:cNvSpPr/>
                <p:nvPr/>
              </p:nvSpPr>
              <p:spPr>
                <a:xfrm flipH="1">
                  <a:off x="3707904" y="3551671"/>
                  <a:ext cx="288000" cy="288000"/>
                </a:xfrm>
                <a:prstGeom prst="flowChartSummingJunction">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2" name="Flowchart: Summing Junction 121"/>
                <p:cNvSpPr/>
                <p:nvPr/>
              </p:nvSpPr>
              <p:spPr>
                <a:xfrm flipH="1">
                  <a:off x="4084308" y="3587671"/>
                  <a:ext cx="216000" cy="216000"/>
                </a:xfrm>
                <a:prstGeom prst="flowChartSummingJunction">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3" name="Flowchart: Summing Junction 122"/>
                <p:cNvSpPr/>
                <p:nvPr/>
              </p:nvSpPr>
              <p:spPr>
                <a:xfrm flipH="1">
                  <a:off x="4383030" y="3623671"/>
                  <a:ext cx="144000" cy="144000"/>
                </a:xfrm>
                <a:prstGeom prst="flowChartSummingJunction">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7" name="Group 106"/>
              <p:cNvGrpSpPr/>
              <p:nvPr/>
            </p:nvGrpSpPr>
            <p:grpSpPr>
              <a:xfrm>
                <a:off x="6166702" y="4192709"/>
                <a:ext cx="1213610" cy="360000"/>
                <a:chOff x="3313420" y="3515671"/>
                <a:chExt cx="1213610" cy="360000"/>
              </a:xfrm>
            </p:grpSpPr>
            <p:sp>
              <p:nvSpPr>
                <p:cNvPr id="116" name="Flowchart: Summing Junction 115"/>
                <p:cNvSpPr/>
                <p:nvPr/>
              </p:nvSpPr>
              <p:spPr>
                <a:xfrm flipH="1">
                  <a:off x="3313420" y="3515671"/>
                  <a:ext cx="360000" cy="360000"/>
                </a:xfrm>
                <a:prstGeom prst="flowChartSummingJunction">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Flowchart: Summing Junction 116"/>
                <p:cNvSpPr/>
                <p:nvPr/>
              </p:nvSpPr>
              <p:spPr>
                <a:xfrm flipH="1">
                  <a:off x="3707904" y="3551671"/>
                  <a:ext cx="288000" cy="288000"/>
                </a:xfrm>
                <a:prstGeom prst="flowChartSummingJunction">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8" name="Flowchart: Summing Junction 117"/>
                <p:cNvSpPr/>
                <p:nvPr/>
              </p:nvSpPr>
              <p:spPr>
                <a:xfrm flipH="1">
                  <a:off x="4084308" y="3587671"/>
                  <a:ext cx="216000" cy="216000"/>
                </a:xfrm>
                <a:prstGeom prst="flowChartSummingJunction">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9" name="Flowchart: Summing Junction 118"/>
                <p:cNvSpPr/>
                <p:nvPr/>
              </p:nvSpPr>
              <p:spPr>
                <a:xfrm flipH="1">
                  <a:off x="4383030" y="3623671"/>
                  <a:ext cx="144000" cy="144000"/>
                </a:xfrm>
                <a:prstGeom prst="flowChartSummingJunction">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8" name="TextBox 107"/>
              <p:cNvSpPr txBox="1"/>
              <p:nvPr/>
            </p:nvSpPr>
            <p:spPr>
              <a:xfrm>
                <a:off x="7169576" y="3336551"/>
                <a:ext cx="756938" cy="646331"/>
              </a:xfrm>
              <a:prstGeom prst="rect">
                <a:avLst/>
              </a:prstGeom>
              <a:noFill/>
            </p:spPr>
            <p:txBody>
              <a:bodyPr wrap="none" rtlCol="0">
                <a:spAutoFit/>
              </a:bodyPr>
              <a:lstStyle/>
              <a:p>
                <a:r>
                  <a:rPr lang="en-US" sz="3600" b="1" dirty="0" smtClean="0">
                    <a:solidFill>
                      <a:srgbClr val="C00000"/>
                    </a:solidFill>
                  </a:rPr>
                  <a:t>J,E</a:t>
                </a:r>
                <a:endParaRPr lang="en-US" sz="3600" b="1" dirty="0">
                  <a:solidFill>
                    <a:srgbClr val="C00000"/>
                  </a:solidFill>
                </a:endParaRPr>
              </a:p>
            </p:txBody>
          </p:sp>
          <p:sp>
            <p:nvSpPr>
              <p:cNvPr id="109" name="TextBox 108"/>
              <p:cNvSpPr txBox="1"/>
              <p:nvPr/>
            </p:nvSpPr>
            <p:spPr>
              <a:xfrm>
                <a:off x="5306685" y="2591952"/>
                <a:ext cx="506870" cy="646331"/>
              </a:xfrm>
              <a:prstGeom prst="rect">
                <a:avLst/>
              </a:prstGeom>
              <a:noFill/>
            </p:spPr>
            <p:txBody>
              <a:bodyPr wrap="none" rtlCol="0">
                <a:spAutoFit/>
              </a:bodyPr>
              <a:lstStyle/>
              <a:p>
                <a:r>
                  <a:rPr lang="en-US" sz="3600" b="1" dirty="0" smtClean="0">
                    <a:solidFill>
                      <a:srgbClr val="4F81BD"/>
                    </a:solidFill>
                  </a:rPr>
                  <a:t>B</a:t>
                </a:r>
                <a:endParaRPr lang="en-US" sz="3600" b="1" dirty="0">
                  <a:solidFill>
                    <a:srgbClr val="4F81BD"/>
                  </a:solidFill>
                </a:endParaRPr>
              </a:p>
            </p:txBody>
          </p:sp>
          <p:sp>
            <p:nvSpPr>
              <p:cNvPr id="110" name="TextBox 109"/>
              <p:cNvSpPr txBox="1"/>
              <p:nvPr/>
            </p:nvSpPr>
            <p:spPr>
              <a:xfrm>
                <a:off x="5334467" y="2383637"/>
                <a:ext cx="917815" cy="369332"/>
              </a:xfrm>
              <a:prstGeom prst="rect">
                <a:avLst/>
              </a:prstGeom>
              <a:noFill/>
            </p:spPr>
            <p:txBody>
              <a:bodyPr wrap="none" rtlCol="0">
                <a:spAutoFit/>
              </a:bodyPr>
              <a:lstStyle/>
              <a:p>
                <a:r>
                  <a:rPr lang="en-US" dirty="0" smtClean="0">
                    <a:solidFill>
                      <a:prstClr val="black"/>
                    </a:solidFill>
                  </a:rPr>
                  <a:t>Vacuum</a:t>
                </a:r>
                <a:endParaRPr lang="en-US" dirty="0">
                  <a:solidFill>
                    <a:prstClr val="black"/>
                  </a:solidFill>
                </a:endParaRPr>
              </a:p>
            </p:txBody>
          </p:sp>
          <p:sp>
            <p:nvSpPr>
              <p:cNvPr id="111" name="TextBox 110"/>
              <p:cNvSpPr txBox="1"/>
              <p:nvPr/>
            </p:nvSpPr>
            <p:spPr>
              <a:xfrm>
                <a:off x="6130695" y="2374097"/>
                <a:ext cx="1688924" cy="369332"/>
              </a:xfrm>
              <a:prstGeom prst="rect">
                <a:avLst/>
              </a:prstGeom>
              <a:noFill/>
            </p:spPr>
            <p:txBody>
              <a:bodyPr wrap="none" rtlCol="0">
                <a:spAutoFit/>
              </a:bodyPr>
              <a:lstStyle/>
              <a:p>
                <a:r>
                  <a:rPr lang="en-US" dirty="0" smtClean="0">
                    <a:solidFill>
                      <a:prstClr val="black"/>
                    </a:solidFill>
                  </a:rPr>
                  <a:t>Superconductor</a:t>
                </a:r>
                <a:endParaRPr lang="en-US" dirty="0">
                  <a:solidFill>
                    <a:prstClr val="black"/>
                  </a:solidFill>
                </a:endParaRPr>
              </a:p>
            </p:txBody>
          </p:sp>
          <p:cxnSp>
            <p:nvCxnSpPr>
              <p:cNvPr id="112" name="Straight Arrow Connector 111"/>
              <p:cNvCxnSpPr/>
              <p:nvPr/>
            </p:nvCxnSpPr>
            <p:spPr>
              <a:xfrm flipV="1">
                <a:off x="6233926" y="4618827"/>
                <a:ext cx="0" cy="468000"/>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6252282" y="5086827"/>
                <a:ext cx="468000" cy="0"/>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6287282" y="4434213"/>
                <a:ext cx="319318" cy="461665"/>
              </a:xfrm>
              <a:prstGeom prst="rect">
                <a:avLst/>
              </a:prstGeom>
              <a:noFill/>
            </p:spPr>
            <p:txBody>
              <a:bodyPr wrap="none" rtlCol="0">
                <a:spAutoFit/>
              </a:bodyPr>
              <a:lstStyle/>
              <a:p>
                <a:r>
                  <a:rPr lang="en-US" sz="2400" dirty="0" smtClean="0">
                    <a:solidFill>
                      <a:srgbClr val="00B050"/>
                    </a:solidFill>
                  </a:rPr>
                  <a:t>y</a:t>
                </a:r>
                <a:endParaRPr lang="en-US" sz="2400" dirty="0">
                  <a:solidFill>
                    <a:srgbClr val="00B050"/>
                  </a:solidFill>
                </a:endParaRPr>
              </a:p>
            </p:txBody>
          </p:sp>
          <p:sp>
            <p:nvSpPr>
              <p:cNvPr id="115" name="TextBox 114"/>
              <p:cNvSpPr txBox="1"/>
              <p:nvPr/>
            </p:nvSpPr>
            <p:spPr>
              <a:xfrm>
                <a:off x="6664221" y="4832275"/>
                <a:ext cx="338554" cy="461665"/>
              </a:xfrm>
              <a:prstGeom prst="rect">
                <a:avLst/>
              </a:prstGeom>
              <a:noFill/>
            </p:spPr>
            <p:txBody>
              <a:bodyPr wrap="none" rtlCol="0">
                <a:spAutoFit/>
              </a:bodyPr>
              <a:lstStyle/>
              <a:p>
                <a:r>
                  <a:rPr lang="en-US" sz="2400" dirty="0">
                    <a:solidFill>
                      <a:srgbClr val="00B050"/>
                    </a:solidFill>
                  </a:rPr>
                  <a:t>x</a:t>
                </a:r>
              </a:p>
            </p:txBody>
          </p:sp>
        </p:grpSp>
        <p:cxnSp>
          <p:nvCxnSpPr>
            <p:cNvPr id="59" name="Straight Arrow Connector 58"/>
            <p:cNvCxnSpPr/>
            <p:nvPr/>
          </p:nvCxnSpPr>
          <p:spPr>
            <a:xfrm flipV="1">
              <a:off x="7494767" y="3831853"/>
              <a:ext cx="0" cy="1080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6491502" y="3568723"/>
              <a:ext cx="448816" cy="1080000"/>
              <a:chOff x="5804520" y="4289053"/>
              <a:chExt cx="448816" cy="1080000"/>
            </a:xfrm>
          </p:grpSpPr>
          <p:cxnSp>
            <p:nvCxnSpPr>
              <p:cNvPr id="90" name="Straight Arrow Connector 89"/>
              <p:cNvCxnSpPr/>
              <p:nvPr/>
            </p:nvCxnSpPr>
            <p:spPr>
              <a:xfrm flipV="1">
                <a:off x="6028928" y="4289053"/>
                <a:ext cx="0" cy="1080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5804520" y="4289053"/>
                <a:ext cx="0" cy="1080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6253336" y="4289053"/>
                <a:ext cx="0" cy="1080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cxnSp>
          <p:nvCxnSpPr>
            <p:cNvPr id="72" name="Straight Connector 71"/>
            <p:cNvCxnSpPr/>
            <p:nvPr/>
          </p:nvCxnSpPr>
          <p:spPr>
            <a:xfrm flipV="1">
              <a:off x="7257459" y="2709168"/>
              <a:ext cx="0" cy="2232000"/>
            </a:xfrm>
            <a:prstGeom prst="line">
              <a:avLst/>
            </a:prstGeom>
            <a:ln w="31750">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
        <p:nvSpPr>
          <p:cNvPr id="54" name="Title 1"/>
          <p:cNvSpPr>
            <a:spLocks noGrp="1"/>
          </p:cNvSpPr>
          <p:nvPr>
            <p:ph type="title"/>
          </p:nvPr>
        </p:nvSpPr>
        <p:spPr>
          <a:xfrm>
            <a:off x="107504" y="72008"/>
            <a:ext cx="8928992" cy="548680"/>
          </a:xfrm>
        </p:spPr>
        <p:txBody>
          <a:bodyPr>
            <a:noAutofit/>
          </a:bodyPr>
          <a:lstStyle/>
          <a:p>
            <a:r>
              <a:rPr lang="en-US" sz="3600" dirty="0" smtClean="0"/>
              <a:t>The RF surface resistance (intuitive approach)</a:t>
            </a:r>
            <a:endParaRPr lang="en-US" sz="3600" dirty="0"/>
          </a:p>
        </p:txBody>
      </p:sp>
      <p:sp>
        <p:nvSpPr>
          <p:cNvPr id="2" name="Footer Placeholder 1"/>
          <p:cNvSpPr>
            <a:spLocks noGrp="1"/>
          </p:cNvSpPr>
          <p:nvPr>
            <p:ph type="ftr" sz="quarter" idx="11"/>
          </p:nvPr>
        </p:nvSpPr>
        <p:spPr/>
        <p:txBody>
          <a:bodyPr/>
          <a:lstStyle/>
          <a:p>
            <a:r>
              <a:rPr lang="en-US" smtClean="0"/>
              <a:t>T. Junginger – IAS Saskatoon </a:t>
            </a:r>
            <a:endParaRPr lang="en-CA" dirty="0"/>
          </a:p>
        </p:txBody>
      </p:sp>
      <p:sp>
        <p:nvSpPr>
          <p:cNvPr id="5" name="Slide Number Placeholder 4"/>
          <p:cNvSpPr>
            <a:spLocks noGrp="1"/>
          </p:cNvSpPr>
          <p:nvPr>
            <p:ph type="sldNum" sz="quarter" idx="12"/>
          </p:nvPr>
        </p:nvSpPr>
        <p:spPr/>
        <p:txBody>
          <a:bodyPr/>
          <a:lstStyle/>
          <a:p>
            <a:fld id="{A5133171-1A2B-45AF-BC19-83A39A9692BB}" type="slidenum">
              <a:rPr lang="en-CA" smtClean="0"/>
              <a:pPr/>
              <a:t>27</a:t>
            </a:fld>
            <a:r>
              <a:rPr lang="en-CA" smtClean="0"/>
              <a:t>/62</a:t>
            </a:r>
            <a:endParaRPr lang="en-CA" dirty="0"/>
          </a:p>
        </p:txBody>
      </p:sp>
    </p:spTree>
    <p:extLst>
      <p:ext uri="{BB962C8B-B14F-4D97-AF65-F5344CB8AC3E}">
        <p14:creationId xmlns:p14="http://schemas.microsoft.com/office/powerpoint/2010/main" val="675483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p:cNvSpPr txBox="1"/>
              <p:nvPr/>
            </p:nvSpPr>
            <p:spPr>
              <a:xfrm>
                <a:off x="612648" y="1450874"/>
                <a:ext cx="5519396" cy="10817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2400" i="1" smtClean="0">
                          <a:solidFill>
                            <a:prstClr val="black"/>
                          </a:solidFill>
                          <a:latin typeface="Cambria Math" panose="02040503050406030204" pitchFamily="18" charset="0"/>
                        </a:rPr>
                        <m:t>𝑃</m:t>
                      </m:r>
                      <m:r>
                        <a:rPr lang="de-DE" sz="2400" i="1" smtClean="0">
                          <a:solidFill>
                            <a:prstClr val="black"/>
                          </a:solidFill>
                          <a:latin typeface="Cambria Math" panose="02040503050406030204" pitchFamily="18" charset="0"/>
                        </a:rPr>
                        <m:t>=</m:t>
                      </m:r>
                      <m:sSup>
                        <m:sSupPr>
                          <m:ctrlPr>
                            <a:rPr lang="de-DE" sz="2400" i="1" smtClean="0">
                              <a:solidFill>
                                <a:prstClr val="black"/>
                              </a:solidFill>
                              <a:latin typeface="Cambria Math" panose="02040503050406030204" pitchFamily="18" charset="0"/>
                              <a:ea typeface="Cambria Math" panose="02040503050406030204" pitchFamily="18" charset="0"/>
                            </a:rPr>
                          </m:ctrlPr>
                        </m:sSupPr>
                        <m:e>
                          <m:f>
                            <m:fPr>
                              <m:ctrlPr>
                                <a:rPr lang="de-DE" sz="2400" i="1">
                                  <a:solidFill>
                                    <a:prstClr val="black"/>
                                  </a:solidFill>
                                  <a:latin typeface="Cambria Math" panose="02040503050406030204" pitchFamily="18" charset="0"/>
                                  <a:ea typeface="Cambria Math" panose="02040503050406030204" pitchFamily="18" charset="0"/>
                                </a:rPr>
                              </m:ctrlPr>
                            </m:fPr>
                            <m:num>
                              <m:r>
                                <a:rPr lang="de-DE" sz="2400" i="1">
                                  <a:solidFill>
                                    <a:prstClr val="black"/>
                                  </a:solidFill>
                                  <a:latin typeface="Cambria Math" panose="02040503050406030204" pitchFamily="18" charset="0"/>
                                  <a:ea typeface="Cambria Math" panose="02040503050406030204" pitchFamily="18" charset="0"/>
                                </a:rPr>
                                <m:t>1</m:t>
                              </m:r>
                            </m:num>
                            <m:den>
                              <m:r>
                                <a:rPr lang="de-DE" sz="2400" i="1">
                                  <a:solidFill>
                                    <a:prstClr val="black"/>
                                  </a:solidFill>
                                  <a:latin typeface="Cambria Math" panose="02040503050406030204" pitchFamily="18" charset="0"/>
                                  <a:ea typeface="Cambria Math" panose="02040503050406030204" pitchFamily="18" charset="0"/>
                                </a:rPr>
                                <m:t>2</m:t>
                              </m:r>
                            </m:den>
                          </m:f>
                          <m:r>
                            <a:rPr lang="de-DE" sz="2400" i="1" smtClean="0">
                              <a:solidFill>
                                <a:prstClr val="black"/>
                              </a:solidFill>
                              <a:latin typeface="Cambria Math" panose="02040503050406030204" pitchFamily="18" charset="0"/>
                              <a:ea typeface="Cambria Math" panose="02040503050406030204" pitchFamily="18" charset="0"/>
                            </a:rPr>
                            <m:t>𝜔</m:t>
                          </m:r>
                        </m:e>
                        <m:sup>
                          <m:r>
                            <a:rPr lang="de-DE" sz="2400" i="1" smtClean="0">
                              <a:solidFill>
                                <a:prstClr val="black"/>
                              </a:solidFill>
                              <a:latin typeface="Cambria Math" panose="02040503050406030204" pitchFamily="18" charset="0"/>
                              <a:ea typeface="Cambria Math" panose="02040503050406030204" pitchFamily="18" charset="0"/>
                            </a:rPr>
                            <m:t>2</m:t>
                          </m:r>
                        </m:sup>
                      </m:sSup>
                      <m:sSup>
                        <m:sSupPr>
                          <m:ctrlPr>
                            <a:rPr lang="de-DE" sz="2400" i="1" smtClean="0">
                              <a:solidFill>
                                <a:prstClr val="black"/>
                              </a:solidFill>
                              <a:latin typeface="Cambria Math" panose="02040503050406030204" pitchFamily="18" charset="0"/>
                              <a:ea typeface="Cambria Math" panose="02040503050406030204" pitchFamily="18" charset="0"/>
                            </a:rPr>
                          </m:ctrlPr>
                        </m:sSupPr>
                        <m:e>
                          <m:r>
                            <a:rPr lang="de-DE" sz="2400" i="1" smtClean="0">
                              <a:solidFill>
                                <a:prstClr val="black"/>
                              </a:solidFill>
                              <a:latin typeface="Cambria Math" panose="02040503050406030204" pitchFamily="18" charset="0"/>
                              <a:ea typeface="Cambria Math" panose="02040503050406030204" pitchFamily="18" charset="0"/>
                            </a:rPr>
                            <m:t>𝜆</m:t>
                          </m:r>
                        </m:e>
                        <m:sup>
                          <m:r>
                            <a:rPr lang="de-DE" sz="2400" i="1" smtClean="0">
                              <a:solidFill>
                                <a:prstClr val="black"/>
                              </a:solidFill>
                              <a:latin typeface="Cambria Math" panose="02040503050406030204" pitchFamily="18" charset="0"/>
                              <a:ea typeface="Cambria Math" panose="02040503050406030204" pitchFamily="18" charset="0"/>
                            </a:rPr>
                            <m:t>3</m:t>
                          </m:r>
                        </m:sup>
                      </m:sSup>
                      <m:r>
                        <a:rPr lang="de-DE" sz="2400" i="1">
                          <a:solidFill>
                            <a:prstClr val="black"/>
                          </a:solidFill>
                          <a:latin typeface="Cambria Math" panose="02040503050406030204" pitchFamily="18" charset="0"/>
                          <a:ea typeface="Cambria Math" panose="02040503050406030204" pitchFamily="18" charset="0"/>
                        </a:rPr>
                        <m:t>𝜎</m:t>
                      </m:r>
                      <m:nary>
                        <m:naryPr>
                          <m:chr m:val="∬"/>
                          <m:limLoc m:val="undOvr"/>
                          <m:ctrlPr>
                            <a:rPr lang="de-DE" sz="2400" i="1">
                              <a:solidFill>
                                <a:prstClr val="black"/>
                              </a:solidFill>
                              <a:latin typeface="Cambria Math" panose="02040503050406030204" pitchFamily="18" charset="0"/>
                              <a:ea typeface="Cambria Math" panose="02040503050406030204" pitchFamily="18" charset="0"/>
                            </a:rPr>
                          </m:ctrlPr>
                        </m:naryPr>
                        <m:sub>
                          <m:r>
                            <m:rPr>
                              <m:brk m:alnAt="24"/>
                            </m:rPr>
                            <a:rPr lang="de-DE" sz="2400" i="1">
                              <a:solidFill>
                                <a:prstClr val="black"/>
                              </a:solidFill>
                              <a:latin typeface="Cambria Math" panose="02040503050406030204" pitchFamily="18" charset="0"/>
                              <a:ea typeface="Cambria Math" panose="02040503050406030204" pitchFamily="18" charset="0"/>
                            </a:rPr>
                            <m:t>0</m:t>
                          </m:r>
                        </m:sub>
                        <m:sup>
                          <m:r>
                            <a:rPr lang="de-DE" sz="2400" i="1">
                              <a:solidFill>
                                <a:prstClr val="black"/>
                              </a:solidFill>
                              <a:latin typeface="Cambria Math" panose="02040503050406030204" pitchFamily="18" charset="0"/>
                              <a:ea typeface="Cambria Math" panose="02040503050406030204" pitchFamily="18" charset="0"/>
                            </a:rPr>
                            <m:t>∞</m:t>
                          </m:r>
                        </m:sup>
                        <m:e>
                          <m:sSubSup>
                            <m:sSubSupPr>
                              <m:ctrlPr>
                                <a:rPr lang="de-DE" sz="2400" i="1" smtClean="0">
                                  <a:solidFill>
                                    <a:prstClr val="black"/>
                                  </a:solidFill>
                                  <a:latin typeface="Cambria Math" panose="02040503050406030204" pitchFamily="18" charset="0"/>
                                  <a:ea typeface="Cambria Math" panose="02040503050406030204" pitchFamily="18" charset="0"/>
                                </a:rPr>
                              </m:ctrlPr>
                            </m:sSubSupPr>
                            <m:e>
                              <m:r>
                                <a:rPr lang="de-DE" sz="2400" i="1" smtClean="0">
                                  <a:solidFill>
                                    <a:prstClr val="black"/>
                                  </a:solidFill>
                                  <a:latin typeface="Cambria Math" panose="02040503050406030204" pitchFamily="18" charset="0"/>
                                  <a:ea typeface="Cambria Math" panose="02040503050406030204" pitchFamily="18" charset="0"/>
                                </a:rPr>
                                <m:t>𝐵</m:t>
                              </m:r>
                            </m:e>
                            <m:sub>
                              <m:r>
                                <a:rPr lang="de-DE" sz="2400" i="1" smtClean="0">
                                  <a:solidFill>
                                    <a:prstClr val="black"/>
                                  </a:solidFill>
                                  <a:latin typeface="Cambria Math" panose="02040503050406030204" pitchFamily="18" charset="0"/>
                                  <a:ea typeface="Cambria Math" panose="02040503050406030204" pitchFamily="18" charset="0"/>
                                </a:rPr>
                                <m:t>𝑦</m:t>
                              </m:r>
                            </m:sub>
                            <m:sup>
                              <m:r>
                                <a:rPr lang="de-DE" sz="2400" i="1" smtClean="0">
                                  <a:solidFill>
                                    <a:prstClr val="black"/>
                                  </a:solidFill>
                                  <a:latin typeface="Cambria Math" panose="02040503050406030204" pitchFamily="18" charset="0"/>
                                  <a:ea typeface="Cambria Math" panose="02040503050406030204" pitchFamily="18" charset="0"/>
                                </a:rPr>
                                <m:t>2</m:t>
                              </m:r>
                            </m:sup>
                          </m:sSubSup>
                          <m:r>
                            <a:rPr lang="de-DE" sz="2400" i="1">
                              <a:solidFill>
                                <a:prstClr val="black"/>
                              </a:solidFill>
                              <a:latin typeface="Cambria Math" panose="02040503050406030204" pitchFamily="18" charset="0"/>
                              <a:ea typeface="Cambria Math" panose="02040503050406030204" pitchFamily="18" charset="0"/>
                            </a:rPr>
                            <m:t>𝑑𝑦𝑑𝑧</m:t>
                          </m:r>
                          <m:r>
                            <a:rPr lang="de-DE" sz="2400" i="1" smtClean="0">
                              <a:solidFill>
                                <a:prstClr val="black"/>
                              </a:solidFill>
                              <a:latin typeface="Cambria Math" panose="02040503050406030204" pitchFamily="18" charset="0"/>
                              <a:ea typeface="Cambria Math" panose="02040503050406030204" pitchFamily="18" charset="0"/>
                            </a:rPr>
                            <m:t>=</m:t>
                          </m:r>
                        </m:e>
                      </m:nary>
                      <m:f>
                        <m:fPr>
                          <m:ctrlPr>
                            <a:rPr lang="de-DE" sz="2400" i="1">
                              <a:solidFill>
                                <a:prstClr val="black"/>
                              </a:solidFill>
                              <a:latin typeface="Cambria Math" panose="02040503050406030204" pitchFamily="18" charset="0"/>
                              <a:ea typeface="Cambria Math" panose="02040503050406030204" pitchFamily="18" charset="0"/>
                            </a:rPr>
                          </m:ctrlPr>
                        </m:fPr>
                        <m:num>
                          <m:sSub>
                            <m:sSubPr>
                              <m:ctrlPr>
                                <a:rPr lang="de-DE" sz="2400" i="1">
                                  <a:solidFill>
                                    <a:prstClr val="black"/>
                                  </a:solidFill>
                                  <a:latin typeface="Cambria Math" panose="02040503050406030204" pitchFamily="18" charset="0"/>
                                  <a:ea typeface="Cambria Math" panose="02040503050406030204" pitchFamily="18" charset="0"/>
                                </a:rPr>
                              </m:ctrlPr>
                            </m:sSubPr>
                            <m:e>
                              <m:r>
                                <a:rPr lang="de-DE" sz="2400" i="1">
                                  <a:solidFill>
                                    <a:prstClr val="black"/>
                                  </a:solidFill>
                                  <a:latin typeface="Cambria Math" panose="02040503050406030204" pitchFamily="18" charset="0"/>
                                  <a:ea typeface="Cambria Math" panose="02040503050406030204" pitchFamily="18" charset="0"/>
                                </a:rPr>
                                <m:t>𝑅</m:t>
                              </m:r>
                            </m:e>
                            <m:sub>
                              <m:r>
                                <a:rPr lang="de-DE" sz="2400" i="1">
                                  <a:solidFill>
                                    <a:prstClr val="black"/>
                                  </a:solidFill>
                                  <a:latin typeface="Cambria Math" panose="02040503050406030204" pitchFamily="18" charset="0"/>
                                  <a:ea typeface="Cambria Math" panose="02040503050406030204" pitchFamily="18" charset="0"/>
                                </a:rPr>
                                <m:t>𝑆</m:t>
                              </m:r>
                            </m:sub>
                          </m:sSub>
                        </m:num>
                        <m:den>
                          <m:sSubSup>
                            <m:sSubSupPr>
                              <m:ctrlPr>
                                <a:rPr lang="de-DE" sz="2400" i="1" smtClean="0">
                                  <a:solidFill>
                                    <a:prstClr val="black"/>
                                  </a:solidFill>
                                  <a:latin typeface="Cambria Math" panose="02040503050406030204" pitchFamily="18" charset="0"/>
                                  <a:ea typeface="Cambria Math" panose="02040503050406030204" pitchFamily="18" charset="0"/>
                                </a:rPr>
                              </m:ctrlPr>
                            </m:sSubSupPr>
                            <m:e>
                              <m:r>
                                <a:rPr lang="de-DE" sz="2400" i="1" smtClean="0">
                                  <a:solidFill>
                                    <a:prstClr val="black"/>
                                  </a:solidFill>
                                  <a:latin typeface="Cambria Math" panose="02040503050406030204" pitchFamily="18" charset="0"/>
                                  <a:ea typeface="Cambria Math" panose="02040503050406030204" pitchFamily="18" charset="0"/>
                                </a:rPr>
                                <m:t>𝜇</m:t>
                              </m:r>
                            </m:e>
                            <m:sub>
                              <m:r>
                                <a:rPr lang="de-DE" sz="2400" i="1" smtClean="0">
                                  <a:solidFill>
                                    <a:prstClr val="black"/>
                                  </a:solidFill>
                                  <a:latin typeface="Cambria Math" panose="02040503050406030204" pitchFamily="18" charset="0"/>
                                  <a:ea typeface="Cambria Math" panose="02040503050406030204" pitchFamily="18" charset="0"/>
                                </a:rPr>
                                <m:t>0</m:t>
                              </m:r>
                            </m:sub>
                            <m:sup>
                              <m:r>
                                <a:rPr lang="de-DE" sz="2400" i="1" smtClean="0">
                                  <a:solidFill>
                                    <a:prstClr val="black"/>
                                  </a:solidFill>
                                  <a:latin typeface="Cambria Math" panose="02040503050406030204" pitchFamily="18" charset="0"/>
                                  <a:ea typeface="Cambria Math" panose="02040503050406030204" pitchFamily="18" charset="0"/>
                                </a:rPr>
                                <m:t>2</m:t>
                              </m:r>
                            </m:sup>
                          </m:sSubSup>
                        </m:den>
                      </m:f>
                      <m:nary>
                        <m:naryPr>
                          <m:chr m:val="∬"/>
                          <m:limLoc m:val="undOvr"/>
                          <m:ctrlPr>
                            <a:rPr lang="de-DE" sz="2400" i="1" smtClean="0">
                              <a:solidFill>
                                <a:prstClr val="black"/>
                              </a:solidFill>
                              <a:latin typeface="Cambria Math" panose="02040503050406030204" pitchFamily="18" charset="0"/>
                              <a:ea typeface="Cambria Math" panose="02040503050406030204" pitchFamily="18" charset="0"/>
                            </a:rPr>
                          </m:ctrlPr>
                        </m:naryPr>
                        <m:sub>
                          <m:r>
                            <m:rPr>
                              <m:brk m:alnAt="24"/>
                            </m:rPr>
                            <a:rPr lang="de-DE" sz="2400" i="1">
                              <a:solidFill>
                                <a:prstClr val="black"/>
                              </a:solidFill>
                              <a:latin typeface="Cambria Math" panose="02040503050406030204" pitchFamily="18" charset="0"/>
                              <a:ea typeface="Cambria Math" panose="02040503050406030204" pitchFamily="18" charset="0"/>
                            </a:rPr>
                            <m:t>0</m:t>
                          </m:r>
                        </m:sub>
                        <m:sup>
                          <m:r>
                            <a:rPr lang="de-DE" sz="2400" i="1">
                              <a:solidFill>
                                <a:prstClr val="black"/>
                              </a:solidFill>
                              <a:latin typeface="Cambria Math" panose="02040503050406030204" pitchFamily="18" charset="0"/>
                              <a:ea typeface="Cambria Math" panose="02040503050406030204" pitchFamily="18" charset="0"/>
                            </a:rPr>
                            <m:t>∞</m:t>
                          </m:r>
                        </m:sup>
                        <m:e>
                          <m:sSubSup>
                            <m:sSubSupPr>
                              <m:ctrlPr>
                                <a:rPr lang="de-DE" sz="2400" i="1">
                                  <a:solidFill>
                                    <a:prstClr val="black"/>
                                  </a:solidFill>
                                  <a:latin typeface="Cambria Math" panose="02040503050406030204" pitchFamily="18" charset="0"/>
                                  <a:ea typeface="Cambria Math" panose="02040503050406030204" pitchFamily="18" charset="0"/>
                                </a:rPr>
                              </m:ctrlPr>
                            </m:sSubSupPr>
                            <m:e>
                              <m:r>
                                <a:rPr lang="de-DE" sz="2400" i="1">
                                  <a:solidFill>
                                    <a:prstClr val="black"/>
                                  </a:solidFill>
                                  <a:latin typeface="Cambria Math" panose="02040503050406030204" pitchFamily="18" charset="0"/>
                                  <a:ea typeface="Cambria Math" panose="02040503050406030204" pitchFamily="18" charset="0"/>
                                </a:rPr>
                                <m:t>𝐵</m:t>
                              </m:r>
                            </m:e>
                            <m:sub>
                              <m:r>
                                <a:rPr lang="de-DE" sz="2400" i="1" smtClean="0">
                                  <a:solidFill>
                                    <a:prstClr val="black"/>
                                  </a:solidFill>
                                  <a:latin typeface="Cambria Math" panose="02040503050406030204" pitchFamily="18" charset="0"/>
                                  <a:ea typeface="Cambria Math" panose="02040503050406030204" pitchFamily="18" charset="0"/>
                                </a:rPr>
                                <m:t>𝑦</m:t>
                              </m:r>
                            </m:sub>
                            <m:sup>
                              <m:r>
                                <a:rPr lang="de-DE" sz="2400" i="1">
                                  <a:solidFill>
                                    <a:prstClr val="black"/>
                                  </a:solidFill>
                                  <a:latin typeface="Cambria Math" panose="02040503050406030204" pitchFamily="18" charset="0"/>
                                  <a:ea typeface="Cambria Math" panose="02040503050406030204" pitchFamily="18" charset="0"/>
                                </a:rPr>
                                <m:t>2</m:t>
                              </m:r>
                            </m:sup>
                          </m:sSubSup>
                          <m:r>
                            <a:rPr lang="de-DE" sz="2400" i="1">
                              <a:solidFill>
                                <a:prstClr val="black"/>
                              </a:solidFill>
                              <a:latin typeface="Cambria Math" panose="02040503050406030204" pitchFamily="18" charset="0"/>
                              <a:ea typeface="Cambria Math" panose="02040503050406030204" pitchFamily="18" charset="0"/>
                            </a:rPr>
                            <m:t>𝑑𝑦𝑑𝑧</m:t>
                          </m:r>
                        </m:e>
                      </m:nary>
                    </m:oMath>
                  </m:oMathPara>
                </a14:m>
                <a:endParaRPr lang="en-US" sz="2400" dirty="0">
                  <a:solidFill>
                    <a:prstClr val="black"/>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12648" y="1450874"/>
                <a:ext cx="5519396" cy="1081706"/>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755576" y="2678243"/>
                <a:ext cx="2203617"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2400" i="1" smtClean="0">
                              <a:solidFill>
                                <a:prstClr val="black"/>
                              </a:solidFill>
                              <a:latin typeface="Cambria Math" panose="02040503050406030204" pitchFamily="18" charset="0"/>
                            </a:rPr>
                          </m:ctrlPr>
                        </m:sSubPr>
                        <m:e>
                          <m:r>
                            <a:rPr lang="de-DE" sz="2400" i="1" smtClean="0">
                              <a:solidFill>
                                <a:prstClr val="black"/>
                              </a:solidFill>
                              <a:latin typeface="Cambria Math" panose="02040503050406030204" pitchFamily="18" charset="0"/>
                            </a:rPr>
                            <m:t>𝑅</m:t>
                          </m:r>
                        </m:e>
                        <m:sub>
                          <m:r>
                            <a:rPr lang="de-DE" sz="2400" i="1" smtClean="0">
                              <a:solidFill>
                                <a:prstClr val="black"/>
                              </a:solidFill>
                              <a:latin typeface="Cambria Math" panose="02040503050406030204" pitchFamily="18" charset="0"/>
                            </a:rPr>
                            <m:t>𝑆</m:t>
                          </m:r>
                        </m:sub>
                      </m:sSub>
                      <m:r>
                        <a:rPr lang="de-DE" sz="2400" i="1" smtClean="0">
                          <a:solidFill>
                            <a:prstClr val="black"/>
                          </a:solidFill>
                          <a:latin typeface="Cambria Math" panose="02040503050406030204" pitchFamily="18" charset="0"/>
                        </a:rPr>
                        <m:t>=</m:t>
                      </m:r>
                      <m:sSup>
                        <m:sSupPr>
                          <m:ctrlPr>
                            <a:rPr lang="de-DE" sz="2400" i="1" smtClean="0">
                              <a:solidFill>
                                <a:prstClr val="black"/>
                              </a:solidFill>
                              <a:latin typeface="Cambria Math" panose="02040503050406030204" pitchFamily="18" charset="0"/>
                              <a:ea typeface="Cambria Math" panose="02040503050406030204" pitchFamily="18" charset="0"/>
                            </a:rPr>
                          </m:ctrlPr>
                        </m:sSupPr>
                        <m:e>
                          <m:f>
                            <m:fPr>
                              <m:ctrlPr>
                                <a:rPr lang="de-DE" sz="2400" i="1">
                                  <a:solidFill>
                                    <a:prstClr val="black"/>
                                  </a:solidFill>
                                  <a:latin typeface="Cambria Math" panose="02040503050406030204" pitchFamily="18" charset="0"/>
                                  <a:ea typeface="Cambria Math" panose="02040503050406030204" pitchFamily="18" charset="0"/>
                                </a:rPr>
                              </m:ctrlPr>
                            </m:fPr>
                            <m:num>
                              <m:r>
                                <a:rPr lang="de-DE" sz="2400" i="1">
                                  <a:solidFill>
                                    <a:prstClr val="black"/>
                                  </a:solidFill>
                                  <a:latin typeface="Cambria Math" panose="02040503050406030204" pitchFamily="18" charset="0"/>
                                  <a:ea typeface="Cambria Math" panose="02040503050406030204" pitchFamily="18" charset="0"/>
                                </a:rPr>
                                <m:t>1</m:t>
                              </m:r>
                            </m:num>
                            <m:den>
                              <m:r>
                                <a:rPr lang="de-DE" sz="2400" i="1">
                                  <a:solidFill>
                                    <a:prstClr val="black"/>
                                  </a:solidFill>
                                  <a:latin typeface="Cambria Math" panose="02040503050406030204" pitchFamily="18" charset="0"/>
                                  <a:ea typeface="Cambria Math" panose="02040503050406030204" pitchFamily="18" charset="0"/>
                                </a:rPr>
                                <m:t>2</m:t>
                              </m:r>
                            </m:den>
                          </m:f>
                          <m:r>
                            <a:rPr lang="de-DE" sz="2400" i="1" smtClean="0">
                              <a:solidFill>
                                <a:prstClr val="black"/>
                              </a:solidFill>
                              <a:latin typeface="Cambria Math" panose="02040503050406030204" pitchFamily="18" charset="0"/>
                              <a:ea typeface="Cambria Math" panose="02040503050406030204" pitchFamily="18" charset="0"/>
                            </a:rPr>
                            <m:t>𝜔</m:t>
                          </m:r>
                        </m:e>
                        <m:sup>
                          <m:r>
                            <a:rPr lang="de-DE" sz="2400" i="1" smtClean="0">
                              <a:solidFill>
                                <a:prstClr val="black"/>
                              </a:solidFill>
                              <a:latin typeface="Cambria Math" panose="02040503050406030204" pitchFamily="18" charset="0"/>
                              <a:ea typeface="Cambria Math" panose="02040503050406030204" pitchFamily="18" charset="0"/>
                            </a:rPr>
                            <m:t>2</m:t>
                          </m:r>
                        </m:sup>
                      </m:sSup>
                      <m:sSup>
                        <m:sSupPr>
                          <m:ctrlPr>
                            <a:rPr lang="de-DE" sz="2400" i="1" smtClean="0">
                              <a:solidFill>
                                <a:prstClr val="black"/>
                              </a:solidFill>
                              <a:latin typeface="Cambria Math" panose="02040503050406030204" pitchFamily="18" charset="0"/>
                              <a:ea typeface="Cambria Math" panose="02040503050406030204" pitchFamily="18" charset="0"/>
                            </a:rPr>
                          </m:ctrlPr>
                        </m:sSupPr>
                        <m:e>
                          <m:r>
                            <a:rPr lang="de-DE" sz="2400" i="1" smtClean="0">
                              <a:solidFill>
                                <a:prstClr val="black"/>
                              </a:solidFill>
                              <a:latin typeface="Cambria Math" panose="02040503050406030204" pitchFamily="18" charset="0"/>
                              <a:ea typeface="Cambria Math" panose="02040503050406030204" pitchFamily="18" charset="0"/>
                            </a:rPr>
                            <m:t>𝜆</m:t>
                          </m:r>
                        </m:e>
                        <m:sup>
                          <m:r>
                            <a:rPr lang="de-DE" sz="2400" i="1" smtClean="0">
                              <a:solidFill>
                                <a:prstClr val="black"/>
                              </a:solidFill>
                              <a:latin typeface="Cambria Math" panose="02040503050406030204" pitchFamily="18" charset="0"/>
                              <a:ea typeface="Cambria Math" panose="02040503050406030204" pitchFamily="18" charset="0"/>
                            </a:rPr>
                            <m:t>3</m:t>
                          </m:r>
                        </m:sup>
                      </m:sSup>
                      <m:r>
                        <a:rPr lang="de-DE" sz="2400" i="1" smtClean="0">
                          <a:solidFill>
                            <a:prstClr val="black"/>
                          </a:solidFill>
                          <a:latin typeface="Cambria Math" panose="02040503050406030204" pitchFamily="18" charset="0"/>
                          <a:ea typeface="Cambria Math" panose="02040503050406030204" pitchFamily="18" charset="0"/>
                        </a:rPr>
                        <m:t>𝜎</m:t>
                      </m:r>
                      <m:sSubSup>
                        <m:sSubSupPr>
                          <m:ctrlPr>
                            <a:rPr lang="de-DE" sz="2400" i="1" smtClean="0">
                              <a:solidFill>
                                <a:prstClr val="black"/>
                              </a:solidFill>
                              <a:latin typeface="Cambria Math" panose="02040503050406030204" pitchFamily="18" charset="0"/>
                              <a:ea typeface="Cambria Math" panose="02040503050406030204" pitchFamily="18" charset="0"/>
                            </a:rPr>
                          </m:ctrlPr>
                        </m:sSubSupPr>
                        <m:e>
                          <m:r>
                            <a:rPr lang="de-DE" sz="2400" i="1" smtClean="0">
                              <a:solidFill>
                                <a:prstClr val="black"/>
                              </a:solidFill>
                              <a:latin typeface="Cambria Math" panose="02040503050406030204" pitchFamily="18" charset="0"/>
                              <a:ea typeface="Cambria Math" panose="02040503050406030204" pitchFamily="18" charset="0"/>
                            </a:rPr>
                            <m:t>𝜇</m:t>
                          </m:r>
                        </m:e>
                        <m:sub>
                          <m:r>
                            <a:rPr lang="de-DE" sz="2400" i="1" smtClean="0">
                              <a:solidFill>
                                <a:prstClr val="black"/>
                              </a:solidFill>
                              <a:latin typeface="Cambria Math" panose="02040503050406030204" pitchFamily="18" charset="0"/>
                              <a:ea typeface="Cambria Math" panose="02040503050406030204" pitchFamily="18" charset="0"/>
                            </a:rPr>
                            <m:t>0</m:t>
                          </m:r>
                        </m:sub>
                        <m:sup>
                          <m:r>
                            <a:rPr lang="de-DE" sz="2400" i="1" smtClean="0">
                              <a:solidFill>
                                <a:prstClr val="black"/>
                              </a:solidFill>
                              <a:latin typeface="Cambria Math" panose="02040503050406030204" pitchFamily="18" charset="0"/>
                              <a:ea typeface="Cambria Math" panose="02040503050406030204" pitchFamily="18" charset="0"/>
                            </a:rPr>
                            <m:t>2</m:t>
                          </m:r>
                        </m:sup>
                      </m:sSubSup>
                    </m:oMath>
                  </m:oMathPara>
                </a14:m>
                <a:endParaRPr lang="en-US" sz="2400" dirty="0">
                  <a:solidFill>
                    <a:prstClr val="black"/>
                  </a:solidFill>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755576" y="2678243"/>
                <a:ext cx="2203617" cy="691471"/>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393181" y="4496833"/>
                <a:ext cx="6001899" cy="11906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4000" i="1" smtClean="0">
                              <a:solidFill>
                                <a:prstClr val="black"/>
                              </a:solidFill>
                              <a:latin typeface="Cambria Math" panose="02040503050406030204" pitchFamily="18" charset="0"/>
                            </a:rPr>
                          </m:ctrlPr>
                        </m:sSubPr>
                        <m:e>
                          <m:r>
                            <a:rPr lang="de-DE" sz="4000" i="1" smtClean="0">
                              <a:solidFill>
                                <a:prstClr val="black"/>
                              </a:solidFill>
                              <a:latin typeface="Cambria Math" panose="02040503050406030204" pitchFamily="18" charset="0"/>
                            </a:rPr>
                            <m:t>𝑅</m:t>
                          </m:r>
                        </m:e>
                        <m:sub>
                          <m:r>
                            <a:rPr lang="de-DE" sz="4000" i="1" smtClean="0">
                              <a:solidFill>
                                <a:prstClr val="black"/>
                              </a:solidFill>
                              <a:latin typeface="Cambria Math" panose="02040503050406030204" pitchFamily="18" charset="0"/>
                            </a:rPr>
                            <m:t>𝑆</m:t>
                          </m:r>
                        </m:sub>
                      </m:sSub>
                      <m:r>
                        <a:rPr lang="de-DE" sz="4000" i="1" smtClean="0">
                          <a:solidFill>
                            <a:prstClr val="black"/>
                          </a:solidFill>
                          <a:latin typeface="Cambria Math" panose="02040503050406030204" pitchFamily="18" charset="0"/>
                        </a:rPr>
                        <m:t>=</m:t>
                      </m:r>
                      <m:sSup>
                        <m:sSupPr>
                          <m:ctrlPr>
                            <a:rPr lang="de-DE" sz="4000" i="1" smtClean="0">
                              <a:solidFill>
                                <a:prstClr val="black"/>
                              </a:solidFill>
                              <a:latin typeface="Cambria Math" panose="02040503050406030204" pitchFamily="18" charset="0"/>
                              <a:ea typeface="Cambria Math" panose="02040503050406030204" pitchFamily="18" charset="0"/>
                            </a:rPr>
                          </m:ctrlPr>
                        </m:sSupPr>
                        <m:e>
                          <m:f>
                            <m:fPr>
                              <m:ctrlPr>
                                <a:rPr lang="de-DE" sz="3200" i="1">
                                  <a:solidFill>
                                    <a:prstClr val="black"/>
                                  </a:solidFill>
                                  <a:latin typeface="Cambria Math" panose="02040503050406030204" pitchFamily="18" charset="0"/>
                                  <a:ea typeface="Cambria Math" panose="02040503050406030204" pitchFamily="18" charset="0"/>
                                </a:rPr>
                              </m:ctrlPr>
                            </m:fPr>
                            <m:num>
                              <m:r>
                                <a:rPr lang="de-DE" sz="3200" i="1">
                                  <a:solidFill>
                                    <a:prstClr val="black"/>
                                  </a:solidFill>
                                  <a:latin typeface="Cambria Math" panose="02040503050406030204" pitchFamily="18" charset="0"/>
                                  <a:ea typeface="Cambria Math" panose="02040503050406030204" pitchFamily="18" charset="0"/>
                                </a:rPr>
                                <m:t>1</m:t>
                              </m:r>
                            </m:num>
                            <m:den>
                              <m:r>
                                <a:rPr lang="de-DE" sz="3200" i="1">
                                  <a:solidFill>
                                    <a:prstClr val="black"/>
                                  </a:solidFill>
                                  <a:latin typeface="Cambria Math" panose="02040503050406030204" pitchFamily="18" charset="0"/>
                                  <a:ea typeface="Cambria Math" panose="02040503050406030204" pitchFamily="18" charset="0"/>
                                </a:rPr>
                                <m:t>2</m:t>
                              </m:r>
                            </m:den>
                          </m:f>
                          <m:r>
                            <a:rPr lang="de-DE" sz="4000" i="1" smtClean="0">
                              <a:solidFill>
                                <a:prstClr val="black"/>
                              </a:solidFill>
                              <a:latin typeface="Cambria Math" panose="02040503050406030204" pitchFamily="18" charset="0"/>
                              <a:ea typeface="Cambria Math" panose="02040503050406030204" pitchFamily="18" charset="0"/>
                            </a:rPr>
                            <m:t>𝜔</m:t>
                          </m:r>
                        </m:e>
                        <m:sup>
                          <m:r>
                            <a:rPr lang="de-DE" sz="4000" i="1" smtClean="0">
                              <a:solidFill>
                                <a:prstClr val="black"/>
                              </a:solidFill>
                              <a:latin typeface="Cambria Math" panose="02040503050406030204" pitchFamily="18" charset="0"/>
                              <a:ea typeface="Cambria Math" panose="02040503050406030204" pitchFamily="18" charset="0"/>
                            </a:rPr>
                            <m:t>2</m:t>
                          </m:r>
                        </m:sup>
                      </m:sSup>
                      <m:sSup>
                        <m:sSupPr>
                          <m:ctrlPr>
                            <a:rPr lang="de-DE" sz="4000" i="1" smtClean="0">
                              <a:solidFill>
                                <a:prstClr val="black"/>
                              </a:solidFill>
                              <a:latin typeface="Cambria Math" panose="02040503050406030204" pitchFamily="18" charset="0"/>
                              <a:ea typeface="Cambria Math" panose="02040503050406030204" pitchFamily="18" charset="0"/>
                            </a:rPr>
                          </m:ctrlPr>
                        </m:sSupPr>
                        <m:e>
                          <m:r>
                            <a:rPr lang="de-DE" sz="4000" i="1" smtClean="0">
                              <a:solidFill>
                                <a:prstClr val="black"/>
                              </a:solidFill>
                              <a:latin typeface="Cambria Math" panose="02040503050406030204" pitchFamily="18" charset="0"/>
                              <a:ea typeface="Cambria Math" panose="02040503050406030204" pitchFamily="18" charset="0"/>
                            </a:rPr>
                            <m:t>𝜆</m:t>
                          </m:r>
                        </m:e>
                        <m:sup>
                          <m:r>
                            <a:rPr lang="de-DE" sz="4000" i="1" smtClean="0">
                              <a:solidFill>
                                <a:prstClr val="black"/>
                              </a:solidFill>
                              <a:latin typeface="Cambria Math" panose="02040503050406030204" pitchFamily="18" charset="0"/>
                              <a:ea typeface="Cambria Math" panose="02040503050406030204" pitchFamily="18" charset="0"/>
                            </a:rPr>
                            <m:t>3</m:t>
                          </m:r>
                        </m:sup>
                      </m:sSup>
                      <m:sSub>
                        <m:sSubPr>
                          <m:ctrlPr>
                            <a:rPr lang="de-DE" sz="4000" i="1" smtClean="0">
                              <a:solidFill>
                                <a:prstClr val="black"/>
                              </a:solidFill>
                              <a:latin typeface="Cambria Math" panose="02040503050406030204" pitchFamily="18" charset="0"/>
                              <a:ea typeface="Cambria Math" panose="02040503050406030204" pitchFamily="18" charset="0"/>
                            </a:rPr>
                          </m:ctrlPr>
                        </m:sSubPr>
                        <m:e>
                          <m:r>
                            <a:rPr lang="de-DE" sz="4000" i="1" smtClean="0">
                              <a:solidFill>
                                <a:prstClr val="black"/>
                              </a:solidFill>
                              <a:latin typeface="Cambria Math" panose="02040503050406030204" pitchFamily="18" charset="0"/>
                              <a:ea typeface="Cambria Math" panose="02040503050406030204" pitchFamily="18" charset="0"/>
                            </a:rPr>
                            <m:t>𝜎</m:t>
                          </m:r>
                        </m:e>
                        <m:sub>
                          <m:r>
                            <a:rPr lang="de-DE" sz="4000" i="1" smtClean="0">
                              <a:solidFill>
                                <a:prstClr val="black"/>
                              </a:solidFill>
                              <a:latin typeface="Cambria Math" panose="02040503050406030204" pitchFamily="18" charset="0"/>
                              <a:ea typeface="Cambria Math" panose="02040503050406030204" pitchFamily="18" charset="0"/>
                            </a:rPr>
                            <m:t>0</m:t>
                          </m:r>
                        </m:sub>
                      </m:sSub>
                      <m:sSubSup>
                        <m:sSubSupPr>
                          <m:ctrlPr>
                            <a:rPr lang="de-DE" sz="4000" i="1" smtClean="0">
                              <a:solidFill>
                                <a:prstClr val="black"/>
                              </a:solidFill>
                              <a:latin typeface="Cambria Math" panose="02040503050406030204" pitchFamily="18" charset="0"/>
                              <a:ea typeface="Cambria Math" panose="02040503050406030204" pitchFamily="18" charset="0"/>
                            </a:rPr>
                          </m:ctrlPr>
                        </m:sSubSupPr>
                        <m:e>
                          <m:r>
                            <a:rPr lang="de-DE" sz="4000" i="1" smtClean="0">
                              <a:solidFill>
                                <a:prstClr val="black"/>
                              </a:solidFill>
                              <a:latin typeface="Cambria Math" panose="02040503050406030204" pitchFamily="18" charset="0"/>
                              <a:ea typeface="Cambria Math" panose="02040503050406030204" pitchFamily="18" charset="0"/>
                            </a:rPr>
                            <m:t>𝜇</m:t>
                          </m:r>
                        </m:e>
                        <m:sub>
                          <m:r>
                            <a:rPr lang="de-DE" sz="4000" i="1" smtClean="0">
                              <a:solidFill>
                                <a:prstClr val="black"/>
                              </a:solidFill>
                              <a:latin typeface="Cambria Math" panose="02040503050406030204" pitchFamily="18" charset="0"/>
                              <a:ea typeface="Cambria Math" panose="02040503050406030204" pitchFamily="18" charset="0"/>
                            </a:rPr>
                            <m:t>0</m:t>
                          </m:r>
                        </m:sub>
                        <m:sup>
                          <m:r>
                            <a:rPr lang="de-DE" sz="4000" i="1" smtClean="0">
                              <a:solidFill>
                                <a:prstClr val="black"/>
                              </a:solidFill>
                              <a:latin typeface="Cambria Math" panose="02040503050406030204" pitchFamily="18" charset="0"/>
                              <a:ea typeface="Cambria Math" panose="02040503050406030204" pitchFamily="18" charset="0"/>
                            </a:rPr>
                            <m:t>2</m:t>
                          </m:r>
                        </m:sup>
                      </m:sSubSup>
                      <m:r>
                        <m:rPr>
                          <m:sty m:val="p"/>
                        </m:rPr>
                        <a:rPr lang="de-DE" sz="4000" smtClean="0">
                          <a:solidFill>
                            <a:prstClr val="black"/>
                          </a:solidFill>
                          <a:latin typeface="Cambria Math" panose="02040503050406030204" pitchFamily="18" charset="0"/>
                          <a:ea typeface="Cambria Math" panose="02040503050406030204" pitchFamily="18" charset="0"/>
                        </a:rPr>
                        <m:t>exp</m:t>
                      </m:r>
                      <m:r>
                        <a:rPr lang="de-DE" sz="4000" i="1" smtClean="0">
                          <a:solidFill>
                            <a:prstClr val="black"/>
                          </a:solidFill>
                          <a:latin typeface="Cambria Math" panose="02040503050406030204" pitchFamily="18" charset="0"/>
                          <a:ea typeface="Cambria Math" panose="02040503050406030204" pitchFamily="18" charset="0"/>
                        </a:rPr>
                        <m:t>⁡(</m:t>
                      </m:r>
                      <m:r>
                        <a:rPr lang="de-DE" sz="3200" i="1">
                          <a:solidFill>
                            <a:prstClr val="black"/>
                          </a:solidFill>
                          <a:latin typeface="Cambria Math" panose="02040503050406030204" pitchFamily="18" charset="0"/>
                        </a:rPr>
                        <m:t>−</m:t>
                      </m:r>
                      <m:f>
                        <m:fPr>
                          <m:ctrlPr>
                            <a:rPr lang="de-DE" sz="3200" i="1">
                              <a:solidFill>
                                <a:prstClr val="black"/>
                              </a:solidFill>
                              <a:latin typeface="Cambria Math" panose="02040503050406030204" pitchFamily="18" charset="0"/>
                              <a:ea typeface="Cambria Math" panose="02040503050406030204" pitchFamily="18" charset="0"/>
                            </a:rPr>
                          </m:ctrlPr>
                        </m:fPr>
                        <m:num>
                          <m:r>
                            <m:rPr>
                              <m:sty m:val="p"/>
                            </m:rPr>
                            <a:rPr lang="el-GR" sz="3200" i="1">
                              <a:solidFill>
                                <a:prstClr val="black"/>
                              </a:solidFill>
                              <a:latin typeface="Cambria Math" panose="02040503050406030204" pitchFamily="18" charset="0"/>
                              <a:ea typeface="Cambria Math" panose="02040503050406030204" pitchFamily="18" charset="0"/>
                            </a:rPr>
                            <m:t>Δ</m:t>
                          </m:r>
                        </m:num>
                        <m:den>
                          <m:sSub>
                            <m:sSubPr>
                              <m:ctrlPr>
                                <a:rPr lang="de-DE" sz="3200" i="1">
                                  <a:solidFill>
                                    <a:prstClr val="black"/>
                                  </a:solidFill>
                                  <a:latin typeface="Cambria Math" panose="02040503050406030204" pitchFamily="18" charset="0"/>
                                  <a:ea typeface="Cambria Math" panose="02040503050406030204" pitchFamily="18" charset="0"/>
                                </a:rPr>
                              </m:ctrlPr>
                            </m:sSubPr>
                            <m:e>
                              <m:r>
                                <a:rPr lang="de-DE" sz="3200" i="1">
                                  <a:solidFill>
                                    <a:prstClr val="black"/>
                                  </a:solidFill>
                                  <a:latin typeface="Cambria Math" panose="02040503050406030204" pitchFamily="18" charset="0"/>
                                  <a:ea typeface="Cambria Math" panose="02040503050406030204" pitchFamily="18" charset="0"/>
                                </a:rPr>
                                <m:t>𝑘</m:t>
                              </m:r>
                            </m:e>
                            <m:sub>
                              <m:r>
                                <a:rPr lang="de-DE" sz="3200" i="1">
                                  <a:solidFill>
                                    <a:prstClr val="black"/>
                                  </a:solidFill>
                                  <a:latin typeface="Cambria Math" panose="02040503050406030204" pitchFamily="18" charset="0"/>
                                  <a:ea typeface="Cambria Math" panose="02040503050406030204" pitchFamily="18" charset="0"/>
                                </a:rPr>
                                <m:t>𝑏</m:t>
                              </m:r>
                            </m:sub>
                          </m:sSub>
                          <m:r>
                            <a:rPr lang="de-DE" sz="3200" i="1">
                              <a:solidFill>
                                <a:prstClr val="black"/>
                              </a:solidFill>
                              <a:latin typeface="Cambria Math" panose="02040503050406030204" pitchFamily="18" charset="0"/>
                              <a:ea typeface="Cambria Math" panose="02040503050406030204" pitchFamily="18" charset="0"/>
                            </a:rPr>
                            <m:t>𝑇</m:t>
                          </m:r>
                        </m:den>
                      </m:f>
                      <m:r>
                        <a:rPr lang="de-DE" sz="3200" i="1" smtClean="0">
                          <a:solidFill>
                            <a:prstClr val="black"/>
                          </a:solidFill>
                          <a:latin typeface="Cambria Math" panose="02040503050406030204" pitchFamily="18" charset="0"/>
                          <a:ea typeface="Cambria Math" panose="02040503050406030204" pitchFamily="18" charset="0"/>
                        </a:rPr>
                        <m:t>)</m:t>
                      </m:r>
                    </m:oMath>
                  </m:oMathPara>
                </a14:m>
                <a:endParaRPr lang="en-US" sz="2400" dirty="0">
                  <a:solidFill>
                    <a:prstClr val="black"/>
                  </a:solidFill>
                </a:endParaRPr>
              </a:p>
            </p:txBody>
          </p:sp>
        </mc:Choice>
        <mc:Fallback xmlns="">
          <p:sp>
            <p:nvSpPr>
              <p:cNvPr id="90" name="TextBox 89"/>
              <p:cNvSpPr txBox="1">
                <a:spLocks noRot="1" noChangeAspect="1" noMove="1" noResize="1" noEditPoints="1" noAdjustHandles="1" noChangeArrowheads="1" noChangeShapeType="1" noTextEdit="1"/>
              </p:cNvSpPr>
              <p:nvPr/>
            </p:nvSpPr>
            <p:spPr>
              <a:xfrm>
                <a:off x="393181" y="4496833"/>
                <a:ext cx="6001899" cy="119064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651580" y="3568383"/>
                <a:ext cx="2699778" cy="844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solidFill>
                            <a:prstClr val="black"/>
                          </a:solidFill>
                          <a:latin typeface="Cambria Math" panose="02040503050406030204" pitchFamily="18" charset="0"/>
                          <a:ea typeface="Cambria Math" panose="02040503050406030204" pitchFamily="18" charset="0"/>
                        </a:rPr>
                        <m:t>𝜎</m:t>
                      </m:r>
                      <m:r>
                        <a:rPr lang="de-DE" i="1" smtClean="0">
                          <a:solidFill>
                            <a:prstClr val="black"/>
                          </a:solidFill>
                          <a:latin typeface="Cambria Math" panose="02040503050406030204" pitchFamily="18" charset="0"/>
                          <a:ea typeface="Cambria Math" panose="02040503050406030204" pitchFamily="18" charset="0"/>
                        </a:rPr>
                        <m:t>=</m:t>
                      </m:r>
                      <m:sSub>
                        <m:sSubPr>
                          <m:ctrlPr>
                            <a:rPr lang="de-DE" i="1" smtClean="0">
                              <a:solidFill>
                                <a:prstClr val="black"/>
                              </a:solidFill>
                              <a:latin typeface="Cambria Math" panose="02040503050406030204" pitchFamily="18" charset="0"/>
                              <a:ea typeface="Cambria Math" panose="02040503050406030204" pitchFamily="18" charset="0"/>
                            </a:rPr>
                          </m:ctrlPr>
                        </m:sSubPr>
                        <m:e>
                          <m:r>
                            <a:rPr lang="de-DE" i="1" smtClean="0">
                              <a:solidFill>
                                <a:prstClr val="black"/>
                              </a:solidFill>
                              <a:latin typeface="Cambria Math" panose="02040503050406030204" pitchFamily="18" charset="0"/>
                              <a:ea typeface="Cambria Math" panose="02040503050406030204" pitchFamily="18" charset="0"/>
                            </a:rPr>
                            <m:t>𝜎</m:t>
                          </m:r>
                        </m:e>
                        <m:sub>
                          <m:r>
                            <a:rPr lang="de-DE" i="1" smtClean="0">
                              <a:solidFill>
                                <a:prstClr val="black"/>
                              </a:solidFill>
                              <a:latin typeface="Cambria Math" panose="02040503050406030204" pitchFamily="18" charset="0"/>
                              <a:ea typeface="Cambria Math" panose="02040503050406030204" pitchFamily="18" charset="0"/>
                            </a:rPr>
                            <m:t>0</m:t>
                          </m:r>
                        </m:sub>
                      </m:sSub>
                      <m:sSub>
                        <m:sSubPr>
                          <m:ctrlPr>
                            <a:rPr lang="en-US" i="1">
                              <a:solidFill>
                                <a:prstClr val="black"/>
                              </a:solidFill>
                              <a:latin typeface="Cambria Math" panose="02040503050406030204" pitchFamily="18" charset="0"/>
                            </a:rPr>
                          </m:ctrlPr>
                        </m:sSubPr>
                        <m:e>
                          <m:r>
                            <a:rPr lang="de-DE" i="1">
                              <a:solidFill>
                                <a:prstClr val="black"/>
                              </a:solidFill>
                              <a:latin typeface="Cambria Math" panose="02040503050406030204" pitchFamily="18" charset="0"/>
                            </a:rPr>
                            <m:t>𝑛</m:t>
                          </m:r>
                        </m:e>
                        <m:sub>
                          <m:r>
                            <a:rPr lang="de-DE" i="1">
                              <a:solidFill>
                                <a:prstClr val="black"/>
                              </a:solidFill>
                              <a:latin typeface="Cambria Math" panose="02040503050406030204" pitchFamily="18" charset="0"/>
                            </a:rPr>
                            <m:t>𝑛</m:t>
                          </m:r>
                        </m:sub>
                      </m:sSub>
                      <m:r>
                        <a:rPr lang="de-DE" i="1">
                          <a:solidFill>
                            <a:prstClr val="black"/>
                          </a:solidFill>
                          <a:latin typeface="Cambria Math" panose="02040503050406030204" pitchFamily="18" charset="0"/>
                        </a:rPr>
                        <m:t>=</m:t>
                      </m:r>
                      <m:sSub>
                        <m:sSubPr>
                          <m:ctrlPr>
                            <a:rPr lang="de-DE" i="1">
                              <a:solidFill>
                                <a:prstClr val="black"/>
                              </a:solidFill>
                              <a:latin typeface="Cambria Math" panose="02040503050406030204" pitchFamily="18" charset="0"/>
                              <a:ea typeface="Cambria Math" panose="02040503050406030204" pitchFamily="18" charset="0"/>
                            </a:rPr>
                          </m:ctrlPr>
                        </m:sSubPr>
                        <m:e>
                          <m:r>
                            <a:rPr lang="de-DE" i="1">
                              <a:solidFill>
                                <a:prstClr val="black"/>
                              </a:solidFill>
                              <a:latin typeface="Cambria Math" panose="02040503050406030204" pitchFamily="18" charset="0"/>
                              <a:ea typeface="Cambria Math" panose="02040503050406030204" pitchFamily="18" charset="0"/>
                            </a:rPr>
                            <m:t>𝜎</m:t>
                          </m:r>
                        </m:e>
                        <m:sub>
                          <m:r>
                            <a:rPr lang="de-DE" i="1">
                              <a:solidFill>
                                <a:prstClr val="black"/>
                              </a:solidFill>
                              <a:latin typeface="Cambria Math" panose="02040503050406030204" pitchFamily="18" charset="0"/>
                              <a:ea typeface="Cambria Math" panose="02040503050406030204" pitchFamily="18" charset="0"/>
                            </a:rPr>
                            <m:t>0</m:t>
                          </m:r>
                        </m:sub>
                      </m:sSub>
                      <m:r>
                        <m:rPr>
                          <m:sty m:val="p"/>
                        </m:rPr>
                        <a:rPr lang="de-DE">
                          <a:solidFill>
                            <a:prstClr val="black"/>
                          </a:solidFill>
                          <a:latin typeface="Cambria Math" panose="02040503050406030204" pitchFamily="18" charset="0"/>
                        </a:rPr>
                        <m:t>exp</m:t>
                      </m:r>
                      <m:r>
                        <a:rPr lang="de-DE" i="1">
                          <a:solidFill>
                            <a:prstClr val="black"/>
                          </a:solidFill>
                          <a:latin typeface="Cambria Math" panose="02040503050406030204" pitchFamily="18" charset="0"/>
                        </a:rPr>
                        <m:t>⁡(−</m:t>
                      </m:r>
                      <m:f>
                        <m:fPr>
                          <m:ctrlPr>
                            <a:rPr lang="de-DE" i="1">
                              <a:solidFill>
                                <a:prstClr val="black"/>
                              </a:solidFill>
                              <a:latin typeface="Cambria Math" panose="02040503050406030204" pitchFamily="18" charset="0"/>
                              <a:ea typeface="Cambria Math" panose="02040503050406030204" pitchFamily="18" charset="0"/>
                            </a:rPr>
                          </m:ctrlPr>
                        </m:fPr>
                        <m:num>
                          <m:r>
                            <m:rPr>
                              <m:sty m:val="p"/>
                            </m:rPr>
                            <a:rPr lang="el-GR" i="1">
                              <a:solidFill>
                                <a:prstClr val="black"/>
                              </a:solidFill>
                              <a:latin typeface="Cambria Math" panose="02040503050406030204" pitchFamily="18" charset="0"/>
                              <a:ea typeface="Cambria Math" panose="02040503050406030204" pitchFamily="18" charset="0"/>
                            </a:rPr>
                            <m:t>Δ</m:t>
                          </m:r>
                        </m:num>
                        <m:den>
                          <m:sSub>
                            <m:sSubPr>
                              <m:ctrlPr>
                                <a:rPr lang="de-DE" i="1">
                                  <a:solidFill>
                                    <a:prstClr val="black"/>
                                  </a:solidFill>
                                  <a:latin typeface="Cambria Math" panose="02040503050406030204" pitchFamily="18" charset="0"/>
                                  <a:ea typeface="Cambria Math" panose="02040503050406030204" pitchFamily="18" charset="0"/>
                                </a:rPr>
                              </m:ctrlPr>
                            </m:sSubPr>
                            <m:e>
                              <m:r>
                                <a:rPr lang="de-DE" i="1">
                                  <a:solidFill>
                                    <a:prstClr val="black"/>
                                  </a:solidFill>
                                  <a:latin typeface="Cambria Math" panose="02040503050406030204" pitchFamily="18" charset="0"/>
                                  <a:ea typeface="Cambria Math" panose="02040503050406030204" pitchFamily="18" charset="0"/>
                                </a:rPr>
                                <m:t>𝑘</m:t>
                              </m:r>
                            </m:e>
                            <m:sub>
                              <m:r>
                                <a:rPr lang="de-DE" i="1">
                                  <a:solidFill>
                                    <a:prstClr val="black"/>
                                  </a:solidFill>
                                  <a:latin typeface="Cambria Math" panose="02040503050406030204" pitchFamily="18" charset="0"/>
                                  <a:ea typeface="Cambria Math" panose="02040503050406030204" pitchFamily="18" charset="0"/>
                                </a:rPr>
                                <m:t>𝑏</m:t>
                              </m:r>
                            </m:sub>
                          </m:sSub>
                          <m:r>
                            <a:rPr lang="de-DE" i="1">
                              <a:solidFill>
                                <a:prstClr val="black"/>
                              </a:solidFill>
                              <a:latin typeface="Cambria Math" panose="02040503050406030204" pitchFamily="18" charset="0"/>
                              <a:ea typeface="Cambria Math" panose="02040503050406030204" pitchFamily="18" charset="0"/>
                            </a:rPr>
                            <m:t>𝑇</m:t>
                          </m:r>
                        </m:den>
                      </m:f>
                      <m:r>
                        <a:rPr lang="de-DE" i="1">
                          <a:solidFill>
                            <a:prstClr val="black"/>
                          </a:solidFill>
                          <a:latin typeface="Cambria Math" panose="02040503050406030204" pitchFamily="18" charset="0"/>
                          <a:ea typeface="Cambria Math" panose="02040503050406030204" pitchFamily="18" charset="0"/>
                        </a:rPr>
                        <m:t>)</m:t>
                      </m:r>
                    </m:oMath>
                  </m:oMathPara>
                </a14:m>
                <a:endParaRPr lang="en-US" dirty="0">
                  <a:solidFill>
                    <a:prstClr val="black"/>
                  </a:solidFill>
                </a:endParaRPr>
              </a:p>
              <a:p>
                <a:endParaRPr lang="en-US" dirty="0">
                  <a:solidFill>
                    <a:prstClr val="black"/>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51580" y="3568383"/>
                <a:ext cx="2699778" cy="844205"/>
              </a:xfrm>
              <a:prstGeom prst="rect">
                <a:avLst/>
              </a:prstGeom>
              <a:blipFill rotWithShape="0">
                <a:blip r:embed="rId9"/>
                <a:stretch>
                  <a:fillRect/>
                </a:stretch>
              </a:blipFill>
            </p:spPr>
            <p:txBody>
              <a:bodyPr/>
              <a:lstStyle/>
              <a:p>
                <a:r>
                  <a:rPr lang="en-US">
                    <a:noFill/>
                  </a:rPr>
                  <a:t> </a:t>
                </a:r>
              </a:p>
            </p:txBody>
          </p:sp>
        </mc:Fallback>
      </mc:AlternateContent>
      <p:grpSp>
        <p:nvGrpSpPr>
          <p:cNvPr id="6" name="Group 5"/>
          <p:cNvGrpSpPr/>
          <p:nvPr/>
        </p:nvGrpSpPr>
        <p:grpSpPr>
          <a:xfrm>
            <a:off x="6032342" y="1219200"/>
            <a:ext cx="2887662" cy="2303462"/>
            <a:chOff x="6032342" y="1219200"/>
            <a:chExt cx="2887662" cy="2303462"/>
          </a:xfrm>
        </p:grpSpPr>
        <p:sp>
          <p:nvSpPr>
            <p:cNvPr id="23" name="Line 7"/>
            <p:cNvSpPr>
              <a:spLocks noChangeShapeType="1"/>
            </p:cNvSpPr>
            <p:nvPr/>
          </p:nvSpPr>
          <p:spPr bwMode="auto">
            <a:xfrm flipV="1">
              <a:off x="6586379" y="1349375"/>
              <a:ext cx="0" cy="1612900"/>
            </a:xfrm>
            <a:prstGeom prst="line">
              <a:avLst/>
            </a:prstGeom>
            <a:noFill/>
            <a:ln w="9525">
              <a:solidFill>
                <a:schemeClr val="tx1"/>
              </a:solidFill>
              <a:round/>
              <a:headEnd/>
              <a:tailEnd type="triangle" w="med" len="med"/>
            </a:ln>
          </p:spPr>
          <p:txBody>
            <a:bodyPr wrap="none" anchor="ctr"/>
            <a:lstStyle/>
            <a:p>
              <a:endParaRPr lang="en-GB">
                <a:solidFill>
                  <a:prstClr val="black"/>
                </a:solidFill>
              </a:endParaRPr>
            </a:p>
          </p:txBody>
        </p:sp>
        <p:sp>
          <p:nvSpPr>
            <p:cNvPr id="24" name="Line 8"/>
            <p:cNvSpPr>
              <a:spLocks noChangeShapeType="1"/>
            </p:cNvSpPr>
            <p:nvPr/>
          </p:nvSpPr>
          <p:spPr bwMode="auto">
            <a:xfrm>
              <a:off x="6573679" y="2962275"/>
              <a:ext cx="2298700" cy="0"/>
            </a:xfrm>
            <a:prstGeom prst="line">
              <a:avLst/>
            </a:prstGeom>
            <a:noFill/>
            <a:ln w="9525">
              <a:solidFill>
                <a:schemeClr val="tx1"/>
              </a:solidFill>
              <a:round/>
              <a:headEnd/>
              <a:tailEnd type="triangle" w="med" len="med"/>
            </a:ln>
          </p:spPr>
          <p:txBody>
            <a:bodyPr wrap="none" anchor="ctr"/>
            <a:lstStyle/>
            <a:p>
              <a:endParaRPr lang="en-GB">
                <a:solidFill>
                  <a:prstClr val="black"/>
                </a:solidFill>
              </a:endParaRPr>
            </a:p>
          </p:txBody>
        </p:sp>
        <p:sp>
          <p:nvSpPr>
            <p:cNvPr id="25" name="Text Box 9"/>
            <p:cNvSpPr txBox="1">
              <a:spLocks noChangeArrowheads="1"/>
            </p:cNvSpPr>
            <p:nvPr/>
          </p:nvSpPr>
          <p:spPr bwMode="auto">
            <a:xfrm rot="16200000">
              <a:off x="5217955" y="2033587"/>
              <a:ext cx="2025650" cy="396875"/>
            </a:xfrm>
            <a:prstGeom prst="rect">
              <a:avLst/>
            </a:prstGeom>
            <a:noFill/>
            <a:ln w="9525" algn="ctr">
              <a:noFill/>
              <a:miter lim="800000"/>
              <a:headEnd/>
              <a:tailEnd/>
            </a:ln>
            <a:effectLst/>
          </p:spPr>
          <p:txBody>
            <a:bodyPr>
              <a:spAutoFit/>
            </a:bodyPr>
            <a:lstStyle/>
            <a:p>
              <a:pPr algn="ctr" eaLnBrk="0" hangingPunct="0">
                <a:defRPr/>
              </a:pPr>
              <a:r>
                <a:rPr lang="fr-CH" sz="2000" dirty="0" err="1">
                  <a:solidFill>
                    <a:prstClr val="white">
                      <a:lumMod val="50000"/>
                    </a:prstClr>
                  </a:solidFill>
                  <a:latin typeface="Arial" charset="0"/>
                  <a:ea typeface="ＭＳ Ｐゴシック" pitchFamily="-48" charset="-128"/>
                </a:rPr>
                <a:t>electron</a:t>
              </a:r>
              <a:r>
                <a:rPr lang="fr-CH" sz="2000" dirty="0">
                  <a:solidFill>
                    <a:prstClr val="white">
                      <a:lumMod val="50000"/>
                    </a:prstClr>
                  </a:solidFill>
                  <a:latin typeface="Arial" charset="0"/>
                  <a:ea typeface="ＭＳ Ｐゴシック" pitchFamily="-48" charset="-128"/>
                </a:rPr>
                <a:t> </a:t>
              </a:r>
              <a:r>
                <a:rPr lang="fr-CH" sz="2000" dirty="0" err="1">
                  <a:solidFill>
                    <a:prstClr val="white">
                      <a:lumMod val="50000"/>
                    </a:prstClr>
                  </a:solidFill>
                  <a:latin typeface="Arial" charset="0"/>
                  <a:ea typeface="ＭＳ Ｐゴシック" pitchFamily="-48" charset="-128"/>
                </a:rPr>
                <a:t>density</a:t>
              </a:r>
              <a:endParaRPr lang="en-US" sz="2000" dirty="0">
                <a:solidFill>
                  <a:prstClr val="white">
                    <a:lumMod val="50000"/>
                  </a:prstClr>
                </a:solidFill>
                <a:latin typeface="Arial" charset="0"/>
                <a:ea typeface="ＭＳ Ｐゴシック" pitchFamily="-48" charset="-128"/>
              </a:endParaRPr>
            </a:p>
          </p:txBody>
        </p:sp>
        <p:sp>
          <p:nvSpPr>
            <p:cNvPr id="26" name="Text Box 10"/>
            <p:cNvSpPr txBox="1">
              <a:spLocks noChangeArrowheads="1"/>
            </p:cNvSpPr>
            <p:nvPr/>
          </p:nvSpPr>
          <p:spPr bwMode="auto">
            <a:xfrm>
              <a:off x="6449854" y="3125787"/>
              <a:ext cx="2470150" cy="396875"/>
            </a:xfrm>
            <a:prstGeom prst="rect">
              <a:avLst/>
            </a:prstGeom>
            <a:noFill/>
            <a:ln w="9525" algn="ctr">
              <a:noFill/>
              <a:prstDash val="sysDot"/>
              <a:miter lim="800000"/>
              <a:headEnd/>
              <a:tailEnd/>
            </a:ln>
            <a:effectLst/>
          </p:spPr>
          <p:txBody>
            <a:bodyPr>
              <a:spAutoFit/>
            </a:bodyPr>
            <a:lstStyle/>
            <a:p>
              <a:pPr algn="ctr" eaLnBrk="0" hangingPunct="0">
                <a:defRPr/>
              </a:pPr>
              <a:r>
                <a:rPr lang="fr-CH" sz="2000" dirty="0" err="1">
                  <a:solidFill>
                    <a:prstClr val="white">
                      <a:lumMod val="50000"/>
                    </a:prstClr>
                  </a:solidFill>
                  <a:latin typeface="Arial" charset="0"/>
                  <a:ea typeface="ＭＳ Ｐゴシック" pitchFamily="-48" charset="-128"/>
                </a:rPr>
                <a:t>temperature</a:t>
              </a:r>
              <a:r>
                <a:rPr lang="fr-CH" sz="2000" dirty="0">
                  <a:solidFill>
                    <a:prstClr val="white">
                      <a:lumMod val="50000"/>
                    </a:prstClr>
                  </a:solidFill>
                  <a:latin typeface="Arial" charset="0"/>
                  <a:ea typeface="ＭＳ Ｐゴシック" pitchFamily="-48" charset="-128"/>
                </a:rPr>
                <a:t> (K)</a:t>
              </a:r>
              <a:endParaRPr lang="en-US" sz="2000" dirty="0">
                <a:solidFill>
                  <a:prstClr val="white">
                    <a:lumMod val="50000"/>
                  </a:prstClr>
                </a:solidFill>
                <a:latin typeface="Arial" charset="0"/>
                <a:ea typeface="ＭＳ Ｐゴシック" pitchFamily="-48" charset="-128"/>
              </a:endParaRPr>
            </a:p>
          </p:txBody>
        </p:sp>
        <p:sp>
          <p:nvSpPr>
            <p:cNvPr id="27" name="Text Box 11"/>
            <p:cNvSpPr txBox="1">
              <a:spLocks noChangeArrowheads="1"/>
            </p:cNvSpPr>
            <p:nvPr/>
          </p:nvSpPr>
          <p:spPr bwMode="auto">
            <a:xfrm>
              <a:off x="7846854" y="2617787"/>
              <a:ext cx="577850" cy="396875"/>
            </a:xfrm>
            <a:prstGeom prst="rect">
              <a:avLst/>
            </a:prstGeom>
            <a:noFill/>
            <a:ln w="9525" algn="ctr">
              <a:noFill/>
              <a:miter lim="800000"/>
              <a:headEnd/>
              <a:tailEnd/>
            </a:ln>
          </p:spPr>
          <p:txBody>
            <a:bodyPr>
              <a:spAutoFit/>
            </a:bodyPr>
            <a:lstStyle/>
            <a:p>
              <a:pPr algn="ctr" eaLnBrk="0" hangingPunct="0"/>
              <a:r>
                <a:rPr lang="fr-CH" sz="2000" i="1" dirty="0">
                  <a:solidFill>
                    <a:prstClr val="black"/>
                  </a:solidFill>
                  <a:latin typeface="Arial" charset="0"/>
                  <a:ea typeface="ＭＳ Ｐゴシック" pitchFamily="1" charset="-128"/>
                </a:rPr>
                <a:t>T</a:t>
              </a:r>
              <a:r>
                <a:rPr lang="fr-CH" sz="2000" baseline="-25000" dirty="0">
                  <a:solidFill>
                    <a:prstClr val="black"/>
                  </a:solidFill>
                  <a:latin typeface="Arial" charset="0"/>
                  <a:ea typeface="ＭＳ Ｐゴシック" pitchFamily="1" charset="-128"/>
                </a:rPr>
                <a:t>c</a:t>
              </a:r>
              <a:endParaRPr lang="en-US" sz="2000" baseline="-25000" dirty="0">
                <a:solidFill>
                  <a:prstClr val="black"/>
                </a:solidFill>
                <a:latin typeface="Arial" charset="0"/>
                <a:ea typeface="ＭＳ Ｐゴシック" pitchFamily="1" charset="-128"/>
              </a:endParaRPr>
            </a:p>
          </p:txBody>
        </p:sp>
        <p:sp>
          <p:nvSpPr>
            <p:cNvPr id="28" name="Line 12"/>
            <p:cNvSpPr>
              <a:spLocks noChangeShapeType="1"/>
            </p:cNvSpPr>
            <p:nvPr/>
          </p:nvSpPr>
          <p:spPr bwMode="auto">
            <a:xfrm>
              <a:off x="7932579" y="1844675"/>
              <a:ext cx="0" cy="1117600"/>
            </a:xfrm>
            <a:prstGeom prst="line">
              <a:avLst/>
            </a:prstGeom>
            <a:noFill/>
            <a:ln w="9525">
              <a:solidFill>
                <a:schemeClr val="tx1"/>
              </a:solidFill>
              <a:prstDash val="dash"/>
              <a:round/>
              <a:headEnd/>
              <a:tailEnd/>
            </a:ln>
          </p:spPr>
          <p:txBody>
            <a:bodyPr wrap="none" anchor="ctr"/>
            <a:lstStyle/>
            <a:p>
              <a:endParaRPr lang="en-GB">
                <a:solidFill>
                  <a:prstClr val="black"/>
                </a:solidFill>
              </a:endParaRPr>
            </a:p>
          </p:txBody>
        </p:sp>
        <p:sp>
          <p:nvSpPr>
            <p:cNvPr id="29" name="Line 13"/>
            <p:cNvSpPr>
              <a:spLocks noChangeShapeType="1"/>
            </p:cNvSpPr>
            <p:nvPr/>
          </p:nvSpPr>
          <p:spPr bwMode="auto">
            <a:xfrm>
              <a:off x="6599079" y="1844675"/>
              <a:ext cx="2235200" cy="0"/>
            </a:xfrm>
            <a:prstGeom prst="line">
              <a:avLst/>
            </a:prstGeom>
            <a:noFill/>
            <a:ln w="28575">
              <a:solidFill>
                <a:schemeClr val="accent2"/>
              </a:solidFill>
              <a:round/>
              <a:headEnd/>
              <a:tailEnd/>
            </a:ln>
          </p:spPr>
          <p:txBody>
            <a:bodyPr wrap="none" anchor="ctr"/>
            <a:lstStyle/>
            <a:p>
              <a:endParaRPr lang="en-GB">
                <a:solidFill>
                  <a:prstClr val="black"/>
                </a:solidFill>
              </a:endParaRPr>
            </a:p>
          </p:txBody>
        </p:sp>
        <p:sp>
          <p:nvSpPr>
            <p:cNvPr id="30" name="Text Box 14"/>
            <p:cNvSpPr txBox="1">
              <a:spLocks noChangeArrowheads="1"/>
            </p:cNvSpPr>
            <p:nvPr/>
          </p:nvSpPr>
          <p:spPr bwMode="auto">
            <a:xfrm>
              <a:off x="8202454" y="1830387"/>
              <a:ext cx="577850" cy="396875"/>
            </a:xfrm>
            <a:prstGeom prst="rect">
              <a:avLst/>
            </a:prstGeom>
            <a:noFill/>
            <a:ln w="9525" algn="ctr">
              <a:noFill/>
              <a:miter lim="800000"/>
              <a:headEnd/>
              <a:tailEnd/>
            </a:ln>
          </p:spPr>
          <p:txBody>
            <a:bodyPr>
              <a:spAutoFit/>
            </a:bodyPr>
            <a:lstStyle/>
            <a:p>
              <a:pPr algn="ctr" eaLnBrk="0" hangingPunct="0"/>
              <a:r>
                <a:rPr lang="fr-CH" sz="2000" i="1" dirty="0">
                  <a:solidFill>
                    <a:prstClr val="black"/>
                  </a:solidFill>
                  <a:latin typeface="Arial" charset="0"/>
                  <a:ea typeface="ＭＳ Ｐゴシック" pitchFamily="1" charset="-128"/>
                </a:rPr>
                <a:t>n</a:t>
              </a:r>
              <a:endParaRPr lang="en-US" sz="2000" i="1" dirty="0">
                <a:solidFill>
                  <a:prstClr val="black"/>
                </a:solidFill>
                <a:latin typeface="Arial" charset="0"/>
                <a:ea typeface="ＭＳ Ｐゴシック" pitchFamily="1" charset="-128"/>
              </a:endParaRPr>
            </a:p>
          </p:txBody>
        </p:sp>
        <p:sp>
          <p:nvSpPr>
            <p:cNvPr id="31" name="Arc 15"/>
            <p:cNvSpPr>
              <a:spLocks/>
            </p:cNvSpPr>
            <p:nvPr/>
          </p:nvSpPr>
          <p:spPr bwMode="auto">
            <a:xfrm>
              <a:off x="6599079" y="1844675"/>
              <a:ext cx="1333500" cy="11176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prstDash val="sysDot"/>
              <a:round/>
              <a:headEnd/>
              <a:tailEnd/>
            </a:ln>
          </p:spPr>
          <p:txBody>
            <a:bodyPr wrap="none" anchor="ctr"/>
            <a:lstStyle/>
            <a:p>
              <a:pPr eaLnBrk="0" hangingPunct="0"/>
              <a:endParaRPr lang="en-GB">
                <a:solidFill>
                  <a:prstClr val="black"/>
                </a:solidFill>
              </a:endParaRPr>
            </a:p>
          </p:txBody>
        </p:sp>
        <p:sp>
          <p:nvSpPr>
            <p:cNvPr id="32" name="Text Box 16"/>
            <p:cNvSpPr txBox="1">
              <a:spLocks noChangeArrowheads="1"/>
            </p:cNvSpPr>
            <p:nvPr/>
          </p:nvSpPr>
          <p:spPr bwMode="auto">
            <a:xfrm>
              <a:off x="7046754" y="2224087"/>
              <a:ext cx="577850" cy="396875"/>
            </a:xfrm>
            <a:prstGeom prst="rect">
              <a:avLst/>
            </a:prstGeom>
            <a:noFill/>
            <a:ln w="9525" algn="ctr">
              <a:noFill/>
              <a:miter lim="800000"/>
              <a:headEnd/>
              <a:tailEnd/>
            </a:ln>
          </p:spPr>
          <p:txBody>
            <a:bodyPr>
              <a:spAutoFit/>
            </a:bodyPr>
            <a:lstStyle/>
            <a:p>
              <a:pPr algn="ctr" eaLnBrk="0" hangingPunct="0"/>
              <a:r>
                <a:rPr lang="fr-CH" sz="2000" i="1" dirty="0">
                  <a:solidFill>
                    <a:prstClr val="black"/>
                  </a:solidFill>
                  <a:latin typeface="Arial" charset="0"/>
                  <a:ea typeface="ＭＳ Ｐゴシック" pitchFamily="1" charset="-128"/>
                </a:rPr>
                <a:t>n</a:t>
              </a:r>
              <a:r>
                <a:rPr lang="fr-CH" sz="2000" i="1" baseline="-25000" dirty="0">
                  <a:solidFill>
                    <a:prstClr val="black"/>
                  </a:solidFill>
                  <a:latin typeface="Arial" charset="0"/>
                  <a:ea typeface="ＭＳ Ｐゴシック" pitchFamily="1" charset="-128"/>
                </a:rPr>
                <a:t>s</a:t>
              </a:r>
              <a:endParaRPr lang="en-US" sz="2000" i="1" baseline="-25000" dirty="0">
                <a:solidFill>
                  <a:prstClr val="black"/>
                </a:solidFill>
                <a:latin typeface="Arial" charset="0"/>
                <a:ea typeface="ＭＳ Ｐゴシック" pitchFamily="1" charset="-128"/>
              </a:endParaRPr>
            </a:p>
          </p:txBody>
        </p:sp>
      </p:grpSp>
      <p:graphicFrame>
        <p:nvGraphicFramePr>
          <p:cNvPr id="33" name="Object 5"/>
          <p:cNvGraphicFramePr>
            <a:graphicFrameLocks noGrp="1" noChangeAspect="1"/>
          </p:cNvGraphicFramePr>
          <p:nvPr>
            <p:ph sz="half" idx="4294967295"/>
            <p:extLst/>
          </p:nvPr>
        </p:nvGraphicFramePr>
        <p:xfrm>
          <a:off x="6513195" y="3827463"/>
          <a:ext cx="2667317" cy="579189"/>
        </p:xfrm>
        <a:graphic>
          <a:graphicData uri="http://schemas.openxmlformats.org/presentationml/2006/ole">
            <mc:AlternateContent xmlns:mc="http://schemas.openxmlformats.org/markup-compatibility/2006">
              <mc:Choice xmlns:v="urn:schemas-microsoft-com:vml" Requires="v">
                <p:oleObj spid="_x0000_s35868" name="Equation" r:id="rId10" imgW="1168200" imgH="253800" progId="Equation.3">
                  <p:embed/>
                </p:oleObj>
              </mc:Choice>
              <mc:Fallback>
                <p:oleObj name="Equation" r:id="rId10" imgW="1168200" imgH="253800" progId="Equation.3">
                  <p:embed/>
                  <p:pic>
                    <p:nvPicPr>
                      <p:cNvPr id="33" name="Object 5"/>
                      <p:cNvPicPr>
                        <a:picLocks noChangeAspect="1" noChangeArrowheads="1"/>
                      </p:cNvPicPr>
                      <p:nvPr/>
                    </p:nvPicPr>
                    <p:blipFill>
                      <a:blip r:embed="rId11"/>
                      <a:srcRect/>
                      <a:stretch>
                        <a:fillRect/>
                      </a:stretch>
                    </p:blipFill>
                    <p:spPr bwMode="auto">
                      <a:xfrm>
                        <a:off x="6513195" y="3827463"/>
                        <a:ext cx="2667317" cy="579189"/>
                      </a:xfrm>
                      <a:prstGeom prst="rect">
                        <a:avLst/>
                      </a:prstGeom>
                      <a:noFill/>
                      <a:extLst/>
                    </p:spPr>
                  </p:pic>
                </p:oleObj>
              </mc:Fallback>
            </mc:AlternateContent>
          </a:graphicData>
        </a:graphic>
      </p:graphicFrame>
      <p:sp>
        <p:nvSpPr>
          <p:cNvPr id="34" name="TextBox 33"/>
          <p:cNvSpPr txBox="1"/>
          <p:nvPr/>
        </p:nvSpPr>
        <p:spPr>
          <a:xfrm>
            <a:off x="6449854" y="4680892"/>
            <a:ext cx="1856598" cy="461665"/>
          </a:xfrm>
          <a:prstGeom prst="rect">
            <a:avLst/>
          </a:prstGeom>
          <a:noFill/>
        </p:spPr>
        <p:txBody>
          <a:bodyPr wrap="none" rtlCol="0">
            <a:spAutoFit/>
          </a:bodyPr>
          <a:lstStyle/>
          <a:p>
            <a:r>
              <a:rPr lang="en-US" sz="2400" dirty="0" smtClean="0">
                <a:solidFill>
                  <a:prstClr val="black"/>
                </a:solidFill>
              </a:rPr>
              <a:t>Close to 0 K:</a:t>
            </a:r>
          </a:p>
        </p:txBody>
      </p:sp>
      <mc:AlternateContent xmlns:mc="http://schemas.openxmlformats.org/markup-compatibility/2006" xmlns:a14="http://schemas.microsoft.com/office/drawing/2010/main">
        <mc:Choice Requires="a14">
          <p:sp>
            <p:nvSpPr>
              <p:cNvPr id="35" name="TextBox 34"/>
              <p:cNvSpPr txBox="1"/>
              <p:nvPr/>
            </p:nvSpPr>
            <p:spPr>
              <a:xfrm>
                <a:off x="6562824" y="5085184"/>
                <a:ext cx="2345066" cy="7562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prstClr val="black"/>
                              </a:solidFill>
                              <a:latin typeface="Cambria Math" panose="02040503050406030204" pitchFamily="18" charset="0"/>
                            </a:rPr>
                          </m:ctrlPr>
                        </m:sSubPr>
                        <m:e>
                          <m:r>
                            <a:rPr lang="de-DE" sz="2400" i="1" smtClean="0">
                              <a:solidFill>
                                <a:prstClr val="black"/>
                              </a:solidFill>
                              <a:latin typeface="Cambria Math" panose="02040503050406030204" pitchFamily="18" charset="0"/>
                            </a:rPr>
                            <m:t>𝑛</m:t>
                          </m:r>
                        </m:e>
                        <m:sub>
                          <m:r>
                            <a:rPr lang="de-DE" sz="2400" i="1" smtClean="0">
                              <a:solidFill>
                                <a:prstClr val="black"/>
                              </a:solidFill>
                              <a:latin typeface="Cambria Math" panose="02040503050406030204" pitchFamily="18" charset="0"/>
                            </a:rPr>
                            <m:t>𝑛</m:t>
                          </m:r>
                        </m:sub>
                      </m:sSub>
                      <m:r>
                        <a:rPr lang="de-DE" sz="2400" i="1" smtClean="0">
                          <a:solidFill>
                            <a:prstClr val="black"/>
                          </a:solidFill>
                          <a:latin typeface="Cambria Math" panose="02040503050406030204" pitchFamily="18" charset="0"/>
                        </a:rPr>
                        <m:t>=</m:t>
                      </m:r>
                      <m:r>
                        <m:rPr>
                          <m:sty m:val="p"/>
                        </m:rPr>
                        <a:rPr lang="de-DE" sz="2400" smtClean="0">
                          <a:solidFill>
                            <a:prstClr val="black"/>
                          </a:solidFill>
                          <a:latin typeface="Cambria Math" panose="02040503050406030204" pitchFamily="18" charset="0"/>
                        </a:rPr>
                        <m:t>exp</m:t>
                      </m:r>
                      <m:r>
                        <a:rPr lang="de-DE" sz="2400" i="1" smtClean="0">
                          <a:solidFill>
                            <a:prstClr val="black"/>
                          </a:solidFill>
                          <a:latin typeface="Cambria Math" panose="02040503050406030204" pitchFamily="18" charset="0"/>
                        </a:rPr>
                        <m:t>⁡(−</m:t>
                      </m:r>
                      <m:f>
                        <m:fPr>
                          <m:ctrlPr>
                            <a:rPr lang="de-DE" sz="2400" i="1" smtClean="0">
                              <a:solidFill>
                                <a:prstClr val="black"/>
                              </a:solidFill>
                              <a:latin typeface="Cambria Math" panose="02040503050406030204" pitchFamily="18" charset="0"/>
                              <a:ea typeface="Cambria Math" panose="02040503050406030204" pitchFamily="18" charset="0"/>
                            </a:rPr>
                          </m:ctrlPr>
                        </m:fPr>
                        <m:num>
                          <m:r>
                            <m:rPr>
                              <m:sty m:val="p"/>
                            </m:rPr>
                            <a:rPr lang="el-GR" sz="2400" i="1" smtClean="0">
                              <a:solidFill>
                                <a:prstClr val="black"/>
                              </a:solidFill>
                              <a:latin typeface="Cambria Math" panose="02040503050406030204" pitchFamily="18" charset="0"/>
                              <a:ea typeface="Cambria Math" panose="02040503050406030204" pitchFamily="18" charset="0"/>
                            </a:rPr>
                            <m:t>Δ</m:t>
                          </m:r>
                        </m:num>
                        <m:den>
                          <m:sSub>
                            <m:sSubPr>
                              <m:ctrlPr>
                                <a:rPr lang="de-DE" sz="2400" i="1" smtClean="0">
                                  <a:solidFill>
                                    <a:prstClr val="black"/>
                                  </a:solidFill>
                                  <a:latin typeface="Cambria Math" panose="02040503050406030204" pitchFamily="18" charset="0"/>
                                  <a:ea typeface="Cambria Math" panose="02040503050406030204" pitchFamily="18" charset="0"/>
                                </a:rPr>
                              </m:ctrlPr>
                            </m:sSubPr>
                            <m:e>
                              <m:r>
                                <a:rPr lang="de-DE" sz="2400" i="1" smtClean="0">
                                  <a:solidFill>
                                    <a:prstClr val="black"/>
                                  </a:solidFill>
                                  <a:latin typeface="Cambria Math" panose="02040503050406030204" pitchFamily="18" charset="0"/>
                                  <a:ea typeface="Cambria Math" panose="02040503050406030204" pitchFamily="18" charset="0"/>
                                </a:rPr>
                                <m:t>𝑘</m:t>
                              </m:r>
                            </m:e>
                            <m:sub>
                              <m:r>
                                <a:rPr lang="de-DE" sz="2400" i="1" smtClean="0">
                                  <a:solidFill>
                                    <a:prstClr val="black"/>
                                  </a:solidFill>
                                  <a:latin typeface="Cambria Math" panose="02040503050406030204" pitchFamily="18" charset="0"/>
                                  <a:ea typeface="Cambria Math" panose="02040503050406030204" pitchFamily="18" charset="0"/>
                                </a:rPr>
                                <m:t>𝑏</m:t>
                              </m:r>
                            </m:sub>
                          </m:sSub>
                          <m:r>
                            <a:rPr lang="de-DE" sz="2400" i="1" smtClean="0">
                              <a:solidFill>
                                <a:prstClr val="black"/>
                              </a:solidFill>
                              <a:latin typeface="Cambria Math" panose="02040503050406030204" pitchFamily="18" charset="0"/>
                              <a:ea typeface="Cambria Math" panose="02040503050406030204" pitchFamily="18" charset="0"/>
                            </a:rPr>
                            <m:t>𝑇</m:t>
                          </m:r>
                        </m:den>
                      </m:f>
                      <m:r>
                        <a:rPr lang="de-DE" sz="2400" i="1" smtClean="0">
                          <a:solidFill>
                            <a:prstClr val="black"/>
                          </a:solidFill>
                          <a:latin typeface="Cambria Math" panose="02040503050406030204" pitchFamily="18" charset="0"/>
                          <a:ea typeface="Cambria Math" panose="02040503050406030204" pitchFamily="18" charset="0"/>
                        </a:rPr>
                        <m:t>)</m:t>
                      </m:r>
                    </m:oMath>
                  </m:oMathPara>
                </a14:m>
                <a:endParaRPr lang="en-US" sz="2400" dirty="0">
                  <a:solidFill>
                    <a:prstClr val="black"/>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6562824" y="5085184"/>
                <a:ext cx="2345066" cy="756297"/>
              </a:xfrm>
              <a:prstGeom prst="rect">
                <a:avLst/>
              </a:prstGeom>
              <a:blipFill rotWithShape="0">
                <a:blip r:embed="rId12"/>
                <a:stretch>
                  <a:fillRect/>
                </a:stretch>
              </a:blipFill>
            </p:spPr>
            <p:txBody>
              <a:bodyPr/>
              <a:lstStyle/>
              <a:p>
                <a:r>
                  <a:rPr lang="en-US">
                    <a:noFill/>
                  </a:rPr>
                  <a:t> </a:t>
                </a:r>
              </a:p>
            </p:txBody>
          </p:sp>
        </mc:Fallback>
      </mc:AlternateContent>
      <p:sp>
        <p:nvSpPr>
          <p:cNvPr id="4" name="Left Brace 3"/>
          <p:cNvSpPr/>
          <p:nvPr/>
        </p:nvSpPr>
        <p:spPr>
          <a:xfrm rot="16200000">
            <a:off x="4789954" y="1609457"/>
            <a:ext cx="356184" cy="194421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prstClr val="black"/>
              </a:solidFill>
            </a:endParaRPr>
          </a:p>
        </p:txBody>
      </p:sp>
      <p:sp>
        <p:nvSpPr>
          <p:cNvPr id="5" name="TextBox 4"/>
          <p:cNvSpPr txBox="1"/>
          <p:nvPr/>
        </p:nvSpPr>
        <p:spPr>
          <a:xfrm>
            <a:off x="3980277" y="2731719"/>
            <a:ext cx="1855188" cy="646331"/>
          </a:xfrm>
          <a:prstGeom prst="rect">
            <a:avLst/>
          </a:prstGeom>
          <a:noFill/>
        </p:spPr>
        <p:txBody>
          <a:bodyPr wrap="none" rtlCol="0">
            <a:spAutoFit/>
          </a:bodyPr>
          <a:lstStyle/>
          <a:p>
            <a:r>
              <a:rPr lang="en-CA" dirty="0" smtClean="0">
                <a:solidFill>
                  <a:prstClr val="black"/>
                </a:solidFill>
              </a:rPr>
              <a:t>Definition of the </a:t>
            </a:r>
          </a:p>
          <a:p>
            <a:r>
              <a:rPr lang="en-CA" dirty="0" smtClean="0">
                <a:solidFill>
                  <a:prstClr val="black"/>
                </a:solidFill>
              </a:rPr>
              <a:t>Surface resistance</a:t>
            </a:r>
            <a:endParaRPr lang="en-CA" dirty="0">
              <a:solidFill>
                <a:prstClr val="black"/>
              </a:solidFill>
            </a:endParaRPr>
          </a:p>
        </p:txBody>
      </p:sp>
      <p:sp>
        <p:nvSpPr>
          <p:cNvPr id="36" name="Title 1"/>
          <p:cNvSpPr>
            <a:spLocks noGrp="1"/>
          </p:cNvSpPr>
          <p:nvPr>
            <p:ph type="title"/>
          </p:nvPr>
        </p:nvSpPr>
        <p:spPr>
          <a:xfrm>
            <a:off x="107504" y="72008"/>
            <a:ext cx="8928992" cy="548680"/>
          </a:xfrm>
        </p:spPr>
        <p:txBody>
          <a:bodyPr>
            <a:noAutofit/>
          </a:bodyPr>
          <a:lstStyle/>
          <a:p>
            <a:r>
              <a:rPr lang="en-US" sz="3600" dirty="0" smtClean="0"/>
              <a:t>The RF surface resistance (intuitive approach)</a:t>
            </a:r>
            <a:endParaRPr lang="en-US" sz="3600" dirty="0"/>
          </a:p>
        </p:txBody>
      </p:sp>
      <p:sp>
        <p:nvSpPr>
          <p:cNvPr id="2" name="Footer Placeholder 1"/>
          <p:cNvSpPr>
            <a:spLocks noGrp="1"/>
          </p:cNvSpPr>
          <p:nvPr>
            <p:ph type="ftr" sz="quarter" idx="11"/>
          </p:nvPr>
        </p:nvSpPr>
        <p:spPr/>
        <p:txBody>
          <a:bodyPr/>
          <a:lstStyle/>
          <a:p>
            <a:r>
              <a:rPr lang="en-US" smtClean="0"/>
              <a:t>T. Junginger – IAS Saskatoon </a:t>
            </a:r>
            <a:endParaRPr lang="en-CA" dirty="0"/>
          </a:p>
        </p:txBody>
      </p:sp>
      <p:sp>
        <p:nvSpPr>
          <p:cNvPr id="7" name="Slide Number Placeholder 6"/>
          <p:cNvSpPr>
            <a:spLocks noGrp="1"/>
          </p:cNvSpPr>
          <p:nvPr>
            <p:ph type="sldNum" sz="quarter" idx="12"/>
          </p:nvPr>
        </p:nvSpPr>
        <p:spPr/>
        <p:txBody>
          <a:bodyPr/>
          <a:lstStyle/>
          <a:p>
            <a:fld id="{A5133171-1A2B-45AF-BC19-83A39A9692BB}" type="slidenum">
              <a:rPr lang="en-CA" smtClean="0"/>
              <a:pPr/>
              <a:t>28</a:t>
            </a:fld>
            <a:r>
              <a:rPr lang="en-CA" smtClean="0"/>
              <a:t>/62</a:t>
            </a:r>
            <a:endParaRPr lang="en-CA" dirty="0"/>
          </a:p>
        </p:txBody>
      </p:sp>
    </p:spTree>
    <p:extLst>
      <p:ext uri="{BB962C8B-B14F-4D97-AF65-F5344CB8AC3E}">
        <p14:creationId xmlns:p14="http://schemas.microsoft.com/office/powerpoint/2010/main" val="4280401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Historical Overview</a:t>
            </a:r>
            <a:endParaRPr lang="en-CA" dirty="0"/>
          </a:p>
        </p:txBody>
      </p:sp>
      <p:sp>
        <p:nvSpPr>
          <p:cNvPr id="6" name="Rectangle 3"/>
          <p:cNvSpPr txBox="1">
            <a:spLocks noChangeArrowheads="1"/>
          </p:cNvSpPr>
          <p:nvPr/>
        </p:nvSpPr>
        <p:spPr>
          <a:xfrm>
            <a:off x="-1" y="908050"/>
            <a:ext cx="4908496" cy="4662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GB" sz="2000" dirty="0" smtClean="0"/>
              <a:t>1908 Liquefaction of helium (4.2 K)</a:t>
            </a:r>
          </a:p>
          <a:p>
            <a:pPr>
              <a:lnSpc>
                <a:spcPct val="90000"/>
              </a:lnSpc>
            </a:pPr>
            <a:r>
              <a:rPr lang="en-GB" sz="2000" dirty="0" smtClean="0"/>
              <a:t>1911 Zero resistance </a:t>
            </a:r>
          </a:p>
          <a:p>
            <a:pPr>
              <a:lnSpc>
                <a:spcPct val="90000"/>
              </a:lnSpc>
            </a:pPr>
            <a:r>
              <a:rPr lang="en-GB" sz="2000" dirty="0" smtClean="0"/>
              <a:t>1933 Meissner effect</a:t>
            </a:r>
          </a:p>
          <a:p>
            <a:pPr>
              <a:lnSpc>
                <a:spcPct val="90000"/>
              </a:lnSpc>
            </a:pPr>
            <a:r>
              <a:rPr lang="en-GB" sz="2000" dirty="0" smtClean="0"/>
              <a:t>1935 Phenomenological theory of H. &amp; F. London</a:t>
            </a:r>
          </a:p>
          <a:p>
            <a:pPr>
              <a:lnSpc>
                <a:spcPct val="90000"/>
              </a:lnSpc>
            </a:pPr>
            <a:r>
              <a:rPr lang="en-GB" sz="2000" dirty="0" smtClean="0"/>
              <a:t>1950 </a:t>
            </a:r>
            <a:r>
              <a:rPr lang="en-GB" sz="2000" dirty="0" err="1" smtClean="0"/>
              <a:t>Ginzburg</a:t>
            </a:r>
            <a:r>
              <a:rPr lang="en-GB" sz="2000" dirty="0" smtClean="0"/>
              <a:t> – Landau theory</a:t>
            </a:r>
          </a:p>
          <a:p>
            <a:pPr>
              <a:lnSpc>
                <a:spcPct val="90000"/>
              </a:lnSpc>
            </a:pPr>
            <a:r>
              <a:rPr lang="en-GB" sz="2000" dirty="0" smtClean="0"/>
              <a:t>1951 – 2 types of superconductors (</a:t>
            </a:r>
            <a:r>
              <a:rPr lang="en-GB" sz="2000" dirty="0" err="1" smtClean="0"/>
              <a:t>Abrikosov</a:t>
            </a:r>
            <a:r>
              <a:rPr lang="en-GB" sz="2000" dirty="0" smtClean="0"/>
              <a:t>)</a:t>
            </a:r>
          </a:p>
          <a:p>
            <a:pPr>
              <a:lnSpc>
                <a:spcPct val="90000"/>
              </a:lnSpc>
            </a:pPr>
            <a:r>
              <a:rPr lang="en-GB" sz="2000" dirty="0" smtClean="0"/>
              <a:t>1957 Bardeen – Cooper – Schrieffer microscopic theory </a:t>
            </a:r>
          </a:p>
          <a:p>
            <a:pPr>
              <a:lnSpc>
                <a:spcPct val="90000"/>
              </a:lnSpc>
            </a:pPr>
            <a:r>
              <a:rPr lang="en-GB" sz="2000" dirty="0" smtClean="0"/>
              <a:t>1960 Magnetic flux quantisation</a:t>
            </a:r>
          </a:p>
          <a:p>
            <a:pPr>
              <a:lnSpc>
                <a:spcPct val="90000"/>
              </a:lnSpc>
            </a:pPr>
            <a:r>
              <a:rPr lang="en-GB" sz="2000" dirty="0" smtClean="0"/>
              <a:t>1962 Josephson effect</a:t>
            </a:r>
          </a:p>
          <a:p>
            <a:pPr>
              <a:lnSpc>
                <a:spcPct val="90000"/>
              </a:lnSpc>
            </a:pPr>
            <a:r>
              <a:rPr lang="en-GB" sz="2000" dirty="0" smtClean="0"/>
              <a:t>1986 High temperature superconductors (Bednorz – Müller)</a:t>
            </a:r>
            <a:endParaRPr lang="en-GB" sz="2000" dirty="0"/>
          </a:p>
        </p:txBody>
      </p:sp>
      <p:pic>
        <p:nvPicPr>
          <p:cNvPr id="7" name="Picture 4"/>
          <p:cNvPicPr>
            <a:picLocks noGrp="1" noChangeAspect="1" noChangeArrowheads="1"/>
          </p:cNvPicPr>
          <p:nvPr>
            <p:ph sz="quarter" idx="4294967295"/>
          </p:nvPr>
        </p:nvPicPr>
        <p:blipFill>
          <a:blip r:embed="rId2" cstate="print"/>
          <a:srcRect/>
          <a:stretch>
            <a:fillRect/>
          </a:stretch>
        </p:blipFill>
        <p:spPr>
          <a:xfrm>
            <a:off x="7816076" y="757576"/>
            <a:ext cx="990600" cy="1524000"/>
          </a:xfrm>
        </p:spPr>
      </p:pic>
      <p:pic>
        <p:nvPicPr>
          <p:cNvPr id="8" name="Picture 5"/>
          <p:cNvPicPr>
            <a:picLocks noGrp="1" noChangeAspect="1" noChangeArrowheads="1"/>
          </p:cNvPicPr>
          <p:nvPr>
            <p:ph sz="quarter" idx="4294967295"/>
          </p:nvPr>
        </p:nvPicPr>
        <p:blipFill>
          <a:blip r:embed="rId3" cstate="print"/>
          <a:srcRect/>
          <a:stretch>
            <a:fillRect/>
          </a:stretch>
        </p:blipFill>
        <p:spPr>
          <a:xfrm>
            <a:off x="6667500" y="757576"/>
            <a:ext cx="990600" cy="1525588"/>
          </a:xfrm>
        </p:spPr>
      </p:pic>
      <p:pic>
        <p:nvPicPr>
          <p:cNvPr id="9" name="Picture 6"/>
          <p:cNvPicPr>
            <a:picLocks noChangeAspect="1" noChangeArrowheads="1"/>
          </p:cNvPicPr>
          <p:nvPr/>
        </p:nvPicPr>
        <p:blipFill>
          <a:blip r:embed="rId4" cstate="print"/>
          <a:srcRect/>
          <a:stretch>
            <a:fillRect/>
          </a:stretch>
        </p:blipFill>
        <p:spPr bwMode="auto">
          <a:xfrm>
            <a:off x="5334301" y="757576"/>
            <a:ext cx="1077912" cy="1511300"/>
          </a:xfrm>
          <a:prstGeom prst="rect">
            <a:avLst/>
          </a:prstGeom>
          <a:noFill/>
          <a:ln w="9525">
            <a:noFill/>
            <a:miter lim="800000"/>
            <a:headEnd/>
            <a:tailEnd/>
          </a:ln>
        </p:spPr>
      </p:pic>
      <p:pic>
        <p:nvPicPr>
          <p:cNvPr id="10" name="Picture 7"/>
          <p:cNvPicPr>
            <a:picLocks noChangeAspect="1" noChangeArrowheads="1"/>
          </p:cNvPicPr>
          <p:nvPr/>
        </p:nvPicPr>
        <p:blipFill>
          <a:blip r:embed="rId5" cstate="print"/>
          <a:srcRect/>
          <a:stretch>
            <a:fillRect/>
          </a:stretch>
        </p:blipFill>
        <p:spPr bwMode="auto">
          <a:xfrm>
            <a:off x="7824092" y="2819400"/>
            <a:ext cx="1068388" cy="1511300"/>
          </a:xfrm>
          <a:prstGeom prst="rect">
            <a:avLst/>
          </a:prstGeom>
          <a:noFill/>
          <a:ln w="9525">
            <a:noFill/>
            <a:miter lim="800000"/>
            <a:headEnd/>
            <a:tailEnd/>
          </a:ln>
        </p:spPr>
      </p:pic>
      <p:sp>
        <p:nvSpPr>
          <p:cNvPr id="11" name="Text Box 8"/>
          <p:cNvSpPr txBox="1">
            <a:spLocks noChangeArrowheads="1"/>
          </p:cNvSpPr>
          <p:nvPr/>
        </p:nvSpPr>
        <p:spPr bwMode="auto">
          <a:xfrm>
            <a:off x="5562600" y="2438400"/>
            <a:ext cx="3146952" cy="307777"/>
          </a:xfrm>
          <a:prstGeom prst="rect">
            <a:avLst/>
          </a:prstGeom>
          <a:noFill/>
          <a:ln w="9525">
            <a:noFill/>
            <a:miter lim="800000"/>
            <a:headEnd/>
            <a:tailEnd/>
          </a:ln>
        </p:spPr>
        <p:txBody>
          <a:bodyPr wrap="none">
            <a:spAutoFit/>
          </a:bodyPr>
          <a:lstStyle/>
          <a:p>
            <a:pPr eaLnBrk="0" hangingPunct="0"/>
            <a:r>
              <a:rPr lang="fr-CH" sz="1400" dirty="0">
                <a:solidFill>
                  <a:srgbClr val="767676"/>
                </a:solidFill>
                <a:latin typeface="Arial" charset="0"/>
                <a:ea typeface="ＭＳ Ｐゴシック" pitchFamily="1" charset="-128"/>
              </a:rPr>
              <a:t>Bardeen – Cooper – </a:t>
            </a:r>
            <a:r>
              <a:rPr lang="fr-CH" sz="1400" dirty="0" smtClean="0">
                <a:solidFill>
                  <a:srgbClr val="767676"/>
                </a:solidFill>
                <a:latin typeface="Arial" charset="0"/>
                <a:ea typeface="ＭＳ Ｐゴシック" pitchFamily="1" charset="-128"/>
              </a:rPr>
              <a:t>Schrieffer (BCS)</a:t>
            </a:r>
            <a:endParaRPr lang="en-US" sz="1400" dirty="0">
              <a:solidFill>
                <a:srgbClr val="767676"/>
              </a:solidFill>
              <a:latin typeface="Arial" charset="0"/>
              <a:ea typeface="ＭＳ Ｐゴシック" pitchFamily="1" charset="-128"/>
            </a:endParaRPr>
          </a:p>
        </p:txBody>
      </p:sp>
      <p:sp>
        <p:nvSpPr>
          <p:cNvPr id="12" name="Rectangle 9"/>
          <p:cNvSpPr>
            <a:spLocks noChangeArrowheads="1"/>
          </p:cNvSpPr>
          <p:nvPr/>
        </p:nvSpPr>
        <p:spPr bwMode="auto">
          <a:xfrm>
            <a:off x="7927280" y="4343400"/>
            <a:ext cx="965200" cy="304800"/>
          </a:xfrm>
          <a:prstGeom prst="rect">
            <a:avLst/>
          </a:prstGeom>
          <a:noFill/>
          <a:ln w="9525">
            <a:noFill/>
            <a:miter lim="800000"/>
            <a:headEnd/>
            <a:tailEnd/>
          </a:ln>
        </p:spPr>
        <p:txBody>
          <a:bodyPr wrap="none">
            <a:spAutoFit/>
          </a:bodyPr>
          <a:lstStyle/>
          <a:p>
            <a:pPr eaLnBrk="0" hangingPunct="0"/>
            <a:r>
              <a:rPr lang="fr-CH" sz="1400" dirty="0" err="1">
                <a:solidFill>
                  <a:srgbClr val="767676"/>
                </a:solidFill>
                <a:latin typeface="Arial" charset="0"/>
                <a:ea typeface="ＭＳ Ｐゴシック" pitchFamily="1" charset="-128"/>
              </a:rPr>
              <a:t>Abrikosov</a:t>
            </a:r>
            <a:endParaRPr lang="en-US" sz="1400" dirty="0">
              <a:solidFill>
                <a:srgbClr val="767676"/>
              </a:solidFill>
              <a:latin typeface="Arial" charset="0"/>
              <a:ea typeface="ＭＳ Ｐゴシック" pitchFamily="1" charset="-128"/>
            </a:endParaRPr>
          </a:p>
        </p:txBody>
      </p:sp>
      <p:pic>
        <p:nvPicPr>
          <p:cNvPr id="13" name="Picture 10"/>
          <p:cNvPicPr>
            <a:picLocks noChangeAspect="1" noChangeArrowheads="1"/>
          </p:cNvPicPr>
          <p:nvPr/>
        </p:nvPicPr>
        <p:blipFill>
          <a:blip r:embed="rId6" cstate="print"/>
          <a:srcRect/>
          <a:stretch>
            <a:fillRect/>
          </a:stretch>
        </p:blipFill>
        <p:spPr bwMode="auto">
          <a:xfrm>
            <a:off x="5292080" y="2819400"/>
            <a:ext cx="1068388" cy="1511300"/>
          </a:xfrm>
          <a:prstGeom prst="rect">
            <a:avLst/>
          </a:prstGeom>
          <a:noFill/>
          <a:ln w="9525">
            <a:noFill/>
            <a:miter lim="800000"/>
            <a:headEnd/>
            <a:tailEnd/>
          </a:ln>
        </p:spPr>
      </p:pic>
      <p:sp>
        <p:nvSpPr>
          <p:cNvPr id="14" name="Rectangle 11"/>
          <p:cNvSpPr>
            <a:spLocks noChangeArrowheads="1"/>
          </p:cNvSpPr>
          <p:nvPr/>
        </p:nvSpPr>
        <p:spPr bwMode="auto">
          <a:xfrm>
            <a:off x="5364088" y="4343400"/>
            <a:ext cx="904875" cy="304800"/>
          </a:xfrm>
          <a:prstGeom prst="rect">
            <a:avLst/>
          </a:prstGeom>
          <a:noFill/>
          <a:ln w="9525">
            <a:noFill/>
            <a:miter lim="800000"/>
            <a:headEnd/>
            <a:tailEnd/>
          </a:ln>
        </p:spPr>
        <p:txBody>
          <a:bodyPr wrap="none">
            <a:spAutoFit/>
          </a:bodyPr>
          <a:lstStyle/>
          <a:p>
            <a:pPr eaLnBrk="0" hangingPunct="0"/>
            <a:r>
              <a:rPr lang="fr-CH" sz="1400" dirty="0" err="1">
                <a:solidFill>
                  <a:srgbClr val="767676"/>
                </a:solidFill>
                <a:latin typeface="Arial" charset="0"/>
                <a:ea typeface="ＭＳ Ｐゴシック" pitchFamily="1" charset="-128"/>
              </a:rPr>
              <a:t>Ginzburg</a:t>
            </a:r>
            <a:endParaRPr lang="en-US" sz="1400" dirty="0">
              <a:solidFill>
                <a:srgbClr val="767676"/>
              </a:solidFill>
              <a:latin typeface="Arial" charset="0"/>
              <a:ea typeface="ＭＳ Ｐゴシック" pitchFamily="1" charset="-128"/>
            </a:endParaRPr>
          </a:p>
        </p:txBody>
      </p:sp>
      <p:pic>
        <p:nvPicPr>
          <p:cNvPr id="15" name="Picture 12"/>
          <p:cNvPicPr>
            <a:picLocks noChangeAspect="1" noChangeArrowheads="1"/>
          </p:cNvPicPr>
          <p:nvPr/>
        </p:nvPicPr>
        <p:blipFill>
          <a:blip r:embed="rId7" cstate="print"/>
          <a:srcRect/>
          <a:stretch>
            <a:fillRect/>
          </a:stretch>
        </p:blipFill>
        <p:spPr bwMode="auto">
          <a:xfrm>
            <a:off x="5562600" y="4724400"/>
            <a:ext cx="1060450" cy="1366838"/>
          </a:xfrm>
          <a:prstGeom prst="rect">
            <a:avLst/>
          </a:prstGeom>
          <a:noFill/>
          <a:ln w="9525">
            <a:noFill/>
            <a:miter lim="800000"/>
            <a:headEnd/>
            <a:tailEnd/>
          </a:ln>
        </p:spPr>
      </p:pic>
      <p:sp>
        <p:nvSpPr>
          <p:cNvPr id="16" name="Rectangle 13"/>
          <p:cNvSpPr>
            <a:spLocks noChangeArrowheads="1"/>
          </p:cNvSpPr>
          <p:nvPr/>
        </p:nvSpPr>
        <p:spPr bwMode="auto">
          <a:xfrm>
            <a:off x="5638800" y="6096000"/>
            <a:ext cx="846138" cy="304800"/>
          </a:xfrm>
          <a:prstGeom prst="rect">
            <a:avLst/>
          </a:prstGeom>
          <a:noFill/>
          <a:ln w="9525">
            <a:noFill/>
            <a:miter lim="800000"/>
            <a:headEnd/>
            <a:tailEnd/>
          </a:ln>
        </p:spPr>
        <p:txBody>
          <a:bodyPr wrap="none">
            <a:spAutoFit/>
          </a:bodyPr>
          <a:lstStyle/>
          <a:p>
            <a:pPr eaLnBrk="0" hangingPunct="0"/>
            <a:r>
              <a:rPr lang="fr-CH" sz="1400" dirty="0" err="1">
                <a:solidFill>
                  <a:srgbClr val="767676"/>
                </a:solidFill>
                <a:latin typeface="Arial" charset="0"/>
                <a:ea typeface="ＭＳ Ｐゴシック" pitchFamily="1" charset="-128"/>
              </a:rPr>
              <a:t>Bednorz</a:t>
            </a:r>
            <a:endParaRPr lang="en-US" sz="1400" dirty="0">
              <a:solidFill>
                <a:srgbClr val="767676"/>
              </a:solidFill>
              <a:latin typeface="Arial" charset="0"/>
              <a:ea typeface="ＭＳ Ｐゴシック" pitchFamily="1" charset="-128"/>
            </a:endParaRPr>
          </a:p>
        </p:txBody>
      </p:sp>
      <p:pic>
        <p:nvPicPr>
          <p:cNvPr id="17" name="Picture 14"/>
          <p:cNvPicPr>
            <a:picLocks noChangeAspect="1" noChangeArrowheads="1"/>
          </p:cNvPicPr>
          <p:nvPr/>
        </p:nvPicPr>
        <p:blipFill>
          <a:blip r:embed="rId8" cstate="print"/>
          <a:srcRect/>
          <a:stretch>
            <a:fillRect/>
          </a:stretch>
        </p:blipFill>
        <p:spPr bwMode="auto">
          <a:xfrm>
            <a:off x="7239000" y="4724400"/>
            <a:ext cx="1017588" cy="1368425"/>
          </a:xfrm>
          <a:prstGeom prst="rect">
            <a:avLst/>
          </a:prstGeom>
          <a:noFill/>
          <a:ln w="9525">
            <a:noFill/>
            <a:miter lim="800000"/>
            <a:headEnd/>
            <a:tailEnd/>
          </a:ln>
        </p:spPr>
      </p:pic>
      <p:sp>
        <p:nvSpPr>
          <p:cNvPr id="18" name="Rectangle 15"/>
          <p:cNvSpPr>
            <a:spLocks noChangeArrowheads="1"/>
          </p:cNvSpPr>
          <p:nvPr/>
        </p:nvSpPr>
        <p:spPr bwMode="auto">
          <a:xfrm>
            <a:off x="7231962" y="6091238"/>
            <a:ext cx="668337" cy="304800"/>
          </a:xfrm>
          <a:prstGeom prst="rect">
            <a:avLst/>
          </a:prstGeom>
          <a:noFill/>
          <a:ln w="9525">
            <a:noFill/>
            <a:miter lim="800000"/>
            <a:headEnd/>
            <a:tailEnd/>
          </a:ln>
        </p:spPr>
        <p:txBody>
          <a:bodyPr wrap="none">
            <a:spAutoFit/>
          </a:bodyPr>
          <a:lstStyle/>
          <a:p>
            <a:pPr eaLnBrk="0" hangingPunct="0"/>
            <a:r>
              <a:rPr lang="fr-CH" sz="1400" dirty="0">
                <a:solidFill>
                  <a:srgbClr val="767676"/>
                </a:solidFill>
                <a:latin typeface="Arial" charset="0"/>
                <a:ea typeface="ＭＳ Ｐゴシック" pitchFamily="1" charset="-128"/>
              </a:rPr>
              <a:t>Müller</a:t>
            </a:r>
            <a:endParaRPr lang="en-US" sz="1400" dirty="0">
              <a:solidFill>
                <a:srgbClr val="767676"/>
              </a:solidFill>
              <a:latin typeface="Arial" charset="0"/>
              <a:ea typeface="ＭＳ Ｐゴシック" pitchFamily="1" charset="-128"/>
            </a:endParaRPr>
          </a:p>
        </p:txBody>
      </p:sp>
      <p:pic>
        <p:nvPicPr>
          <p:cNvPr id="27650" name="Picture 2" descr="https://upload.wikimedia.org/wikipedia/commons/thumb/0/0b/Landau.jpg/220px-Landau.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4788" y="2819400"/>
            <a:ext cx="1069087" cy="15113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1"/>
          <p:cNvSpPr>
            <a:spLocks noChangeArrowheads="1"/>
          </p:cNvSpPr>
          <p:nvPr/>
        </p:nvSpPr>
        <p:spPr bwMode="auto">
          <a:xfrm>
            <a:off x="6762712" y="4365167"/>
            <a:ext cx="780983" cy="307777"/>
          </a:xfrm>
          <a:prstGeom prst="rect">
            <a:avLst/>
          </a:prstGeom>
          <a:noFill/>
          <a:ln w="9525">
            <a:noFill/>
            <a:miter lim="800000"/>
            <a:headEnd/>
            <a:tailEnd/>
          </a:ln>
        </p:spPr>
        <p:txBody>
          <a:bodyPr wrap="none">
            <a:spAutoFit/>
          </a:bodyPr>
          <a:lstStyle/>
          <a:p>
            <a:pPr eaLnBrk="0" hangingPunct="0"/>
            <a:r>
              <a:rPr lang="en-US" sz="1400" dirty="0" smtClean="0">
                <a:solidFill>
                  <a:srgbClr val="767676"/>
                </a:solidFill>
                <a:latin typeface="Arial" charset="0"/>
                <a:ea typeface="ＭＳ Ｐゴシック" pitchFamily="1" charset="-128"/>
              </a:rPr>
              <a:t>Landau</a:t>
            </a:r>
            <a:endParaRPr lang="en-US" sz="1400" dirty="0">
              <a:solidFill>
                <a:srgbClr val="767676"/>
              </a:solidFill>
              <a:latin typeface="Arial" charset="0"/>
              <a:ea typeface="ＭＳ Ｐゴシック" pitchFamily="1" charset="-128"/>
            </a:endParaRPr>
          </a:p>
        </p:txBody>
      </p:sp>
      <p:sp>
        <p:nvSpPr>
          <p:cNvPr id="3" name="Footer Placeholder 2"/>
          <p:cNvSpPr>
            <a:spLocks noGrp="1"/>
          </p:cNvSpPr>
          <p:nvPr>
            <p:ph type="ftr" sz="quarter" idx="11"/>
          </p:nvPr>
        </p:nvSpPr>
        <p:spPr/>
        <p:txBody>
          <a:bodyPr/>
          <a:lstStyle/>
          <a:p>
            <a:r>
              <a:rPr lang="en-US" smtClean="0"/>
              <a:t>T. Junginger – IAS Saskatoon </a:t>
            </a:r>
            <a:endParaRPr lang="en-CA" dirty="0"/>
          </a:p>
        </p:txBody>
      </p:sp>
      <p:sp>
        <p:nvSpPr>
          <p:cNvPr id="4" name="Slide Number Placeholder 3"/>
          <p:cNvSpPr>
            <a:spLocks noGrp="1"/>
          </p:cNvSpPr>
          <p:nvPr>
            <p:ph type="sldNum" sz="quarter" idx="12"/>
          </p:nvPr>
        </p:nvSpPr>
        <p:spPr/>
        <p:txBody>
          <a:bodyPr/>
          <a:lstStyle/>
          <a:p>
            <a:fld id="{A5133171-1A2B-45AF-BC19-83A39A9692BB}" type="slidenum">
              <a:rPr lang="en-CA" smtClean="0"/>
              <a:pPr/>
              <a:t>29</a:t>
            </a:fld>
            <a:r>
              <a:rPr lang="en-CA" smtClean="0"/>
              <a:t>/62</a:t>
            </a:r>
            <a:endParaRPr lang="en-CA" dirty="0"/>
          </a:p>
        </p:txBody>
      </p:sp>
    </p:spTree>
    <p:extLst>
      <p:ext uri="{BB962C8B-B14F-4D97-AF65-F5344CB8AC3E}">
        <p14:creationId xmlns:p14="http://schemas.microsoft.com/office/powerpoint/2010/main" val="1661752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Performance of </a:t>
            </a:r>
            <a:r>
              <a:rPr lang="en-CA" dirty="0" err="1" smtClean="0"/>
              <a:t>SRF</a:t>
            </a:r>
            <a:r>
              <a:rPr lang="en-CA" dirty="0" smtClean="0"/>
              <a:t> cavities</a:t>
            </a:r>
            <a:endParaRPr lang="en-CA"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125" b="8044"/>
          <a:stretch/>
        </p:blipFill>
        <p:spPr bwMode="auto">
          <a:xfrm>
            <a:off x="971600" y="1267019"/>
            <a:ext cx="4824536" cy="3386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23528" y="764704"/>
            <a:ext cx="8640960" cy="646331"/>
          </a:xfrm>
          <a:prstGeom prst="rect">
            <a:avLst/>
          </a:prstGeom>
        </p:spPr>
        <p:txBody>
          <a:bodyPr wrap="square">
            <a:spAutoFit/>
          </a:bodyPr>
          <a:lstStyle/>
          <a:p>
            <a:r>
              <a:rPr lang="en-CA" dirty="0"/>
              <a:t>There are two parameters which define the performance of an SRF cavity: </a:t>
            </a:r>
            <a:r>
              <a:rPr lang="en-CA" b="1" dirty="0"/>
              <a:t>Quality factor and the accelerating </a:t>
            </a:r>
            <a:r>
              <a:rPr lang="en-CA" b="1" dirty="0" smtClean="0"/>
              <a:t>gradient</a:t>
            </a:r>
            <a:endParaRPr lang="en-CA" b="1" dirty="0"/>
          </a:p>
        </p:txBody>
      </p:sp>
      <p:grpSp>
        <p:nvGrpSpPr>
          <p:cNvPr id="11" name="Group 10"/>
          <p:cNvGrpSpPr/>
          <p:nvPr/>
        </p:nvGrpSpPr>
        <p:grpSpPr>
          <a:xfrm>
            <a:off x="6639971" y="3877743"/>
            <a:ext cx="1647873" cy="1173557"/>
            <a:chOff x="1332235" y="1196751"/>
            <a:chExt cx="1647873" cy="1173557"/>
          </a:xfrm>
        </p:grpSpPr>
        <p:grpSp>
          <p:nvGrpSpPr>
            <p:cNvPr id="17" name="Group 16"/>
            <p:cNvGrpSpPr/>
            <p:nvPr/>
          </p:nvGrpSpPr>
          <p:grpSpPr>
            <a:xfrm>
              <a:off x="1809293" y="1270471"/>
              <a:ext cx="1170815" cy="1024780"/>
              <a:chOff x="1817009" y="1271140"/>
              <a:chExt cx="1170815" cy="1024780"/>
            </a:xfrm>
          </p:grpSpPr>
          <p:sp>
            <p:nvSpPr>
              <p:cNvPr id="42" name="Oval 41"/>
              <p:cNvSpPr/>
              <p:nvPr/>
            </p:nvSpPr>
            <p:spPr>
              <a:xfrm>
                <a:off x="2555776" y="1271140"/>
                <a:ext cx="432048" cy="102001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77"/>
                <a:endParaRPr lang="en-GB">
                  <a:solidFill>
                    <a:prstClr val="white"/>
                  </a:solidFill>
                </a:endParaRPr>
              </a:p>
            </p:txBody>
          </p:sp>
          <p:cxnSp>
            <p:nvCxnSpPr>
              <p:cNvPr id="43" name="Straight Connector 42"/>
              <p:cNvCxnSpPr/>
              <p:nvPr/>
            </p:nvCxnSpPr>
            <p:spPr>
              <a:xfrm>
                <a:off x="1817009" y="1271140"/>
                <a:ext cx="9361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42" idx="4"/>
              </p:cNvCxnSpPr>
              <p:nvPr/>
            </p:nvCxnSpPr>
            <p:spPr>
              <a:xfrm flipV="1">
                <a:off x="1835696" y="2291158"/>
                <a:ext cx="936104" cy="4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Freeform 17"/>
            <p:cNvSpPr/>
            <p:nvPr/>
          </p:nvSpPr>
          <p:spPr>
            <a:xfrm>
              <a:off x="2400158" y="1397794"/>
              <a:ext cx="90630" cy="738187"/>
            </a:xfrm>
            <a:custGeom>
              <a:avLst/>
              <a:gdLst>
                <a:gd name="connsiteX0" fmla="*/ 73961 w 90630"/>
                <a:gd name="connsiteY0" fmla="*/ 738187 h 738187"/>
                <a:gd name="connsiteX1" fmla="*/ 142 w 90630"/>
                <a:gd name="connsiteY1" fmla="*/ 350044 h 738187"/>
                <a:gd name="connsiteX2" fmla="*/ 90630 w 90630"/>
                <a:gd name="connsiteY2" fmla="*/ 0 h 738187"/>
                <a:gd name="connsiteX3" fmla="*/ 90630 w 90630"/>
                <a:gd name="connsiteY3" fmla="*/ 0 h 738187"/>
              </a:gdLst>
              <a:ahLst/>
              <a:cxnLst>
                <a:cxn ang="0">
                  <a:pos x="connsiteX0" y="connsiteY0"/>
                </a:cxn>
                <a:cxn ang="0">
                  <a:pos x="connsiteX1" y="connsiteY1"/>
                </a:cxn>
                <a:cxn ang="0">
                  <a:pos x="connsiteX2" y="connsiteY2"/>
                </a:cxn>
                <a:cxn ang="0">
                  <a:pos x="connsiteX3" y="connsiteY3"/>
                </a:cxn>
              </a:cxnLst>
              <a:rect l="l" t="t" r="r" b="b"/>
              <a:pathLst>
                <a:path w="90630" h="738187">
                  <a:moveTo>
                    <a:pt x="73961" y="738187"/>
                  </a:moveTo>
                  <a:cubicBezTo>
                    <a:pt x="35662" y="605631"/>
                    <a:pt x="-2636" y="473075"/>
                    <a:pt x="142" y="350044"/>
                  </a:cubicBezTo>
                  <a:cubicBezTo>
                    <a:pt x="2920" y="227013"/>
                    <a:pt x="90630" y="0"/>
                    <a:pt x="90630" y="0"/>
                  </a:cubicBezTo>
                  <a:lnTo>
                    <a:pt x="90630" y="0"/>
                  </a:lnTo>
                </a:path>
              </a:pathLst>
            </a:custGeom>
            <a:noFill/>
            <a:ln w="127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77"/>
              <a:endParaRPr lang="en-GB">
                <a:solidFill>
                  <a:prstClr val="white"/>
                </a:solidFill>
              </a:endParaRPr>
            </a:p>
          </p:txBody>
        </p:sp>
        <p:sp>
          <p:nvSpPr>
            <p:cNvPr id="19" name="Freeform 18"/>
            <p:cNvSpPr/>
            <p:nvPr/>
          </p:nvSpPr>
          <p:spPr>
            <a:xfrm>
              <a:off x="2058863" y="1393031"/>
              <a:ext cx="90630" cy="738187"/>
            </a:xfrm>
            <a:custGeom>
              <a:avLst/>
              <a:gdLst>
                <a:gd name="connsiteX0" fmla="*/ 73961 w 90630"/>
                <a:gd name="connsiteY0" fmla="*/ 738187 h 738187"/>
                <a:gd name="connsiteX1" fmla="*/ 142 w 90630"/>
                <a:gd name="connsiteY1" fmla="*/ 350044 h 738187"/>
                <a:gd name="connsiteX2" fmla="*/ 90630 w 90630"/>
                <a:gd name="connsiteY2" fmla="*/ 0 h 738187"/>
                <a:gd name="connsiteX3" fmla="*/ 90630 w 90630"/>
                <a:gd name="connsiteY3" fmla="*/ 0 h 738187"/>
              </a:gdLst>
              <a:ahLst/>
              <a:cxnLst>
                <a:cxn ang="0">
                  <a:pos x="connsiteX0" y="connsiteY0"/>
                </a:cxn>
                <a:cxn ang="0">
                  <a:pos x="connsiteX1" y="connsiteY1"/>
                </a:cxn>
                <a:cxn ang="0">
                  <a:pos x="connsiteX2" y="connsiteY2"/>
                </a:cxn>
                <a:cxn ang="0">
                  <a:pos x="connsiteX3" y="connsiteY3"/>
                </a:cxn>
              </a:cxnLst>
              <a:rect l="l" t="t" r="r" b="b"/>
              <a:pathLst>
                <a:path w="90630" h="738187">
                  <a:moveTo>
                    <a:pt x="73961" y="738187"/>
                  </a:moveTo>
                  <a:cubicBezTo>
                    <a:pt x="35662" y="605631"/>
                    <a:pt x="-2636" y="473075"/>
                    <a:pt x="142" y="350044"/>
                  </a:cubicBezTo>
                  <a:cubicBezTo>
                    <a:pt x="2920" y="227013"/>
                    <a:pt x="90630" y="0"/>
                    <a:pt x="90630" y="0"/>
                  </a:cubicBezTo>
                  <a:lnTo>
                    <a:pt x="90630" y="0"/>
                  </a:lnTo>
                </a:path>
              </a:pathLst>
            </a:custGeom>
            <a:noFill/>
            <a:ln w="127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77"/>
              <a:endParaRPr lang="en-GB">
                <a:solidFill>
                  <a:prstClr val="white"/>
                </a:solidFill>
              </a:endParaRPr>
            </a:p>
          </p:txBody>
        </p:sp>
        <p:sp>
          <p:nvSpPr>
            <p:cNvPr id="20" name="Freeform 19"/>
            <p:cNvSpPr/>
            <p:nvPr/>
          </p:nvSpPr>
          <p:spPr>
            <a:xfrm>
              <a:off x="2224308" y="1403054"/>
              <a:ext cx="90630" cy="738187"/>
            </a:xfrm>
            <a:custGeom>
              <a:avLst/>
              <a:gdLst>
                <a:gd name="connsiteX0" fmla="*/ 73961 w 90630"/>
                <a:gd name="connsiteY0" fmla="*/ 738187 h 738187"/>
                <a:gd name="connsiteX1" fmla="*/ 142 w 90630"/>
                <a:gd name="connsiteY1" fmla="*/ 350044 h 738187"/>
                <a:gd name="connsiteX2" fmla="*/ 90630 w 90630"/>
                <a:gd name="connsiteY2" fmla="*/ 0 h 738187"/>
                <a:gd name="connsiteX3" fmla="*/ 90630 w 90630"/>
                <a:gd name="connsiteY3" fmla="*/ 0 h 738187"/>
              </a:gdLst>
              <a:ahLst/>
              <a:cxnLst>
                <a:cxn ang="0">
                  <a:pos x="connsiteX0" y="connsiteY0"/>
                </a:cxn>
                <a:cxn ang="0">
                  <a:pos x="connsiteX1" y="connsiteY1"/>
                </a:cxn>
                <a:cxn ang="0">
                  <a:pos x="connsiteX2" y="connsiteY2"/>
                </a:cxn>
                <a:cxn ang="0">
                  <a:pos x="connsiteX3" y="connsiteY3"/>
                </a:cxn>
              </a:cxnLst>
              <a:rect l="l" t="t" r="r" b="b"/>
              <a:pathLst>
                <a:path w="90630" h="738187">
                  <a:moveTo>
                    <a:pt x="73961" y="738187"/>
                  </a:moveTo>
                  <a:cubicBezTo>
                    <a:pt x="35662" y="605631"/>
                    <a:pt x="-2636" y="473075"/>
                    <a:pt x="142" y="350044"/>
                  </a:cubicBezTo>
                  <a:cubicBezTo>
                    <a:pt x="2920" y="227013"/>
                    <a:pt x="90630" y="0"/>
                    <a:pt x="90630" y="0"/>
                  </a:cubicBezTo>
                  <a:lnTo>
                    <a:pt x="90630" y="0"/>
                  </a:lnTo>
                </a:path>
              </a:pathLst>
            </a:custGeom>
            <a:noFill/>
            <a:ln w="127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77"/>
              <a:endParaRPr lang="en-GB">
                <a:solidFill>
                  <a:prstClr val="white"/>
                </a:solidFill>
              </a:endParaRPr>
            </a:p>
          </p:txBody>
        </p:sp>
        <p:sp>
          <p:nvSpPr>
            <p:cNvPr id="21" name="TextBox 20"/>
            <p:cNvSpPr txBox="1"/>
            <p:nvPr/>
          </p:nvSpPr>
          <p:spPr>
            <a:xfrm>
              <a:off x="2043336" y="1988578"/>
              <a:ext cx="309700" cy="369332"/>
            </a:xfrm>
            <a:prstGeom prst="rect">
              <a:avLst/>
            </a:prstGeom>
            <a:noFill/>
            <a:ln w="12700">
              <a:noFill/>
            </a:ln>
          </p:spPr>
          <p:txBody>
            <a:bodyPr wrap="none" rtlCol="0">
              <a:spAutoFit/>
            </a:bodyPr>
            <a:lstStyle/>
            <a:p>
              <a:pPr defTabSz="913977"/>
              <a:r>
                <a:rPr lang="en-GB" i="1" dirty="0" smtClean="0">
                  <a:solidFill>
                    <a:srgbClr val="FF0000"/>
                  </a:solidFill>
                </a:rPr>
                <a:t>B</a:t>
              </a:r>
              <a:endParaRPr lang="en-GB" i="1" dirty="0">
                <a:solidFill>
                  <a:srgbClr val="FF0000"/>
                </a:solidFill>
              </a:endParaRPr>
            </a:p>
          </p:txBody>
        </p:sp>
        <p:cxnSp>
          <p:nvCxnSpPr>
            <p:cNvPr id="22" name="Straight Arrow Connector 21"/>
            <p:cNvCxnSpPr/>
            <p:nvPr/>
          </p:nvCxnSpPr>
          <p:spPr>
            <a:xfrm flipH="1">
              <a:off x="1907704" y="1700808"/>
              <a:ext cx="583084"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1907704" y="1779959"/>
              <a:ext cx="583084"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1920937" y="1863294"/>
              <a:ext cx="583084"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789435" y="1814103"/>
              <a:ext cx="296876" cy="369332"/>
            </a:xfrm>
            <a:prstGeom prst="rect">
              <a:avLst/>
            </a:prstGeom>
            <a:noFill/>
          </p:spPr>
          <p:txBody>
            <a:bodyPr wrap="none" rtlCol="0">
              <a:spAutoFit/>
            </a:bodyPr>
            <a:lstStyle/>
            <a:p>
              <a:pPr defTabSz="913977"/>
              <a:r>
                <a:rPr lang="en-GB" i="1" dirty="0" smtClean="0">
                  <a:solidFill>
                    <a:srgbClr val="0070C0"/>
                  </a:solidFill>
                </a:rPr>
                <a:t>E</a:t>
              </a:r>
              <a:endParaRPr lang="en-GB" i="1" dirty="0">
                <a:solidFill>
                  <a:srgbClr val="0070C0"/>
                </a:solidFill>
              </a:endParaRPr>
            </a:p>
          </p:txBody>
        </p:sp>
        <p:sp>
          <p:nvSpPr>
            <p:cNvPr id="26" name="Arc 25"/>
            <p:cNvSpPr/>
            <p:nvPr/>
          </p:nvSpPr>
          <p:spPr>
            <a:xfrm>
              <a:off x="1332235" y="1196751"/>
              <a:ext cx="695097" cy="1173557"/>
            </a:xfrm>
            <a:prstGeom prst="arc">
              <a:avLst>
                <a:gd name="adj1" fmla="val 17387524"/>
                <a:gd name="adj2" fmla="val 4281789"/>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913977"/>
              <a:endParaRPr lang="en-GB">
                <a:solidFill>
                  <a:prstClr val="black"/>
                </a:solidFill>
              </a:endParaRPr>
            </a:p>
          </p:txBody>
        </p:sp>
        <p:grpSp>
          <p:nvGrpSpPr>
            <p:cNvPr id="27" name="Group 26"/>
            <p:cNvGrpSpPr/>
            <p:nvPr/>
          </p:nvGrpSpPr>
          <p:grpSpPr>
            <a:xfrm>
              <a:off x="2690271" y="1628801"/>
              <a:ext cx="232688" cy="297604"/>
              <a:chOff x="2690271" y="1628801"/>
              <a:chExt cx="232688" cy="297604"/>
            </a:xfrm>
          </p:grpSpPr>
          <p:sp>
            <p:nvSpPr>
              <p:cNvPr id="40" name="Arc 39"/>
              <p:cNvSpPr/>
              <p:nvPr/>
            </p:nvSpPr>
            <p:spPr>
              <a:xfrm rot="16200000">
                <a:off x="2618240" y="1700832"/>
                <a:ext cx="297604" cy="153542"/>
              </a:xfrm>
              <a:prstGeom prst="arc">
                <a:avLst>
                  <a:gd name="adj1" fmla="val 11144719"/>
                  <a:gd name="adj2" fmla="val 2099373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977"/>
                <a:endParaRPr lang="en-GB">
                  <a:solidFill>
                    <a:prstClr val="black"/>
                  </a:solidFill>
                </a:endParaRPr>
              </a:p>
            </p:txBody>
          </p:sp>
          <p:sp>
            <p:nvSpPr>
              <p:cNvPr id="41" name="Oval 40"/>
              <p:cNvSpPr/>
              <p:nvPr/>
            </p:nvSpPr>
            <p:spPr>
              <a:xfrm>
                <a:off x="2831908" y="1635943"/>
                <a:ext cx="91051" cy="28803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77"/>
                <a:endParaRPr lang="en-GB">
                  <a:solidFill>
                    <a:prstClr val="white"/>
                  </a:solidFill>
                </a:endParaRPr>
              </a:p>
            </p:txBody>
          </p:sp>
        </p:grpSp>
        <p:cxnSp>
          <p:nvCxnSpPr>
            <p:cNvPr id="28" name="Straight Connector 27"/>
            <p:cNvCxnSpPr/>
            <p:nvPr/>
          </p:nvCxnSpPr>
          <p:spPr>
            <a:xfrm>
              <a:off x="2740635" y="1636521"/>
              <a:ext cx="132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744554" y="1924024"/>
              <a:ext cx="132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63744" y="1268090"/>
              <a:ext cx="595119" cy="1029741"/>
              <a:chOff x="1463744" y="1268090"/>
              <a:chExt cx="595119" cy="1029741"/>
            </a:xfrm>
          </p:grpSpPr>
          <p:sp>
            <p:nvSpPr>
              <p:cNvPr id="31" name="Arc 30"/>
              <p:cNvSpPr/>
              <p:nvPr/>
            </p:nvSpPr>
            <p:spPr>
              <a:xfrm rot="16200000">
                <a:off x="1315392" y="1554361"/>
                <a:ext cx="1029741" cy="457200"/>
              </a:xfrm>
              <a:prstGeom prst="arc">
                <a:avLst>
                  <a:gd name="adj1" fmla="val 10757817"/>
                  <a:gd name="adj2" fmla="val 2155839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977"/>
                <a:endParaRPr lang="en-GB">
                  <a:solidFill>
                    <a:prstClr val="black"/>
                  </a:solidFill>
                </a:endParaRPr>
              </a:p>
            </p:txBody>
          </p:sp>
          <p:grpSp>
            <p:nvGrpSpPr>
              <p:cNvPr id="32" name="Group 31"/>
              <p:cNvGrpSpPr/>
              <p:nvPr/>
            </p:nvGrpSpPr>
            <p:grpSpPr>
              <a:xfrm>
                <a:off x="1463744" y="1628800"/>
                <a:ext cx="443960" cy="288032"/>
                <a:chOff x="1463744" y="1628800"/>
                <a:chExt cx="443960" cy="288032"/>
              </a:xfrm>
            </p:grpSpPr>
            <p:sp>
              <p:nvSpPr>
                <p:cNvPr id="33" name="Arc 32"/>
                <p:cNvSpPr/>
                <p:nvPr/>
              </p:nvSpPr>
              <p:spPr>
                <a:xfrm rot="16200000">
                  <a:off x="1397692" y="1694852"/>
                  <a:ext cx="288032" cy="155928"/>
                </a:xfrm>
                <a:prstGeom prst="arc">
                  <a:avLst>
                    <a:gd name="adj1" fmla="val 10867522"/>
                    <a:gd name="adj2" fmla="val 20686585"/>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977"/>
                  <a:endParaRPr lang="en-GB">
                    <a:solidFill>
                      <a:prstClr val="black"/>
                    </a:solidFill>
                  </a:endParaRPr>
                </a:p>
              </p:txBody>
            </p:sp>
            <p:cxnSp>
              <p:nvCxnSpPr>
                <p:cNvPr id="34" name="Straight Connector 33"/>
                <p:cNvCxnSpPr/>
                <p:nvPr/>
              </p:nvCxnSpPr>
              <p:spPr>
                <a:xfrm>
                  <a:off x="1506609" y="1648426"/>
                  <a:ext cx="9505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532340" y="1916832"/>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1620090" y="1648426"/>
                  <a:ext cx="210172" cy="263066"/>
                  <a:chOff x="1620090" y="1648426"/>
                  <a:chExt cx="210172" cy="263066"/>
                </a:xfrm>
              </p:grpSpPr>
              <p:cxnSp>
                <p:nvCxnSpPr>
                  <p:cNvPr id="38" name="Straight Connector 37"/>
                  <p:cNvCxnSpPr/>
                  <p:nvPr/>
                </p:nvCxnSpPr>
                <p:spPr>
                  <a:xfrm>
                    <a:off x="1620090" y="1648426"/>
                    <a:ext cx="20789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22372" y="1911492"/>
                    <a:ext cx="20789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7" name="Oval 36"/>
                <p:cNvSpPr/>
                <p:nvPr/>
              </p:nvSpPr>
              <p:spPr>
                <a:xfrm>
                  <a:off x="1790600" y="1650806"/>
                  <a:ext cx="117104" cy="266025"/>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77"/>
                  <a:endParaRPr lang="en-GB">
                    <a:solidFill>
                      <a:prstClr val="white"/>
                    </a:solidFill>
                  </a:endParaRPr>
                </a:p>
              </p:txBody>
            </p:sp>
          </p:grpSp>
        </p:grpSp>
      </p:grpSp>
      <p:sp>
        <p:nvSpPr>
          <p:cNvPr id="9" name="TextBox 8"/>
          <p:cNvSpPr txBox="1"/>
          <p:nvPr/>
        </p:nvSpPr>
        <p:spPr>
          <a:xfrm>
            <a:off x="5940152" y="1195011"/>
            <a:ext cx="1894749" cy="369332"/>
          </a:xfrm>
          <a:prstGeom prst="rect">
            <a:avLst/>
          </a:prstGeom>
          <a:noFill/>
        </p:spPr>
        <p:txBody>
          <a:bodyPr wrap="none" rtlCol="0">
            <a:spAutoFit/>
          </a:bodyPr>
          <a:lstStyle/>
          <a:p>
            <a:r>
              <a:rPr lang="en-CA" dirty="0" smtClean="0"/>
              <a:t>The quality factor</a:t>
            </a:r>
            <a:r>
              <a:rPr lang="en-CA" dirty="0"/>
              <a:t>:</a:t>
            </a:r>
          </a:p>
        </p:txBody>
      </p:sp>
      <mc:AlternateContent xmlns:mc="http://schemas.openxmlformats.org/markup-compatibility/2006" xmlns:a14="http://schemas.microsoft.com/office/drawing/2010/main">
        <mc:Choice Requires="a14">
          <p:sp>
            <p:nvSpPr>
              <p:cNvPr id="45" name="Rectangle 44"/>
              <p:cNvSpPr/>
              <p:nvPr/>
            </p:nvSpPr>
            <p:spPr>
              <a:xfrm>
                <a:off x="6084168" y="1564343"/>
                <a:ext cx="1992853" cy="646331"/>
              </a:xfrm>
              <a:prstGeom prst="rect">
                <a:avLst/>
              </a:prstGeom>
            </p:spPr>
            <p:txBody>
              <a:bodyPr wrap="none">
                <a:spAutoFit/>
              </a:bodyPr>
              <a:lstStyle/>
              <a:p>
                <a:r>
                  <a:rPr lang="en-GB" dirty="0" smtClean="0"/>
                  <a:t>Q</a:t>
                </a:r>
                <a:r>
                  <a:rPr lang="en-GB" baseline="-25000" dirty="0" smtClean="0"/>
                  <a:t>0</a:t>
                </a:r>
                <a:r>
                  <a:rPr lang="en-GB" dirty="0" smtClean="0"/>
                  <a:t> </a:t>
                </a:r>
                <a:r>
                  <a:rPr lang="en-GB" dirty="0" smtClean="0">
                    <a:latin typeface="Times New Roman"/>
                    <a:cs typeface="Times New Roman"/>
                  </a:rPr>
                  <a:t>=</a:t>
                </a:r>
                <a:r>
                  <a:rPr lang="en-GB" dirty="0">
                    <a:latin typeface="Times New Roman"/>
                    <a:cs typeface="Times New Roman"/>
                    <a:sym typeface="Symbol" panose="05050102010706020507" pitchFamily="18" charset="2"/>
                  </a:rPr>
                  <a:t>G</a:t>
                </a:r>
                <a:r>
                  <a:rPr lang="en-GB" dirty="0" smtClean="0">
                    <a:latin typeface="Times New Roman"/>
                    <a:cs typeface="Times New Roman"/>
                  </a:rPr>
                  <a:t>/</a:t>
                </a:r>
                <a:r>
                  <a:rPr lang="en-GB" dirty="0" smtClean="0"/>
                  <a:t>R</a:t>
                </a:r>
                <a:r>
                  <a:rPr lang="en-GB" baseline="-25000" dirty="0" smtClean="0"/>
                  <a:t>S</a:t>
                </a:r>
                <a:r>
                  <a:rPr lang="en-GB" dirty="0" smtClean="0"/>
                  <a:t>=</a:t>
                </a:r>
                <a14:m>
                  <m:oMath xmlns:m="http://schemas.openxmlformats.org/officeDocument/2006/math">
                    <m:r>
                      <a:rPr lang="en-GB" i="1" smtClean="0">
                        <a:latin typeface="Cambria Math"/>
                        <a:ea typeface="Cambria Math"/>
                      </a:rPr>
                      <m:t>𝜔</m:t>
                    </m:r>
                  </m:oMath>
                </a14:m>
                <a:r>
                  <a:rPr lang="en-GB" i="1" dirty="0" smtClean="0"/>
                  <a:t>U</a:t>
                </a:r>
                <a:r>
                  <a:rPr lang="en-GB" dirty="0" smtClean="0"/>
                  <a:t>/</a:t>
                </a:r>
                <a:r>
                  <a:rPr lang="en-GB" i="1" dirty="0" smtClean="0"/>
                  <a:t>P</a:t>
                </a:r>
                <a:r>
                  <a:rPr lang="en-GB" baseline="-25000" dirty="0" smtClean="0"/>
                  <a:t>loss</a:t>
                </a:r>
              </a:p>
              <a:p>
                <a:r>
                  <a:rPr lang="en-GB" dirty="0">
                    <a:latin typeface="Times New Roman"/>
                    <a:cs typeface="Times New Roman"/>
                    <a:sym typeface="Symbol" panose="05050102010706020507" pitchFamily="18" charset="2"/>
                  </a:rPr>
                  <a:t>G</a:t>
                </a:r>
                <a:r>
                  <a:rPr lang="en-GB" dirty="0" smtClean="0">
                    <a:latin typeface="Times New Roman"/>
                    <a:cs typeface="Times New Roman"/>
                    <a:sym typeface="Symbol" panose="05050102010706020507" pitchFamily="18" charset="2"/>
                  </a:rPr>
                  <a:t>: Geometry factor</a:t>
                </a:r>
                <a:endParaRPr lang="en-CA" baseline="-25000" dirty="0"/>
              </a:p>
            </p:txBody>
          </p:sp>
        </mc:Choice>
        <mc:Fallback xmlns="">
          <p:sp>
            <p:nvSpPr>
              <p:cNvPr id="45" name="Rectangle 44"/>
              <p:cNvSpPr>
                <a:spLocks noRot="1" noChangeAspect="1" noMove="1" noResize="1" noEditPoints="1" noAdjustHandles="1" noChangeArrowheads="1" noChangeShapeType="1" noTextEdit="1"/>
              </p:cNvSpPr>
              <p:nvPr/>
            </p:nvSpPr>
            <p:spPr>
              <a:xfrm>
                <a:off x="6084168" y="1564343"/>
                <a:ext cx="1992853" cy="646331"/>
              </a:xfrm>
              <a:prstGeom prst="rect">
                <a:avLst/>
              </a:prstGeom>
              <a:blipFill>
                <a:blip r:embed="rId3"/>
                <a:stretch>
                  <a:fillRect l="-2446" t="-6604" r="-1529" b="-14151"/>
                </a:stretch>
              </a:blipFill>
            </p:spPr>
            <p:txBody>
              <a:bodyPr/>
              <a:lstStyle/>
              <a:p>
                <a:r>
                  <a:rPr lang="en-CA">
                    <a:noFill/>
                  </a:rPr>
                  <a:t> </a:t>
                </a:r>
              </a:p>
            </p:txBody>
          </p:sp>
        </mc:Fallback>
      </mc:AlternateContent>
      <p:sp>
        <p:nvSpPr>
          <p:cNvPr id="47" name="TextBox 46"/>
          <p:cNvSpPr txBox="1"/>
          <p:nvPr/>
        </p:nvSpPr>
        <p:spPr>
          <a:xfrm>
            <a:off x="5801026" y="2390897"/>
            <a:ext cx="3163461" cy="1477328"/>
          </a:xfrm>
          <a:prstGeom prst="rect">
            <a:avLst/>
          </a:prstGeom>
          <a:noFill/>
        </p:spPr>
        <p:txBody>
          <a:bodyPr wrap="square" rtlCol="0">
            <a:spAutoFit/>
          </a:bodyPr>
          <a:lstStyle/>
          <a:p>
            <a:r>
              <a:rPr lang="en-CA" dirty="0" smtClean="0"/>
              <a:t>The accelerating gradient can be limited by the peak surface electric field (field emission) or the  peak surface magnetic field (quench)</a:t>
            </a:r>
          </a:p>
        </p:txBody>
      </p:sp>
      <p:sp>
        <p:nvSpPr>
          <p:cNvPr id="48" name="TextBox 47"/>
          <p:cNvSpPr txBox="1"/>
          <p:nvPr/>
        </p:nvSpPr>
        <p:spPr>
          <a:xfrm>
            <a:off x="1845431" y="4628837"/>
            <a:ext cx="3333605" cy="369332"/>
          </a:xfrm>
          <a:prstGeom prst="rect">
            <a:avLst/>
          </a:prstGeom>
          <a:noFill/>
        </p:spPr>
        <p:txBody>
          <a:bodyPr wrap="none" rtlCol="0">
            <a:spAutoFit/>
          </a:bodyPr>
          <a:lstStyle/>
          <a:p>
            <a:r>
              <a:rPr lang="en-CA" i="1" dirty="0" smtClean="0"/>
              <a:t>Accelerating Gradient </a:t>
            </a:r>
            <a:r>
              <a:rPr lang="en-CA" i="1" dirty="0" err="1" smtClean="0"/>
              <a:t>E</a:t>
            </a:r>
            <a:r>
              <a:rPr lang="en-CA" baseline="-25000" dirty="0" err="1" smtClean="0"/>
              <a:t>acc</a:t>
            </a:r>
            <a:r>
              <a:rPr lang="en-CA" dirty="0" smtClean="0"/>
              <a:t> ∝ </a:t>
            </a:r>
            <a:r>
              <a:rPr lang="en-CA" i="1" dirty="0" err="1" smtClean="0"/>
              <a:t>B</a:t>
            </a:r>
            <a:r>
              <a:rPr lang="en-CA" baseline="-25000" dirty="0" err="1" smtClean="0"/>
              <a:t>peak</a:t>
            </a:r>
            <a:r>
              <a:rPr lang="en-CA" dirty="0" smtClean="0"/>
              <a:t> </a:t>
            </a:r>
            <a:endParaRPr lang="en-CA" dirty="0"/>
          </a:p>
        </p:txBody>
      </p:sp>
      <p:sp>
        <p:nvSpPr>
          <p:cNvPr id="3" name="TextBox 2"/>
          <p:cNvSpPr txBox="1"/>
          <p:nvPr/>
        </p:nvSpPr>
        <p:spPr>
          <a:xfrm>
            <a:off x="83441" y="5059417"/>
            <a:ext cx="8548622"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CA" sz="1600" dirty="0" smtClean="0"/>
              <a:t>There are two ways to increase performance:  Shape and material optimization</a:t>
            </a:r>
          </a:p>
          <a:p>
            <a:r>
              <a:rPr lang="en-CA" sz="1600" dirty="0" smtClean="0"/>
              <a:t>In this lecture the focus is on material optimization. </a:t>
            </a:r>
            <a:r>
              <a:rPr lang="en-CA" sz="1600" b="1" dirty="0" smtClean="0"/>
              <a:t>What are the intrinsic limitations to </a:t>
            </a:r>
            <a:r>
              <a:rPr lang="en-CA" sz="1600" b="1" dirty="0" err="1" smtClean="0"/>
              <a:t>R</a:t>
            </a:r>
            <a:r>
              <a:rPr lang="en-CA" sz="1600" b="1" baseline="-25000" dirty="0" err="1" smtClean="0"/>
              <a:t>s</a:t>
            </a:r>
            <a:r>
              <a:rPr lang="en-CA" sz="1600" b="1" dirty="0" smtClean="0"/>
              <a:t> and </a:t>
            </a:r>
            <a:r>
              <a:rPr lang="en-CA" sz="1600" b="1" dirty="0" err="1" smtClean="0"/>
              <a:t>B</a:t>
            </a:r>
            <a:r>
              <a:rPr lang="en-CA" sz="1600" b="1" baseline="-25000" dirty="0" err="1" smtClean="0"/>
              <a:t>peak</a:t>
            </a:r>
            <a:endParaRPr lang="en-CA" sz="1600" b="1" baseline="-25000" dirty="0"/>
          </a:p>
        </p:txBody>
      </p:sp>
      <p:sp>
        <p:nvSpPr>
          <p:cNvPr id="5" name="TextBox 4"/>
          <p:cNvSpPr txBox="1"/>
          <p:nvPr/>
        </p:nvSpPr>
        <p:spPr>
          <a:xfrm>
            <a:off x="83441" y="5731945"/>
            <a:ext cx="8416233"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dirty="0" smtClean="0"/>
              <a:t>Shape optimization and extrinsic limitations, </a:t>
            </a:r>
            <a:r>
              <a:rPr lang="en-US" sz="1600" dirty="0" err="1" smtClean="0"/>
              <a:t>i.e</a:t>
            </a:r>
            <a:r>
              <a:rPr lang="en-US" sz="1600" dirty="0" smtClean="0"/>
              <a:t> </a:t>
            </a:r>
            <a:r>
              <a:rPr lang="en-US" sz="1600" dirty="0" err="1" smtClean="0"/>
              <a:t>Multipacting</a:t>
            </a:r>
            <a:r>
              <a:rPr lang="en-US" sz="1600" dirty="0" smtClean="0"/>
              <a:t>, field emission and thermal breakdown are covered in Bob’s lecture</a:t>
            </a:r>
            <a:endParaRPr lang="en-US" sz="1600" dirty="0"/>
          </a:p>
        </p:txBody>
      </p:sp>
      <mc:AlternateContent xmlns:mc="http://schemas.openxmlformats.org/markup-compatibility/2006" xmlns:a14="http://schemas.microsoft.com/office/drawing/2010/main">
        <mc:Choice Requires="a14">
          <p:sp>
            <p:nvSpPr>
              <p:cNvPr id="46" name="Rectangle 45"/>
              <p:cNvSpPr/>
              <p:nvPr/>
            </p:nvSpPr>
            <p:spPr>
              <a:xfrm rot="16200000">
                <a:off x="-863289" y="2858894"/>
                <a:ext cx="3219151" cy="369332"/>
              </a:xfrm>
              <a:prstGeom prst="rect">
                <a:avLst/>
              </a:prstGeom>
            </p:spPr>
            <p:txBody>
              <a:bodyPr wrap="none">
                <a:spAutoFit/>
              </a:bodyPr>
              <a:lstStyle/>
              <a:p>
                <a:r>
                  <a:rPr lang="en-GB" dirty="0" smtClean="0"/>
                  <a:t>Quality FactorQ</a:t>
                </a:r>
                <a:r>
                  <a:rPr lang="en-GB" baseline="-25000" dirty="0" smtClean="0"/>
                  <a:t>0</a:t>
                </a:r>
                <a:r>
                  <a:rPr lang="en-GB" dirty="0" smtClean="0"/>
                  <a:t> </a:t>
                </a:r>
                <a:r>
                  <a:rPr lang="en-GB" dirty="0" smtClean="0">
                    <a:latin typeface="Times New Roman"/>
                    <a:cs typeface="Times New Roman"/>
                  </a:rPr>
                  <a:t>=</a:t>
                </a:r>
                <a:r>
                  <a:rPr lang="en-GB" dirty="0">
                    <a:latin typeface="Times New Roman"/>
                    <a:cs typeface="Times New Roman"/>
                    <a:sym typeface="Symbol" panose="05050102010706020507" pitchFamily="18" charset="2"/>
                  </a:rPr>
                  <a:t>G</a:t>
                </a:r>
                <a:r>
                  <a:rPr lang="en-GB" dirty="0" smtClean="0">
                    <a:latin typeface="Times New Roman"/>
                    <a:cs typeface="Times New Roman"/>
                  </a:rPr>
                  <a:t>/</a:t>
                </a:r>
                <a:r>
                  <a:rPr lang="en-GB" dirty="0" smtClean="0"/>
                  <a:t>R</a:t>
                </a:r>
                <a:r>
                  <a:rPr lang="en-GB" baseline="-25000" dirty="0" smtClean="0"/>
                  <a:t>S</a:t>
                </a:r>
                <a:r>
                  <a:rPr lang="en-GB" dirty="0" smtClean="0"/>
                  <a:t>=</a:t>
                </a:r>
                <a14:m>
                  <m:oMath xmlns:m="http://schemas.openxmlformats.org/officeDocument/2006/math">
                    <m:r>
                      <a:rPr lang="en-GB" i="1" smtClean="0">
                        <a:latin typeface="Cambria Math"/>
                        <a:ea typeface="Cambria Math"/>
                      </a:rPr>
                      <m:t>𝜔</m:t>
                    </m:r>
                  </m:oMath>
                </a14:m>
                <a:r>
                  <a:rPr lang="en-GB" i="1" dirty="0" smtClean="0"/>
                  <a:t>U</a:t>
                </a:r>
                <a:r>
                  <a:rPr lang="en-GB" dirty="0" smtClean="0"/>
                  <a:t>/</a:t>
                </a:r>
                <a:r>
                  <a:rPr lang="en-GB" i="1" dirty="0" smtClean="0"/>
                  <a:t>P</a:t>
                </a:r>
                <a:r>
                  <a:rPr lang="en-GB" baseline="-25000" dirty="0" smtClean="0"/>
                  <a:t>loss</a:t>
                </a:r>
              </a:p>
            </p:txBody>
          </p:sp>
        </mc:Choice>
        <mc:Fallback xmlns="">
          <p:sp>
            <p:nvSpPr>
              <p:cNvPr id="46" name="Rectangle 45"/>
              <p:cNvSpPr>
                <a:spLocks noRot="1" noChangeAspect="1" noMove="1" noResize="1" noEditPoints="1" noAdjustHandles="1" noChangeArrowheads="1" noChangeShapeType="1" noTextEdit="1"/>
              </p:cNvSpPr>
              <p:nvPr/>
            </p:nvSpPr>
            <p:spPr>
              <a:xfrm rot="16200000">
                <a:off x="-863289" y="2858894"/>
                <a:ext cx="3219151" cy="369332"/>
              </a:xfrm>
              <a:prstGeom prst="rect">
                <a:avLst/>
              </a:prstGeom>
              <a:blipFill>
                <a:blip r:embed="rId4"/>
                <a:stretch>
                  <a:fillRect l="-9836" r="-24590" b="-1705"/>
                </a:stretch>
              </a:blipFill>
            </p:spPr>
            <p:txBody>
              <a:bodyPr/>
              <a:lstStyle/>
              <a:p>
                <a:r>
                  <a:rPr lang="en-CA">
                    <a:noFill/>
                  </a:rPr>
                  <a:t> </a:t>
                </a:r>
              </a:p>
            </p:txBody>
          </p:sp>
        </mc:Fallback>
      </mc:AlternateContent>
      <p:sp>
        <p:nvSpPr>
          <p:cNvPr id="7" name="Footer Placeholder 6"/>
          <p:cNvSpPr>
            <a:spLocks noGrp="1"/>
          </p:cNvSpPr>
          <p:nvPr>
            <p:ph type="ftr" sz="quarter" idx="11"/>
          </p:nvPr>
        </p:nvSpPr>
        <p:spPr/>
        <p:txBody>
          <a:bodyPr/>
          <a:lstStyle/>
          <a:p>
            <a:r>
              <a:rPr lang="en-US" smtClean="0"/>
              <a:t>T. Junginger – IAS Saskatoon </a:t>
            </a:r>
            <a:endParaRPr lang="en-CA" dirty="0"/>
          </a:p>
        </p:txBody>
      </p:sp>
      <p:sp>
        <p:nvSpPr>
          <p:cNvPr id="8" name="Slide Number Placeholder 7"/>
          <p:cNvSpPr>
            <a:spLocks noGrp="1"/>
          </p:cNvSpPr>
          <p:nvPr>
            <p:ph type="sldNum" sz="quarter" idx="12"/>
          </p:nvPr>
        </p:nvSpPr>
        <p:spPr/>
        <p:txBody>
          <a:bodyPr/>
          <a:lstStyle/>
          <a:p>
            <a:fld id="{A5133171-1A2B-45AF-BC19-83A39A9692BB}" type="slidenum">
              <a:rPr lang="en-CA" smtClean="0"/>
              <a:pPr/>
              <a:t>3</a:t>
            </a:fld>
            <a:r>
              <a:rPr lang="en-CA" smtClean="0"/>
              <a:t>/62</a:t>
            </a:r>
            <a:endParaRPr lang="en-CA" dirty="0"/>
          </a:p>
        </p:txBody>
      </p:sp>
    </p:spTree>
    <p:extLst>
      <p:ext uri="{BB962C8B-B14F-4D97-AF65-F5344CB8AC3E}">
        <p14:creationId xmlns:p14="http://schemas.microsoft.com/office/powerpoint/2010/main" val="2255948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72008"/>
            <a:ext cx="8928992" cy="548680"/>
          </a:xfrm>
        </p:spPr>
        <p:txBody>
          <a:bodyPr>
            <a:normAutofit fontScale="90000"/>
          </a:bodyPr>
          <a:lstStyle/>
          <a:p>
            <a:r>
              <a:rPr lang="en-CA" dirty="0" smtClean="0"/>
              <a:t>Surface Resistance of Superconductors</a:t>
            </a:r>
            <a:endParaRPr lang="en-CA" dirty="0"/>
          </a:p>
        </p:txBody>
      </p:sp>
      <p:sp>
        <p:nvSpPr>
          <p:cNvPr id="6" name="Content Placeholder 4"/>
          <p:cNvSpPr>
            <a:spLocks noGrp="1"/>
          </p:cNvSpPr>
          <p:nvPr>
            <p:ph sz="quarter" idx="1"/>
          </p:nvPr>
        </p:nvSpPr>
        <p:spPr>
          <a:xfrm>
            <a:off x="251519" y="917729"/>
            <a:ext cx="6876397" cy="4937760"/>
          </a:xfrm>
        </p:spPr>
        <p:txBody>
          <a:bodyPr>
            <a:normAutofit fontScale="92500" lnSpcReduction="10000"/>
          </a:bodyPr>
          <a:lstStyle/>
          <a:p>
            <a:r>
              <a:rPr lang="en-CA" dirty="0" smtClean="0"/>
              <a:t>Superconducting currents are transported by Cooper pairs formed of two electrons</a:t>
            </a:r>
          </a:p>
          <a:p>
            <a:pPr lvl="1"/>
            <a:r>
              <a:rPr lang="en-CA" dirty="0" smtClean="0"/>
              <a:t>flow without friction </a:t>
            </a:r>
            <a:r>
              <a:rPr lang="en-CA" dirty="0" smtClean="0">
                <a:sym typeface="Wingdings" panose="05000000000000000000" pitchFamily="2" charset="2"/>
              </a:rPr>
              <a:t> DC supercurrents are lossless</a:t>
            </a:r>
          </a:p>
          <a:p>
            <a:r>
              <a:rPr lang="en-CA" dirty="0" smtClean="0"/>
              <a:t>For temperatures above 0 K not all electrons form Cooper pairs</a:t>
            </a:r>
          </a:p>
          <a:p>
            <a:r>
              <a:rPr lang="en-CA" dirty="0" smtClean="0"/>
              <a:t>Cooper pairs have a finite inertia. Under RF fields a time-varying E-field is induced in the material. Normal electrons see this field, move and dissipate    </a:t>
            </a:r>
            <a:endParaRPr lang="en-CA" dirty="0"/>
          </a:p>
        </p:txBody>
      </p:sp>
      <p:pic>
        <p:nvPicPr>
          <p:cNvPr id="8" name="Picture 2"/>
          <p:cNvPicPr>
            <a:picLocks noChangeAspect="1" noChangeArrowheads="1"/>
          </p:cNvPicPr>
          <p:nvPr/>
        </p:nvPicPr>
        <p:blipFill>
          <a:blip r:embed="rId2" cstate="print"/>
          <a:srcRect/>
          <a:stretch>
            <a:fillRect/>
          </a:stretch>
        </p:blipFill>
        <p:spPr bwMode="auto">
          <a:xfrm>
            <a:off x="7277948" y="3830411"/>
            <a:ext cx="1627654" cy="906836"/>
          </a:xfrm>
          <a:prstGeom prst="rect">
            <a:avLst/>
          </a:prstGeom>
          <a:noFill/>
          <a:ln w="9525">
            <a:noFill/>
            <a:miter lim="800000"/>
            <a:headEnd/>
            <a:tailEnd/>
          </a:ln>
        </p:spPr>
      </p:pic>
      <p:sp>
        <p:nvSpPr>
          <p:cNvPr id="10" name="TextBox 9"/>
          <p:cNvSpPr txBox="1"/>
          <p:nvPr/>
        </p:nvSpPr>
        <p:spPr>
          <a:xfrm>
            <a:off x="7508174" y="5680405"/>
            <a:ext cx="1600200" cy="584775"/>
          </a:xfrm>
          <a:prstGeom prst="rect">
            <a:avLst/>
          </a:prstGeom>
          <a:noFill/>
        </p:spPr>
        <p:txBody>
          <a:bodyPr wrap="square" rtlCol="0">
            <a:spAutoFit/>
          </a:bodyPr>
          <a:lstStyle/>
          <a:p>
            <a:r>
              <a:rPr lang="en-US" sz="3200" b="1" dirty="0" err="1">
                <a:solidFill>
                  <a:srgbClr val="FF0000"/>
                </a:solidFill>
                <a:sym typeface="Symbol"/>
              </a:rPr>
              <a:t>R</a:t>
            </a:r>
            <a:r>
              <a:rPr lang="en-US" sz="3200" b="1" baseline="-25000" dirty="0" err="1">
                <a:solidFill>
                  <a:srgbClr val="FF0000"/>
                </a:solidFill>
                <a:sym typeface="Symbol"/>
              </a:rPr>
              <a:t>s</a:t>
            </a:r>
            <a:r>
              <a:rPr lang="en-US" sz="3200" b="1" dirty="0">
                <a:solidFill>
                  <a:srgbClr val="FF0000"/>
                </a:solidFill>
                <a:sym typeface="Symbol"/>
              </a:rPr>
              <a:t> &gt; </a:t>
            </a:r>
            <a:r>
              <a:rPr lang="en-US" sz="3200" b="1" dirty="0" smtClean="0">
                <a:solidFill>
                  <a:srgbClr val="FF0000"/>
                </a:solidFill>
                <a:sym typeface="Symbol"/>
              </a:rPr>
              <a:t>0</a:t>
            </a:r>
            <a:endParaRPr lang="en-US" sz="3200" b="1" dirty="0">
              <a:solidFill>
                <a:srgbClr val="FF0000"/>
              </a:solidFill>
            </a:endParaRPr>
          </a:p>
        </p:txBody>
      </p:sp>
      <p:sp>
        <p:nvSpPr>
          <p:cNvPr id="9" name="TextBox 8"/>
          <p:cNvSpPr txBox="1"/>
          <p:nvPr/>
        </p:nvSpPr>
        <p:spPr>
          <a:xfrm>
            <a:off x="7646049" y="3196198"/>
            <a:ext cx="567784" cy="1015663"/>
          </a:xfrm>
          <a:prstGeom prst="rect">
            <a:avLst/>
          </a:prstGeom>
          <a:noFill/>
        </p:spPr>
        <p:txBody>
          <a:bodyPr wrap="none" rtlCol="0">
            <a:spAutoFit/>
          </a:bodyPr>
          <a:lstStyle/>
          <a:p>
            <a:r>
              <a:rPr lang="en-US" sz="6000" dirty="0" smtClean="0"/>
              <a:t>+</a:t>
            </a:r>
            <a:endParaRPr lang="en-US" sz="6000" dirty="0"/>
          </a:p>
        </p:txBody>
      </p:sp>
      <p:sp>
        <p:nvSpPr>
          <p:cNvPr id="11" name="Down Arrow 10"/>
          <p:cNvSpPr/>
          <p:nvPr/>
        </p:nvSpPr>
        <p:spPr>
          <a:xfrm>
            <a:off x="7892564" y="5398184"/>
            <a:ext cx="423906" cy="44276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p:cNvSpPr txBox="1"/>
              <p:nvPr/>
            </p:nvSpPr>
            <p:spPr>
              <a:xfrm>
                <a:off x="6804248" y="3101087"/>
                <a:ext cx="2251386" cy="3857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de-DE" sz="2400" b="0" i="1" smtClean="0">
                              <a:latin typeface="Cambria Math" panose="02040503050406030204" pitchFamily="18" charset="0"/>
                            </a:rPr>
                            <m:t>𝑛</m:t>
                          </m:r>
                        </m:e>
                        <m:sub>
                          <m:r>
                            <a:rPr lang="de-DE" sz="2400" b="0" i="1" smtClean="0">
                              <a:latin typeface="Cambria Math" panose="02040503050406030204" pitchFamily="18" charset="0"/>
                            </a:rPr>
                            <m:t>𝑛</m:t>
                          </m:r>
                        </m:sub>
                      </m:sSub>
                      <m:r>
                        <a:rPr lang="de-DE" sz="2400" b="0" i="1" smtClean="0">
                          <a:latin typeface="Cambria Math" panose="02040503050406030204" pitchFamily="18" charset="0"/>
                        </a:rPr>
                        <m:t>(</m:t>
                      </m:r>
                      <m:r>
                        <a:rPr lang="de-DE" sz="2400" b="0" i="1" smtClean="0">
                          <a:latin typeface="Cambria Math" panose="02040503050406030204" pitchFamily="18" charset="0"/>
                        </a:rPr>
                        <m:t>𝑇</m:t>
                      </m:r>
                      <m:r>
                        <a:rPr lang="de-DE" sz="2400" b="0" i="1" smtClean="0">
                          <a:latin typeface="Cambria Math" panose="02040503050406030204" pitchFamily="18" charset="0"/>
                        </a:rPr>
                        <m:t>)∝</m:t>
                      </m:r>
                      <m:sSup>
                        <m:sSupPr>
                          <m:ctrlPr>
                            <a:rPr lang="de-DE" sz="2400" b="0" i="1" smtClean="0">
                              <a:latin typeface="Cambria Math" panose="02040503050406030204" pitchFamily="18" charset="0"/>
                              <a:ea typeface="Cambria Math" panose="02040503050406030204" pitchFamily="18" charset="0"/>
                            </a:rPr>
                          </m:ctrlPr>
                        </m:sSupPr>
                        <m:e>
                          <m:r>
                            <a:rPr lang="de-DE" sz="2400" b="0" i="1" smtClean="0">
                              <a:latin typeface="Cambria Math" panose="02040503050406030204" pitchFamily="18" charset="0"/>
                              <a:ea typeface="Cambria Math" panose="02040503050406030204" pitchFamily="18" charset="0"/>
                            </a:rPr>
                            <m:t>𝑒</m:t>
                          </m:r>
                        </m:e>
                        <m:sup>
                          <m:r>
                            <a:rPr lang="de-DE" sz="2400" b="0" i="1" smtClean="0">
                              <a:latin typeface="Cambria Math" panose="02040503050406030204" pitchFamily="18" charset="0"/>
                              <a:ea typeface="Cambria Math" panose="02040503050406030204" pitchFamily="18" charset="0"/>
                            </a:rPr>
                            <m:t>−∆/</m:t>
                          </m:r>
                          <m:sSub>
                            <m:sSubPr>
                              <m:ctrlPr>
                                <a:rPr lang="de-DE" sz="2400" b="0" i="1" smtClean="0">
                                  <a:latin typeface="Cambria Math" panose="02040503050406030204" pitchFamily="18" charset="0"/>
                                  <a:ea typeface="Cambria Math" panose="02040503050406030204" pitchFamily="18" charset="0"/>
                                </a:rPr>
                              </m:ctrlPr>
                            </m:sSubPr>
                            <m:e>
                              <m:r>
                                <m:rPr>
                                  <m:sty m:val="p"/>
                                </m:rPr>
                                <a:rPr lang="de-DE" sz="2400" b="0" i="0" smtClean="0">
                                  <a:latin typeface="Cambria Math" panose="02040503050406030204" pitchFamily="18" charset="0"/>
                                  <a:ea typeface="Cambria Math" panose="02040503050406030204" pitchFamily="18" charset="0"/>
                                </a:rPr>
                                <m:t>k</m:t>
                              </m:r>
                            </m:e>
                            <m:sub>
                              <m:r>
                                <m:rPr>
                                  <m:sty m:val="p"/>
                                </m:rPr>
                                <a:rPr lang="de-DE" sz="2400" b="0" i="0" smtClean="0">
                                  <a:latin typeface="Cambria Math" panose="02040503050406030204" pitchFamily="18" charset="0"/>
                                  <a:ea typeface="Cambria Math" panose="02040503050406030204" pitchFamily="18" charset="0"/>
                                </a:rPr>
                                <m:t>B</m:t>
                              </m:r>
                            </m:sub>
                          </m:sSub>
                          <m:r>
                            <a:rPr lang="de-DE" sz="2400" b="0" i="1" smtClean="0">
                              <a:latin typeface="Cambria Math" panose="02040503050406030204" pitchFamily="18" charset="0"/>
                              <a:ea typeface="Cambria Math" panose="02040503050406030204" pitchFamily="18" charset="0"/>
                            </a:rPr>
                            <m:t>𝑇</m:t>
                          </m:r>
                        </m:sup>
                      </m:sSup>
                    </m:oMath>
                  </m:oMathPara>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6804248" y="3101087"/>
                <a:ext cx="2251386" cy="385747"/>
              </a:xfrm>
              <a:prstGeom prst="rect">
                <a:avLst/>
              </a:prstGeom>
              <a:blipFill rotWithShape="0">
                <a:blip r:embed="rId3"/>
                <a:stretch>
                  <a:fillRect l="-1351" t="-4762" r="-541" b="-33333"/>
                </a:stretch>
              </a:blipFill>
            </p:spPr>
            <p:txBody>
              <a:bodyPr/>
              <a:lstStyle/>
              <a:p>
                <a:r>
                  <a:rPr lang="en-US">
                    <a:noFill/>
                  </a:rPr>
                  <a:t> </a:t>
                </a:r>
              </a:p>
            </p:txBody>
          </p:sp>
        </mc:Fallback>
      </mc:AlternateContent>
      <p:sp>
        <p:nvSpPr>
          <p:cNvPr id="12" name="TextBox 11"/>
          <p:cNvSpPr txBox="1"/>
          <p:nvPr/>
        </p:nvSpPr>
        <p:spPr>
          <a:xfrm>
            <a:off x="7638332" y="4881429"/>
            <a:ext cx="1262162" cy="461665"/>
          </a:xfrm>
          <a:prstGeom prst="rect">
            <a:avLst/>
          </a:prstGeom>
          <a:solidFill>
            <a:schemeClr val="bg1"/>
          </a:solidFill>
        </p:spPr>
        <p:txBody>
          <a:bodyPr wrap="square" rtlCol="0">
            <a:spAutoFit/>
          </a:bodyPr>
          <a:lstStyle/>
          <a:p>
            <a:r>
              <a:rPr lang="en-CA" sz="2400" i="1" dirty="0"/>
              <a:t>j</a:t>
            </a:r>
            <a:r>
              <a:rPr lang="en-CA" sz="2400" i="1" dirty="0" smtClean="0"/>
              <a:t>=</a:t>
            </a:r>
            <a:r>
              <a:rPr lang="el-GR" sz="2400" i="1" dirty="0" smtClean="0">
                <a:latin typeface="Calibri"/>
              </a:rPr>
              <a:t>σ</a:t>
            </a:r>
            <a:r>
              <a:rPr lang="en-CA" sz="2400" i="1" dirty="0" smtClean="0">
                <a:latin typeface="Calibri"/>
              </a:rPr>
              <a:t>E</a:t>
            </a:r>
            <a:endParaRPr lang="en-CA" sz="2400" i="1" dirty="0"/>
          </a:p>
        </p:txBody>
      </p:sp>
      <p:sp>
        <p:nvSpPr>
          <p:cNvPr id="13" name="TextBox 12"/>
          <p:cNvSpPr txBox="1"/>
          <p:nvPr/>
        </p:nvSpPr>
        <p:spPr>
          <a:xfrm>
            <a:off x="7701629" y="4118695"/>
            <a:ext cx="567784" cy="1015663"/>
          </a:xfrm>
          <a:prstGeom prst="rect">
            <a:avLst/>
          </a:prstGeom>
          <a:noFill/>
        </p:spPr>
        <p:txBody>
          <a:bodyPr wrap="none" rtlCol="0">
            <a:spAutoFit/>
          </a:bodyPr>
          <a:lstStyle/>
          <a:p>
            <a:r>
              <a:rPr lang="en-US" sz="6000" dirty="0" smtClean="0"/>
              <a:t>+</a:t>
            </a:r>
            <a:endParaRPr lang="en-US" sz="6000" dirty="0"/>
          </a:p>
        </p:txBody>
      </p:sp>
      <p:sp>
        <p:nvSpPr>
          <p:cNvPr id="7" name="Footer Placeholder 6"/>
          <p:cNvSpPr>
            <a:spLocks noGrp="1"/>
          </p:cNvSpPr>
          <p:nvPr>
            <p:ph type="ftr" sz="quarter" idx="11"/>
          </p:nvPr>
        </p:nvSpPr>
        <p:spPr/>
        <p:txBody>
          <a:bodyPr/>
          <a:lstStyle/>
          <a:p>
            <a:r>
              <a:rPr lang="en-US" smtClean="0"/>
              <a:t>T. Junginger – IAS Saskatoon </a:t>
            </a:r>
            <a:endParaRPr lang="en-CA" dirty="0"/>
          </a:p>
        </p:txBody>
      </p:sp>
      <p:sp>
        <p:nvSpPr>
          <p:cNvPr id="14" name="Slide Number Placeholder 13"/>
          <p:cNvSpPr>
            <a:spLocks noGrp="1"/>
          </p:cNvSpPr>
          <p:nvPr>
            <p:ph type="sldNum" sz="quarter" idx="12"/>
          </p:nvPr>
        </p:nvSpPr>
        <p:spPr/>
        <p:txBody>
          <a:bodyPr/>
          <a:lstStyle/>
          <a:p>
            <a:fld id="{A5133171-1A2B-45AF-BC19-83A39A9692BB}" type="slidenum">
              <a:rPr lang="en-CA" smtClean="0"/>
              <a:pPr/>
              <a:t>30</a:t>
            </a:fld>
            <a:r>
              <a:rPr lang="en-CA" smtClean="0"/>
              <a:t>/62</a:t>
            </a:r>
            <a:endParaRPr lang="en-CA" dirty="0"/>
          </a:p>
        </p:txBody>
      </p:sp>
    </p:spTree>
    <p:extLst>
      <p:ext uri="{BB962C8B-B14F-4D97-AF65-F5344CB8AC3E}">
        <p14:creationId xmlns:p14="http://schemas.microsoft.com/office/powerpoint/2010/main" val="17758835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72008"/>
            <a:ext cx="9001000" cy="548680"/>
          </a:xfrm>
        </p:spPr>
        <p:txBody>
          <a:bodyPr>
            <a:normAutofit fontScale="90000"/>
          </a:bodyPr>
          <a:lstStyle/>
          <a:p>
            <a:r>
              <a:rPr lang="en-US" dirty="0" smtClean="0"/>
              <a:t>Surface Resistance in the two fluid model</a:t>
            </a:r>
            <a:endParaRPr lang="en-CA" dirty="0"/>
          </a:p>
        </p:txBody>
      </p:sp>
      <p:sp>
        <p:nvSpPr>
          <p:cNvPr id="7" name="Text Box 4"/>
          <p:cNvSpPr txBox="1">
            <a:spLocks noChangeArrowheads="1"/>
          </p:cNvSpPr>
          <p:nvPr/>
        </p:nvSpPr>
        <p:spPr bwMode="auto">
          <a:xfrm>
            <a:off x="194672" y="958452"/>
            <a:ext cx="5615419" cy="2308324"/>
          </a:xfrm>
          <a:prstGeom prst="rect">
            <a:avLst/>
          </a:prstGeom>
          <a:noFill/>
          <a:ln w="9525">
            <a:noFill/>
            <a:miter lim="800000"/>
            <a:headEnd/>
            <a:tailEnd/>
          </a:ln>
          <a:effectLst/>
        </p:spPr>
        <p:txBody>
          <a:bodyPr wrap="square">
            <a:spAutoFit/>
          </a:bodyPr>
          <a:lstStyle/>
          <a:p>
            <a:pPr eaLnBrk="0" hangingPunct="0">
              <a:defRPr/>
            </a:pPr>
            <a:r>
              <a:rPr lang="fr-CH" sz="2400" b="1" dirty="0">
                <a:latin typeface="Arial" charset="0"/>
                <a:ea typeface="ＭＳ Ｐゴシック" pitchFamily="-48" charset="-128"/>
              </a:rPr>
              <a:t>Basic </a:t>
            </a:r>
            <a:r>
              <a:rPr lang="fr-CH" sz="2400" b="1" dirty="0" err="1">
                <a:latin typeface="Arial" charset="0"/>
                <a:ea typeface="ＭＳ Ｐゴシック" pitchFamily="-48" charset="-128"/>
              </a:rPr>
              <a:t>ingredients</a:t>
            </a:r>
            <a:r>
              <a:rPr lang="fr-CH" sz="2400" b="1" dirty="0">
                <a:latin typeface="Arial" charset="0"/>
                <a:ea typeface="ＭＳ Ｐゴシック" pitchFamily="-48" charset="-128"/>
              </a:rPr>
              <a:t> for RF </a:t>
            </a:r>
            <a:r>
              <a:rPr lang="fr-CH" sz="2400" b="1" dirty="0" err="1">
                <a:latin typeface="Arial" charset="0"/>
                <a:ea typeface="ＭＳ Ｐゴシック" pitchFamily="-48" charset="-128"/>
              </a:rPr>
              <a:t>superconductivity</a:t>
            </a:r>
            <a:endParaRPr lang="fr-CH" sz="2400" b="1" dirty="0">
              <a:latin typeface="Arial" charset="0"/>
              <a:ea typeface="ＭＳ Ｐゴシック" pitchFamily="-48" charset="-128"/>
            </a:endParaRPr>
          </a:p>
          <a:p>
            <a:pPr marL="800100" lvl="1" indent="-342900" eaLnBrk="0" hangingPunct="0">
              <a:buFont typeface="Arial" panose="020B0604020202020204" pitchFamily="34" charset="0"/>
              <a:buChar char="•"/>
              <a:defRPr/>
            </a:pPr>
            <a:r>
              <a:rPr lang="fr-CH" sz="2400" dirty="0" err="1">
                <a:latin typeface="Arial" charset="0"/>
                <a:ea typeface="ＭＳ Ｐゴシック" pitchFamily="-48" charset="-128"/>
              </a:rPr>
              <a:t>Two</a:t>
            </a:r>
            <a:r>
              <a:rPr lang="fr-CH" sz="2400" dirty="0">
                <a:latin typeface="Arial" charset="0"/>
                <a:ea typeface="ＭＳ Ｐゴシック" pitchFamily="-48" charset="-128"/>
              </a:rPr>
              <a:t> </a:t>
            </a:r>
            <a:r>
              <a:rPr lang="fr-CH" sz="2400" dirty="0" err="1">
                <a:latin typeface="Arial" charset="0"/>
                <a:ea typeface="ＭＳ Ｐゴシック" pitchFamily="-48" charset="-128"/>
              </a:rPr>
              <a:t>fluid</a:t>
            </a:r>
            <a:r>
              <a:rPr lang="fr-CH" sz="2400" dirty="0">
                <a:latin typeface="Arial" charset="0"/>
                <a:ea typeface="ＭＳ Ｐゴシック" pitchFamily="-48" charset="-128"/>
              </a:rPr>
              <a:t> model (</a:t>
            </a:r>
            <a:r>
              <a:rPr lang="fr-CH" sz="2400" dirty="0" err="1">
                <a:latin typeface="Arial" charset="0"/>
                <a:ea typeface="ＭＳ Ｐゴシック" pitchFamily="-48" charset="-128"/>
              </a:rPr>
              <a:t>Gorter</a:t>
            </a:r>
            <a:r>
              <a:rPr lang="fr-CH" sz="2400" dirty="0">
                <a:latin typeface="Arial" charset="0"/>
                <a:ea typeface="ＭＳ Ｐゴシック" pitchFamily="-48" charset="-128"/>
              </a:rPr>
              <a:t>-Casimir)</a:t>
            </a:r>
          </a:p>
          <a:p>
            <a:pPr marL="800100" lvl="1" indent="-342900" eaLnBrk="0" hangingPunct="0">
              <a:buFont typeface="Arial" panose="020B0604020202020204" pitchFamily="34" charset="0"/>
              <a:buChar char="•"/>
              <a:defRPr/>
            </a:pPr>
            <a:r>
              <a:rPr lang="fr-CH" sz="2400" dirty="0">
                <a:latin typeface="Arial" charset="0"/>
                <a:ea typeface="ＭＳ Ｐゴシック" pitchFamily="-48" charset="-128"/>
              </a:rPr>
              <a:t>Maxwell </a:t>
            </a:r>
            <a:r>
              <a:rPr lang="fr-CH" sz="2400" dirty="0" err="1" smtClean="0">
                <a:latin typeface="Arial" charset="0"/>
                <a:ea typeface="ＭＳ Ｐゴシック" pitchFamily="-48" charset="-128"/>
              </a:rPr>
              <a:t>electrodynamics</a:t>
            </a:r>
            <a:endParaRPr lang="fr-CH" sz="2400" dirty="0" smtClean="0">
              <a:latin typeface="Arial" charset="0"/>
              <a:ea typeface="ＭＳ Ｐゴシック" pitchFamily="-48" charset="-128"/>
            </a:endParaRPr>
          </a:p>
          <a:p>
            <a:pPr marL="800100" lvl="1" indent="-342900" eaLnBrk="0" hangingPunct="0">
              <a:buFont typeface="Arial" panose="020B0604020202020204" pitchFamily="34" charset="0"/>
              <a:buChar char="•"/>
              <a:defRPr/>
            </a:pPr>
            <a:r>
              <a:rPr lang="fr-CH" sz="2400" dirty="0" smtClean="0">
                <a:latin typeface="Arial" charset="0"/>
                <a:ea typeface="ＭＳ Ｐゴシック" pitchFamily="-48" charset="-128"/>
              </a:rPr>
              <a:t>London </a:t>
            </a:r>
            <a:r>
              <a:rPr lang="fr-CH" sz="2400" dirty="0" err="1" smtClean="0">
                <a:latin typeface="Arial" charset="0"/>
                <a:ea typeface="ＭＳ Ｐゴシック" pitchFamily="-48" charset="-128"/>
              </a:rPr>
              <a:t>equations</a:t>
            </a:r>
            <a:endParaRPr lang="fr-CH" sz="2400" dirty="0" smtClean="0">
              <a:latin typeface="Arial" charset="0"/>
              <a:ea typeface="ＭＳ Ｐゴシック" pitchFamily="-48" charset="-128"/>
            </a:endParaRPr>
          </a:p>
          <a:p>
            <a:pPr marL="800100" lvl="1" indent="-342900" eaLnBrk="0" hangingPunct="0">
              <a:buFont typeface="Arial" panose="020B0604020202020204" pitchFamily="34" charset="0"/>
              <a:buChar char="•"/>
              <a:defRPr/>
            </a:pPr>
            <a:endParaRPr lang="en-US" sz="2400" b="1" dirty="0">
              <a:latin typeface="Arial" charset="0"/>
              <a:ea typeface="ＭＳ Ｐゴシック" pitchFamily="-48" charset="-128"/>
            </a:endParaRPr>
          </a:p>
        </p:txBody>
      </p:sp>
      <mc:AlternateContent xmlns:mc="http://schemas.openxmlformats.org/markup-compatibility/2006" xmlns:a14="http://schemas.microsoft.com/office/drawing/2010/main">
        <mc:Choice Requires="a14">
          <p:sp>
            <p:nvSpPr>
              <p:cNvPr id="10" name="TextBox 9"/>
              <p:cNvSpPr txBox="1"/>
              <p:nvPr/>
            </p:nvSpPr>
            <p:spPr>
              <a:xfrm>
                <a:off x="5845039" y="4651408"/>
                <a:ext cx="2345066" cy="7562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de-DE" sz="2400" b="0" i="1" smtClean="0">
                              <a:latin typeface="Cambria Math" panose="02040503050406030204" pitchFamily="18" charset="0"/>
                            </a:rPr>
                            <m:t>𝑛</m:t>
                          </m:r>
                        </m:e>
                        <m:sub>
                          <m:r>
                            <a:rPr lang="de-DE" sz="2400" b="0" i="1" smtClean="0">
                              <a:latin typeface="Cambria Math" panose="02040503050406030204" pitchFamily="18" charset="0"/>
                            </a:rPr>
                            <m:t>𝑛</m:t>
                          </m:r>
                        </m:sub>
                      </m:sSub>
                      <m:r>
                        <a:rPr lang="de-DE" sz="2400" b="0" i="1" smtClean="0">
                          <a:latin typeface="Cambria Math" panose="02040503050406030204" pitchFamily="18" charset="0"/>
                        </a:rPr>
                        <m:t>=</m:t>
                      </m:r>
                      <m:r>
                        <m:rPr>
                          <m:sty m:val="p"/>
                        </m:rPr>
                        <a:rPr lang="de-DE" sz="2400" b="0" i="0" smtClean="0">
                          <a:latin typeface="Cambria Math" panose="02040503050406030204" pitchFamily="18" charset="0"/>
                        </a:rPr>
                        <m:t>exp</m:t>
                      </m:r>
                      <m:r>
                        <a:rPr lang="de-DE" sz="2400" b="0" i="1" smtClean="0">
                          <a:latin typeface="Cambria Math" panose="02040503050406030204" pitchFamily="18" charset="0"/>
                        </a:rPr>
                        <m:t>⁡(−</m:t>
                      </m:r>
                      <m:f>
                        <m:fPr>
                          <m:ctrlPr>
                            <a:rPr lang="de-DE" sz="2400" b="0" i="1" smtClean="0">
                              <a:latin typeface="Cambria Math" panose="02040503050406030204" pitchFamily="18" charset="0"/>
                              <a:ea typeface="Cambria Math" panose="02040503050406030204" pitchFamily="18" charset="0"/>
                            </a:rPr>
                          </m:ctrlPr>
                        </m:fPr>
                        <m:num>
                          <m:r>
                            <m:rPr>
                              <m:sty m:val="p"/>
                            </m:rPr>
                            <a:rPr lang="el-GR" sz="2400" b="0" i="1" smtClean="0">
                              <a:latin typeface="Cambria Math" panose="02040503050406030204" pitchFamily="18" charset="0"/>
                              <a:ea typeface="Cambria Math" panose="02040503050406030204" pitchFamily="18" charset="0"/>
                            </a:rPr>
                            <m:t>Δ</m:t>
                          </m:r>
                        </m:num>
                        <m:den>
                          <m:sSub>
                            <m:sSubPr>
                              <m:ctrlPr>
                                <a:rPr lang="de-DE" sz="2400" b="0" i="1" smtClean="0">
                                  <a:latin typeface="Cambria Math" panose="02040503050406030204" pitchFamily="18" charset="0"/>
                                  <a:ea typeface="Cambria Math" panose="02040503050406030204" pitchFamily="18" charset="0"/>
                                </a:rPr>
                              </m:ctrlPr>
                            </m:sSubPr>
                            <m:e>
                              <m:r>
                                <a:rPr lang="de-DE" sz="2400" b="0" i="1" smtClean="0">
                                  <a:latin typeface="Cambria Math" panose="02040503050406030204" pitchFamily="18" charset="0"/>
                                  <a:ea typeface="Cambria Math" panose="02040503050406030204" pitchFamily="18" charset="0"/>
                                </a:rPr>
                                <m:t>𝑘</m:t>
                              </m:r>
                            </m:e>
                            <m:sub>
                              <m:r>
                                <a:rPr lang="de-DE" sz="2400" b="0" i="1" smtClean="0">
                                  <a:latin typeface="Cambria Math" panose="02040503050406030204" pitchFamily="18" charset="0"/>
                                  <a:ea typeface="Cambria Math" panose="02040503050406030204" pitchFamily="18" charset="0"/>
                                </a:rPr>
                                <m:t>𝑏</m:t>
                              </m:r>
                            </m:sub>
                          </m:sSub>
                          <m:r>
                            <a:rPr lang="de-DE" sz="2400" b="0" i="1" smtClean="0">
                              <a:latin typeface="Cambria Math" panose="02040503050406030204" pitchFamily="18" charset="0"/>
                              <a:ea typeface="Cambria Math" panose="02040503050406030204" pitchFamily="18" charset="0"/>
                            </a:rPr>
                            <m:t>𝑇</m:t>
                          </m:r>
                        </m:den>
                      </m:f>
                      <m:r>
                        <a:rPr lang="de-DE"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5845039" y="4651408"/>
                <a:ext cx="2345066" cy="756297"/>
              </a:xfrm>
              <a:prstGeom prst="rect">
                <a:avLst/>
              </a:prstGeom>
              <a:blipFill>
                <a:blip r:embed="rId2"/>
                <a:stretch>
                  <a:fillRect/>
                </a:stretch>
              </a:blipFill>
            </p:spPr>
            <p:txBody>
              <a:bodyPr/>
              <a:lstStyle/>
              <a:p>
                <a:r>
                  <a:rPr lang="en-CA">
                    <a:noFill/>
                  </a:rPr>
                  <a:t> </a:t>
                </a:r>
              </a:p>
            </p:txBody>
          </p:sp>
        </mc:Fallback>
      </mc:AlternateContent>
      <p:grpSp>
        <p:nvGrpSpPr>
          <p:cNvPr id="11" name="Group 10"/>
          <p:cNvGrpSpPr/>
          <p:nvPr/>
        </p:nvGrpSpPr>
        <p:grpSpPr>
          <a:xfrm>
            <a:off x="6032342" y="908720"/>
            <a:ext cx="2887662" cy="2303462"/>
            <a:chOff x="6032342" y="1219200"/>
            <a:chExt cx="2887662" cy="2303462"/>
          </a:xfrm>
        </p:grpSpPr>
        <p:sp>
          <p:nvSpPr>
            <p:cNvPr id="12" name="Line 7"/>
            <p:cNvSpPr>
              <a:spLocks noChangeShapeType="1"/>
            </p:cNvSpPr>
            <p:nvPr/>
          </p:nvSpPr>
          <p:spPr bwMode="auto">
            <a:xfrm flipV="1">
              <a:off x="6586379" y="1349375"/>
              <a:ext cx="0" cy="1612900"/>
            </a:xfrm>
            <a:prstGeom prst="line">
              <a:avLst/>
            </a:prstGeom>
            <a:noFill/>
            <a:ln w="9525">
              <a:solidFill>
                <a:schemeClr val="tx1"/>
              </a:solidFill>
              <a:round/>
              <a:headEnd/>
              <a:tailEnd type="triangle" w="med" len="med"/>
            </a:ln>
          </p:spPr>
          <p:txBody>
            <a:bodyPr wrap="none" anchor="ctr"/>
            <a:lstStyle/>
            <a:p>
              <a:endParaRPr lang="en-GB"/>
            </a:p>
          </p:txBody>
        </p:sp>
        <p:sp>
          <p:nvSpPr>
            <p:cNvPr id="13" name="Line 8"/>
            <p:cNvSpPr>
              <a:spLocks noChangeShapeType="1"/>
            </p:cNvSpPr>
            <p:nvPr/>
          </p:nvSpPr>
          <p:spPr bwMode="auto">
            <a:xfrm>
              <a:off x="6573679" y="2962275"/>
              <a:ext cx="2298700" cy="0"/>
            </a:xfrm>
            <a:prstGeom prst="line">
              <a:avLst/>
            </a:prstGeom>
            <a:noFill/>
            <a:ln w="9525">
              <a:solidFill>
                <a:schemeClr val="tx1"/>
              </a:solidFill>
              <a:round/>
              <a:headEnd/>
              <a:tailEnd type="triangle" w="med" len="med"/>
            </a:ln>
          </p:spPr>
          <p:txBody>
            <a:bodyPr wrap="none" anchor="ctr"/>
            <a:lstStyle/>
            <a:p>
              <a:endParaRPr lang="en-GB"/>
            </a:p>
          </p:txBody>
        </p:sp>
        <p:sp>
          <p:nvSpPr>
            <p:cNvPr id="14" name="Text Box 9"/>
            <p:cNvSpPr txBox="1">
              <a:spLocks noChangeArrowheads="1"/>
            </p:cNvSpPr>
            <p:nvPr/>
          </p:nvSpPr>
          <p:spPr bwMode="auto">
            <a:xfrm rot="16200000">
              <a:off x="5217955" y="2033587"/>
              <a:ext cx="2025650" cy="396875"/>
            </a:xfrm>
            <a:prstGeom prst="rect">
              <a:avLst/>
            </a:prstGeom>
            <a:noFill/>
            <a:ln w="9525" algn="ctr">
              <a:noFill/>
              <a:miter lim="800000"/>
              <a:headEnd/>
              <a:tailEnd/>
            </a:ln>
            <a:effectLst/>
          </p:spPr>
          <p:txBody>
            <a:bodyPr>
              <a:spAutoFit/>
            </a:bodyPr>
            <a:lstStyle/>
            <a:p>
              <a:pPr algn="ctr" eaLnBrk="0" hangingPunct="0">
                <a:defRPr/>
              </a:pPr>
              <a:r>
                <a:rPr lang="fr-CH" sz="2000" dirty="0" err="1">
                  <a:solidFill>
                    <a:schemeClr val="bg1">
                      <a:lumMod val="50000"/>
                    </a:schemeClr>
                  </a:solidFill>
                  <a:latin typeface="Arial" charset="0"/>
                  <a:ea typeface="ＭＳ Ｐゴシック" pitchFamily="-48" charset="-128"/>
                </a:rPr>
                <a:t>electron</a:t>
              </a:r>
              <a:r>
                <a:rPr lang="fr-CH" sz="2000" dirty="0">
                  <a:solidFill>
                    <a:schemeClr val="bg1">
                      <a:lumMod val="50000"/>
                    </a:schemeClr>
                  </a:solidFill>
                  <a:latin typeface="Arial" charset="0"/>
                  <a:ea typeface="ＭＳ Ｐゴシック" pitchFamily="-48" charset="-128"/>
                </a:rPr>
                <a:t> </a:t>
              </a:r>
              <a:r>
                <a:rPr lang="fr-CH" sz="2000" dirty="0" err="1">
                  <a:solidFill>
                    <a:schemeClr val="bg1">
                      <a:lumMod val="50000"/>
                    </a:schemeClr>
                  </a:solidFill>
                  <a:latin typeface="Arial" charset="0"/>
                  <a:ea typeface="ＭＳ Ｐゴシック" pitchFamily="-48" charset="-128"/>
                </a:rPr>
                <a:t>density</a:t>
              </a:r>
              <a:endParaRPr lang="en-US" sz="2000" dirty="0">
                <a:solidFill>
                  <a:schemeClr val="bg1">
                    <a:lumMod val="50000"/>
                  </a:schemeClr>
                </a:solidFill>
                <a:latin typeface="Arial" charset="0"/>
                <a:ea typeface="ＭＳ Ｐゴシック" pitchFamily="-48" charset="-128"/>
              </a:endParaRPr>
            </a:p>
          </p:txBody>
        </p:sp>
        <p:sp>
          <p:nvSpPr>
            <p:cNvPr id="15" name="Text Box 10"/>
            <p:cNvSpPr txBox="1">
              <a:spLocks noChangeArrowheads="1"/>
            </p:cNvSpPr>
            <p:nvPr/>
          </p:nvSpPr>
          <p:spPr bwMode="auto">
            <a:xfrm>
              <a:off x="6449854" y="3125787"/>
              <a:ext cx="2470150" cy="396875"/>
            </a:xfrm>
            <a:prstGeom prst="rect">
              <a:avLst/>
            </a:prstGeom>
            <a:noFill/>
            <a:ln w="9525" algn="ctr">
              <a:noFill/>
              <a:prstDash val="sysDot"/>
              <a:miter lim="800000"/>
              <a:headEnd/>
              <a:tailEnd/>
            </a:ln>
            <a:effectLst/>
          </p:spPr>
          <p:txBody>
            <a:bodyPr>
              <a:spAutoFit/>
            </a:bodyPr>
            <a:lstStyle/>
            <a:p>
              <a:pPr algn="ctr" eaLnBrk="0" hangingPunct="0">
                <a:defRPr/>
              </a:pPr>
              <a:r>
                <a:rPr lang="fr-CH" sz="2000" dirty="0" err="1">
                  <a:solidFill>
                    <a:schemeClr val="bg1">
                      <a:lumMod val="50000"/>
                    </a:schemeClr>
                  </a:solidFill>
                  <a:latin typeface="Arial" charset="0"/>
                  <a:ea typeface="ＭＳ Ｐゴシック" pitchFamily="-48" charset="-128"/>
                </a:rPr>
                <a:t>temperature</a:t>
              </a:r>
              <a:r>
                <a:rPr lang="fr-CH" sz="2000" dirty="0">
                  <a:solidFill>
                    <a:schemeClr val="bg1">
                      <a:lumMod val="50000"/>
                    </a:schemeClr>
                  </a:solidFill>
                  <a:latin typeface="Arial" charset="0"/>
                  <a:ea typeface="ＭＳ Ｐゴシック" pitchFamily="-48" charset="-128"/>
                </a:rPr>
                <a:t> (K)</a:t>
              </a:r>
              <a:endParaRPr lang="en-US" sz="2000" dirty="0">
                <a:solidFill>
                  <a:schemeClr val="bg1">
                    <a:lumMod val="50000"/>
                  </a:schemeClr>
                </a:solidFill>
                <a:latin typeface="Arial" charset="0"/>
                <a:ea typeface="ＭＳ Ｐゴシック" pitchFamily="-48" charset="-128"/>
              </a:endParaRPr>
            </a:p>
          </p:txBody>
        </p:sp>
        <p:sp>
          <p:nvSpPr>
            <p:cNvPr id="16" name="Text Box 11"/>
            <p:cNvSpPr txBox="1">
              <a:spLocks noChangeArrowheads="1"/>
            </p:cNvSpPr>
            <p:nvPr/>
          </p:nvSpPr>
          <p:spPr bwMode="auto">
            <a:xfrm>
              <a:off x="7846854" y="2617787"/>
              <a:ext cx="577850" cy="396875"/>
            </a:xfrm>
            <a:prstGeom prst="rect">
              <a:avLst/>
            </a:prstGeom>
            <a:noFill/>
            <a:ln w="9525" algn="ctr">
              <a:noFill/>
              <a:miter lim="800000"/>
              <a:headEnd/>
              <a:tailEnd/>
            </a:ln>
          </p:spPr>
          <p:txBody>
            <a:bodyPr>
              <a:spAutoFit/>
            </a:bodyPr>
            <a:lstStyle/>
            <a:p>
              <a:pPr algn="ctr" eaLnBrk="0" hangingPunct="0"/>
              <a:r>
                <a:rPr lang="fr-CH" sz="2000" i="1" dirty="0">
                  <a:latin typeface="Arial" charset="0"/>
                  <a:ea typeface="ＭＳ Ｐゴシック" pitchFamily="1" charset="-128"/>
                </a:rPr>
                <a:t>T</a:t>
              </a:r>
              <a:r>
                <a:rPr lang="fr-CH" sz="2000" baseline="-25000" dirty="0">
                  <a:latin typeface="Arial" charset="0"/>
                  <a:ea typeface="ＭＳ Ｐゴシック" pitchFamily="1" charset="-128"/>
                </a:rPr>
                <a:t>c</a:t>
              </a:r>
              <a:endParaRPr lang="en-US" sz="2000" baseline="-25000" dirty="0">
                <a:latin typeface="Arial" charset="0"/>
                <a:ea typeface="ＭＳ Ｐゴシック" pitchFamily="1" charset="-128"/>
              </a:endParaRPr>
            </a:p>
          </p:txBody>
        </p:sp>
        <p:sp>
          <p:nvSpPr>
            <p:cNvPr id="17" name="Line 12"/>
            <p:cNvSpPr>
              <a:spLocks noChangeShapeType="1"/>
            </p:cNvSpPr>
            <p:nvPr/>
          </p:nvSpPr>
          <p:spPr bwMode="auto">
            <a:xfrm>
              <a:off x="7932579" y="1844675"/>
              <a:ext cx="0" cy="1117600"/>
            </a:xfrm>
            <a:prstGeom prst="line">
              <a:avLst/>
            </a:prstGeom>
            <a:noFill/>
            <a:ln w="9525">
              <a:solidFill>
                <a:schemeClr val="tx1"/>
              </a:solidFill>
              <a:prstDash val="dash"/>
              <a:round/>
              <a:headEnd/>
              <a:tailEnd/>
            </a:ln>
          </p:spPr>
          <p:txBody>
            <a:bodyPr wrap="none" anchor="ctr"/>
            <a:lstStyle/>
            <a:p>
              <a:endParaRPr lang="en-GB"/>
            </a:p>
          </p:txBody>
        </p:sp>
        <p:sp>
          <p:nvSpPr>
            <p:cNvPr id="18" name="Line 13"/>
            <p:cNvSpPr>
              <a:spLocks noChangeShapeType="1"/>
            </p:cNvSpPr>
            <p:nvPr/>
          </p:nvSpPr>
          <p:spPr bwMode="auto">
            <a:xfrm>
              <a:off x="6599079" y="1844675"/>
              <a:ext cx="2235200" cy="0"/>
            </a:xfrm>
            <a:prstGeom prst="line">
              <a:avLst/>
            </a:prstGeom>
            <a:noFill/>
            <a:ln w="28575">
              <a:solidFill>
                <a:schemeClr val="accent2"/>
              </a:solidFill>
              <a:round/>
              <a:headEnd/>
              <a:tailEnd/>
            </a:ln>
          </p:spPr>
          <p:txBody>
            <a:bodyPr wrap="none" anchor="ctr"/>
            <a:lstStyle/>
            <a:p>
              <a:endParaRPr lang="en-GB"/>
            </a:p>
          </p:txBody>
        </p:sp>
        <p:sp>
          <p:nvSpPr>
            <p:cNvPr id="19" name="Text Box 14"/>
            <p:cNvSpPr txBox="1">
              <a:spLocks noChangeArrowheads="1"/>
            </p:cNvSpPr>
            <p:nvPr/>
          </p:nvSpPr>
          <p:spPr bwMode="auto">
            <a:xfrm>
              <a:off x="8202454" y="1830387"/>
              <a:ext cx="577850" cy="396875"/>
            </a:xfrm>
            <a:prstGeom prst="rect">
              <a:avLst/>
            </a:prstGeom>
            <a:noFill/>
            <a:ln w="9525" algn="ctr">
              <a:noFill/>
              <a:miter lim="800000"/>
              <a:headEnd/>
              <a:tailEnd/>
            </a:ln>
          </p:spPr>
          <p:txBody>
            <a:bodyPr>
              <a:spAutoFit/>
            </a:bodyPr>
            <a:lstStyle/>
            <a:p>
              <a:pPr algn="ctr" eaLnBrk="0" hangingPunct="0"/>
              <a:r>
                <a:rPr lang="fr-CH" sz="2000" i="1" dirty="0">
                  <a:latin typeface="Arial" charset="0"/>
                  <a:ea typeface="ＭＳ Ｐゴシック" pitchFamily="1" charset="-128"/>
                </a:rPr>
                <a:t>n</a:t>
              </a:r>
              <a:endParaRPr lang="en-US" sz="2000" i="1" dirty="0">
                <a:latin typeface="Arial" charset="0"/>
                <a:ea typeface="ＭＳ Ｐゴシック" pitchFamily="1" charset="-128"/>
              </a:endParaRPr>
            </a:p>
          </p:txBody>
        </p:sp>
        <p:sp>
          <p:nvSpPr>
            <p:cNvPr id="20" name="Arc 15"/>
            <p:cNvSpPr>
              <a:spLocks/>
            </p:cNvSpPr>
            <p:nvPr/>
          </p:nvSpPr>
          <p:spPr bwMode="auto">
            <a:xfrm>
              <a:off x="6599079" y="1844675"/>
              <a:ext cx="1333500" cy="11176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prstDash val="sysDot"/>
              <a:round/>
              <a:headEnd/>
              <a:tailEnd/>
            </a:ln>
          </p:spPr>
          <p:txBody>
            <a:bodyPr wrap="none" anchor="ctr"/>
            <a:lstStyle/>
            <a:p>
              <a:pPr eaLnBrk="0" hangingPunct="0"/>
              <a:endParaRPr lang="en-GB"/>
            </a:p>
          </p:txBody>
        </p:sp>
        <p:sp>
          <p:nvSpPr>
            <p:cNvPr id="21" name="Text Box 16"/>
            <p:cNvSpPr txBox="1">
              <a:spLocks noChangeArrowheads="1"/>
            </p:cNvSpPr>
            <p:nvPr/>
          </p:nvSpPr>
          <p:spPr bwMode="auto">
            <a:xfrm>
              <a:off x="7046754" y="2224087"/>
              <a:ext cx="577850" cy="396875"/>
            </a:xfrm>
            <a:prstGeom prst="rect">
              <a:avLst/>
            </a:prstGeom>
            <a:noFill/>
            <a:ln w="9525" algn="ctr">
              <a:noFill/>
              <a:miter lim="800000"/>
              <a:headEnd/>
              <a:tailEnd/>
            </a:ln>
          </p:spPr>
          <p:txBody>
            <a:bodyPr>
              <a:spAutoFit/>
            </a:bodyPr>
            <a:lstStyle/>
            <a:p>
              <a:pPr algn="ctr" eaLnBrk="0" hangingPunct="0"/>
              <a:r>
                <a:rPr lang="fr-CH" sz="2000" i="1" dirty="0">
                  <a:latin typeface="Arial" charset="0"/>
                  <a:ea typeface="ＭＳ Ｐゴシック" pitchFamily="1" charset="-128"/>
                </a:rPr>
                <a:t>n</a:t>
              </a:r>
              <a:r>
                <a:rPr lang="fr-CH" sz="2000" i="1" baseline="-25000" dirty="0">
                  <a:latin typeface="Arial" charset="0"/>
                  <a:ea typeface="ＭＳ Ｐゴシック" pitchFamily="1" charset="-128"/>
                </a:rPr>
                <a:t>s</a:t>
              </a:r>
              <a:endParaRPr lang="en-US" sz="2000" i="1" baseline="-25000" dirty="0">
                <a:latin typeface="Arial" charset="0"/>
                <a:ea typeface="ＭＳ Ｐゴシック" pitchFamily="1" charset="-128"/>
              </a:endParaRPr>
            </a:p>
          </p:txBody>
        </p:sp>
      </p:grpSp>
      <p:sp>
        <p:nvSpPr>
          <p:cNvPr id="22" name="Rectangle 21"/>
          <p:cNvSpPr/>
          <p:nvPr/>
        </p:nvSpPr>
        <p:spPr>
          <a:xfrm>
            <a:off x="327447" y="3212182"/>
            <a:ext cx="5256584" cy="2702278"/>
          </a:xfrm>
          <a:prstGeom prst="rect">
            <a:avLst/>
          </a:prstGeom>
        </p:spPr>
        <p:txBody>
          <a:bodyPr wrap="square">
            <a:spAutoFit/>
          </a:bodyPr>
          <a:lstStyle/>
          <a:p>
            <a:pPr>
              <a:lnSpc>
                <a:spcPct val="80000"/>
              </a:lnSpc>
              <a:buFont typeface="Wingdings" pitchFamily="-48" charset="2"/>
              <a:buNone/>
              <a:defRPr/>
            </a:pPr>
            <a:r>
              <a:rPr lang="fr-CH" sz="2800" dirty="0"/>
              <a:t>Basic </a:t>
            </a:r>
            <a:r>
              <a:rPr lang="fr-CH" sz="2800" dirty="0" err="1"/>
              <a:t>assumptions</a:t>
            </a:r>
            <a:r>
              <a:rPr lang="fr-CH" sz="2800" dirty="0"/>
              <a:t> of </a:t>
            </a:r>
            <a:r>
              <a:rPr lang="fr-CH" sz="2800" dirty="0" err="1" smtClean="0"/>
              <a:t>two</a:t>
            </a:r>
            <a:r>
              <a:rPr lang="fr-CH" sz="2800" dirty="0" smtClean="0"/>
              <a:t> </a:t>
            </a:r>
            <a:r>
              <a:rPr lang="fr-CH" sz="2800" dirty="0" err="1"/>
              <a:t>fluid</a:t>
            </a:r>
            <a:r>
              <a:rPr lang="fr-CH" sz="2800" dirty="0"/>
              <a:t> model</a:t>
            </a:r>
            <a:endParaRPr lang="en-US" sz="2400" dirty="0"/>
          </a:p>
          <a:p>
            <a:pPr marL="617220" lvl="1" indent="-342900">
              <a:lnSpc>
                <a:spcPct val="80000"/>
              </a:lnSpc>
              <a:buFont typeface="Arial" panose="020B0604020202020204" pitchFamily="34" charset="0"/>
              <a:buChar char="•"/>
              <a:defRPr/>
            </a:pPr>
            <a:r>
              <a:rPr lang="en-US" sz="2000" dirty="0"/>
              <a:t>all free electrons of the superconductor are divided into two </a:t>
            </a:r>
            <a:r>
              <a:rPr lang="en-US" sz="2000" dirty="0" smtClean="0"/>
              <a:t>groups:</a:t>
            </a:r>
            <a:endParaRPr lang="en-US" sz="2000" dirty="0"/>
          </a:p>
          <a:p>
            <a:pPr marL="880110" lvl="2" indent="-285750">
              <a:lnSpc>
                <a:spcPct val="80000"/>
              </a:lnSpc>
              <a:buFont typeface="Arial" panose="020B0604020202020204" pitchFamily="34" charset="0"/>
              <a:buChar char="•"/>
              <a:defRPr/>
            </a:pPr>
            <a:r>
              <a:rPr lang="en-US" dirty="0"/>
              <a:t>superconducting electrons of density </a:t>
            </a:r>
            <a:r>
              <a:rPr lang="en-US" dirty="0" smtClean="0"/>
              <a:t>n</a:t>
            </a:r>
            <a:r>
              <a:rPr lang="en-US" baseline="-25000" dirty="0" smtClean="0"/>
              <a:t>s</a:t>
            </a:r>
            <a:endParaRPr lang="en-US" baseline="-25000" dirty="0"/>
          </a:p>
          <a:p>
            <a:pPr marL="880110" lvl="2" indent="-285750">
              <a:lnSpc>
                <a:spcPct val="80000"/>
              </a:lnSpc>
              <a:buFont typeface="Arial" panose="020B0604020202020204" pitchFamily="34" charset="0"/>
              <a:buChar char="•"/>
              <a:defRPr/>
            </a:pPr>
            <a:r>
              <a:rPr lang="en-US" dirty="0"/>
              <a:t>normal electrons of density </a:t>
            </a:r>
            <a:r>
              <a:rPr lang="en-US" dirty="0" err="1"/>
              <a:t>n</a:t>
            </a:r>
            <a:r>
              <a:rPr lang="en-US" baseline="-25000" dirty="0" err="1"/>
              <a:t>n</a:t>
            </a:r>
            <a:r>
              <a:rPr lang="en-US" dirty="0"/>
              <a:t> </a:t>
            </a:r>
          </a:p>
          <a:p>
            <a:pPr marL="617220" lvl="1" indent="-342900">
              <a:lnSpc>
                <a:spcPct val="80000"/>
              </a:lnSpc>
              <a:buFont typeface="Arial" panose="020B0604020202020204" pitchFamily="34" charset="0"/>
              <a:buChar char="•"/>
              <a:defRPr/>
            </a:pPr>
            <a:r>
              <a:rPr lang="en-US" sz="2000" dirty="0"/>
              <a:t>The total density of the free electrons is</a:t>
            </a:r>
          </a:p>
          <a:p>
            <a:pPr marL="274320" lvl="1">
              <a:lnSpc>
                <a:spcPct val="80000"/>
              </a:lnSpc>
              <a:defRPr/>
            </a:pPr>
            <a:r>
              <a:rPr lang="en-US" sz="2000" dirty="0"/>
              <a:t>	</a:t>
            </a:r>
            <a:r>
              <a:rPr lang="en-US" sz="2000" i="1" dirty="0"/>
              <a:t>n</a:t>
            </a:r>
            <a:r>
              <a:rPr lang="en-US" sz="2000" dirty="0"/>
              <a:t> = </a:t>
            </a:r>
            <a:r>
              <a:rPr lang="en-US" sz="2000" i="1" dirty="0"/>
              <a:t>n</a:t>
            </a:r>
            <a:r>
              <a:rPr lang="en-US" sz="2000" baseline="-25000" dirty="0"/>
              <a:t>s</a:t>
            </a:r>
            <a:r>
              <a:rPr lang="en-US" sz="2000" dirty="0"/>
              <a:t> + </a:t>
            </a:r>
            <a:r>
              <a:rPr lang="en-US" sz="2000" i="1" dirty="0" err="1" smtClean="0"/>
              <a:t>n</a:t>
            </a:r>
            <a:r>
              <a:rPr lang="en-US" sz="2000" baseline="-25000" dirty="0" err="1" smtClean="0"/>
              <a:t>n</a:t>
            </a:r>
            <a:endParaRPr lang="en-US" sz="2000" dirty="0"/>
          </a:p>
          <a:p>
            <a:pPr marL="617220" lvl="1" indent="-342900">
              <a:lnSpc>
                <a:spcPct val="80000"/>
              </a:lnSpc>
              <a:buFont typeface="Arial" panose="020B0604020202020204" pitchFamily="34" charset="0"/>
              <a:buChar char="•"/>
              <a:defRPr/>
            </a:pPr>
            <a:r>
              <a:rPr lang="en-US" sz="2000" dirty="0"/>
              <a:t>As the temperature increases from 0 to </a:t>
            </a:r>
            <a:r>
              <a:rPr lang="en-US" sz="2000" i="1" dirty="0"/>
              <a:t>T</a:t>
            </a:r>
            <a:r>
              <a:rPr lang="en-US" sz="2000" baseline="-25000" dirty="0"/>
              <a:t>c</a:t>
            </a:r>
            <a:r>
              <a:rPr lang="en-US" sz="2000" dirty="0"/>
              <a:t>, the density n</a:t>
            </a:r>
            <a:r>
              <a:rPr lang="en-US" sz="2000" baseline="-25000" dirty="0"/>
              <a:t>s </a:t>
            </a:r>
            <a:r>
              <a:rPr lang="en-US" sz="2000" dirty="0"/>
              <a:t>decreases from n to 0.</a:t>
            </a:r>
          </a:p>
        </p:txBody>
      </p:sp>
      <p:sp>
        <p:nvSpPr>
          <p:cNvPr id="3" name="Footer Placeholder 2"/>
          <p:cNvSpPr>
            <a:spLocks noGrp="1"/>
          </p:cNvSpPr>
          <p:nvPr>
            <p:ph type="ftr" sz="quarter" idx="11"/>
          </p:nvPr>
        </p:nvSpPr>
        <p:spPr/>
        <p:txBody>
          <a:bodyPr/>
          <a:lstStyle/>
          <a:p>
            <a:r>
              <a:rPr lang="en-US" smtClean="0"/>
              <a:t>T. Junginger – IAS Saskatoon </a:t>
            </a:r>
            <a:endParaRPr lang="en-CA" dirty="0"/>
          </a:p>
        </p:txBody>
      </p:sp>
      <p:sp>
        <p:nvSpPr>
          <p:cNvPr id="6" name="Slide Number Placeholder 5"/>
          <p:cNvSpPr>
            <a:spLocks noGrp="1"/>
          </p:cNvSpPr>
          <p:nvPr>
            <p:ph type="sldNum" sz="quarter" idx="12"/>
          </p:nvPr>
        </p:nvSpPr>
        <p:spPr/>
        <p:txBody>
          <a:bodyPr/>
          <a:lstStyle/>
          <a:p>
            <a:fld id="{A5133171-1A2B-45AF-BC19-83A39A9692BB}" type="slidenum">
              <a:rPr lang="en-CA" smtClean="0"/>
              <a:pPr/>
              <a:t>31</a:t>
            </a:fld>
            <a:r>
              <a:rPr lang="en-CA" smtClean="0"/>
              <a:t>/62</a:t>
            </a:r>
            <a:endParaRPr lang="en-CA" dirty="0"/>
          </a:p>
        </p:txBody>
      </p:sp>
    </p:spTree>
    <p:extLst>
      <p:ext uri="{BB962C8B-B14F-4D97-AF65-F5344CB8AC3E}">
        <p14:creationId xmlns:p14="http://schemas.microsoft.com/office/powerpoint/2010/main" val="2069876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72008"/>
            <a:ext cx="9001000" cy="548680"/>
          </a:xfrm>
        </p:spPr>
        <p:txBody>
          <a:bodyPr>
            <a:normAutofit fontScale="90000"/>
          </a:bodyPr>
          <a:lstStyle/>
          <a:p>
            <a:r>
              <a:rPr lang="en-US" dirty="0"/>
              <a:t>Surface Resistance in the two fluid model</a:t>
            </a:r>
          </a:p>
        </p:txBody>
      </p:sp>
      <p:sp>
        <p:nvSpPr>
          <p:cNvPr id="30" name="Content Placeholder 29"/>
          <p:cNvSpPr>
            <a:spLocks noGrp="1"/>
          </p:cNvSpPr>
          <p:nvPr>
            <p:ph idx="1"/>
          </p:nvPr>
        </p:nvSpPr>
        <p:spPr>
          <a:xfrm>
            <a:off x="551329" y="2572870"/>
            <a:ext cx="8144435" cy="923364"/>
          </a:xfrm>
        </p:spPr>
        <p:txBody>
          <a:bodyPr>
            <a:normAutofit/>
          </a:bodyPr>
          <a:lstStyle/>
          <a:p>
            <a:r>
              <a:rPr lang="en-US" sz="2400" dirty="0" smtClean="0"/>
              <a:t>Electrodynamics of sc is the same as </a:t>
            </a:r>
            <a:r>
              <a:rPr lang="en-US" sz="2400" dirty="0" err="1" smtClean="0"/>
              <a:t>nc</a:t>
            </a:r>
            <a:r>
              <a:rPr lang="en-US" sz="2400" dirty="0" smtClean="0"/>
              <a:t>, only that we have to change </a:t>
            </a:r>
            <a:r>
              <a:rPr lang="en-US" sz="2400" dirty="0" smtClean="0">
                <a:latin typeface="Symbol" pitchFamily="18" charset="2"/>
              </a:rPr>
              <a:t>s</a:t>
            </a:r>
            <a:r>
              <a:rPr lang="en-US" sz="2400" dirty="0" smtClean="0"/>
              <a:t> </a:t>
            </a:r>
            <a:r>
              <a:rPr lang="en-US" sz="2400" dirty="0" smtClean="0">
                <a:sym typeface="Symbol"/>
              </a:rPr>
              <a:t> </a:t>
            </a:r>
            <a:r>
              <a:rPr lang="en-US" sz="2400" dirty="0" smtClean="0">
                <a:latin typeface="Symbol" pitchFamily="18" charset="2"/>
                <a:sym typeface="Symbol"/>
              </a:rPr>
              <a:t>s</a:t>
            </a:r>
            <a:r>
              <a:rPr lang="en-US" sz="2400" baseline="-25000" dirty="0" smtClean="0">
                <a:sym typeface="Symbol"/>
              </a:rPr>
              <a:t>1</a:t>
            </a:r>
            <a:r>
              <a:rPr lang="en-US" sz="2400" dirty="0" smtClean="0">
                <a:sym typeface="Symbol"/>
              </a:rPr>
              <a:t> – </a:t>
            </a:r>
            <a:r>
              <a:rPr lang="en-US" sz="2400" i="1" dirty="0" err="1" smtClean="0">
                <a:sym typeface="Symbol"/>
              </a:rPr>
              <a:t>i</a:t>
            </a:r>
            <a:r>
              <a:rPr lang="en-US" sz="2400" dirty="0" smtClean="0">
                <a:sym typeface="Symbol"/>
              </a:rPr>
              <a:t> </a:t>
            </a:r>
            <a:r>
              <a:rPr lang="en-US" sz="2400" dirty="0" smtClean="0">
                <a:latin typeface="Symbol" pitchFamily="18" charset="2"/>
                <a:sym typeface="Symbol"/>
              </a:rPr>
              <a:t>s</a:t>
            </a:r>
            <a:r>
              <a:rPr lang="en-US" sz="2400" baseline="-25000" dirty="0" smtClean="0">
                <a:sym typeface="Symbol"/>
              </a:rPr>
              <a:t>2</a:t>
            </a:r>
            <a:endParaRPr lang="en-US" sz="2400" baseline="-25000" dirty="0"/>
          </a:p>
        </p:txBody>
      </p:sp>
      <p:pic>
        <p:nvPicPr>
          <p:cNvPr id="4" name="Picture 2"/>
          <p:cNvPicPr>
            <a:picLocks noChangeAspect="1" noChangeArrowheads="1"/>
          </p:cNvPicPr>
          <p:nvPr/>
        </p:nvPicPr>
        <p:blipFill>
          <a:blip r:embed="rId4" cstate="print"/>
          <a:srcRect/>
          <a:stretch>
            <a:fillRect/>
          </a:stretch>
        </p:blipFill>
        <p:spPr bwMode="auto">
          <a:xfrm>
            <a:off x="411232" y="1255556"/>
            <a:ext cx="1300158" cy="629764"/>
          </a:xfrm>
          <a:prstGeom prst="rect">
            <a:avLst/>
          </a:prstGeom>
          <a:noFill/>
          <a:ln w="9525">
            <a:noFill/>
            <a:miter lim="800000"/>
            <a:headEnd/>
            <a:tailEnd/>
          </a:ln>
        </p:spPr>
      </p:pic>
      <p:graphicFrame>
        <p:nvGraphicFramePr>
          <p:cNvPr id="5" name="Object 4"/>
          <p:cNvGraphicFramePr>
            <a:graphicFrameLocks noChangeAspect="1"/>
          </p:cNvGraphicFramePr>
          <p:nvPr>
            <p:extLst>
              <p:ext uri="{D42A27DB-BD31-4B8C-83A1-F6EECF244321}">
                <p14:modId xmlns:p14="http://schemas.microsoft.com/office/powerpoint/2010/main" val="1520220124"/>
              </p:ext>
            </p:extLst>
          </p:nvPr>
        </p:nvGraphicFramePr>
        <p:xfrm>
          <a:off x="2522817" y="1284691"/>
          <a:ext cx="1403724" cy="582396"/>
        </p:xfrm>
        <a:graphic>
          <a:graphicData uri="http://schemas.openxmlformats.org/presentationml/2006/ole">
            <mc:AlternateContent xmlns:mc="http://schemas.openxmlformats.org/markup-compatibility/2006">
              <mc:Choice xmlns:v="urn:schemas-microsoft-com:vml" Requires="v">
                <p:oleObj spid="_x0000_s9428" name="Equation" r:id="rId5" imgW="1193760" imgH="495000" progId="Equation.3">
                  <p:embed/>
                </p:oleObj>
              </mc:Choice>
              <mc:Fallback>
                <p:oleObj name="Equation" r:id="rId5" imgW="1193760" imgH="495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2817" y="1284691"/>
                        <a:ext cx="1403724" cy="5823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ight Arrow 5"/>
          <p:cNvSpPr/>
          <p:nvPr/>
        </p:nvSpPr>
        <p:spPr bwMode="auto">
          <a:xfrm>
            <a:off x="2026024" y="1491999"/>
            <a:ext cx="313764" cy="134471"/>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7" name="Oval 6"/>
          <p:cNvSpPr/>
          <p:nvPr/>
        </p:nvSpPr>
        <p:spPr bwMode="auto">
          <a:xfrm>
            <a:off x="3119718" y="1312704"/>
            <a:ext cx="681316" cy="609600"/>
          </a:xfrm>
          <a:prstGeom prst="ellipse">
            <a:avLst/>
          </a:prstGeom>
          <a:no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8" name="TextBox 7"/>
          <p:cNvSpPr txBox="1"/>
          <p:nvPr/>
        </p:nvSpPr>
        <p:spPr>
          <a:xfrm rot="741306">
            <a:off x="3720350" y="1716115"/>
            <a:ext cx="627530" cy="400110"/>
          </a:xfrm>
          <a:prstGeom prst="rect">
            <a:avLst/>
          </a:prstGeom>
          <a:noFill/>
        </p:spPr>
        <p:txBody>
          <a:bodyPr wrap="square" rtlCol="0">
            <a:spAutoFit/>
          </a:bodyPr>
          <a:lstStyle/>
          <a:p>
            <a:r>
              <a:rPr lang="en-US" sz="2000" dirty="0" smtClean="0">
                <a:solidFill>
                  <a:srgbClr val="FF0000"/>
                </a:solidFill>
                <a:latin typeface="+mj-lt"/>
              </a:rPr>
              <a:t>= </a:t>
            </a:r>
            <a:r>
              <a:rPr lang="en-US" sz="2000" dirty="0" smtClean="0">
                <a:solidFill>
                  <a:srgbClr val="FF0000"/>
                </a:solidFill>
                <a:latin typeface="Symbol" pitchFamily="18" charset="2"/>
              </a:rPr>
              <a:t>s</a:t>
            </a:r>
            <a:r>
              <a:rPr lang="en-US" sz="2000" baseline="-25000" dirty="0" smtClean="0">
                <a:solidFill>
                  <a:srgbClr val="FF0000"/>
                </a:solidFill>
              </a:rPr>
              <a:t>2</a:t>
            </a:r>
            <a:endParaRPr lang="en-US" sz="2000" baseline="-25000" dirty="0">
              <a:solidFill>
                <a:srgbClr val="FF0000"/>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561680950"/>
              </p:ext>
            </p:extLst>
          </p:nvPr>
        </p:nvGraphicFramePr>
        <p:xfrm>
          <a:off x="5227544" y="1429620"/>
          <a:ext cx="2670362" cy="359836"/>
        </p:xfrm>
        <a:graphic>
          <a:graphicData uri="http://schemas.openxmlformats.org/presentationml/2006/ole">
            <mc:AlternateContent xmlns:mc="http://schemas.openxmlformats.org/markup-compatibility/2006">
              <mc:Choice xmlns:v="urn:schemas-microsoft-com:vml" Requires="v">
                <p:oleObj spid="_x0000_s9429" name="Equation" r:id="rId7" imgW="1790640" imgH="241200" progId="Equation.3">
                  <p:embed/>
                </p:oleObj>
              </mc:Choice>
              <mc:Fallback>
                <p:oleObj name="Equation" r:id="rId7" imgW="1790640" imgH="24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7544" y="1429620"/>
                        <a:ext cx="2670362" cy="3598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ight Arrow 9"/>
          <p:cNvSpPr/>
          <p:nvPr/>
        </p:nvSpPr>
        <p:spPr bwMode="auto">
          <a:xfrm>
            <a:off x="4545107" y="1527858"/>
            <a:ext cx="313764" cy="134471"/>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11" name="Left Brace 10"/>
          <p:cNvSpPr/>
          <p:nvPr/>
        </p:nvSpPr>
        <p:spPr bwMode="auto">
          <a:xfrm rot="16200000">
            <a:off x="7122462" y="1299257"/>
            <a:ext cx="121021" cy="1017496"/>
          </a:xfrm>
          <a:prstGeom prst="lef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12" name="TextBox 11"/>
          <p:cNvSpPr txBox="1"/>
          <p:nvPr/>
        </p:nvSpPr>
        <p:spPr>
          <a:xfrm>
            <a:off x="7046259" y="1814729"/>
            <a:ext cx="358588" cy="400110"/>
          </a:xfrm>
          <a:prstGeom prst="rect">
            <a:avLst/>
          </a:prstGeom>
          <a:noFill/>
        </p:spPr>
        <p:txBody>
          <a:bodyPr wrap="square" rtlCol="0">
            <a:spAutoFit/>
          </a:bodyPr>
          <a:lstStyle/>
          <a:p>
            <a:r>
              <a:rPr lang="en-US" sz="2000" dirty="0" smtClean="0">
                <a:solidFill>
                  <a:srgbClr val="FF0000"/>
                </a:solidFill>
                <a:latin typeface="Symbol" pitchFamily="18" charset="2"/>
              </a:rPr>
              <a:t>s</a:t>
            </a:r>
            <a:endParaRPr lang="en-US" sz="2000" dirty="0">
              <a:solidFill>
                <a:srgbClr val="FF0000"/>
              </a:solidFill>
              <a:latin typeface="Symbol" pitchFamily="18" charset="2"/>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1181857765"/>
              </p:ext>
            </p:extLst>
          </p:nvPr>
        </p:nvGraphicFramePr>
        <p:xfrm>
          <a:off x="4889500" y="1897583"/>
          <a:ext cx="1987550" cy="595313"/>
        </p:xfrm>
        <a:graphic>
          <a:graphicData uri="http://schemas.openxmlformats.org/presentationml/2006/ole">
            <mc:AlternateContent xmlns:mc="http://schemas.openxmlformats.org/markup-compatibility/2006">
              <mc:Choice xmlns:v="urn:schemas-microsoft-com:vml" Requires="v">
                <p:oleObj spid="_x0000_s9430" name="Equation" r:id="rId9" imgW="1523880" imgH="457200" progId="Equation.3">
                  <p:embed/>
                </p:oleObj>
              </mc:Choice>
              <mc:Fallback>
                <p:oleObj name="Equation" r:id="rId9" imgW="1523880" imgH="457200" progId="Equation.3">
                  <p:embed/>
                  <p:pic>
                    <p:nvPicPr>
                      <p:cNvPr id="0" name=""/>
                      <p:cNvPicPr>
                        <a:picLocks noChangeAspect="1" noChangeArrowheads="1"/>
                      </p:cNvPicPr>
                      <p:nvPr/>
                    </p:nvPicPr>
                    <p:blipFill>
                      <a:blip r:embed="rId10"/>
                      <a:srcRect/>
                      <a:stretch>
                        <a:fillRect/>
                      </a:stretch>
                    </p:blipFill>
                    <p:spPr bwMode="auto">
                      <a:xfrm>
                        <a:off x="4889500" y="1897583"/>
                        <a:ext cx="1987550" cy="595313"/>
                      </a:xfrm>
                      <a:prstGeom prst="rect">
                        <a:avLst/>
                      </a:prstGeom>
                      <a:noFill/>
                      <a:extLst/>
                    </p:spPr>
                  </p:pic>
                </p:oleObj>
              </mc:Fallback>
            </mc:AlternateContent>
          </a:graphicData>
        </a:graphic>
      </p:graphicFrame>
      <p:sp>
        <p:nvSpPr>
          <p:cNvPr id="31" name="Content Placeholder 29"/>
          <p:cNvSpPr txBox="1">
            <a:spLocks/>
          </p:cNvSpPr>
          <p:nvPr/>
        </p:nvSpPr>
        <p:spPr bwMode="auto">
          <a:xfrm>
            <a:off x="569259" y="3648635"/>
            <a:ext cx="3357282" cy="4392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Penetration depth:</a:t>
            </a:r>
            <a:endParaRPr kumimoji="0" lang="en-US" sz="2400" b="0" i="0" u="none" strike="noStrike" kern="0" cap="none" spc="0" normalizeH="0" baseline="-25000" noProof="0" dirty="0">
              <a:ln>
                <a:noFill/>
              </a:ln>
              <a:solidFill>
                <a:schemeClr val="tx1"/>
              </a:solidFill>
              <a:effectLst/>
              <a:uLnTx/>
              <a:uFillTx/>
              <a:latin typeface="+mn-lt"/>
              <a:ea typeface="+mn-ea"/>
              <a:cs typeface="+mn-cs"/>
            </a:endParaRPr>
          </a:p>
        </p:txBody>
      </p:sp>
      <p:sp>
        <p:nvSpPr>
          <p:cNvPr id="33" name="TextBox 32"/>
          <p:cNvSpPr txBox="1"/>
          <p:nvPr/>
        </p:nvSpPr>
        <p:spPr>
          <a:xfrm>
            <a:off x="5671461" y="4463881"/>
            <a:ext cx="1903206" cy="276999"/>
          </a:xfrm>
          <a:prstGeom prst="rect">
            <a:avLst/>
          </a:prstGeom>
          <a:noFill/>
        </p:spPr>
        <p:txBody>
          <a:bodyPr wrap="square" rtlCol="0">
            <a:spAutoFit/>
          </a:bodyPr>
          <a:lstStyle/>
          <a:p>
            <a:r>
              <a:rPr lang="en-US" sz="1200" dirty="0" smtClean="0">
                <a:latin typeface="Symbol" pitchFamily="18" charset="2"/>
              </a:rPr>
              <a:t>s</a:t>
            </a:r>
            <a:r>
              <a:rPr lang="en-US" sz="1200" baseline="-25000" dirty="0" smtClean="0"/>
              <a:t>1</a:t>
            </a:r>
            <a:r>
              <a:rPr lang="en-US" sz="1200" dirty="0" smtClean="0"/>
              <a:t> &lt;&lt; </a:t>
            </a:r>
            <a:r>
              <a:rPr lang="en-US" sz="1200" dirty="0" smtClean="0">
                <a:latin typeface="Symbol" pitchFamily="18" charset="2"/>
              </a:rPr>
              <a:t>s</a:t>
            </a:r>
            <a:r>
              <a:rPr lang="en-US" sz="1200" baseline="-25000" dirty="0" smtClean="0"/>
              <a:t>2</a:t>
            </a:r>
            <a:r>
              <a:rPr lang="en-US" sz="1200" dirty="0" smtClean="0"/>
              <a:t> for sc at T&lt;&lt;</a:t>
            </a:r>
            <a:r>
              <a:rPr lang="en-US" sz="1200" dirty="0" err="1" smtClean="0"/>
              <a:t>T</a:t>
            </a:r>
            <a:r>
              <a:rPr lang="en-US" sz="1200" baseline="-25000" dirty="0" err="1" smtClean="0"/>
              <a:t>c</a:t>
            </a:r>
            <a:r>
              <a:rPr lang="en-US" sz="1200" dirty="0" smtClean="0"/>
              <a:t> </a:t>
            </a:r>
            <a:endParaRPr lang="en-US" sz="1200" dirty="0"/>
          </a:p>
        </p:txBody>
      </p:sp>
      <p:cxnSp>
        <p:nvCxnSpPr>
          <p:cNvPr id="35" name="Straight Arrow Connector 34"/>
          <p:cNvCxnSpPr/>
          <p:nvPr/>
        </p:nvCxnSpPr>
        <p:spPr bwMode="auto">
          <a:xfrm flipV="1">
            <a:off x="6679670" y="4087906"/>
            <a:ext cx="0" cy="412376"/>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sp>
        <p:nvSpPr>
          <p:cNvPr id="44" name="TextBox 43"/>
          <p:cNvSpPr txBox="1"/>
          <p:nvPr/>
        </p:nvSpPr>
        <p:spPr>
          <a:xfrm>
            <a:off x="295834" y="5445224"/>
            <a:ext cx="8092589"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1800" dirty="0" smtClean="0">
                <a:solidFill>
                  <a:schemeClr val="bg1"/>
                </a:solidFill>
                <a:latin typeface="Arial" pitchFamily="34" charset="0"/>
                <a:cs typeface="Arial" pitchFamily="34" charset="0"/>
              </a:rPr>
              <a:t>Interesting to note here: </a:t>
            </a:r>
            <a:r>
              <a:rPr lang="en-CA" dirty="0">
                <a:solidFill>
                  <a:schemeClr val="bg1"/>
                </a:solidFill>
                <a:latin typeface="Arial" pitchFamily="34" charset="0"/>
                <a:cs typeface="Arial" pitchFamily="34" charset="0"/>
              </a:rPr>
              <a:t>	</a:t>
            </a:r>
            <a:r>
              <a:rPr lang="en-CA" dirty="0" smtClean="0">
                <a:solidFill>
                  <a:schemeClr val="bg1"/>
                </a:solidFill>
                <a:latin typeface="Arial" pitchFamily="34" charset="0"/>
                <a:cs typeface="Arial" pitchFamily="34" charset="0"/>
              </a:rPr>
              <a:t>-</a:t>
            </a:r>
            <a:r>
              <a:rPr lang="en-US" sz="1800" dirty="0" smtClean="0">
                <a:solidFill>
                  <a:schemeClr val="bg1"/>
                </a:solidFill>
                <a:latin typeface="Arial" pitchFamily="34" charset="0"/>
                <a:cs typeface="Arial" pitchFamily="34" charset="0"/>
              </a:rPr>
              <a:t>We have derived </a:t>
            </a:r>
            <a:r>
              <a:rPr lang="el-GR" sz="1800" i="1" dirty="0" smtClean="0">
                <a:solidFill>
                  <a:schemeClr val="bg1"/>
                </a:solidFill>
                <a:latin typeface="Calibri"/>
                <a:cs typeface="Arial" pitchFamily="34" charset="0"/>
              </a:rPr>
              <a:t>λ</a:t>
            </a:r>
            <a:r>
              <a:rPr lang="en-CA" sz="1800" baseline="-25000" dirty="0" smtClean="0">
                <a:solidFill>
                  <a:schemeClr val="bg1"/>
                </a:solidFill>
                <a:latin typeface="Calibri"/>
                <a:cs typeface="Arial" pitchFamily="34" charset="0"/>
              </a:rPr>
              <a:t>L </a:t>
            </a:r>
            <a:r>
              <a:rPr lang="en-CA" dirty="0" smtClean="0">
                <a:solidFill>
                  <a:schemeClr val="bg1"/>
                </a:solidFill>
                <a:latin typeface="Calibri"/>
                <a:cs typeface="Arial" pitchFamily="34" charset="0"/>
              </a:rPr>
              <a:t>from DC arguments before</a:t>
            </a:r>
          </a:p>
          <a:p>
            <a:r>
              <a:rPr lang="en-CA" dirty="0">
                <a:solidFill>
                  <a:schemeClr val="bg1"/>
                </a:solidFill>
                <a:latin typeface="Calibri"/>
                <a:cs typeface="Arial" pitchFamily="34" charset="0"/>
              </a:rPr>
              <a:t>	</a:t>
            </a:r>
            <a:r>
              <a:rPr lang="en-CA" dirty="0" smtClean="0">
                <a:solidFill>
                  <a:schemeClr val="bg1"/>
                </a:solidFill>
                <a:latin typeface="Calibri"/>
                <a:cs typeface="Arial" pitchFamily="34" charset="0"/>
              </a:rPr>
              <a:t>		- Now we find </a:t>
            </a:r>
            <a:r>
              <a:rPr lang="el-GR" dirty="0" smtClean="0">
                <a:solidFill>
                  <a:schemeClr val="bg1"/>
                </a:solidFill>
                <a:latin typeface="Calibri"/>
                <a:cs typeface="Arial" pitchFamily="34" charset="0"/>
              </a:rPr>
              <a:t>δ</a:t>
            </a:r>
            <a:r>
              <a:rPr lang="en-CA" dirty="0" smtClean="0">
                <a:solidFill>
                  <a:schemeClr val="bg1"/>
                </a:solidFill>
                <a:latin typeface="Calibri"/>
                <a:cs typeface="Arial" pitchFamily="34" charset="0"/>
              </a:rPr>
              <a:t>=</a:t>
            </a:r>
            <a:r>
              <a:rPr lang="el-GR" i="1" dirty="0" smtClean="0">
                <a:solidFill>
                  <a:schemeClr val="bg1"/>
                </a:solidFill>
                <a:cs typeface="Arial" pitchFamily="34" charset="0"/>
              </a:rPr>
              <a:t>λ</a:t>
            </a:r>
            <a:r>
              <a:rPr lang="en-CA" baseline="-25000" dirty="0" smtClean="0">
                <a:solidFill>
                  <a:schemeClr val="bg1"/>
                </a:solidFill>
                <a:cs typeface="Arial" pitchFamily="34" charset="0"/>
              </a:rPr>
              <a:t>L </a:t>
            </a:r>
            <a:r>
              <a:rPr lang="en-CA" i="1" dirty="0">
                <a:solidFill>
                  <a:schemeClr val="bg1"/>
                </a:solidFill>
                <a:cs typeface="Arial" pitchFamily="34" charset="0"/>
              </a:rPr>
              <a:t> </a:t>
            </a:r>
            <a:r>
              <a:rPr lang="en-CA" dirty="0">
                <a:solidFill>
                  <a:schemeClr val="bg1"/>
                </a:solidFill>
                <a:cs typeface="Arial" pitchFamily="34" charset="0"/>
              </a:rPr>
              <a:t>for </a:t>
            </a:r>
            <a:r>
              <a:rPr lang="en-CA" i="1" dirty="0">
                <a:solidFill>
                  <a:schemeClr val="bg1"/>
                </a:solidFill>
                <a:cs typeface="Arial" pitchFamily="34" charset="0"/>
              </a:rPr>
              <a:t>T&lt;&lt;</a:t>
            </a:r>
            <a:r>
              <a:rPr lang="en-CA" i="1" dirty="0" smtClean="0">
                <a:solidFill>
                  <a:schemeClr val="bg1"/>
                </a:solidFill>
                <a:cs typeface="Arial" pitchFamily="34" charset="0"/>
              </a:rPr>
              <a:t>T</a:t>
            </a:r>
            <a:r>
              <a:rPr lang="en-CA" baseline="-25000" dirty="0" smtClean="0">
                <a:solidFill>
                  <a:schemeClr val="bg1"/>
                </a:solidFill>
                <a:cs typeface="Arial" pitchFamily="34" charset="0"/>
              </a:rPr>
              <a:t>c</a:t>
            </a:r>
            <a:endParaRPr lang="en-US" sz="1800" dirty="0">
              <a:solidFill>
                <a:schemeClr val="bg1"/>
              </a:solidFill>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562511327"/>
              </p:ext>
            </p:extLst>
          </p:nvPr>
        </p:nvGraphicFramePr>
        <p:xfrm>
          <a:off x="3481983" y="3588199"/>
          <a:ext cx="4624070" cy="635635"/>
        </p:xfrm>
        <a:graphic>
          <a:graphicData uri="http://schemas.openxmlformats.org/presentationml/2006/ole">
            <mc:AlternateContent xmlns:mc="http://schemas.openxmlformats.org/markup-compatibility/2006">
              <mc:Choice xmlns:v="urn:schemas-microsoft-com:vml" Requires="v">
                <p:oleObj spid="_x0000_s9431" name="Equation" r:id="rId11" imgW="3606480" imgH="495000" progId="Equation.3">
                  <p:embed/>
                </p:oleObj>
              </mc:Choice>
              <mc:Fallback>
                <p:oleObj name="Equation" r:id="rId11" imgW="3606480" imgH="495000" progId="Equation.3">
                  <p:embed/>
                  <p:pic>
                    <p:nvPicPr>
                      <p:cNvPr id="0" name=""/>
                      <p:cNvPicPr>
                        <a:picLocks noChangeAspect="1" noChangeArrowheads="1"/>
                      </p:cNvPicPr>
                      <p:nvPr/>
                    </p:nvPicPr>
                    <p:blipFill>
                      <a:blip r:embed="rId12"/>
                      <a:srcRect/>
                      <a:stretch>
                        <a:fillRect/>
                      </a:stretch>
                    </p:blipFill>
                    <p:spPr bwMode="auto">
                      <a:xfrm>
                        <a:off x="3481983" y="3588199"/>
                        <a:ext cx="4624070" cy="63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TextBox 16"/>
          <p:cNvSpPr txBox="1"/>
          <p:nvPr/>
        </p:nvSpPr>
        <p:spPr>
          <a:xfrm>
            <a:off x="168666" y="773089"/>
            <a:ext cx="2393925" cy="461665"/>
          </a:xfrm>
          <a:prstGeom prst="rect">
            <a:avLst/>
          </a:prstGeom>
          <a:noFill/>
        </p:spPr>
        <p:txBody>
          <a:bodyPr wrap="none" rtlCol="0">
            <a:spAutoFit/>
          </a:bodyPr>
          <a:lstStyle/>
          <a:p>
            <a:r>
              <a:rPr lang="en-CA" sz="2400" dirty="0" smtClean="0"/>
              <a:t>London equation:</a:t>
            </a:r>
            <a:endParaRPr lang="en-CA" sz="2400" dirty="0"/>
          </a:p>
        </p:txBody>
      </p:sp>
      <p:graphicFrame>
        <p:nvGraphicFramePr>
          <p:cNvPr id="24" name="Object 23"/>
          <p:cNvGraphicFramePr>
            <a:graphicFrameLocks noChangeAspect="1"/>
          </p:cNvGraphicFramePr>
          <p:nvPr>
            <p:extLst>
              <p:ext uri="{D42A27DB-BD31-4B8C-83A1-F6EECF244321}">
                <p14:modId xmlns:p14="http://schemas.microsoft.com/office/powerpoint/2010/main" val="963527642"/>
              </p:ext>
            </p:extLst>
          </p:nvPr>
        </p:nvGraphicFramePr>
        <p:xfrm>
          <a:off x="1858677" y="1766851"/>
          <a:ext cx="941388" cy="344488"/>
        </p:xfrm>
        <a:graphic>
          <a:graphicData uri="http://schemas.openxmlformats.org/presentationml/2006/ole">
            <mc:AlternateContent xmlns:mc="http://schemas.openxmlformats.org/markup-compatibility/2006">
              <mc:Choice xmlns:v="urn:schemas-microsoft-com:vml" Requires="v">
                <p:oleObj spid="_x0000_s9432" name="Equation" r:id="rId13" imgW="660240" imgH="241200" progId="Equation.3">
                  <p:embed/>
                </p:oleObj>
              </mc:Choice>
              <mc:Fallback>
                <p:oleObj name="Equation" r:id="rId13" imgW="660240" imgH="241200" progId="Equation.3">
                  <p:embed/>
                  <p:pic>
                    <p:nvPicPr>
                      <p:cNvPr id="0" name=""/>
                      <p:cNvPicPr>
                        <a:picLocks noChangeAspect="1" noChangeArrowheads="1"/>
                      </p:cNvPicPr>
                      <p:nvPr/>
                    </p:nvPicPr>
                    <p:blipFill>
                      <a:blip r:embed="rId14"/>
                      <a:srcRect/>
                      <a:stretch>
                        <a:fillRect/>
                      </a:stretch>
                    </p:blipFill>
                    <p:spPr bwMode="auto">
                      <a:xfrm>
                        <a:off x="1858677" y="1766851"/>
                        <a:ext cx="941388" cy="344488"/>
                      </a:xfrm>
                      <a:prstGeom prst="rect">
                        <a:avLst/>
                      </a:prstGeom>
                      <a:noFill/>
                      <a:ln>
                        <a:solidFill>
                          <a:srgbClr val="FF0000"/>
                        </a:solidFill>
                      </a:ln>
                      <a:extLst/>
                    </p:spPr>
                  </p:pic>
                </p:oleObj>
              </mc:Fallback>
            </mc:AlternateContent>
          </a:graphicData>
        </a:graphic>
      </p:graphicFrame>
      <p:sp>
        <p:nvSpPr>
          <p:cNvPr id="25" name="TextBox 24"/>
          <p:cNvSpPr txBox="1"/>
          <p:nvPr/>
        </p:nvSpPr>
        <p:spPr>
          <a:xfrm>
            <a:off x="4474498" y="783018"/>
            <a:ext cx="2273571" cy="461665"/>
          </a:xfrm>
          <a:prstGeom prst="rect">
            <a:avLst/>
          </a:prstGeom>
          <a:noFill/>
        </p:spPr>
        <p:txBody>
          <a:bodyPr wrap="none" rtlCol="0">
            <a:spAutoFit/>
          </a:bodyPr>
          <a:lstStyle/>
          <a:p>
            <a:r>
              <a:rPr lang="en-CA" sz="2400" dirty="0" smtClean="0"/>
              <a:t>Two fluid model:</a:t>
            </a:r>
            <a:endParaRPr lang="en-CA" sz="2400" dirty="0"/>
          </a:p>
        </p:txBody>
      </p:sp>
      <p:sp>
        <p:nvSpPr>
          <p:cNvPr id="26" name="Rectangle 25"/>
          <p:cNvSpPr/>
          <p:nvPr/>
        </p:nvSpPr>
        <p:spPr>
          <a:xfrm>
            <a:off x="5654444" y="4741150"/>
            <a:ext cx="3057055" cy="369332"/>
          </a:xfrm>
          <a:prstGeom prst="rect">
            <a:avLst/>
          </a:prstGeom>
        </p:spPr>
        <p:txBody>
          <a:bodyPr wrap="none">
            <a:spAutoFit/>
          </a:bodyPr>
          <a:lstStyle/>
          <a:p>
            <a:r>
              <a:rPr lang="en-CA" dirty="0"/>
              <a:t>Scattering time </a:t>
            </a:r>
            <a:r>
              <a:rPr lang="en-US" dirty="0">
                <a:latin typeface="Symbol" pitchFamily="18" charset="2"/>
              </a:rPr>
              <a:t>t</a:t>
            </a:r>
            <a:r>
              <a:rPr lang="en-US" dirty="0"/>
              <a:t> = </a:t>
            </a:r>
            <a:r>
              <a:rPr lang="en-US" i="1" dirty="0"/>
              <a:t>l</a:t>
            </a:r>
            <a:r>
              <a:rPr lang="en-US" dirty="0"/>
              <a:t>/</a:t>
            </a:r>
            <a:r>
              <a:rPr lang="en-US" dirty="0" err="1"/>
              <a:t>v</a:t>
            </a:r>
            <a:r>
              <a:rPr lang="en-US" baseline="-25000" dirty="0" err="1"/>
              <a:t>F</a:t>
            </a:r>
            <a:r>
              <a:rPr lang="en-US" dirty="0"/>
              <a:t> </a:t>
            </a:r>
            <a:r>
              <a:rPr lang="en-US" dirty="0">
                <a:sym typeface="Symbol"/>
              </a:rPr>
              <a:t> 10</a:t>
            </a:r>
            <a:r>
              <a:rPr lang="en-US" baseline="30000" dirty="0">
                <a:sym typeface="Symbol"/>
              </a:rPr>
              <a:t>-14</a:t>
            </a:r>
            <a:r>
              <a:rPr lang="en-US" dirty="0">
                <a:sym typeface="Symbol"/>
              </a:rPr>
              <a:t>s</a:t>
            </a:r>
            <a:endParaRPr lang="en-CA" dirty="0"/>
          </a:p>
        </p:txBody>
      </p:sp>
      <p:sp>
        <p:nvSpPr>
          <p:cNvPr id="13" name="Footer Placeholder 12"/>
          <p:cNvSpPr>
            <a:spLocks noGrp="1"/>
          </p:cNvSpPr>
          <p:nvPr>
            <p:ph type="ftr" sz="quarter" idx="11"/>
          </p:nvPr>
        </p:nvSpPr>
        <p:spPr/>
        <p:txBody>
          <a:bodyPr/>
          <a:lstStyle/>
          <a:p>
            <a:r>
              <a:rPr lang="en-US" smtClean="0"/>
              <a:t>T. Junginger – IAS Saskatoon </a:t>
            </a:r>
            <a:endParaRPr lang="en-CA" dirty="0"/>
          </a:p>
        </p:txBody>
      </p:sp>
      <p:sp>
        <p:nvSpPr>
          <p:cNvPr id="14" name="Slide Number Placeholder 13"/>
          <p:cNvSpPr>
            <a:spLocks noGrp="1"/>
          </p:cNvSpPr>
          <p:nvPr>
            <p:ph type="sldNum" sz="quarter" idx="12"/>
          </p:nvPr>
        </p:nvSpPr>
        <p:spPr/>
        <p:txBody>
          <a:bodyPr/>
          <a:lstStyle/>
          <a:p>
            <a:fld id="{A5133171-1A2B-45AF-BC19-83A39A9692BB}" type="slidenum">
              <a:rPr lang="en-CA" smtClean="0"/>
              <a:pPr/>
              <a:t>32</a:t>
            </a:fld>
            <a:r>
              <a:rPr lang="en-CA" smtClean="0"/>
              <a:t>/62</a:t>
            </a:r>
            <a:endParaRPr lang="en-CA" dirty="0"/>
          </a:p>
        </p:txBody>
      </p:sp>
    </p:spTree>
    <p:extLst>
      <p:ext uri="{BB962C8B-B14F-4D97-AF65-F5344CB8AC3E}">
        <p14:creationId xmlns:p14="http://schemas.microsoft.com/office/powerpoint/2010/main" val="347938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a:spLocks noGrp="1"/>
          </p:cNvSpPr>
          <p:nvPr>
            <p:ph type="title"/>
          </p:nvPr>
        </p:nvSpPr>
        <p:spPr>
          <a:xfrm>
            <a:off x="35496" y="72008"/>
            <a:ext cx="9001000" cy="548680"/>
          </a:xfrm>
        </p:spPr>
        <p:txBody>
          <a:bodyPr>
            <a:normAutofit fontScale="90000"/>
          </a:bodyPr>
          <a:lstStyle/>
          <a:p>
            <a:r>
              <a:rPr lang="en-US" dirty="0"/>
              <a:t>Surface Resistance in the two fluid model</a:t>
            </a:r>
          </a:p>
        </p:txBody>
      </p:sp>
      <p:graphicFrame>
        <p:nvGraphicFramePr>
          <p:cNvPr id="37" name="Object 36"/>
          <p:cNvGraphicFramePr>
            <a:graphicFrameLocks noChangeAspect="1"/>
          </p:cNvGraphicFramePr>
          <p:nvPr>
            <p:extLst>
              <p:ext uri="{D42A27DB-BD31-4B8C-83A1-F6EECF244321}">
                <p14:modId xmlns:p14="http://schemas.microsoft.com/office/powerpoint/2010/main" val="2305748865"/>
              </p:ext>
            </p:extLst>
          </p:nvPr>
        </p:nvGraphicFramePr>
        <p:xfrm>
          <a:off x="1043608" y="1755022"/>
          <a:ext cx="4284662" cy="977900"/>
        </p:xfrm>
        <a:graphic>
          <a:graphicData uri="http://schemas.openxmlformats.org/presentationml/2006/ole">
            <mc:AlternateContent xmlns:mc="http://schemas.openxmlformats.org/markup-compatibility/2006">
              <mc:Choice xmlns:v="urn:schemas-microsoft-com:vml" Requires="v">
                <p:oleObj spid="_x0000_s5296" name="Equation" r:id="rId4" imgW="2552400" imgH="583920" progId="Equation.3">
                  <p:embed/>
                </p:oleObj>
              </mc:Choice>
              <mc:Fallback>
                <p:oleObj name="Equation" r:id="rId4" imgW="2552400" imgH="583920" progId="Equation.3">
                  <p:embed/>
                  <p:pic>
                    <p:nvPicPr>
                      <p:cNvPr id="0" name=""/>
                      <p:cNvPicPr>
                        <a:picLocks noChangeAspect="1" noChangeArrowheads="1"/>
                      </p:cNvPicPr>
                      <p:nvPr/>
                    </p:nvPicPr>
                    <p:blipFill>
                      <a:blip r:embed="rId5"/>
                      <a:srcRect/>
                      <a:stretch>
                        <a:fillRect/>
                      </a:stretch>
                    </p:blipFill>
                    <p:spPr bwMode="auto">
                      <a:xfrm>
                        <a:off x="1043608" y="1755022"/>
                        <a:ext cx="4284662" cy="977900"/>
                      </a:xfrm>
                      <a:prstGeom prst="rect">
                        <a:avLst/>
                      </a:prstGeom>
                      <a:noFill/>
                      <a:extLst/>
                    </p:spPr>
                  </p:pic>
                </p:oleObj>
              </mc:Fallback>
            </mc:AlternateContent>
          </a:graphicData>
        </a:graphic>
      </p:graphicFrame>
      <p:grpSp>
        <p:nvGrpSpPr>
          <p:cNvPr id="58" name="Group 57"/>
          <p:cNvGrpSpPr/>
          <p:nvPr/>
        </p:nvGrpSpPr>
        <p:grpSpPr>
          <a:xfrm>
            <a:off x="6982278" y="773960"/>
            <a:ext cx="1891546" cy="2894696"/>
            <a:chOff x="6920763" y="1783975"/>
            <a:chExt cx="1891546" cy="2894696"/>
          </a:xfrm>
        </p:grpSpPr>
        <p:sp>
          <p:nvSpPr>
            <p:cNvPr id="59" name="Cube 58"/>
            <p:cNvSpPr/>
            <p:nvPr/>
          </p:nvSpPr>
          <p:spPr bwMode="auto">
            <a:xfrm rot="16200000">
              <a:off x="6669743" y="2348753"/>
              <a:ext cx="2707343" cy="1577788"/>
            </a:xfrm>
            <a:prstGeom prst="cube">
              <a:avLst>
                <a:gd name="adj" fmla="val 41538"/>
              </a:avLst>
            </a:prstGeom>
            <a:solidFill>
              <a:schemeClr val="bg1">
                <a:lumMod val="85000"/>
              </a:schemeClr>
            </a:solidFill>
            <a:ln w="9525" cap="flat" cmpd="sng" algn="ctr">
              <a:solidFill>
                <a:srgbClr val="BBE0E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cxnSp>
          <p:nvCxnSpPr>
            <p:cNvPr id="60" name="Straight Arrow Connector 59"/>
            <p:cNvCxnSpPr/>
            <p:nvPr/>
          </p:nvCxnSpPr>
          <p:spPr bwMode="auto">
            <a:xfrm>
              <a:off x="7351061" y="3146611"/>
              <a:ext cx="385482" cy="394447"/>
            </a:xfrm>
            <a:prstGeom prst="straightConnector1">
              <a:avLst/>
            </a:prstGeom>
            <a:solidFill>
              <a:schemeClr val="accent1"/>
            </a:solidFill>
            <a:ln w="28575" cap="flat" cmpd="sng" algn="ctr">
              <a:solidFill>
                <a:srgbClr val="FF0000"/>
              </a:solidFill>
              <a:prstDash val="solid"/>
              <a:round/>
              <a:headEnd type="triangle" w="lg" len="med"/>
              <a:tailEnd type="triangle" w="lg" len="med"/>
            </a:ln>
            <a:effectLst/>
          </p:spPr>
        </p:cxnSp>
        <p:sp>
          <p:nvSpPr>
            <p:cNvPr id="61" name="TextBox 60"/>
            <p:cNvSpPr txBox="1"/>
            <p:nvPr/>
          </p:nvSpPr>
          <p:spPr>
            <a:xfrm>
              <a:off x="7539317" y="3523129"/>
              <a:ext cx="851647" cy="369332"/>
            </a:xfrm>
            <a:prstGeom prst="rect">
              <a:avLst/>
            </a:prstGeom>
            <a:noFill/>
          </p:spPr>
          <p:txBody>
            <a:bodyPr wrap="square" rtlCol="0">
              <a:spAutoFit/>
            </a:bodyPr>
            <a:lstStyle/>
            <a:p>
              <a:r>
                <a:rPr lang="en-US" sz="1800" dirty="0" err="1" smtClean="0">
                  <a:solidFill>
                    <a:srgbClr val="FF0000"/>
                  </a:solidFill>
                </a:rPr>
                <a:t>H</a:t>
              </a:r>
              <a:r>
                <a:rPr lang="en-US" sz="1800" baseline="-25000" dirty="0" err="1" smtClean="0">
                  <a:solidFill>
                    <a:srgbClr val="FF0000"/>
                  </a:solidFill>
                </a:rPr>
                <a:t>y</a:t>
              </a:r>
              <a:r>
                <a:rPr lang="en-US" sz="1800" dirty="0" smtClean="0">
                  <a:solidFill>
                    <a:srgbClr val="FF0000"/>
                  </a:solidFill>
                </a:rPr>
                <a:t>(</a:t>
              </a:r>
              <a:r>
                <a:rPr lang="en-US" sz="1800" dirty="0" err="1" smtClean="0">
                  <a:solidFill>
                    <a:srgbClr val="FF0000"/>
                  </a:solidFill>
                </a:rPr>
                <a:t>x,t</a:t>
              </a:r>
              <a:r>
                <a:rPr lang="en-US" sz="1800" dirty="0" smtClean="0">
                  <a:solidFill>
                    <a:srgbClr val="FF0000"/>
                  </a:solidFill>
                </a:rPr>
                <a:t>)</a:t>
              </a:r>
              <a:endParaRPr lang="en-US" sz="1800" dirty="0">
                <a:solidFill>
                  <a:srgbClr val="FF0000"/>
                </a:solidFill>
              </a:endParaRPr>
            </a:p>
          </p:txBody>
        </p:sp>
        <p:cxnSp>
          <p:nvCxnSpPr>
            <p:cNvPr id="62" name="Straight Arrow Connector 61"/>
            <p:cNvCxnSpPr/>
            <p:nvPr/>
          </p:nvCxnSpPr>
          <p:spPr bwMode="auto">
            <a:xfrm>
              <a:off x="7530355" y="2985247"/>
              <a:ext cx="0" cy="573741"/>
            </a:xfrm>
            <a:prstGeom prst="straightConnector1">
              <a:avLst/>
            </a:prstGeom>
            <a:solidFill>
              <a:schemeClr val="accent1"/>
            </a:solidFill>
            <a:ln w="28575" cap="flat" cmpd="sng" algn="ctr">
              <a:solidFill>
                <a:srgbClr val="0066FF"/>
              </a:solidFill>
              <a:prstDash val="solid"/>
              <a:round/>
              <a:headEnd type="triangle" w="lg" len="med"/>
              <a:tailEnd type="triangle" w="lg" len="med"/>
            </a:ln>
            <a:effectLst/>
          </p:spPr>
        </p:cxnSp>
        <p:sp>
          <p:nvSpPr>
            <p:cNvPr id="63" name="TextBox 62"/>
            <p:cNvSpPr txBox="1"/>
            <p:nvPr/>
          </p:nvSpPr>
          <p:spPr>
            <a:xfrm>
              <a:off x="7064188" y="2590799"/>
              <a:ext cx="788894" cy="369332"/>
            </a:xfrm>
            <a:prstGeom prst="rect">
              <a:avLst/>
            </a:prstGeom>
            <a:noFill/>
          </p:spPr>
          <p:txBody>
            <a:bodyPr wrap="square" rtlCol="0">
              <a:spAutoFit/>
            </a:bodyPr>
            <a:lstStyle/>
            <a:p>
              <a:r>
                <a:rPr lang="en-US" sz="1800" dirty="0" err="1" smtClean="0">
                  <a:solidFill>
                    <a:srgbClr val="0066FF"/>
                  </a:solidFill>
                </a:rPr>
                <a:t>E</a:t>
              </a:r>
              <a:r>
                <a:rPr lang="en-US" sz="1800" baseline="-25000" dirty="0" err="1" smtClean="0">
                  <a:solidFill>
                    <a:srgbClr val="0066FF"/>
                  </a:solidFill>
                </a:rPr>
                <a:t>z</a:t>
              </a:r>
              <a:r>
                <a:rPr lang="en-US" sz="1800" dirty="0" smtClean="0">
                  <a:solidFill>
                    <a:srgbClr val="0066FF"/>
                  </a:solidFill>
                </a:rPr>
                <a:t>(</a:t>
              </a:r>
              <a:r>
                <a:rPr lang="en-US" sz="1800" dirty="0" err="1" smtClean="0">
                  <a:solidFill>
                    <a:srgbClr val="0066FF"/>
                  </a:solidFill>
                </a:rPr>
                <a:t>x,t</a:t>
              </a:r>
              <a:r>
                <a:rPr lang="en-US" sz="1800" dirty="0" smtClean="0">
                  <a:solidFill>
                    <a:srgbClr val="0066FF"/>
                  </a:solidFill>
                </a:rPr>
                <a:t>)</a:t>
              </a:r>
              <a:endParaRPr lang="en-US" sz="1800" dirty="0">
                <a:solidFill>
                  <a:srgbClr val="0066FF"/>
                </a:solidFill>
              </a:endParaRPr>
            </a:p>
          </p:txBody>
        </p:sp>
        <p:grpSp>
          <p:nvGrpSpPr>
            <p:cNvPr id="64" name="Group 44"/>
            <p:cNvGrpSpPr/>
            <p:nvPr/>
          </p:nvGrpSpPr>
          <p:grpSpPr>
            <a:xfrm>
              <a:off x="6920763" y="3953436"/>
              <a:ext cx="878542" cy="725235"/>
              <a:chOff x="6669743" y="3845856"/>
              <a:chExt cx="878542" cy="725235"/>
            </a:xfrm>
          </p:grpSpPr>
          <p:cxnSp>
            <p:nvCxnSpPr>
              <p:cNvPr id="69" name="Straight Arrow Connector 68"/>
              <p:cNvCxnSpPr/>
              <p:nvPr/>
            </p:nvCxnSpPr>
            <p:spPr bwMode="auto">
              <a:xfrm flipH="1" flipV="1">
                <a:off x="7064527" y="4069976"/>
                <a:ext cx="1" cy="28687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0" name="Straight Arrow Connector 69"/>
              <p:cNvCxnSpPr/>
              <p:nvPr/>
            </p:nvCxnSpPr>
            <p:spPr bwMode="auto">
              <a:xfrm>
                <a:off x="7081441" y="4356847"/>
                <a:ext cx="277905"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1" name="Straight Arrow Connector 70"/>
              <p:cNvCxnSpPr/>
              <p:nvPr/>
            </p:nvCxnSpPr>
            <p:spPr bwMode="auto">
              <a:xfrm flipH="1" flipV="1">
                <a:off x="6903162" y="4150998"/>
                <a:ext cx="170333" cy="20618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2" name="TextBox 71"/>
              <p:cNvSpPr txBox="1"/>
              <p:nvPr/>
            </p:nvSpPr>
            <p:spPr>
              <a:xfrm>
                <a:off x="7261415" y="4294092"/>
                <a:ext cx="286870" cy="276999"/>
              </a:xfrm>
              <a:prstGeom prst="rect">
                <a:avLst/>
              </a:prstGeom>
              <a:noFill/>
            </p:spPr>
            <p:txBody>
              <a:bodyPr wrap="square" rtlCol="0">
                <a:spAutoFit/>
              </a:bodyPr>
              <a:lstStyle/>
              <a:p>
                <a:r>
                  <a:rPr lang="en-US" sz="1200" dirty="0" smtClean="0"/>
                  <a:t>x</a:t>
                </a:r>
                <a:endParaRPr lang="en-US" sz="1200" dirty="0"/>
              </a:p>
            </p:txBody>
          </p:sp>
          <p:sp>
            <p:nvSpPr>
              <p:cNvPr id="73" name="TextBox 72"/>
              <p:cNvSpPr txBox="1"/>
              <p:nvPr/>
            </p:nvSpPr>
            <p:spPr>
              <a:xfrm>
                <a:off x="6946633" y="3845856"/>
                <a:ext cx="286870" cy="276999"/>
              </a:xfrm>
              <a:prstGeom prst="rect">
                <a:avLst/>
              </a:prstGeom>
              <a:noFill/>
            </p:spPr>
            <p:txBody>
              <a:bodyPr wrap="square" rtlCol="0">
                <a:spAutoFit/>
              </a:bodyPr>
              <a:lstStyle/>
              <a:p>
                <a:r>
                  <a:rPr lang="en-US" sz="1200" dirty="0" smtClean="0"/>
                  <a:t>z</a:t>
                </a:r>
                <a:endParaRPr lang="en-US" sz="1200" dirty="0"/>
              </a:p>
            </p:txBody>
          </p:sp>
          <p:sp>
            <p:nvSpPr>
              <p:cNvPr id="74" name="TextBox 73"/>
              <p:cNvSpPr txBox="1"/>
              <p:nvPr/>
            </p:nvSpPr>
            <p:spPr>
              <a:xfrm>
                <a:off x="6669743" y="4123764"/>
                <a:ext cx="286870" cy="276999"/>
              </a:xfrm>
              <a:prstGeom prst="rect">
                <a:avLst/>
              </a:prstGeom>
              <a:noFill/>
            </p:spPr>
            <p:txBody>
              <a:bodyPr wrap="square" rtlCol="0">
                <a:spAutoFit/>
              </a:bodyPr>
              <a:lstStyle/>
              <a:p>
                <a:r>
                  <a:rPr lang="en-US" sz="1200" dirty="0" smtClean="0"/>
                  <a:t>y</a:t>
                </a:r>
                <a:endParaRPr lang="en-US" sz="1200" dirty="0"/>
              </a:p>
            </p:txBody>
          </p:sp>
        </p:grpSp>
        <p:cxnSp>
          <p:nvCxnSpPr>
            <p:cNvPr id="65" name="Straight Arrow Connector 64"/>
            <p:cNvCxnSpPr/>
            <p:nvPr/>
          </p:nvCxnSpPr>
          <p:spPr bwMode="auto">
            <a:xfrm>
              <a:off x="7664825" y="3218328"/>
              <a:ext cx="245308" cy="251013"/>
            </a:xfrm>
            <a:prstGeom prst="straightConnector1">
              <a:avLst/>
            </a:prstGeom>
            <a:solidFill>
              <a:schemeClr val="accent1"/>
            </a:solidFill>
            <a:ln w="19050" cap="flat" cmpd="sng" algn="ctr">
              <a:solidFill>
                <a:srgbClr val="FF0000"/>
              </a:solidFill>
              <a:prstDash val="solid"/>
              <a:round/>
              <a:headEnd type="triangle" w="med" len="med"/>
              <a:tailEnd type="triangle" w="med" len="med"/>
            </a:ln>
            <a:effectLst/>
          </p:spPr>
        </p:cxnSp>
        <p:cxnSp>
          <p:nvCxnSpPr>
            <p:cNvPr id="66" name="Straight Arrow Connector 65"/>
            <p:cNvCxnSpPr/>
            <p:nvPr/>
          </p:nvCxnSpPr>
          <p:spPr bwMode="auto">
            <a:xfrm>
              <a:off x="7915838" y="3245223"/>
              <a:ext cx="170327" cy="174288"/>
            </a:xfrm>
            <a:prstGeom prst="straightConnector1">
              <a:avLst/>
            </a:prstGeom>
            <a:solidFill>
              <a:schemeClr val="accent1"/>
            </a:solidFill>
            <a:ln w="12700" cap="flat" cmpd="sng" algn="ctr">
              <a:solidFill>
                <a:srgbClr val="FF0000"/>
              </a:solidFill>
              <a:prstDash val="solid"/>
              <a:round/>
              <a:headEnd type="triangle" w="sm" len="med"/>
              <a:tailEnd type="triangle" w="sm" len="med"/>
            </a:ln>
            <a:effectLst/>
          </p:spPr>
        </p:cxnSp>
        <p:cxnSp>
          <p:nvCxnSpPr>
            <p:cNvPr id="67" name="Straight Arrow Connector 66"/>
            <p:cNvCxnSpPr/>
            <p:nvPr/>
          </p:nvCxnSpPr>
          <p:spPr bwMode="auto">
            <a:xfrm flipH="1" flipV="1">
              <a:off x="7790329" y="3101793"/>
              <a:ext cx="1" cy="412375"/>
            </a:xfrm>
            <a:prstGeom prst="straightConnector1">
              <a:avLst/>
            </a:prstGeom>
            <a:solidFill>
              <a:schemeClr val="accent1"/>
            </a:solidFill>
            <a:ln w="19050" cap="flat" cmpd="sng" algn="ctr">
              <a:solidFill>
                <a:srgbClr val="0066FF"/>
              </a:solidFill>
              <a:prstDash val="solid"/>
              <a:round/>
              <a:headEnd type="triangle" w="med" len="med"/>
              <a:tailEnd type="triangle" w="med" len="med"/>
            </a:ln>
            <a:effectLst/>
          </p:spPr>
        </p:cxnSp>
        <p:cxnSp>
          <p:nvCxnSpPr>
            <p:cNvPr id="68" name="Straight Arrow Connector 67"/>
            <p:cNvCxnSpPr/>
            <p:nvPr/>
          </p:nvCxnSpPr>
          <p:spPr bwMode="auto">
            <a:xfrm flipH="1" flipV="1">
              <a:off x="8005480" y="3182472"/>
              <a:ext cx="3" cy="259976"/>
            </a:xfrm>
            <a:prstGeom prst="straightConnector1">
              <a:avLst/>
            </a:prstGeom>
            <a:solidFill>
              <a:schemeClr val="accent1"/>
            </a:solidFill>
            <a:ln w="12700" cap="flat" cmpd="sng" algn="ctr">
              <a:solidFill>
                <a:srgbClr val="0066FF"/>
              </a:solidFill>
              <a:prstDash val="solid"/>
              <a:round/>
              <a:headEnd type="triangle" w="sm" len="med"/>
              <a:tailEnd type="triangle" w="sm" len="med"/>
            </a:ln>
            <a:effectLst/>
          </p:spPr>
        </p:cxnSp>
      </p:grpSp>
      <mc:AlternateContent xmlns:mc="http://schemas.openxmlformats.org/markup-compatibility/2006" xmlns:a14="http://schemas.microsoft.com/office/drawing/2010/main">
        <mc:Choice Requires="a14">
          <p:sp>
            <p:nvSpPr>
              <p:cNvPr id="83" name="TextBox 82"/>
              <p:cNvSpPr txBox="1"/>
              <p:nvPr/>
            </p:nvSpPr>
            <p:spPr>
              <a:xfrm>
                <a:off x="971600" y="3036260"/>
                <a:ext cx="1258037" cy="369332"/>
              </a:xfrm>
              <a:prstGeom prst="rect">
                <a:avLst/>
              </a:prstGeom>
              <a:noFill/>
            </p:spPr>
            <p:txBody>
              <a:bodyPr wrap="none" rtlCol="0">
                <a:spAutoFit/>
              </a:bodyPr>
              <a:lstStyle/>
              <a:p>
                <a14:m>
                  <m:oMath xmlns:m="http://schemas.openxmlformats.org/officeDocument/2006/math">
                    <m:r>
                      <a:rPr lang="en-CA" i="1" smtClean="0">
                        <a:latin typeface="Cambria Math"/>
                        <a:ea typeface="Cambria Math"/>
                      </a:rPr>
                      <m:t>𝜎</m:t>
                    </m:r>
                    <m:r>
                      <a:rPr lang="en-CA" b="0" i="1" smtClean="0">
                        <a:latin typeface="Cambria Math"/>
                        <a:ea typeface="Cambria Math"/>
                      </a:rPr>
                      <m:t>=</m:t>
                    </m:r>
                    <m:sSub>
                      <m:sSubPr>
                        <m:ctrlPr>
                          <a:rPr lang="en-CA" b="0" i="1" smtClean="0">
                            <a:latin typeface="Cambria Math" panose="02040503050406030204" pitchFamily="18" charset="0"/>
                            <a:ea typeface="Cambria Math"/>
                          </a:rPr>
                        </m:ctrlPr>
                      </m:sSubPr>
                      <m:e>
                        <m:r>
                          <a:rPr lang="en-CA" i="1" smtClean="0">
                            <a:latin typeface="Cambria Math"/>
                            <a:ea typeface="Cambria Math"/>
                          </a:rPr>
                          <m:t>𝜎</m:t>
                        </m:r>
                      </m:e>
                      <m:sub>
                        <m:r>
                          <a:rPr lang="en-CA" b="0" i="1" smtClean="0">
                            <a:latin typeface="Cambria Math"/>
                            <a:ea typeface="Cambria Math"/>
                          </a:rPr>
                          <m:t>1</m:t>
                        </m:r>
                      </m:sub>
                    </m:sSub>
                  </m:oMath>
                </a14:m>
                <a:r>
                  <a:rPr lang="en-CA" i="1" dirty="0" smtClean="0"/>
                  <a:t>+i</a:t>
                </a:r>
                <a14:m>
                  <m:oMath xmlns:m="http://schemas.openxmlformats.org/officeDocument/2006/math">
                    <m:sSub>
                      <m:sSubPr>
                        <m:ctrlPr>
                          <a:rPr lang="en-CA" b="0" i="1" smtClean="0">
                            <a:latin typeface="Cambria Math" panose="02040503050406030204" pitchFamily="18" charset="0"/>
                            <a:ea typeface="Cambria Math"/>
                          </a:rPr>
                        </m:ctrlPr>
                      </m:sSubPr>
                      <m:e>
                        <m:r>
                          <a:rPr lang="en-CA" i="1" smtClean="0">
                            <a:latin typeface="Cambria Math"/>
                            <a:ea typeface="Cambria Math"/>
                          </a:rPr>
                          <m:t>𝜎</m:t>
                        </m:r>
                      </m:e>
                      <m:sub>
                        <m:r>
                          <a:rPr lang="en-CA" b="0" i="1" smtClean="0">
                            <a:latin typeface="Cambria Math"/>
                            <a:ea typeface="Cambria Math"/>
                          </a:rPr>
                          <m:t>2</m:t>
                        </m:r>
                      </m:sub>
                    </m:sSub>
                  </m:oMath>
                </a14:m>
                <a:endParaRPr lang="en-CA" i="1" dirty="0"/>
              </a:p>
            </p:txBody>
          </p:sp>
        </mc:Choice>
        <mc:Fallback xmlns="">
          <p:sp>
            <p:nvSpPr>
              <p:cNvPr id="83" name="TextBox 82"/>
              <p:cNvSpPr txBox="1">
                <a:spLocks noRot="1" noChangeAspect="1" noMove="1" noResize="1" noEditPoints="1" noAdjustHandles="1" noChangeArrowheads="1" noChangeShapeType="1" noTextEdit="1"/>
              </p:cNvSpPr>
              <p:nvPr/>
            </p:nvSpPr>
            <p:spPr>
              <a:xfrm>
                <a:off x="971600" y="3036260"/>
                <a:ext cx="1258037" cy="369332"/>
              </a:xfrm>
              <a:prstGeom prst="rect">
                <a:avLst/>
              </a:prstGeom>
              <a:blipFill rotWithShape="0">
                <a:blip r:embed="rId6"/>
                <a:stretch>
                  <a:fillRect t="-8197" b="-24590"/>
                </a:stretch>
              </a:blipFill>
            </p:spPr>
            <p:txBody>
              <a:bodyPr/>
              <a:lstStyle/>
              <a:p>
                <a:r>
                  <a:rPr lang="en-US">
                    <a:noFill/>
                  </a:rPr>
                  <a:t> </a:t>
                </a:r>
              </a:p>
            </p:txBody>
          </p:sp>
        </mc:Fallback>
      </mc:AlternateContent>
      <p:graphicFrame>
        <p:nvGraphicFramePr>
          <p:cNvPr id="100" name="Object 99"/>
          <p:cNvGraphicFramePr>
            <a:graphicFrameLocks noChangeAspect="1"/>
          </p:cNvGraphicFramePr>
          <p:nvPr>
            <p:extLst>
              <p:ext uri="{D42A27DB-BD31-4B8C-83A1-F6EECF244321}">
                <p14:modId xmlns:p14="http://schemas.microsoft.com/office/powerpoint/2010/main" val="677628045"/>
              </p:ext>
            </p:extLst>
          </p:nvPr>
        </p:nvGraphicFramePr>
        <p:xfrm>
          <a:off x="2555776" y="2901536"/>
          <a:ext cx="1987550" cy="595313"/>
        </p:xfrm>
        <a:graphic>
          <a:graphicData uri="http://schemas.openxmlformats.org/presentationml/2006/ole">
            <mc:AlternateContent xmlns:mc="http://schemas.openxmlformats.org/markup-compatibility/2006">
              <mc:Choice xmlns:v="urn:schemas-microsoft-com:vml" Requires="v">
                <p:oleObj spid="_x0000_s5297" name="Equation" r:id="rId7" imgW="1523880" imgH="457200" progId="Equation.3">
                  <p:embed/>
                </p:oleObj>
              </mc:Choice>
              <mc:Fallback>
                <p:oleObj name="Equation" r:id="rId7" imgW="1523880" imgH="457200" progId="Equation.3">
                  <p:embed/>
                  <p:pic>
                    <p:nvPicPr>
                      <p:cNvPr id="0" name="Object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5776" y="2901536"/>
                        <a:ext cx="19875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1" name="TextBox 100"/>
          <p:cNvSpPr txBox="1"/>
          <p:nvPr/>
        </p:nvSpPr>
        <p:spPr>
          <a:xfrm>
            <a:off x="32963" y="764704"/>
            <a:ext cx="6195221"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Electrodynamics of </a:t>
            </a:r>
            <a:r>
              <a:rPr lang="en-US" dirty="0" err="1" smtClean="0"/>
              <a:t>sc</a:t>
            </a:r>
            <a:r>
              <a:rPr lang="en-US" dirty="0" smtClean="0"/>
              <a:t> is the same as </a:t>
            </a:r>
            <a:r>
              <a:rPr lang="en-US" dirty="0" err="1" smtClean="0"/>
              <a:t>nc</a:t>
            </a:r>
            <a:r>
              <a:rPr lang="en-US" dirty="0" smtClean="0"/>
              <a:t>, only that we have to change </a:t>
            </a:r>
            <a:r>
              <a:rPr lang="en-US" dirty="0" smtClean="0">
                <a:latin typeface="Symbol" pitchFamily="18" charset="2"/>
              </a:rPr>
              <a:t>s</a:t>
            </a:r>
            <a:r>
              <a:rPr lang="en-US" dirty="0" smtClean="0"/>
              <a:t> </a:t>
            </a:r>
            <a:r>
              <a:rPr lang="en-US" dirty="0" smtClean="0">
                <a:sym typeface="Symbol"/>
              </a:rPr>
              <a:t> </a:t>
            </a:r>
            <a:r>
              <a:rPr lang="en-US" dirty="0" smtClean="0">
                <a:latin typeface="Symbol" pitchFamily="18" charset="2"/>
                <a:sym typeface="Symbol"/>
              </a:rPr>
              <a:t>s</a:t>
            </a:r>
            <a:r>
              <a:rPr lang="en-US" baseline="-25000" dirty="0" smtClean="0">
                <a:sym typeface="Symbol"/>
              </a:rPr>
              <a:t>1</a:t>
            </a:r>
            <a:r>
              <a:rPr lang="en-US" dirty="0" smtClean="0">
                <a:sym typeface="Symbol"/>
              </a:rPr>
              <a:t> + </a:t>
            </a:r>
            <a:r>
              <a:rPr lang="en-US" i="1" dirty="0" err="1" smtClean="0">
                <a:sym typeface="Symbol"/>
              </a:rPr>
              <a:t>i</a:t>
            </a:r>
            <a:r>
              <a:rPr lang="en-US" dirty="0" smtClean="0">
                <a:sym typeface="Symbol"/>
              </a:rPr>
              <a:t> </a:t>
            </a:r>
            <a:r>
              <a:rPr lang="en-US" dirty="0" smtClean="0">
                <a:latin typeface="Symbol" pitchFamily="18" charset="2"/>
                <a:sym typeface="Symbol"/>
              </a:rPr>
              <a:t>s</a:t>
            </a:r>
            <a:r>
              <a:rPr lang="en-US" baseline="-25000" dirty="0" smtClean="0">
                <a:sym typeface="Symbol"/>
              </a:rPr>
              <a:t>2</a:t>
            </a:r>
            <a:endParaRPr lang="en-CA" dirty="0" smtClean="0"/>
          </a:p>
          <a:p>
            <a:pPr marL="285750" indent="-285750">
              <a:buFont typeface="Arial" panose="020B0604020202020204" pitchFamily="34" charset="0"/>
              <a:buChar char="•"/>
            </a:pPr>
            <a:r>
              <a:rPr lang="en-CA" dirty="0" smtClean="0"/>
              <a:t>Recall the definition of the surface impedance:</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smtClean="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smtClean="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smtClean="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CA" dirty="0" smtClean="0"/>
              <a:t>For </a:t>
            </a:r>
            <a:r>
              <a:rPr lang="el-GR" dirty="0" smtClean="0"/>
              <a:t>σ</a:t>
            </a:r>
            <a:r>
              <a:rPr lang="en-CA" baseline="-25000" dirty="0" smtClean="0"/>
              <a:t>1</a:t>
            </a:r>
            <a:r>
              <a:rPr lang="en-CA" dirty="0" smtClean="0"/>
              <a:t>&lt;&lt;</a:t>
            </a:r>
            <a:r>
              <a:rPr lang="el-GR" dirty="0"/>
              <a:t> </a:t>
            </a:r>
            <a:r>
              <a:rPr lang="el-GR" dirty="0" smtClean="0"/>
              <a:t>σ</a:t>
            </a:r>
            <a:r>
              <a:rPr lang="en-CA" baseline="-25000" dirty="0"/>
              <a:t>2</a:t>
            </a:r>
            <a:r>
              <a:rPr lang="en-CA" baseline="-25000" dirty="0" smtClean="0"/>
              <a:t> </a:t>
            </a:r>
            <a:r>
              <a:rPr lang="en-CA" dirty="0" smtClean="0"/>
              <a:t>we obtain:</a:t>
            </a:r>
            <a:endParaRPr lang="en-CA" dirty="0"/>
          </a:p>
        </p:txBody>
      </p:sp>
      <p:graphicFrame>
        <p:nvGraphicFramePr>
          <p:cNvPr id="102" name="Object 101"/>
          <p:cNvGraphicFramePr>
            <a:graphicFrameLocks noChangeAspect="1"/>
          </p:cNvGraphicFramePr>
          <p:nvPr>
            <p:extLst>
              <p:ext uri="{D42A27DB-BD31-4B8C-83A1-F6EECF244321}">
                <p14:modId xmlns:p14="http://schemas.microsoft.com/office/powerpoint/2010/main" val="2407688929"/>
              </p:ext>
            </p:extLst>
          </p:nvPr>
        </p:nvGraphicFramePr>
        <p:xfrm>
          <a:off x="1310307" y="4695347"/>
          <a:ext cx="1488045" cy="367180"/>
        </p:xfrm>
        <a:graphic>
          <a:graphicData uri="http://schemas.openxmlformats.org/presentationml/2006/ole">
            <mc:AlternateContent xmlns:mc="http://schemas.openxmlformats.org/markup-compatibility/2006">
              <mc:Choice xmlns:v="urn:schemas-microsoft-com:vml" Requires="v">
                <p:oleObj spid="_x0000_s5298" name="Equation" r:id="rId9" imgW="977760" imgH="241200" progId="Equation.3">
                  <p:embed/>
                </p:oleObj>
              </mc:Choice>
              <mc:Fallback>
                <p:oleObj name="Equation" r:id="rId9" imgW="977760" imgH="241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10307" y="4695347"/>
                        <a:ext cx="1488045" cy="3671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3" name="Group 102"/>
          <p:cNvGrpSpPr/>
          <p:nvPr/>
        </p:nvGrpSpPr>
        <p:grpSpPr>
          <a:xfrm>
            <a:off x="1691680" y="5080456"/>
            <a:ext cx="1630039" cy="887504"/>
            <a:chOff x="959223" y="4069975"/>
            <a:chExt cx="1630039" cy="887504"/>
          </a:xfrm>
        </p:grpSpPr>
        <p:graphicFrame>
          <p:nvGraphicFramePr>
            <p:cNvPr id="104" name="Object 103"/>
            <p:cNvGraphicFramePr>
              <a:graphicFrameLocks noChangeAspect="1"/>
            </p:cNvGraphicFramePr>
            <p:nvPr/>
          </p:nvGraphicFramePr>
          <p:xfrm>
            <a:off x="959223" y="4363194"/>
            <a:ext cx="1630039" cy="594285"/>
          </p:xfrm>
          <a:graphic>
            <a:graphicData uri="http://schemas.openxmlformats.org/presentationml/2006/ole">
              <mc:AlternateContent xmlns:mc="http://schemas.openxmlformats.org/markup-compatibility/2006">
                <mc:Choice xmlns:v="urn:schemas-microsoft-com:vml" Requires="v">
                  <p:oleObj spid="_x0000_s5299" name="Equation" r:id="rId11" imgW="1218960" imgH="444240" progId="Equation.3">
                    <p:embed/>
                  </p:oleObj>
                </mc:Choice>
                <mc:Fallback>
                  <p:oleObj name="Equation" r:id="rId11" imgW="1218960" imgH="4442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9223" y="4363194"/>
                          <a:ext cx="1630039" cy="59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FF0000"/>
                              </a:solidFill>
                              <a:miter lim="800000"/>
                              <a:headEnd/>
                              <a:tailEnd/>
                            </a14:hiddenLine>
                          </a:ext>
                        </a:extLst>
                      </p:spPr>
                    </p:pic>
                  </p:oleObj>
                </mc:Fallback>
              </mc:AlternateContent>
            </a:graphicData>
          </a:graphic>
        </p:graphicFrame>
        <p:cxnSp>
          <p:nvCxnSpPr>
            <p:cNvPr id="105" name="Straight Arrow Connector 104"/>
            <p:cNvCxnSpPr/>
            <p:nvPr/>
          </p:nvCxnSpPr>
          <p:spPr bwMode="auto">
            <a:xfrm flipH="1">
              <a:off x="1111624" y="4069975"/>
              <a:ext cx="80682" cy="28687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grpSp>
        <p:nvGrpSpPr>
          <p:cNvPr id="106" name="Group 105"/>
          <p:cNvGrpSpPr/>
          <p:nvPr/>
        </p:nvGrpSpPr>
        <p:grpSpPr>
          <a:xfrm>
            <a:off x="2668834" y="4005064"/>
            <a:ext cx="1550427" cy="609227"/>
            <a:chOff x="1936377" y="2994583"/>
            <a:chExt cx="1550427" cy="609227"/>
          </a:xfrm>
        </p:grpSpPr>
        <p:graphicFrame>
          <p:nvGraphicFramePr>
            <p:cNvPr id="107" name="Object 106"/>
            <p:cNvGraphicFramePr>
              <a:graphicFrameLocks noChangeAspect="1"/>
            </p:cNvGraphicFramePr>
            <p:nvPr/>
          </p:nvGraphicFramePr>
          <p:xfrm>
            <a:off x="2200090" y="2994583"/>
            <a:ext cx="1286714" cy="349251"/>
          </p:xfrm>
          <a:graphic>
            <a:graphicData uri="http://schemas.openxmlformats.org/presentationml/2006/ole">
              <mc:AlternateContent xmlns:mc="http://schemas.openxmlformats.org/markup-compatibility/2006">
                <mc:Choice xmlns:v="urn:schemas-microsoft-com:vml" Requires="v">
                  <p:oleObj spid="_x0000_s5300" name="Equation" r:id="rId13" imgW="888840" imgH="241200" progId="Equation.3">
                    <p:embed/>
                  </p:oleObj>
                </mc:Choice>
                <mc:Fallback>
                  <p:oleObj name="Equation" r:id="rId13" imgW="888840" imgH="241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0090" y="2994583"/>
                          <a:ext cx="1286714" cy="3492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8" name="Straight Arrow Connector 107"/>
            <p:cNvCxnSpPr/>
            <p:nvPr/>
          </p:nvCxnSpPr>
          <p:spPr bwMode="auto">
            <a:xfrm flipV="1">
              <a:off x="1936377" y="3334869"/>
              <a:ext cx="295835" cy="26894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pic>
        <p:nvPicPr>
          <p:cNvPr id="109" name="Picture 10"/>
          <p:cNvPicPr>
            <a:picLocks noChangeAspect="1" noChangeArrowheads="1"/>
          </p:cNvPicPr>
          <p:nvPr/>
        </p:nvPicPr>
        <p:blipFill>
          <a:blip r:embed="rId15" cstate="print"/>
          <a:srcRect/>
          <a:stretch>
            <a:fillRect/>
          </a:stretch>
        </p:blipFill>
        <p:spPr bwMode="auto">
          <a:xfrm>
            <a:off x="6807981" y="4012418"/>
            <a:ext cx="1980153" cy="1904719"/>
          </a:xfrm>
          <a:prstGeom prst="rect">
            <a:avLst/>
          </a:prstGeom>
          <a:noFill/>
          <a:ln w="9525">
            <a:noFill/>
            <a:miter lim="800000"/>
            <a:headEnd/>
            <a:tailEnd/>
          </a:ln>
        </p:spPr>
      </p:pic>
      <p:grpSp>
        <p:nvGrpSpPr>
          <p:cNvPr id="110" name="Group 109"/>
          <p:cNvGrpSpPr/>
          <p:nvPr/>
        </p:nvGrpSpPr>
        <p:grpSpPr>
          <a:xfrm>
            <a:off x="3684659" y="4292817"/>
            <a:ext cx="2039469" cy="427599"/>
            <a:chOff x="2926977" y="3321421"/>
            <a:chExt cx="2039469" cy="427599"/>
          </a:xfrm>
        </p:grpSpPr>
        <p:sp>
          <p:nvSpPr>
            <p:cNvPr id="111" name="Left Brace 110"/>
            <p:cNvSpPr/>
            <p:nvPr/>
          </p:nvSpPr>
          <p:spPr bwMode="auto">
            <a:xfrm rot="16200000">
              <a:off x="3128683" y="3119715"/>
              <a:ext cx="94129" cy="497541"/>
            </a:xfrm>
            <a:prstGeom prst="lef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112" name="TextBox 111"/>
            <p:cNvSpPr txBox="1"/>
            <p:nvPr/>
          </p:nvSpPr>
          <p:spPr>
            <a:xfrm>
              <a:off x="3039034" y="3379688"/>
              <a:ext cx="1927412" cy="369332"/>
            </a:xfrm>
            <a:prstGeom prst="rect">
              <a:avLst/>
            </a:prstGeom>
            <a:noFill/>
          </p:spPr>
          <p:txBody>
            <a:bodyPr wrap="square" rtlCol="0">
              <a:spAutoFit/>
            </a:bodyPr>
            <a:lstStyle/>
            <a:p>
              <a:r>
                <a:rPr lang="en-US" sz="1800" i="1" dirty="0" smtClean="0">
                  <a:solidFill>
                    <a:srgbClr val="FF0000"/>
                  </a:solidFill>
                </a:rPr>
                <a:t>L</a:t>
              </a:r>
              <a:r>
                <a:rPr lang="en-US" sz="1800" i="1" baseline="-25000" dirty="0" smtClean="0">
                  <a:solidFill>
                    <a:srgbClr val="FF0000"/>
                  </a:solidFill>
                </a:rPr>
                <a:t>s</a:t>
              </a:r>
              <a:r>
                <a:rPr lang="en-US" sz="1400" dirty="0" smtClean="0"/>
                <a:t>: kinetic inductance</a:t>
              </a:r>
              <a:endParaRPr lang="en-US" sz="1400" dirty="0"/>
            </a:p>
          </p:txBody>
        </p:sp>
      </p:grpSp>
      <p:sp>
        <p:nvSpPr>
          <p:cNvPr id="2" name="Footer Placeholder 1"/>
          <p:cNvSpPr>
            <a:spLocks noGrp="1"/>
          </p:cNvSpPr>
          <p:nvPr>
            <p:ph type="ftr" sz="quarter" idx="11"/>
          </p:nvPr>
        </p:nvSpPr>
        <p:spPr/>
        <p:txBody>
          <a:bodyPr/>
          <a:lstStyle/>
          <a:p>
            <a:r>
              <a:rPr lang="en-US" smtClean="0"/>
              <a:t>T. Junginger – IAS Saskatoon </a:t>
            </a:r>
            <a:endParaRPr lang="en-CA" dirty="0"/>
          </a:p>
        </p:txBody>
      </p:sp>
      <p:sp>
        <p:nvSpPr>
          <p:cNvPr id="3" name="Slide Number Placeholder 2"/>
          <p:cNvSpPr>
            <a:spLocks noGrp="1"/>
          </p:cNvSpPr>
          <p:nvPr>
            <p:ph type="sldNum" sz="quarter" idx="12"/>
          </p:nvPr>
        </p:nvSpPr>
        <p:spPr/>
        <p:txBody>
          <a:bodyPr/>
          <a:lstStyle/>
          <a:p>
            <a:fld id="{A5133171-1A2B-45AF-BC19-83A39A9692BB}" type="slidenum">
              <a:rPr lang="en-CA" smtClean="0"/>
              <a:pPr/>
              <a:t>33</a:t>
            </a:fld>
            <a:r>
              <a:rPr lang="en-CA" smtClean="0"/>
              <a:t>/62</a:t>
            </a:r>
            <a:endParaRPr lang="en-CA" dirty="0"/>
          </a:p>
        </p:txBody>
      </p:sp>
    </p:spTree>
    <p:extLst>
      <p:ext uri="{BB962C8B-B14F-4D97-AF65-F5344CB8AC3E}">
        <p14:creationId xmlns:p14="http://schemas.microsoft.com/office/powerpoint/2010/main" val="23223941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err="1" smtClean="0"/>
              <a:t>Rs</a:t>
            </a:r>
            <a:r>
              <a:rPr lang="en-CA" dirty="0" smtClean="0"/>
              <a:t> within BCS theory</a:t>
            </a:r>
            <a:endParaRPr lang="en-CA" baseline="-25000" dirty="0"/>
          </a:p>
        </p:txBody>
      </p:sp>
      <p:sp>
        <p:nvSpPr>
          <p:cNvPr id="3" name="Content Placeholder 2"/>
          <p:cNvSpPr>
            <a:spLocks noGrp="1"/>
          </p:cNvSpPr>
          <p:nvPr>
            <p:ph idx="1"/>
          </p:nvPr>
        </p:nvSpPr>
        <p:spPr/>
        <p:txBody>
          <a:bodyPr>
            <a:normAutofit/>
          </a:bodyPr>
          <a:lstStyle/>
          <a:p>
            <a:r>
              <a:rPr lang="en-CA" sz="2400" dirty="0" err="1" smtClean="0"/>
              <a:t>Mattis</a:t>
            </a:r>
            <a:r>
              <a:rPr lang="en-CA" sz="2400" dirty="0" smtClean="0"/>
              <a:t> and Bardeen (1958) used time dependent perturbation theory to derive </a:t>
            </a:r>
            <a:r>
              <a:rPr lang="en-CA" sz="2400" i="1" dirty="0" smtClean="0"/>
              <a:t>R</a:t>
            </a:r>
            <a:r>
              <a:rPr lang="en-CA" sz="2400" baseline="-25000" dirty="0" smtClean="0"/>
              <a:t>S </a:t>
            </a:r>
            <a:r>
              <a:rPr lang="en-CA" sz="2400" dirty="0" smtClean="0"/>
              <a:t>for weak RF fields</a:t>
            </a:r>
          </a:p>
          <a:p>
            <a:r>
              <a:rPr lang="en-CA" sz="2400" dirty="0" smtClean="0"/>
              <a:t>Within this theory no simple formula can be derived. Several approximate formula can be found in the literature for some limits. For example for the dirty limit</a:t>
            </a:r>
          </a:p>
          <a:p>
            <a:pPr marL="0" indent="0">
              <a:buNone/>
            </a:pPr>
            <a:endParaRPr lang="en-CA" sz="2400" dirty="0" smtClean="0"/>
          </a:p>
          <a:p>
            <a:pPr marL="0" indent="0">
              <a:buNone/>
            </a:pPr>
            <a:r>
              <a:rPr lang="en-CA" sz="2400" dirty="0" smtClean="0"/>
              <a:t>  </a:t>
            </a:r>
          </a:p>
          <a:p>
            <a:r>
              <a:rPr lang="en-US" sz="2400" dirty="0" smtClean="0"/>
              <a:t>There are numerical codes (</a:t>
            </a:r>
            <a:r>
              <a:rPr lang="en-US" sz="2400" dirty="0" err="1" smtClean="0"/>
              <a:t>Halbritter</a:t>
            </a:r>
            <a:r>
              <a:rPr lang="en-US" sz="2400" dirty="0" smtClean="0"/>
              <a:t> (1970) to calculate </a:t>
            </a:r>
            <a:r>
              <a:rPr lang="en-US" sz="2400" i="1" dirty="0" smtClean="0"/>
              <a:t>R</a:t>
            </a:r>
            <a:r>
              <a:rPr lang="en-US" sz="2400" baseline="-25000" dirty="0" smtClean="0"/>
              <a:t>BCS</a:t>
            </a:r>
            <a:r>
              <a:rPr lang="en-US" sz="2400" dirty="0" smtClean="0"/>
              <a:t> as a function of </a:t>
            </a:r>
            <a:r>
              <a:rPr lang="en-US" sz="2400" dirty="0" smtClean="0">
                <a:latin typeface="Symbol" pitchFamily="18" charset="2"/>
              </a:rPr>
              <a:t>w</a:t>
            </a:r>
            <a:r>
              <a:rPr lang="en-US" sz="2400" dirty="0" smtClean="0"/>
              <a:t>, </a:t>
            </a:r>
            <a:r>
              <a:rPr lang="en-US" sz="2400" i="1" dirty="0" smtClean="0"/>
              <a:t>T</a:t>
            </a:r>
            <a:r>
              <a:rPr lang="en-US" sz="2400" dirty="0" smtClean="0"/>
              <a:t> and material parameters (</a:t>
            </a:r>
            <a:r>
              <a:rPr lang="en-US" sz="2400" dirty="0" smtClean="0">
                <a:latin typeface="Symbol" pitchFamily="18" charset="2"/>
              </a:rPr>
              <a:t>x</a:t>
            </a:r>
            <a:r>
              <a:rPr lang="en-US" sz="2400" baseline="-25000" dirty="0" smtClean="0"/>
              <a:t>0</a:t>
            </a:r>
            <a:r>
              <a:rPr lang="en-US" sz="2400" dirty="0" smtClean="0"/>
              <a:t>, </a:t>
            </a:r>
            <a:r>
              <a:rPr lang="en-US" sz="2400" dirty="0" err="1" smtClean="0">
                <a:latin typeface="Symbol" pitchFamily="18" charset="2"/>
              </a:rPr>
              <a:t>l</a:t>
            </a:r>
            <a:r>
              <a:rPr lang="en-US" sz="2400" baseline="-25000" dirty="0" err="1" smtClean="0"/>
              <a:t>L</a:t>
            </a:r>
            <a:r>
              <a:rPr lang="en-US" sz="2400" dirty="0" smtClean="0"/>
              <a:t>, </a:t>
            </a:r>
            <a:r>
              <a:rPr lang="en-US" sz="2400" i="1" dirty="0" smtClean="0"/>
              <a:t>T</a:t>
            </a:r>
            <a:r>
              <a:rPr lang="en-US" sz="2400" baseline="-25000" dirty="0" smtClean="0"/>
              <a:t>c</a:t>
            </a:r>
            <a:r>
              <a:rPr lang="en-US" sz="2400" dirty="0" smtClean="0"/>
              <a:t>, </a:t>
            </a:r>
            <a:r>
              <a:rPr lang="en-US" sz="2400" dirty="0" smtClean="0">
                <a:latin typeface="Symbol" pitchFamily="18" charset="2"/>
              </a:rPr>
              <a:t>D</a:t>
            </a:r>
            <a:r>
              <a:rPr lang="en-US" sz="2400" dirty="0" smtClean="0"/>
              <a:t>, </a:t>
            </a:r>
            <a:r>
              <a:rPr lang="en-US" sz="2400" i="1" dirty="0" smtClean="0"/>
              <a:t>l</a:t>
            </a:r>
            <a:r>
              <a:rPr lang="en-US" sz="2400" dirty="0" smtClean="0"/>
              <a:t>)</a:t>
            </a:r>
          </a:p>
          <a:p>
            <a:r>
              <a:rPr lang="en-US" sz="2400" dirty="0" smtClean="0"/>
              <a:t>For example, </a:t>
            </a:r>
            <a:r>
              <a:rPr lang="en-US" sz="2400" dirty="0" smtClean="0">
                <a:solidFill>
                  <a:srgbClr val="0066FF"/>
                </a:solidFill>
                <a:hlinkClick r:id="rId2"/>
              </a:rPr>
              <a:t>http://www.lepp.cornell.edu/~liepe/webpage/researchsrimp.html</a:t>
            </a:r>
            <a:endParaRPr lang="en-CA" sz="2400" dirty="0" smtClean="0"/>
          </a:p>
          <a:p>
            <a:endParaRPr lang="en-CA" b="1" dirty="0" smtClean="0"/>
          </a:p>
          <a:p>
            <a:endParaRPr lang="en-CA" b="1" dirty="0"/>
          </a:p>
          <a:p>
            <a:endParaRPr lang="en-CA" b="1" dirty="0" smtClean="0"/>
          </a:p>
          <a:p>
            <a:endParaRPr lang="en-CA" b="1" dirty="0"/>
          </a:p>
          <a:p>
            <a:endParaRPr lang="en-CA" b="1" dirty="0" smtClean="0"/>
          </a:p>
          <a:p>
            <a:endParaRPr lang="en-CA" b="1" dirty="0" smtClean="0"/>
          </a:p>
          <a:p>
            <a:endParaRPr lang="en-CA" dirty="0"/>
          </a:p>
        </p:txBody>
      </p:sp>
      <mc:AlternateContent xmlns:mc="http://schemas.openxmlformats.org/markup-compatibility/2006" xmlns:a14="http://schemas.microsoft.com/office/drawing/2010/main">
        <mc:Choice Requires="a14">
          <p:sp>
            <p:nvSpPr>
              <p:cNvPr id="10" name="TextBox 9"/>
              <p:cNvSpPr txBox="1"/>
              <p:nvPr/>
            </p:nvSpPr>
            <p:spPr>
              <a:xfrm>
                <a:off x="2267744" y="2855271"/>
                <a:ext cx="5107488" cy="590162"/>
              </a:xfrm>
              <a:prstGeom prst="rect">
                <a:avLst/>
              </a:prstGeom>
              <a:noFill/>
            </p:spPr>
            <p:txBody>
              <a:bodyPr wrap="none" lIns="0" tIns="0" rIns="0" bIns="0" rtlCol="0">
                <a:spAutoFit/>
              </a:bodyPr>
              <a:lstStyle/>
              <a:p>
                <a14:m>
                  <m:oMath xmlns:m="http://schemas.openxmlformats.org/officeDocument/2006/math">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𝑅</m:t>
                        </m:r>
                      </m:e>
                      <m:sub>
                        <m:r>
                          <a:rPr lang="de-DE" sz="2400" b="0" i="1" smtClean="0">
                            <a:latin typeface="Cambria Math" panose="02040503050406030204" pitchFamily="18" charset="0"/>
                          </a:rPr>
                          <m:t>𝑆</m:t>
                        </m:r>
                      </m:sub>
                    </m:sSub>
                    <m:r>
                      <a:rPr lang="de-DE" sz="2400" b="0" i="1" smtClean="0">
                        <a:latin typeface="Cambria Math" panose="02040503050406030204" pitchFamily="18" charset="0"/>
                      </a:rPr>
                      <m:t>=</m:t>
                    </m:r>
                    <m:sSup>
                      <m:sSupPr>
                        <m:ctrlPr>
                          <a:rPr lang="de-DE" sz="2400" b="0" i="1" smtClean="0">
                            <a:latin typeface="Cambria Math" panose="02040503050406030204" pitchFamily="18" charset="0"/>
                            <a:ea typeface="Cambria Math" panose="02040503050406030204" pitchFamily="18" charset="0"/>
                          </a:rPr>
                        </m:ctrlPr>
                      </m:sSupPr>
                      <m:e>
                        <m:f>
                          <m:fPr>
                            <m:ctrlPr>
                              <a:rPr lang="de-DE" sz="2400" i="1">
                                <a:latin typeface="Cambria Math" panose="02040503050406030204" pitchFamily="18" charset="0"/>
                                <a:ea typeface="Cambria Math" panose="02040503050406030204" pitchFamily="18" charset="0"/>
                              </a:rPr>
                            </m:ctrlPr>
                          </m:fPr>
                          <m:num>
                            <m:r>
                              <a:rPr lang="de-DE" sz="2400" i="1">
                                <a:latin typeface="Cambria Math" panose="02040503050406030204" pitchFamily="18" charset="0"/>
                                <a:ea typeface="Cambria Math" panose="02040503050406030204" pitchFamily="18" charset="0"/>
                              </a:rPr>
                              <m:t>1</m:t>
                            </m:r>
                          </m:num>
                          <m:den>
                            <m:r>
                              <a:rPr lang="de-DE" sz="2400" i="1">
                                <a:latin typeface="Cambria Math" panose="02040503050406030204" pitchFamily="18" charset="0"/>
                                <a:ea typeface="Cambria Math" panose="02040503050406030204" pitchFamily="18" charset="0"/>
                              </a:rPr>
                              <m:t>2</m:t>
                            </m:r>
                          </m:den>
                        </m:f>
                        <m:r>
                          <a:rPr lang="de-DE" sz="2400" b="0" i="1" smtClean="0">
                            <a:latin typeface="Cambria Math" panose="02040503050406030204" pitchFamily="18" charset="0"/>
                            <a:ea typeface="Cambria Math" panose="02040503050406030204" pitchFamily="18" charset="0"/>
                          </a:rPr>
                          <m:t>𝜔</m:t>
                        </m:r>
                      </m:e>
                      <m:sup>
                        <m:r>
                          <a:rPr lang="de-DE" sz="2400" b="0" i="1" smtClean="0">
                            <a:latin typeface="Cambria Math" panose="02040503050406030204" pitchFamily="18" charset="0"/>
                            <a:ea typeface="Cambria Math" panose="02040503050406030204" pitchFamily="18" charset="0"/>
                          </a:rPr>
                          <m:t>2</m:t>
                        </m:r>
                      </m:sup>
                    </m:sSup>
                    <m:sSup>
                      <m:sSupPr>
                        <m:ctrlPr>
                          <a:rPr lang="de-DE" sz="2400" b="0" i="1" smtClean="0">
                            <a:latin typeface="Cambria Math" panose="02040503050406030204" pitchFamily="18" charset="0"/>
                            <a:ea typeface="Cambria Math" panose="02040503050406030204" pitchFamily="18" charset="0"/>
                          </a:rPr>
                        </m:ctrlPr>
                      </m:sSupPr>
                      <m:e>
                        <m:r>
                          <a:rPr lang="de-DE" sz="2400" b="0" i="1" smtClean="0">
                            <a:latin typeface="Cambria Math" panose="02040503050406030204" pitchFamily="18" charset="0"/>
                            <a:ea typeface="Cambria Math" panose="02040503050406030204" pitchFamily="18" charset="0"/>
                          </a:rPr>
                          <m:t>𝜆</m:t>
                        </m:r>
                      </m:e>
                      <m:sup>
                        <m:r>
                          <a:rPr lang="de-DE" sz="2400" b="0" i="1" smtClean="0">
                            <a:latin typeface="Cambria Math" panose="02040503050406030204" pitchFamily="18" charset="0"/>
                            <a:ea typeface="Cambria Math" panose="02040503050406030204" pitchFamily="18" charset="0"/>
                          </a:rPr>
                          <m:t>3</m:t>
                        </m:r>
                      </m:sup>
                    </m:sSup>
                    <m:sSub>
                      <m:sSubPr>
                        <m:ctrlPr>
                          <a:rPr lang="de-DE" sz="2400" b="0" i="1" smtClean="0">
                            <a:latin typeface="Cambria Math" panose="02040503050406030204" pitchFamily="18" charset="0"/>
                            <a:ea typeface="Cambria Math" panose="02040503050406030204" pitchFamily="18" charset="0"/>
                          </a:rPr>
                        </m:ctrlPr>
                      </m:sSubPr>
                      <m:e>
                        <m:r>
                          <a:rPr lang="de-DE" sz="2400" b="0" i="1" smtClean="0">
                            <a:latin typeface="Cambria Math" panose="02040503050406030204" pitchFamily="18" charset="0"/>
                            <a:ea typeface="Cambria Math" panose="02040503050406030204" pitchFamily="18" charset="0"/>
                          </a:rPr>
                          <m:t>𝜎</m:t>
                        </m:r>
                      </m:e>
                      <m:sub>
                        <m:r>
                          <a:rPr lang="en-CA" sz="2400" b="0" i="1" smtClean="0">
                            <a:latin typeface="Cambria Math" panose="02040503050406030204" pitchFamily="18" charset="0"/>
                            <a:ea typeface="Cambria Math" panose="02040503050406030204" pitchFamily="18" charset="0"/>
                          </a:rPr>
                          <m:t>1</m:t>
                        </m:r>
                      </m:sub>
                    </m:sSub>
                    <m:sSubSup>
                      <m:sSubSupPr>
                        <m:ctrlPr>
                          <a:rPr lang="de-DE" sz="2400" b="0" i="1" smtClean="0">
                            <a:latin typeface="Cambria Math" panose="02040503050406030204" pitchFamily="18" charset="0"/>
                            <a:ea typeface="Cambria Math" panose="02040503050406030204" pitchFamily="18" charset="0"/>
                          </a:rPr>
                        </m:ctrlPr>
                      </m:sSubSupPr>
                      <m:e>
                        <m:r>
                          <a:rPr lang="de-DE" sz="2400" b="0" i="1" smtClean="0">
                            <a:latin typeface="Cambria Math" panose="02040503050406030204" pitchFamily="18" charset="0"/>
                            <a:ea typeface="Cambria Math" panose="02040503050406030204" pitchFamily="18" charset="0"/>
                          </a:rPr>
                          <m:t>𝜇</m:t>
                        </m:r>
                      </m:e>
                      <m:sub>
                        <m:r>
                          <a:rPr lang="de-DE" sz="2400" b="0" i="1" smtClean="0">
                            <a:latin typeface="Cambria Math" panose="02040503050406030204" pitchFamily="18" charset="0"/>
                            <a:ea typeface="Cambria Math" panose="02040503050406030204" pitchFamily="18" charset="0"/>
                          </a:rPr>
                          <m:t>0</m:t>
                        </m:r>
                      </m:sub>
                      <m:sup>
                        <m:r>
                          <a:rPr lang="de-DE" sz="2400" b="0" i="1" smtClean="0">
                            <a:latin typeface="Cambria Math" panose="02040503050406030204" pitchFamily="18" charset="0"/>
                            <a:ea typeface="Cambria Math" panose="02040503050406030204" pitchFamily="18" charset="0"/>
                          </a:rPr>
                          <m:t>2</m:t>
                        </m:r>
                      </m:sup>
                    </m:sSubSup>
                    <m:r>
                      <m:rPr>
                        <m:sty m:val="p"/>
                      </m:rPr>
                      <a:rPr lang="en-CA" sz="2400" b="0" i="0" smtClean="0">
                        <a:solidFill>
                          <a:srgbClr val="FF0000"/>
                        </a:solidFill>
                        <a:latin typeface="Cambria Math"/>
                        <a:ea typeface="Cambria Math" panose="02040503050406030204" pitchFamily="18" charset="0"/>
                      </a:rPr>
                      <m:t>ln</m:t>
                    </m:r>
                    <m:d>
                      <m:dPr>
                        <m:ctrlPr>
                          <a:rPr lang="en-CA" sz="2400" b="0" i="1" smtClean="0">
                            <a:solidFill>
                              <a:srgbClr val="FF0000"/>
                            </a:solidFill>
                            <a:latin typeface="Cambria Math" panose="02040503050406030204" pitchFamily="18" charset="0"/>
                            <a:ea typeface="Cambria Math" panose="02040503050406030204" pitchFamily="18" charset="0"/>
                          </a:rPr>
                        </m:ctrlPr>
                      </m:dPr>
                      <m:e>
                        <m:f>
                          <m:fPr>
                            <m:ctrlPr>
                              <a:rPr lang="en-CA" sz="2400" b="0" i="1" smtClean="0">
                                <a:solidFill>
                                  <a:srgbClr val="FF0000"/>
                                </a:solidFill>
                                <a:latin typeface="Cambria Math" panose="02040503050406030204" pitchFamily="18" charset="0"/>
                                <a:ea typeface="Cambria Math" panose="02040503050406030204" pitchFamily="18" charset="0"/>
                              </a:rPr>
                            </m:ctrlPr>
                          </m:fPr>
                          <m:num>
                            <m:r>
                              <m:rPr>
                                <m:sty m:val="p"/>
                              </m:rPr>
                              <a:rPr lang="el-GR" sz="2400" i="1" smtClean="0">
                                <a:solidFill>
                                  <a:srgbClr val="FF0000"/>
                                </a:solidFill>
                                <a:latin typeface="Cambria Math" panose="02040503050406030204" pitchFamily="18" charset="0"/>
                                <a:ea typeface="Cambria Math" panose="02040503050406030204" pitchFamily="18" charset="0"/>
                              </a:rPr>
                              <m:t>Δ</m:t>
                            </m:r>
                          </m:num>
                          <m:den>
                            <m:r>
                              <a:rPr lang="en-CA" sz="2400" b="0" i="1" smtClean="0">
                                <a:solidFill>
                                  <a:srgbClr val="FF0000"/>
                                </a:solidFill>
                                <a:latin typeface="Cambria Math"/>
                                <a:ea typeface="Cambria Math"/>
                              </a:rPr>
                              <m:t>ℏ</m:t>
                            </m:r>
                            <m:r>
                              <a:rPr lang="de-DE" sz="2400" b="0" i="1" smtClean="0">
                                <a:solidFill>
                                  <a:srgbClr val="FF0000"/>
                                </a:solidFill>
                                <a:latin typeface="Cambria Math" panose="02040503050406030204" pitchFamily="18" charset="0"/>
                                <a:ea typeface="Cambria Math" panose="02040503050406030204" pitchFamily="18" charset="0"/>
                              </a:rPr>
                              <m:t>𝜔</m:t>
                            </m:r>
                          </m:den>
                        </m:f>
                      </m:e>
                    </m:d>
                    <m:r>
                      <m:rPr>
                        <m:sty m:val="p"/>
                      </m:rPr>
                      <a:rPr lang="de-DE" sz="2400" b="0" i="0" smtClean="0">
                        <a:latin typeface="Cambria Math" panose="02040503050406030204" pitchFamily="18" charset="0"/>
                        <a:ea typeface="Cambria Math" panose="02040503050406030204" pitchFamily="18" charset="0"/>
                      </a:rPr>
                      <m:t>exp</m:t>
                    </m:r>
                    <m:d>
                      <m:dPr>
                        <m:ctrlPr>
                          <a:rPr lang="de-DE" sz="2400" b="0" i="1" smtClean="0">
                            <a:latin typeface="Cambria Math" panose="02040503050406030204" pitchFamily="18" charset="0"/>
                            <a:ea typeface="Cambria Math" panose="02040503050406030204" pitchFamily="18" charset="0"/>
                          </a:rPr>
                        </m:ctrlPr>
                      </m:dPr>
                      <m:e>
                        <m:r>
                          <a:rPr lang="de-DE" sz="2400" b="0" i="1" smtClean="0">
                            <a:latin typeface="Cambria Math" panose="02040503050406030204" pitchFamily="18" charset="0"/>
                            <a:ea typeface="Cambria Math" panose="02040503050406030204" pitchFamily="18" charset="0"/>
                          </a:rPr>
                          <m:t>⁡</m:t>
                        </m:r>
                        <m:r>
                          <a:rPr lang="de-DE" sz="2400" i="1">
                            <a:latin typeface="Cambria Math" panose="02040503050406030204" pitchFamily="18" charset="0"/>
                          </a:rPr>
                          <m:t>−</m:t>
                        </m:r>
                        <m:f>
                          <m:fPr>
                            <m:ctrlPr>
                              <a:rPr lang="de-DE" sz="2400" i="1">
                                <a:latin typeface="Cambria Math" panose="02040503050406030204" pitchFamily="18" charset="0"/>
                                <a:ea typeface="Cambria Math" panose="02040503050406030204" pitchFamily="18" charset="0"/>
                              </a:rPr>
                            </m:ctrlPr>
                          </m:fPr>
                          <m:num>
                            <m:r>
                              <m:rPr>
                                <m:sty m:val="p"/>
                              </m:rPr>
                              <a:rPr lang="el-GR" sz="2400" i="1">
                                <a:latin typeface="Cambria Math" panose="02040503050406030204" pitchFamily="18" charset="0"/>
                                <a:ea typeface="Cambria Math" panose="02040503050406030204" pitchFamily="18" charset="0"/>
                              </a:rPr>
                              <m:t>Δ</m:t>
                            </m:r>
                          </m:num>
                          <m:den>
                            <m:sSub>
                              <m:sSubPr>
                                <m:ctrlPr>
                                  <a:rPr lang="de-DE" sz="2400" i="1">
                                    <a:latin typeface="Cambria Math" panose="02040503050406030204" pitchFamily="18" charset="0"/>
                                    <a:ea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𝑘</m:t>
                                </m:r>
                              </m:e>
                              <m:sub>
                                <m:r>
                                  <a:rPr lang="de-DE" sz="2400" i="1">
                                    <a:latin typeface="Cambria Math" panose="02040503050406030204" pitchFamily="18" charset="0"/>
                                    <a:ea typeface="Cambria Math" panose="02040503050406030204" pitchFamily="18" charset="0"/>
                                  </a:rPr>
                                  <m:t>𝑏</m:t>
                                </m:r>
                              </m:sub>
                            </m:sSub>
                            <m:r>
                              <a:rPr lang="de-DE" sz="2400" i="1">
                                <a:latin typeface="Cambria Math" panose="02040503050406030204" pitchFamily="18" charset="0"/>
                                <a:ea typeface="Cambria Math" panose="02040503050406030204" pitchFamily="18" charset="0"/>
                              </a:rPr>
                              <m:t>𝑇</m:t>
                            </m:r>
                          </m:den>
                        </m:f>
                      </m:e>
                    </m:d>
                  </m:oMath>
                </a14:m>
                <a:r>
                  <a:rPr lang="en-US" sz="2400" dirty="0" smtClean="0">
                    <a:solidFill>
                      <a:srgbClr val="FF0000"/>
                    </a:solidFill>
                  </a:rPr>
                  <a:t>/T</a:t>
                </a:r>
                <a:endParaRPr lang="en-US" sz="2400" dirty="0">
                  <a:solidFill>
                    <a:srgbClr val="FF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267744" y="2855271"/>
                <a:ext cx="5107488" cy="590162"/>
              </a:xfrm>
              <a:prstGeom prst="rect">
                <a:avLst/>
              </a:prstGeom>
              <a:blipFill>
                <a:blip r:embed="rId3"/>
                <a:stretch>
                  <a:fillRect r="-477" b="-10309"/>
                </a:stretch>
              </a:blipFill>
            </p:spPr>
            <p:txBody>
              <a:bodyPr/>
              <a:lstStyle/>
              <a:p>
                <a:r>
                  <a:rPr lang="en-CA">
                    <a:noFill/>
                  </a:rPr>
                  <a:t> </a:t>
                </a:r>
              </a:p>
            </p:txBody>
          </p:sp>
        </mc:Fallback>
      </mc:AlternateContent>
      <p:sp>
        <p:nvSpPr>
          <p:cNvPr id="6" name="Footer Placeholder 5"/>
          <p:cNvSpPr>
            <a:spLocks noGrp="1"/>
          </p:cNvSpPr>
          <p:nvPr>
            <p:ph type="ftr" sz="quarter" idx="11"/>
          </p:nvPr>
        </p:nvSpPr>
        <p:spPr/>
        <p:txBody>
          <a:bodyPr/>
          <a:lstStyle/>
          <a:p>
            <a:r>
              <a:rPr lang="en-US" smtClean="0"/>
              <a:t>T. Junginger – IAS Saskatoon </a:t>
            </a:r>
            <a:endParaRPr lang="en-CA" dirty="0"/>
          </a:p>
        </p:txBody>
      </p:sp>
      <p:sp>
        <p:nvSpPr>
          <p:cNvPr id="7" name="Slide Number Placeholder 6"/>
          <p:cNvSpPr>
            <a:spLocks noGrp="1"/>
          </p:cNvSpPr>
          <p:nvPr>
            <p:ph type="sldNum" sz="quarter" idx="12"/>
          </p:nvPr>
        </p:nvSpPr>
        <p:spPr/>
        <p:txBody>
          <a:bodyPr/>
          <a:lstStyle/>
          <a:p>
            <a:fld id="{A5133171-1A2B-45AF-BC19-83A39A9692BB}" type="slidenum">
              <a:rPr lang="en-CA" smtClean="0"/>
              <a:pPr/>
              <a:t>34</a:t>
            </a:fld>
            <a:r>
              <a:rPr lang="en-CA" smtClean="0"/>
              <a:t>/62</a:t>
            </a:r>
            <a:endParaRPr lang="en-CA" dirty="0"/>
          </a:p>
        </p:txBody>
      </p:sp>
    </p:spTree>
    <p:extLst>
      <p:ext uri="{BB962C8B-B14F-4D97-AF65-F5344CB8AC3E}">
        <p14:creationId xmlns:p14="http://schemas.microsoft.com/office/powerpoint/2010/main" val="16637641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err="1" smtClean="0"/>
              <a:t>Rs</a:t>
            </a:r>
            <a:r>
              <a:rPr lang="en-CA" dirty="0" smtClean="0"/>
              <a:t> within BCS theory</a:t>
            </a:r>
            <a:endParaRPr lang="en-US" baseline="-25000" dirty="0"/>
          </a:p>
        </p:txBody>
      </p:sp>
      <p:sp>
        <p:nvSpPr>
          <p:cNvPr id="6" name="Content Placeholder 5"/>
          <p:cNvSpPr>
            <a:spLocks noGrp="1"/>
          </p:cNvSpPr>
          <p:nvPr>
            <p:ph sz="quarter" idx="1"/>
          </p:nvPr>
        </p:nvSpPr>
        <p:spPr>
          <a:xfrm>
            <a:off x="536448" y="1143000"/>
            <a:ext cx="8229600" cy="4937760"/>
          </a:xfrm>
        </p:spPr>
        <p:txBody>
          <a:bodyPr/>
          <a:lstStyle/>
          <a:p>
            <a:endParaRPr lang="en-US" dirty="0" smtClean="0"/>
          </a:p>
          <a:p>
            <a:endParaRPr lang="en-US" dirty="0"/>
          </a:p>
          <a:p>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96753"/>
            <a:ext cx="4296477"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980728"/>
            <a:ext cx="4462073" cy="4298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587544" y="1412776"/>
            <a:ext cx="1512168" cy="28803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Oval 3"/>
          <p:cNvSpPr/>
          <p:nvPr/>
        </p:nvSpPr>
        <p:spPr>
          <a:xfrm>
            <a:off x="2077598" y="4644510"/>
            <a:ext cx="1440160"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
        <p:nvSpPr>
          <p:cNvPr id="5" name="TextBox 4"/>
          <p:cNvSpPr txBox="1"/>
          <p:nvPr/>
        </p:nvSpPr>
        <p:spPr>
          <a:xfrm>
            <a:off x="3707904" y="5108991"/>
            <a:ext cx="3960440"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CA" dirty="0" smtClean="0"/>
              <a:t>Be </a:t>
            </a:r>
            <a:r>
              <a:rPr lang="en-CA" dirty="0" err="1" smtClean="0"/>
              <a:t>carefureful</a:t>
            </a:r>
            <a:r>
              <a:rPr lang="en-CA" dirty="0" smtClean="0"/>
              <a:t> here. The website suggests 40nm. </a:t>
            </a:r>
            <a:r>
              <a:rPr lang="en-CA" dirty="0"/>
              <a:t>T</a:t>
            </a:r>
            <a:r>
              <a:rPr lang="en-CA" dirty="0" smtClean="0"/>
              <a:t>he input required is </a:t>
            </a:r>
            <a:r>
              <a:rPr lang="el-GR" dirty="0" smtClean="0">
                <a:latin typeface="Calibri"/>
              </a:rPr>
              <a:t>πξ</a:t>
            </a:r>
            <a:r>
              <a:rPr lang="en-CA" baseline="-25000" dirty="0" smtClean="0">
                <a:latin typeface="Calibri"/>
              </a:rPr>
              <a:t>0</a:t>
            </a:r>
            <a:r>
              <a:rPr lang="en-CA" dirty="0" smtClean="0">
                <a:latin typeface="Calibri"/>
              </a:rPr>
              <a:t>/2, while </a:t>
            </a:r>
            <a:r>
              <a:rPr lang="el-GR" dirty="0"/>
              <a:t>ξ</a:t>
            </a:r>
            <a:r>
              <a:rPr lang="en-CA" baseline="-25000" dirty="0" smtClean="0"/>
              <a:t>0</a:t>
            </a:r>
            <a:r>
              <a:rPr lang="en-CA" dirty="0" smtClean="0">
                <a:latin typeface="Calibri"/>
              </a:rPr>
              <a:t>≈40nm for </a:t>
            </a:r>
            <a:r>
              <a:rPr lang="en-CA" dirty="0" err="1" smtClean="0">
                <a:latin typeface="Calibri"/>
              </a:rPr>
              <a:t>Nb</a:t>
            </a:r>
            <a:endParaRPr lang="en-CA" dirty="0"/>
          </a:p>
        </p:txBody>
      </p:sp>
      <p:cxnSp>
        <p:nvCxnSpPr>
          <p:cNvPr id="9" name="Straight Arrow Connector 8"/>
          <p:cNvCxnSpPr/>
          <p:nvPr/>
        </p:nvCxnSpPr>
        <p:spPr>
          <a:xfrm flipH="1" flipV="1">
            <a:off x="3517758" y="4824531"/>
            <a:ext cx="1270266" cy="28446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r>
              <a:rPr lang="en-US" smtClean="0"/>
              <a:t>T. Junginger – IAS Saskatoon </a:t>
            </a:r>
            <a:endParaRPr lang="en-CA" dirty="0"/>
          </a:p>
        </p:txBody>
      </p:sp>
      <p:sp>
        <p:nvSpPr>
          <p:cNvPr id="11" name="Slide Number Placeholder 10"/>
          <p:cNvSpPr>
            <a:spLocks noGrp="1"/>
          </p:cNvSpPr>
          <p:nvPr>
            <p:ph type="sldNum" sz="quarter" idx="12"/>
          </p:nvPr>
        </p:nvSpPr>
        <p:spPr/>
        <p:txBody>
          <a:bodyPr/>
          <a:lstStyle/>
          <a:p>
            <a:fld id="{A5133171-1A2B-45AF-BC19-83A39A9692BB}" type="slidenum">
              <a:rPr lang="en-CA" smtClean="0"/>
              <a:pPr/>
              <a:t>35</a:t>
            </a:fld>
            <a:r>
              <a:rPr lang="en-CA" smtClean="0"/>
              <a:t>/62</a:t>
            </a:r>
            <a:endParaRPr lang="en-CA" dirty="0"/>
          </a:p>
        </p:txBody>
      </p:sp>
    </p:spTree>
    <p:extLst>
      <p:ext uri="{BB962C8B-B14F-4D97-AF65-F5344CB8AC3E}">
        <p14:creationId xmlns:p14="http://schemas.microsoft.com/office/powerpoint/2010/main" val="42705456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BCS vs two fluid model</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The treatment within BCS theory and two-fluid model give qualitatively similar results</a:t>
            </a:r>
          </a:p>
          <a:p>
            <a:r>
              <a:rPr lang="en-CA" dirty="0" smtClean="0"/>
              <a:t>Quantitatively they can differ by an order of magnitude</a:t>
            </a:r>
          </a:p>
          <a:p>
            <a:pPr lvl="1"/>
            <a:r>
              <a:rPr lang="en-CA" dirty="0" smtClean="0"/>
              <a:t>The BCS treatment gives qualitatively correct results for low field</a:t>
            </a:r>
          </a:p>
          <a:p>
            <a:r>
              <a:rPr lang="en-CA" dirty="0" smtClean="0"/>
              <a:t>To treat experimental data approximate formulae are useful, e.g. </a:t>
            </a:r>
          </a:p>
          <a:p>
            <a:endParaRPr lang="en-CA" dirty="0" smtClean="0"/>
          </a:p>
          <a:p>
            <a:endParaRPr lang="en-CA" dirty="0" smtClean="0"/>
          </a:p>
          <a:p>
            <a:r>
              <a:rPr lang="en-CA" dirty="0" smtClean="0"/>
              <a:t>Here </a:t>
            </a:r>
            <a:r>
              <a:rPr lang="en-CA" i="1" dirty="0" smtClean="0"/>
              <a:t>A</a:t>
            </a:r>
            <a:r>
              <a:rPr lang="en-CA" dirty="0" smtClean="0"/>
              <a:t> accounts for all material parameters</a:t>
            </a:r>
          </a:p>
          <a:p>
            <a:endParaRPr lang="en-CA" dirty="0"/>
          </a:p>
        </p:txBody>
      </p:sp>
      <mc:AlternateContent xmlns:mc="http://schemas.openxmlformats.org/markup-compatibility/2006" xmlns:a14="http://schemas.microsoft.com/office/drawing/2010/main">
        <mc:Choice Requires="a14">
          <p:sp>
            <p:nvSpPr>
              <p:cNvPr id="6" name="TextBox 5"/>
              <p:cNvSpPr txBox="1"/>
              <p:nvPr/>
            </p:nvSpPr>
            <p:spPr>
              <a:xfrm>
                <a:off x="3275856" y="4365104"/>
                <a:ext cx="3061287" cy="8373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𝑅</m:t>
                          </m:r>
                        </m:e>
                        <m:sub>
                          <m:r>
                            <m:rPr>
                              <m:sty m:val="p"/>
                            </m:rPr>
                            <a:rPr lang="de-DE" sz="2400" b="0" i="0" smtClean="0">
                              <a:latin typeface="Cambria Math" panose="02040503050406030204" pitchFamily="18" charset="0"/>
                            </a:rPr>
                            <m:t>S</m:t>
                          </m:r>
                        </m:sub>
                      </m:sSub>
                      <m:r>
                        <a:rPr lang="de-DE" sz="2400" b="0" i="1" smtClean="0">
                          <a:latin typeface="Cambria Math" panose="02040503050406030204" pitchFamily="18" charset="0"/>
                        </a:rPr>
                        <m:t>=</m:t>
                      </m:r>
                      <m:f>
                        <m:fPr>
                          <m:ctrlPr>
                            <a:rPr lang="de-DE" sz="2400" b="0" i="1" smtClean="0">
                              <a:latin typeface="Cambria Math" panose="02040503050406030204" pitchFamily="18" charset="0"/>
                              <a:ea typeface="Cambria Math" panose="02040503050406030204" pitchFamily="18" charset="0"/>
                            </a:rPr>
                          </m:ctrlPr>
                        </m:fPr>
                        <m:num>
                          <m:sSup>
                            <m:sSupPr>
                              <m:ctrlPr>
                                <a:rPr lang="de-DE" sz="2400" b="0" i="1" smtClean="0">
                                  <a:latin typeface="Cambria Math" panose="02040503050406030204" pitchFamily="18" charset="0"/>
                                  <a:ea typeface="Cambria Math" panose="02040503050406030204" pitchFamily="18" charset="0"/>
                                </a:rPr>
                              </m:ctrlPr>
                            </m:sSupPr>
                            <m:e>
                              <m:r>
                                <a:rPr lang="de-DE" sz="2400" b="0" i="1" smtClean="0">
                                  <a:latin typeface="Cambria Math" panose="02040503050406030204" pitchFamily="18" charset="0"/>
                                  <a:ea typeface="Cambria Math" panose="02040503050406030204" pitchFamily="18" charset="0"/>
                                </a:rPr>
                                <m:t>𝜔</m:t>
                              </m:r>
                            </m:e>
                            <m:sup>
                              <m:r>
                                <a:rPr lang="de-DE" sz="2400" b="0" i="1" smtClean="0">
                                  <a:latin typeface="Cambria Math" panose="02040503050406030204" pitchFamily="18" charset="0"/>
                                  <a:ea typeface="Cambria Math" panose="02040503050406030204" pitchFamily="18" charset="0"/>
                                </a:rPr>
                                <m:t>2</m:t>
                              </m:r>
                            </m:sup>
                          </m:sSup>
                          <m:r>
                            <m:rPr>
                              <m:sty m:val="p"/>
                            </m:rPr>
                            <a:rPr lang="de-DE" sz="2400" b="0" i="0" smtClean="0">
                              <a:latin typeface="Cambria Math" panose="02040503050406030204" pitchFamily="18" charset="0"/>
                              <a:ea typeface="Cambria Math" panose="02040503050406030204" pitchFamily="18" charset="0"/>
                            </a:rPr>
                            <m:t>A</m:t>
                          </m:r>
                        </m:num>
                        <m:den>
                          <m:r>
                            <a:rPr lang="de-DE" sz="2400" b="0" i="1" smtClean="0">
                              <a:latin typeface="Cambria Math" panose="02040503050406030204" pitchFamily="18" charset="0"/>
                              <a:ea typeface="Cambria Math" panose="02040503050406030204" pitchFamily="18" charset="0"/>
                            </a:rPr>
                            <m:t>𝑇</m:t>
                          </m:r>
                        </m:den>
                      </m:f>
                      <m:func>
                        <m:funcPr>
                          <m:ctrlPr>
                            <a:rPr lang="de-DE" sz="2400" i="1">
                              <a:latin typeface="Cambria Math" panose="02040503050406030204" pitchFamily="18" charset="0"/>
                              <a:ea typeface="Cambria Math" panose="02040503050406030204" pitchFamily="18" charset="0"/>
                            </a:rPr>
                          </m:ctrlPr>
                        </m:funcPr>
                        <m:fName>
                          <m:r>
                            <m:rPr>
                              <m:sty m:val="p"/>
                            </m:rPr>
                            <a:rPr lang="de-DE" sz="2400">
                              <a:latin typeface="Cambria Math" panose="02040503050406030204" pitchFamily="18" charset="0"/>
                              <a:ea typeface="Cambria Math" panose="02040503050406030204" pitchFamily="18" charset="0"/>
                            </a:rPr>
                            <m:t>exp</m:t>
                          </m:r>
                        </m:fName>
                        <m:e>
                          <m:d>
                            <m:dPr>
                              <m:ctrlPr>
                                <a:rPr lang="de-DE" sz="2400" i="1">
                                  <a:latin typeface="Cambria Math" panose="02040503050406030204" pitchFamily="18" charset="0"/>
                                  <a:ea typeface="Cambria Math" panose="02040503050406030204" pitchFamily="18" charset="0"/>
                                </a:rPr>
                              </m:ctrlPr>
                            </m:dPr>
                            <m:e>
                              <m:r>
                                <a:rPr lang="de-DE" sz="2400" i="1">
                                  <a:latin typeface="Cambria Math" panose="02040503050406030204" pitchFamily="18" charset="0"/>
                                </a:rPr>
                                <m:t>−</m:t>
                              </m:r>
                              <m:f>
                                <m:fPr>
                                  <m:ctrlPr>
                                    <a:rPr lang="de-DE" sz="2400" i="1">
                                      <a:latin typeface="Cambria Math" panose="02040503050406030204" pitchFamily="18" charset="0"/>
                                      <a:ea typeface="Cambria Math" panose="02040503050406030204" pitchFamily="18" charset="0"/>
                                    </a:rPr>
                                  </m:ctrlPr>
                                </m:fPr>
                                <m:num>
                                  <m:r>
                                    <m:rPr>
                                      <m:sty m:val="p"/>
                                    </m:rPr>
                                    <a:rPr lang="el-GR" sz="2400" i="1">
                                      <a:latin typeface="Cambria Math" panose="02040503050406030204" pitchFamily="18" charset="0"/>
                                      <a:ea typeface="Cambria Math" panose="02040503050406030204" pitchFamily="18" charset="0"/>
                                    </a:rPr>
                                    <m:t>Δ</m:t>
                                  </m:r>
                                </m:num>
                                <m:den>
                                  <m:sSub>
                                    <m:sSubPr>
                                      <m:ctrlPr>
                                        <a:rPr lang="de-DE" sz="2400" i="1">
                                          <a:latin typeface="Cambria Math" panose="02040503050406030204" pitchFamily="18" charset="0"/>
                                          <a:ea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𝑘</m:t>
                                      </m:r>
                                    </m:e>
                                    <m:sub>
                                      <m:r>
                                        <a:rPr lang="de-DE" sz="2400" i="1">
                                          <a:latin typeface="Cambria Math" panose="02040503050406030204" pitchFamily="18" charset="0"/>
                                          <a:ea typeface="Cambria Math" panose="02040503050406030204" pitchFamily="18" charset="0"/>
                                        </a:rPr>
                                        <m:t>𝑏</m:t>
                                      </m:r>
                                    </m:sub>
                                  </m:sSub>
                                  <m:r>
                                    <a:rPr lang="de-DE" sz="2400" i="1">
                                      <a:latin typeface="Cambria Math" panose="02040503050406030204" pitchFamily="18" charset="0"/>
                                      <a:ea typeface="Cambria Math" panose="02040503050406030204" pitchFamily="18" charset="0"/>
                                    </a:rPr>
                                    <m:t>𝑇</m:t>
                                  </m:r>
                                </m:den>
                              </m:f>
                            </m:e>
                          </m:d>
                        </m:e>
                      </m:func>
                    </m:oMath>
                  </m:oMathPara>
                </a14:m>
                <a:endParaRPr lang="en-US" sz="2400" baseline="-25000" dirty="0"/>
              </a:p>
            </p:txBody>
          </p:sp>
        </mc:Choice>
        <mc:Fallback xmlns="">
          <p:sp>
            <p:nvSpPr>
              <p:cNvPr id="6" name="TextBox 5"/>
              <p:cNvSpPr txBox="1">
                <a:spLocks noRot="1" noChangeAspect="1" noMove="1" noResize="1" noEditPoints="1" noAdjustHandles="1" noChangeArrowheads="1" noChangeShapeType="1" noTextEdit="1"/>
              </p:cNvSpPr>
              <p:nvPr/>
            </p:nvSpPr>
            <p:spPr>
              <a:xfrm>
                <a:off x="3275856" y="4365104"/>
                <a:ext cx="3061287" cy="837345"/>
              </a:xfrm>
              <a:prstGeom prst="rect">
                <a:avLst/>
              </a:prstGeom>
              <a:blipFill rotWithShape="1">
                <a:blip r:embed="rId2"/>
                <a:stretch>
                  <a:fillRect/>
                </a:stretch>
              </a:blipFill>
            </p:spPr>
            <p:txBody>
              <a:bodyPr/>
              <a:lstStyle/>
              <a:p>
                <a:r>
                  <a:rPr lang="en-CA">
                    <a:noFill/>
                  </a:rPr>
                  <a:t> </a:t>
                </a:r>
              </a:p>
            </p:txBody>
          </p:sp>
        </mc:Fallback>
      </mc:AlternateContent>
      <p:sp>
        <p:nvSpPr>
          <p:cNvPr id="7" name="Footer Placeholder 6"/>
          <p:cNvSpPr>
            <a:spLocks noGrp="1"/>
          </p:cNvSpPr>
          <p:nvPr>
            <p:ph type="ftr" sz="quarter" idx="11"/>
          </p:nvPr>
        </p:nvSpPr>
        <p:spPr/>
        <p:txBody>
          <a:bodyPr/>
          <a:lstStyle/>
          <a:p>
            <a:r>
              <a:rPr lang="en-US" smtClean="0"/>
              <a:t>T. Junginger – IAS Saskatoon </a:t>
            </a:r>
            <a:endParaRPr lang="en-CA" dirty="0"/>
          </a:p>
        </p:txBody>
      </p:sp>
      <p:sp>
        <p:nvSpPr>
          <p:cNvPr id="8" name="Slide Number Placeholder 7"/>
          <p:cNvSpPr>
            <a:spLocks noGrp="1"/>
          </p:cNvSpPr>
          <p:nvPr>
            <p:ph type="sldNum" sz="quarter" idx="12"/>
          </p:nvPr>
        </p:nvSpPr>
        <p:spPr/>
        <p:txBody>
          <a:bodyPr/>
          <a:lstStyle/>
          <a:p>
            <a:fld id="{A5133171-1A2B-45AF-BC19-83A39A9692BB}" type="slidenum">
              <a:rPr lang="en-CA" smtClean="0"/>
              <a:pPr/>
              <a:t>36</a:t>
            </a:fld>
            <a:r>
              <a:rPr lang="en-CA" smtClean="0"/>
              <a:t>/62</a:t>
            </a:r>
            <a:endParaRPr lang="en-CA" dirty="0"/>
          </a:p>
        </p:txBody>
      </p:sp>
    </p:spTree>
    <p:extLst>
      <p:ext uri="{BB962C8B-B14F-4D97-AF65-F5344CB8AC3E}">
        <p14:creationId xmlns:p14="http://schemas.microsoft.com/office/powerpoint/2010/main" val="29700473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RF surface resistance</a:t>
            </a:r>
            <a:endParaRPr lang="en-US" dirty="0"/>
          </a:p>
        </p:txBody>
      </p:sp>
      <p:sp>
        <p:nvSpPr>
          <p:cNvPr id="6" name="Content Placeholder 5"/>
          <p:cNvSpPr>
            <a:spLocks noGrp="1"/>
          </p:cNvSpPr>
          <p:nvPr>
            <p:ph sz="quarter" idx="1"/>
          </p:nvPr>
        </p:nvSpPr>
        <p:spPr>
          <a:xfrm>
            <a:off x="536448" y="1143000"/>
            <a:ext cx="8229600" cy="4937760"/>
          </a:xfrm>
        </p:spPr>
        <p:txBody>
          <a:bodyPr/>
          <a:lstStyle/>
          <a:p>
            <a:endParaRPr lang="en-US" dirty="0" smtClean="0"/>
          </a:p>
          <a:p>
            <a:endParaRPr lang="en-US" dirty="0"/>
          </a:p>
          <a:p>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536448" y="1988840"/>
                <a:ext cx="6692794" cy="2862322"/>
              </a:xfrm>
              <a:prstGeom prst="rect">
                <a:avLst/>
              </a:prstGeom>
              <a:noFill/>
            </p:spPr>
            <p:txBody>
              <a:bodyPr wrap="none" rtlCol="0">
                <a:spAutoFit/>
              </a:bodyPr>
              <a:lstStyle/>
              <a:p>
                <a:r>
                  <a:rPr lang="en-US" sz="2800" dirty="0" smtClean="0"/>
                  <a:t>This equation implies </a:t>
                </a:r>
                <a:r>
                  <a:rPr lang="en-US" sz="2800" i="1" dirty="0" smtClean="0"/>
                  <a:t>R</a:t>
                </a:r>
                <a:r>
                  <a:rPr lang="en-US" sz="2800" i="1" baseline="-25000" dirty="0" smtClean="0"/>
                  <a:t>S</a:t>
                </a:r>
                <a:r>
                  <a:rPr lang="en-US" sz="2800" dirty="0" smtClean="0"/>
                  <a:t>:</a:t>
                </a:r>
              </a:p>
              <a:p>
                <a:pPr marL="285750" indent="-285750">
                  <a:buFont typeface="Arial" panose="020B0604020202020204" pitchFamily="34" charset="0"/>
                  <a:buChar char="•"/>
                </a:pPr>
                <a:r>
                  <a:rPr lang="en-US" sz="2800" dirty="0"/>
                  <a:t>H</a:t>
                </a:r>
                <a:r>
                  <a:rPr lang="en-US" sz="2800" dirty="0" smtClean="0"/>
                  <a:t>as a minimum for medium purity</a:t>
                </a:r>
              </a:p>
              <a:p>
                <a:pPr marL="285750" indent="-285750">
                  <a:buFont typeface="Arial" panose="020B0604020202020204" pitchFamily="34" charset="0"/>
                  <a:buChar char="•"/>
                </a:pPr>
                <a:r>
                  <a:rPr lang="en-US" sz="2800" dirty="0" smtClean="0"/>
                  <a:t>Is proportional to </a:t>
                </a:r>
                <a14:m>
                  <m:oMath xmlns:m="http://schemas.openxmlformats.org/officeDocument/2006/math">
                    <m:sSup>
                      <m:sSupPr>
                        <m:ctrlPr>
                          <a:rPr lang="de-DE" sz="2800" i="1">
                            <a:latin typeface="Cambria Math" panose="02040503050406030204" pitchFamily="18" charset="0"/>
                            <a:ea typeface="Cambria Math" panose="02040503050406030204" pitchFamily="18" charset="0"/>
                          </a:rPr>
                        </m:ctrlPr>
                      </m:sSupPr>
                      <m:e>
                        <m:r>
                          <a:rPr lang="de-DE" sz="2800" i="1">
                            <a:latin typeface="Cambria Math" panose="02040503050406030204" pitchFamily="18" charset="0"/>
                            <a:ea typeface="Cambria Math" panose="02040503050406030204" pitchFamily="18" charset="0"/>
                          </a:rPr>
                          <m:t>𝜔</m:t>
                        </m:r>
                      </m:e>
                      <m:sup>
                        <m:r>
                          <a:rPr lang="de-DE" sz="2800" i="1">
                            <a:latin typeface="Cambria Math" panose="02040503050406030204" pitchFamily="18" charset="0"/>
                            <a:ea typeface="Cambria Math" panose="02040503050406030204" pitchFamily="18" charset="0"/>
                          </a:rPr>
                          <m:t>2</m:t>
                        </m:r>
                        <m:r>
                          <a:rPr lang="de-DE" sz="2800" b="0" i="1" smtClean="0">
                            <a:latin typeface="Cambria Math" panose="02040503050406030204" pitchFamily="18" charset="0"/>
                            <a:ea typeface="Cambria Math" panose="02040503050406030204" pitchFamily="18" charset="0"/>
                          </a:rPr>
                          <m:t> </m:t>
                        </m:r>
                      </m:sup>
                    </m:sSup>
                  </m:oMath>
                </a14:m>
                <a:r>
                  <a:rPr lang="en-US" sz="2800" dirty="0" smtClean="0"/>
                  <a:t>  </a:t>
                </a:r>
                <a:endParaRPr lang="en-US" sz="2800" dirty="0" smtClean="0">
                  <a:solidFill>
                    <a:srgbClr val="92D050"/>
                  </a:solidFill>
                </a:endParaRPr>
              </a:p>
              <a:p>
                <a:pPr marL="285750" indent="-285750">
                  <a:buFont typeface="Arial" panose="020B0604020202020204" pitchFamily="34" charset="0"/>
                  <a:buChar char="•"/>
                </a:pPr>
                <a:r>
                  <a:rPr lang="en-US" sz="2800" dirty="0" smtClean="0"/>
                  <a:t>Decreases exponentially with temperature</a:t>
                </a:r>
              </a:p>
              <a:p>
                <a:pPr marL="285750" indent="-285750">
                  <a:buFont typeface="Arial" panose="020B0604020202020204" pitchFamily="34" charset="0"/>
                  <a:buChar char="•"/>
                </a:pPr>
                <a:r>
                  <a:rPr lang="en-US" sz="2800" dirty="0" smtClean="0"/>
                  <a:t>Vanishes as </a:t>
                </a:r>
                <a:r>
                  <a:rPr lang="en-US" sz="2800" i="1" dirty="0" err="1" smtClean="0"/>
                  <a:t>T</a:t>
                </a:r>
                <a:r>
                  <a:rPr lang="en-US" sz="2800" dirty="0" err="1" smtClean="0">
                    <a:sym typeface="Wingdings" panose="05000000000000000000" pitchFamily="2" charset="2"/>
                  </a:rPr>
                  <a:t>0</a:t>
                </a:r>
                <a:r>
                  <a:rPr lang="en-US" sz="2800" dirty="0" smtClean="0">
                    <a:sym typeface="Wingdings" panose="05000000000000000000" pitchFamily="2" charset="2"/>
                  </a:rPr>
                  <a:t> K</a:t>
                </a:r>
              </a:p>
              <a:p>
                <a:pPr marL="285750" indent="-285750">
                  <a:buFont typeface="Arial" panose="020B0604020202020204" pitchFamily="34" charset="0"/>
                  <a:buChar char="•"/>
                </a:pPr>
                <a:r>
                  <a:rPr lang="en-US" sz="2800" dirty="0" smtClean="0">
                    <a:sym typeface="Wingdings" panose="05000000000000000000" pitchFamily="2" charset="2"/>
                  </a:rPr>
                  <a:t>Is independent of RF field strength</a:t>
                </a:r>
                <a:endParaRPr lang="en-US" sz="2800" dirty="0" smtClean="0"/>
              </a:p>
              <a:p>
                <a:pPr marL="285750" indent="-285750">
                  <a:buFont typeface="Arial" panose="020B0604020202020204" pitchFamily="34" charset="0"/>
                  <a:buChar char="•"/>
                </a:pPr>
                <a:endParaRPr lang="en-US" baseline="-25000" dirty="0"/>
              </a:p>
            </p:txBody>
          </p:sp>
        </mc:Choice>
        <mc:Fallback xmlns="">
          <p:sp>
            <p:nvSpPr>
              <p:cNvPr id="8" name="TextBox 7"/>
              <p:cNvSpPr txBox="1">
                <a:spLocks noRot="1" noChangeAspect="1" noMove="1" noResize="1" noEditPoints="1" noAdjustHandles="1" noChangeArrowheads="1" noChangeShapeType="1" noTextEdit="1"/>
              </p:cNvSpPr>
              <p:nvPr/>
            </p:nvSpPr>
            <p:spPr>
              <a:xfrm>
                <a:off x="536448" y="1988840"/>
                <a:ext cx="6692794" cy="2862322"/>
              </a:xfrm>
              <a:prstGeom prst="rect">
                <a:avLst/>
              </a:prstGeom>
              <a:blipFill rotWithShape="0">
                <a:blip r:embed="rId3"/>
                <a:stretch>
                  <a:fillRect l="-1821" t="-1915"/>
                </a:stretch>
              </a:blipFill>
            </p:spPr>
            <p:txBody>
              <a:bodyPr/>
              <a:lstStyle/>
              <a:p>
                <a:r>
                  <a:rPr lang="en-US">
                    <a:noFill/>
                  </a:rPr>
                  <a:t> </a:t>
                </a:r>
              </a:p>
            </p:txBody>
          </p:sp>
        </mc:Fallback>
      </mc:AlternateContent>
      <p:sp>
        <p:nvSpPr>
          <p:cNvPr id="9" name="TextBox 8"/>
          <p:cNvSpPr txBox="1"/>
          <p:nvPr/>
        </p:nvSpPr>
        <p:spPr>
          <a:xfrm>
            <a:off x="330768" y="5211197"/>
            <a:ext cx="8640960" cy="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800" dirty="0" smtClean="0"/>
              <a:t>In the following we will compare these assumptions to experimental data and modify the formula if necessary</a:t>
            </a:r>
            <a:endParaRPr lang="en-US" sz="2800" dirty="0"/>
          </a:p>
        </p:txBody>
      </p:sp>
      <mc:AlternateContent xmlns:mc="http://schemas.openxmlformats.org/markup-compatibility/2006" xmlns:a14="http://schemas.microsoft.com/office/drawing/2010/main">
        <mc:Choice Requires="a14">
          <p:sp>
            <p:nvSpPr>
              <p:cNvPr id="15" name="TextBox 14"/>
              <p:cNvSpPr txBox="1"/>
              <p:nvPr/>
            </p:nvSpPr>
            <p:spPr>
              <a:xfrm>
                <a:off x="755576" y="695921"/>
                <a:ext cx="6627199" cy="13830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4000" b="0" i="1" smtClean="0">
                              <a:latin typeface="Cambria Math" panose="02040503050406030204" pitchFamily="18" charset="0"/>
                            </a:rPr>
                          </m:ctrlPr>
                        </m:sSubPr>
                        <m:e>
                          <m:r>
                            <a:rPr lang="de-DE" sz="4000" b="0" i="1" smtClean="0">
                              <a:latin typeface="Cambria Math" panose="02040503050406030204" pitchFamily="18" charset="0"/>
                            </a:rPr>
                            <m:t>𝑅</m:t>
                          </m:r>
                        </m:e>
                        <m:sub>
                          <m:r>
                            <m:rPr>
                              <m:sty m:val="p"/>
                            </m:rPr>
                            <a:rPr lang="de-DE" sz="4000" b="0" i="0" smtClean="0">
                              <a:latin typeface="Cambria Math" panose="02040503050406030204" pitchFamily="18" charset="0"/>
                            </a:rPr>
                            <m:t>BCS</m:t>
                          </m:r>
                        </m:sub>
                      </m:sSub>
                      <m:r>
                        <a:rPr lang="de-DE" sz="4000" b="0" i="1" smtClean="0">
                          <a:latin typeface="Cambria Math" panose="02040503050406030204" pitchFamily="18" charset="0"/>
                        </a:rPr>
                        <m:t>=</m:t>
                      </m:r>
                      <m:sSup>
                        <m:sSupPr>
                          <m:ctrlPr>
                            <a:rPr lang="de-DE" sz="4000" b="0" i="1" smtClean="0">
                              <a:latin typeface="Cambria Math" panose="02040503050406030204" pitchFamily="18" charset="0"/>
                              <a:ea typeface="Cambria Math" panose="02040503050406030204" pitchFamily="18" charset="0"/>
                            </a:rPr>
                          </m:ctrlPr>
                        </m:sSupPr>
                        <m:e>
                          <m:r>
                            <a:rPr lang="de-DE" sz="4000" b="0" i="1" smtClean="0">
                              <a:latin typeface="Cambria Math" panose="02040503050406030204" pitchFamily="18" charset="0"/>
                              <a:ea typeface="Cambria Math" panose="02040503050406030204" pitchFamily="18" charset="0"/>
                            </a:rPr>
                            <m:t>𝜔</m:t>
                          </m:r>
                        </m:e>
                        <m:sup>
                          <m:r>
                            <a:rPr lang="de-DE" sz="4000" b="0" i="1" smtClean="0">
                              <a:latin typeface="Cambria Math" panose="02040503050406030204" pitchFamily="18" charset="0"/>
                              <a:ea typeface="Cambria Math" panose="02040503050406030204" pitchFamily="18" charset="0"/>
                            </a:rPr>
                            <m:t>2</m:t>
                          </m:r>
                        </m:sup>
                      </m:sSup>
                      <m:sSup>
                        <m:sSupPr>
                          <m:ctrlPr>
                            <a:rPr lang="de-DE" sz="4000" b="0" i="1" smtClean="0">
                              <a:latin typeface="Cambria Math" panose="02040503050406030204" pitchFamily="18" charset="0"/>
                              <a:ea typeface="Cambria Math" panose="02040503050406030204" pitchFamily="18" charset="0"/>
                            </a:rPr>
                          </m:ctrlPr>
                        </m:sSupPr>
                        <m:e>
                          <m:r>
                            <a:rPr lang="de-DE" sz="4000" b="0" i="1" smtClean="0">
                              <a:latin typeface="Cambria Math" panose="02040503050406030204" pitchFamily="18" charset="0"/>
                              <a:ea typeface="Cambria Math" panose="02040503050406030204" pitchFamily="18" charset="0"/>
                            </a:rPr>
                            <m:t>𝜆</m:t>
                          </m:r>
                        </m:e>
                        <m:sup>
                          <m:r>
                            <a:rPr lang="de-DE" sz="4000" b="0" i="1" smtClean="0">
                              <a:latin typeface="Cambria Math" panose="02040503050406030204" pitchFamily="18" charset="0"/>
                              <a:ea typeface="Cambria Math" panose="02040503050406030204" pitchFamily="18" charset="0"/>
                            </a:rPr>
                            <m:t>3</m:t>
                          </m:r>
                        </m:sup>
                      </m:sSup>
                      <m:sSub>
                        <m:sSubPr>
                          <m:ctrlPr>
                            <a:rPr lang="de-DE" sz="4000" b="0" i="1" smtClean="0">
                              <a:latin typeface="Cambria Math" panose="02040503050406030204" pitchFamily="18" charset="0"/>
                              <a:ea typeface="Cambria Math" panose="02040503050406030204" pitchFamily="18" charset="0"/>
                            </a:rPr>
                          </m:ctrlPr>
                        </m:sSubPr>
                        <m:e>
                          <m:r>
                            <a:rPr lang="de-DE" sz="4000" b="0" i="1" smtClean="0">
                              <a:latin typeface="Cambria Math" panose="02040503050406030204" pitchFamily="18" charset="0"/>
                              <a:ea typeface="Cambria Math" panose="02040503050406030204" pitchFamily="18" charset="0"/>
                            </a:rPr>
                            <m:t>𝜎</m:t>
                          </m:r>
                        </m:e>
                        <m:sub>
                          <m:r>
                            <a:rPr lang="en-CA" sz="4000" b="0" i="1" smtClean="0">
                              <a:latin typeface="Cambria Math" panose="02040503050406030204" pitchFamily="18" charset="0"/>
                              <a:ea typeface="Cambria Math" panose="02040503050406030204" pitchFamily="18" charset="0"/>
                            </a:rPr>
                            <m:t>1</m:t>
                          </m:r>
                        </m:sub>
                      </m:sSub>
                      <m:sSubSup>
                        <m:sSubSupPr>
                          <m:ctrlPr>
                            <a:rPr lang="de-DE" sz="4000" b="0" i="1" smtClean="0">
                              <a:latin typeface="Cambria Math" panose="02040503050406030204" pitchFamily="18" charset="0"/>
                              <a:ea typeface="Cambria Math" panose="02040503050406030204" pitchFamily="18" charset="0"/>
                            </a:rPr>
                          </m:ctrlPr>
                        </m:sSubSupPr>
                        <m:e>
                          <m:r>
                            <a:rPr lang="de-DE" sz="4000" b="0" i="1" smtClean="0">
                              <a:latin typeface="Cambria Math" panose="02040503050406030204" pitchFamily="18" charset="0"/>
                              <a:ea typeface="Cambria Math" panose="02040503050406030204" pitchFamily="18" charset="0"/>
                            </a:rPr>
                            <m:t>𝜇</m:t>
                          </m:r>
                        </m:e>
                        <m:sub>
                          <m:r>
                            <a:rPr lang="de-DE" sz="4000" b="0" i="1" smtClean="0">
                              <a:latin typeface="Cambria Math" panose="02040503050406030204" pitchFamily="18" charset="0"/>
                              <a:ea typeface="Cambria Math" panose="02040503050406030204" pitchFamily="18" charset="0"/>
                            </a:rPr>
                            <m:t>0</m:t>
                          </m:r>
                        </m:sub>
                        <m:sup>
                          <m:r>
                            <a:rPr lang="de-DE" sz="4000" b="0" i="1" smtClean="0">
                              <a:latin typeface="Cambria Math" panose="02040503050406030204" pitchFamily="18" charset="0"/>
                              <a:ea typeface="Cambria Math" panose="02040503050406030204" pitchFamily="18" charset="0"/>
                            </a:rPr>
                            <m:t>2</m:t>
                          </m:r>
                        </m:sup>
                      </m:sSubSup>
                      <m:r>
                        <m:rPr>
                          <m:sty m:val="p"/>
                        </m:rPr>
                        <a:rPr lang="de-DE" sz="4000" b="0" i="0" smtClean="0">
                          <a:latin typeface="Cambria Math" panose="02040503050406030204" pitchFamily="18" charset="0"/>
                          <a:ea typeface="Cambria Math" panose="02040503050406030204" pitchFamily="18" charset="0"/>
                        </a:rPr>
                        <m:t>exp</m:t>
                      </m:r>
                      <m:r>
                        <a:rPr lang="de-DE" sz="4000" b="0" i="1" smtClean="0">
                          <a:latin typeface="Cambria Math" panose="02040503050406030204" pitchFamily="18" charset="0"/>
                          <a:ea typeface="Cambria Math" panose="02040503050406030204" pitchFamily="18" charset="0"/>
                        </a:rPr>
                        <m:t>⁡</m:t>
                      </m:r>
                      <m:d>
                        <m:dPr>
                          <m:ctrlPr>
                            <a:rPr lang="de-DE" sz="4000" b="0" i="1" smtClean="0">
                              <a:latin typeface="Cambria Math" panose="02040503050406030204" pitchFamily="18" charset="0"/>
                              <a:ea typeface="Cambria Math" panose="02040503050406030204" pitchFamily="18" charset="0"/>
                            </a:rPr>
                          </m:ctrlPr>
                        </m:dPr>
                        <m:e>
                          <m:r>
                            <a:rPr lang="de-DE" sz="3200" i="1" smtClean="0">
                              <a:latin typeface="Cambria Math" panose="02040503050406030204" pitchFamily="18" charset="0"/>
                            </a:rPr>
                            <m:t>−</m:t>
                          </m:r>
                          <m:f>
                            <m:fPr>
                              <m:ctrlPr>
                                <a:rPr lang="de-DE" sz="3200" i="1">
                                  <a:latin typeface="Cambria Math" panose="02040503050406030204" pitchFamily="18" charset="0"/>
                                  <a:ea typeface="Cambria Math" panose="02040503050406030204" pitchFamily="18" charset="0"/>
                                </a:rPr>
                              </m:ctrlPr>
                            </m:fPr>
                            <m:num>
                              <m:r>
                                <m:rPr>
                                  <m:sty m:val="p"/>
                                </m:rPr>
                                <a:rPr lang="el-GR" sz="3200" i="1">
                                  <a:latin typeface="Cambria Math" panose="02040503050406030204" pitchFamily="18" charset="0"/>
                                  <a:ea typeface="Cambria Math" panose="02040503050406030204" pitchFamily="18" charset="0"/>
                                </a:rPr>
                                <m:t>Δ</m:t>
                              </m:r>
                            </m:num>
                            <m:den>
                              <m:sSub>
                                <m:sSubPr>
                                  <m:ctrlPr>
                                    <a:rPr lang="de-DE" sz="3200" i="1">
                                      <a:latin typeface="Cambria Math" panose="02040503050406030204" pitchFamily="18" charset="0"/>
                                      <a:ea typeface="Cambria Math" panose="02040503050406030204" pitchFamily="18" charset="0"/>
                                    </a:rPr>
                                  </m:ctrlPr>
                                </m:sSubPr>
                                <m:e>
                                  <m:r>
                                    <a:rPr lang="de-DE" sz="3200" i="1">
                                      <a:latin typeface="Cambria Math" panose="02040503050406030204" pitchFamily="18" charset="0"/>
                                      <a:ea typeface="Cambria Math" panose="02040503050406030204" pitchFamily="18" charset="0"/>
                                    </a:rPr>
                                    <m:t>𝑘</m:t>
                                  </m:r>
                                </m:e>
                                <m:sub>
                                  <m:r>
                                    <a:rPr lang="de-DE" sz="3200" i="1">
                                      <a:latin typeface="Cambria Math" panose="02040503050406030204" pitchFamily="18" charset="0"/>
                                      <a:ea typeface="Cambria Math" panose="02040503050406030204" pitchFamily="18" charset="0"/>
                                    </a:rPr>
                                    <m:t>𝑏</m:t>
                                  </m:r>
                                </m:sub>
                              </m:sSub>
                              <m:r>
                                <a:rPr lang="de-DE" sz="3200" i="1">
                                  <a:latin typeface="Cambria Math" panose="02040503050406030204" pitchFamily="18" charset="0"/>
                                  <a:ea typeface="Cambria Math" panose="02040503050406030204" pitchFamily="18" charset="0"/>
                                </a:rPr>
                                <m:t>𝑇</m:t>
                              </m:r>
                            </m:den>
                          </m:f>
                        </m:e>
                      </m:d>
                    </m:oMath>
                  </m:oMathPara>
                </a14:m>
                <a:endParaRPr lang="en-US" sz="2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755576" y="695921"/>
                <a:ext cx="6627199" cy="1383071"/>
              </a:xfrm>
              <a:prstGeom prst="rect">
                <a:avLst/>
              </a:prstGeom>
              <a:blipFill>
                <a:blip r:embed="rId4"/>
                <a:stretch>
                  <a:fillRect/>
                </a:stretch>
              </a:blipFill>
            </p:spPr>
            <p:txBody>
              <a:bodyPr/>
              <a:lstStyle/>
              <a:p>
                <a:r>
                  <a:rPr lang="en-CA">
                    <a:noFill/>
                  </a:rPr>
                  <a:t> </a:t>
                </a:r>
              </a:p>
            </p:txBody>
          </p:sp>
        </mc:Fallback>
      </mc:AlternateContent>
      <p:sp>
        <p:nvSpPr>
          <p:cNvPr id="3" name="Footer Placeholder 2"/>
          <p:cNvSpPr>
            <a:spLocks noGrp="1"/>
          </p:cNvSpPr>
          <p:nvPr>
            <p:ph type="ftr" sz="quarter" idx="11"/>
          </p:nvPr>
        </p:nvSpPr>
        <p:spPr/>
        <p:txBody>
          <a:bodyPr/>
          <a:lstStyle/>
          <a:p>
            <a:r>
              <a:rPr lang="en-US" smtClean="0"/>
              <a:t>T. Junginger – IAS Saskatoon </a:t>
            </a:r>
            <a:endParaRPr lang="en-CA" dirty="0"/>
          </a:p>
        </p:txBody>
      </p:sp>
      <p:sp>
        <p:nvSpPr>
          <p:cNvPr id="4" name="Slide Number Placeholder 3"/>
          <p:cNvSpPr>
            <a:spLocks noGrp="1"/>
          </p:cNvSpPr>
          <p:nvPr>
            <p:ph type="sldNum" sz="quarter" idx="12"/>
          </p:nvPr>
        </p:nvSpPr>
        <p:spPr/>
        <p:txBody>
          <a:bodyPr/>
          <a:lstStyle/>
          <a:p>
            <a:fld id="{A5133171-1A2B-45AF-BC19-83A39A9692BB}" type="slidenum">
              <a:rPr lang="en-CA" smtClean="0"/>
              <a:pPr/>
              <a:t>37</a:t>
            </a:fld>
            <a:r>
              <a:rPr lang="en-CA" smtClean="0"/>
              <a:t>/62</a:t>
            </a:r>
            <a:endParaRPr lang="en-CA" dirty="0"/>
          </a:p>
        </p:txBody>
      </p:sp>
    </p:spTree>
    <p:extLst>
      <p:ext uri="{BB962C8B-B14F-4D97-AF65-F5344CB8AC3E}">
        <p14:creationId xmlns:p14="http://schemas.microsoft.com/office/powerpoint/2010/main" val="40715874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Material purity dependence of </a:t>
            </a:r>
            <a:r>
              <a:rPr lang="en-US" dirty="0" err="1" smtClean="0"/>
              <a:t>R</a:t>
            </a:r>
            <a:r>
              <a:rPr lang="en-US" baseline="-25000" dirty="0" err="1" smtClean="0"/>
              <a:t>s</a:t>
            </a:r>
            <a:endParaRPr lang="en-CA" dirty="0"/>
          </a:p>
        </p:txBody>
      </p:sp>
      <p:graphicFrame>
        <p:nvGraphicFramePr>
          <p:cNvPr id="9" name="Object 8"/>
          <p:cNvGraphicFramePr>
            <a:graphicFrameLocks noChangeAspect="1"/>
          </p:cNvGraphicFramePr>
          <p:nvPr>
            <p:extLst>
              <p:ext uri="{D42A27DB-BD31-4B8C-83A1-F6EECF244321}">
                <p14:modId xmlns:p14="http://schemas.microsoft.com/office/powerpoint/2010/main" val="4060790296"/>
              </p:ext>
            </p:extLst>
          </p:nvPr>
        </p:nvGraphicFramePr>
        <p:xfrm>
          <a:off x="7008235" y="1151896"/>
          <a:ext cx="1493837" cy="536575"/>
        </p:xfrm>
        <a:graphic>
          <a:graphicData uri="http://schemas.openxmlformats.org/presentationml/2006/ole">
            <mc:AlternateContent xmlns:mc="http://schemas.openxmlformats.org/markup-compatibility/2006">
              <mc:Choice xmlns:v="urn:schemas-microsoft-com:vml" Requires="v">
                <p:oleObj spid="_x0000_s8298" name="Equation" r:id="rId3" imgW="1130040" imgH="444240" progId="Equation.3">
                  <p:embed/>
                </p:oleObj>
              </mc:Choice>
              <mc:Fallback>
                <p:oleObj name="Equation" r:id="rId3" imgW="1130040" imgH="444240" progId="Equation.3">
                  <p:embed/>
                  <p:pic>
                    <p:nvPicPr>
                      <p:cNvPr id="0" name=""/>
                      <p:cNvPicPr>
                        <a:picLocks noChangeAspect="1" noChangeArrowheads="1"/>
                      </p:cNvPicPr>
                      <p:nvPr/>
                    </p:nvPicPr>
                    <p:blipFill>
                      <a:blip r:embed="rId4"/>
                      <a:srcRect/>
                      <a:stretch>
                        <a:fillRect/>
                      </a:stretch>
                    </p:blipFill>
                    <p:spPr bwMode="auto">
                      <a:xfrm>
                        <a:off x="7008235" y="1151896"/>
                        <a:ext cx="1493837"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Content Placeholder 2"/>
          <p:cNvSpPr txBox="1">
            <a:spLocks/>
          </p:cNvSpPr>
          <p:nvPr/>
        </p:nvSpPr>
        <p:spPr bwMode="auto">
          <a:xfrm>
            <a:off x="207340" y="1094713"/>
            <a:ext cx="8513093" cy="8068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Tx/>
              <a:buChar char="•"/>
            </a:pPr>
            <a:r>
              <a:rPr lang="en-US" dirty="0" smtClean="0"/>
              <a:t>The dependence of the penetration depth on </a:t>
            </a:r>
            <a:r>
              <a:rPr lang="en-US" i="1" dirty="0" smtClean="0"/>
              <a:t>l</a:t>
            </a:r>
            <a:r>
              <a:rPr lang="en-US" dirty="0" smtClean="0"/>
              <a:t> is approximated as</a:t>
            </a:r>
            <a:endParaRPr kumimoji="0" lang="en-US" sz="2400" b="0" i="0" u="none" strike="noStrike" kern="0" cap="none" spc="0" normalizeH="0" baseline="0" noProof="0" dirty="0">
              <a:ln>
                <a:noFill/>
              </a:ln>
              <a:solidFill>
                <a:schemeClr val="tx1"/>
              </a:solidFill>
              <a:effectLst/>
              <a:uLnTx/>
              <a:uFillTx/>
              <a:latin typeface="+mn-lt"/>
              <a:ea typeface="+mn-ea"/>
              <a:cs typeface="+mn-cs"/>
            </a:endParaRPr>
          </a:p>
          <a:p>
            <a:pPr marL="342900" indent="-342900">
              <a:spcBef>
                <a:spcPct val="20000"/>
              </a:spcBef>
              <a:buFontTx/>
              <a:buChar char="•"/>
            </a:pPr>
            <a:r>
              <a:rPr lang="en-US" kern="0" dirty="0" smtClean="0">
                <a:latin typeface="+mn-lt"/>
              </a:rPr>
              <a:t> </a:t>
            </a:r>
            <a:r>
              <a:rPr lang="en-US" kern="0" dirty="0" smtClean="0">
                <a:latin typeface="Symbol" panose="05050102010706020507" pitchFamily="18" charset="2"/>
              </a:rPr>
              <a:t>s</a:t>
            </a:r>
            <a:r>
              <a:rPr lang="en-US" kern="0" baseline="-25000" dirty="0" smtClean="0">
                <a:latin typeface="+mn-lt"/>
              </a:rPr>
              <a:t>1</a:t>
            </a:r>
            <a:r>
              <a:rPr lang="en-US" kern="0" dirty="0" smtClean="0">
                <a:latin typeface="+mn-lt"/>
              </a:rPr>
              <a:t> </a:t>
            </a:r>
            <a:r>
              <a:rPr lang="en-US" kern="0" dirty="0" smtClean="0">
                <a:latin typeface="+mn-lt"/>
                <a:sym typeface="Symbol"/>
              </a:rPr>
              <a:t> </a:t>
            </a:r>
            <a:r>
              <a:rPr lang="en-US" i="1" kern="0" dirty="0" smtClean="0">
                <a:latin typeface="+mn-lt"/>
                <a:sym typeface="Symbol"/>
              </a:rPr>
              <a:t>l</a:t>
            </a:r>
            <a:endParaRPr kumimoji="0" lang="en-US" sz="2400" b="0" i="1" u="none" strike="noStrike" kern="0" cap="none" spc="0" normalizeH="0" baseline="0" noProof="0" dirty="0" smtClean="0">
              <a:ln>
                <a:noFill/>
              </a:ln>
              <a:solidFill>
                <a:schemeClr val="tx1"/>
              </a:solidFill>
              <a:effectLst/>
              <a:uLnTx/>
              <a:uFillTx/>
              <a:latin typeface="+mn-lt"/>
            </a:endParaRPr>
          </a:p>
        </p:txBody>
      </p:sp>
      <p:grpSp>
        <p:nvGrpSpPr>
          <p:cNvPr id="11" name="Group 10"/>
          <p:cNvGrpSpPr/>
          <p:nvPr/>
        </p:nvGrpSpPr>
        <p:grpSpPr>
          <a:xfrm>
            <a:off x="3460392" y="1700808"/>
            <a:ext cx="4649214" cy="1015663"/>
            <a:chOff x="3460392" y="4500277"/>
            <a:chExt cx="4649214" cy="1015663"/>
          </a:xfrm>
        </p:grpSpPr>
        <p:sp>
          <p:nvSpPr>
            <p:cNvPr id="12" name="Right Arrow 11"/>
            <p:cNvSpPr/>
            <p:nvPr/>
          </p:nvSpPr>
          <p:spPr bwMode="auto">
            <a:xfrm>
              <a:off x="3460392" y="4742324"/>
              <a:ext cx="493059" cy="394447"/>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graphicFrame>
          <p:nvGraphicFramePr>
            <p:cNvPr id="13" name="Object 12"/>
            <p:cNvGraphicFramePr>
              <a:graphicFrameLocks noChangeAspect="1"/>
            </p:cNvGraphicFramePr>
            <p:nvPr/>
          </p:nvGraphicFramePr>
          <p:xfrm>
            <a:off x="4268709" y="4608228"/>
            <a:ext cx="1020482" cy="843860"/>
          </p:xfrm>
          <a:graphic>
            <a:graphicData uri="http://schemas.openxmlformats.org/presentationml/2006/ole">
              <mc:AlternateContent xmlns:mc="http://schemas.openxmlformats.org/markup-compatibility/2006">
                <mc:Choice xmlns:v="urn:schemas-microsoft-com:vml" Requires="v">
                  <p:oleObj spid="_x0000_s8299" name="Equation" r:id="rId5" imgW="660240" imgH="545760" progId="Equation.3">
                    <p:embed/>
                  </p:oleObj>
                </mc:Choice>
                <mc:Fallback>
                  <p:oleObj name="Equation" r:id="rId5" imgW="660240" imgH="5457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8709" y="4608228"/>
                          <a:ext cx="1020482" cy="8438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5459522" y="4500277"/>
              <a:ext cx="2650084" cy="1015663"/>
            </a:xfrm>
            <a:prstGeom prst="rect">
              <a:avLst/>
            </a:prstGeom>
            <a:noFill/>
          </p:spPr>
          <p:txBody>
            <a:bodyPr wrap="none" rtlCol="0">
              <a:spAutoFit/>
            </a:bodyPr>
            <a:lstStyle/>
            <a:p>
              <a:pPr>
                <a:lnSpc>
                  <a:spcPct val="150000"/>
                </a:lnSpc>
              </a:pPr>
              <a:r>
                <a:rPr lang="en-US" sz="2000" dirty="0" smtClean="0"/>
                <a:t>if </a:t>
              </a:r>
              <a:r>
                <a:rPr lang="en-US" sz="2000" i="1" dirty="0" smtClean="0"/>
                <a:t>l</a:t>
              </a:r>
              <a:r>
                <a:rPr lang="en-US" sz="2000" dirty="0" smtClean="0"/>
                <a:t> &gt;&gt; </a:t>
              </a:r>
              <a:r>
                <a:rPr lang="en-US" sz="2000" dirty="0" smtClean="0">
                  <a:latin typeface="Symbol" pitchFamily="18" charset="2"/>
                </a:rPr>
                <a:t>x</a:t>
              </a:r>
              <a:r>
                <a:rPr lang="en-US" sz="2000" baseline="-25000" dirty="0" smtClean="0"/>
                <a:t>0</a:t>
              </a:r>
              <a:r>
                <a:rPr lang="en-US" sz="2000" dirty="0" smtClean="0"/>
                <a:t> (“clean” limit)</a:t>
              </a:r>
            </a:p>
            <a:p>
              <a:pPr>
                <a:lnSpc>
                  <a:spcPct val="150000"/>
                </a:lnSpc>
              </a:pPr>
              <a:r>
                <a:rPr lang="en-US" sz="2000" dirty="0" smtClean="0"/>
                <a:t>if </a:t>
              </a:r>
              <a:r>
                <a:rPr lang="en-US" sz="2000" i="1" dirty="0" smtClean="0"/>
                <a:t>l</a:t>
              </a:r>
              <a:r>
                <a:rPr lang="en-US" sz="2000" dirty="0" smtClean="0"/>
                <a:t> &lt;&lt; </a:t>
              </a:r>
              <a:r>
                <a:rPr lang="en-US" sz="2000" dirty="0" smtClean="0">
                  <a:latin typeface="Symbol" pitchFamily="18" charset="2"/>
                </a:rPr>
                <a:t>x</a:t>
              </a:r>
              <a:r>
                <a:rPr lang="en-US" sz="2000" baseline="-25000" dirty="0" smtClean="0"/>
                <a:t>0</a:t>
              </a:r>
              <a:r>
                <a:rPr lang="en-US" sz="2000" dirty="0" smtClean="0"/>
                <a:t> (“dirty” limit)</a:t>
              </a:r>
            </a:p>
          </p:txBody>
        </p:sp>
      </p:grpSp>
      <p:sp>
        <p:nvSpPr>
          <p:cNvPr id="15" name="TextBox 14"/>
          <p:cNvSpPr txBox="1"/>
          <p:nvPr/>
        </p:nvSpPr>
        <p:spPr>
          <a:xfrm>
            <a:off x="4860032" y="2780928"/>
            <a:ext cx="3872753" cy="369332"/>
          </a:xfrm>
          <a:prstGeom prst="rect">
            <a:avLst/>
          </a:prstGeom>
          <a:noFill/>
          <a:ln w="19050">
            <a:solidFill>
              <a:srgbClr val="FF0000"/>
            </a:solidFill>
          </a:ln>
        </p:spPr>
        <p:txBody>
          <a:bodyPr wrap="square" rtlCol="0">
            <a:spAutoFit/>
          </a:bodyPr>
          <a:lstStyle/>
          <a:p>
            <a:r>
              <a:rPr lang="en-US" dirty="0" smtClean="0"/>
              <a:t>R</a:t>
            </a:r>
            <a:r>
              <a:rPr lang="en-US" baseline="-25000" dirty="0" smtClean="0"/>
              <a:t>s</a:t>
            </a:r>
            <a:r>
              <a:rPr lang="en-US" dirty="0" smtClean="0"/>
              <a:t> has a minimum for </a:t>
            </a:r>
            <a:r>
              <a:rPr lang="en-US" i="1" dirty="0" smtClean="0"/>
              <a:t>l</a:t>
            </a:r>
            <a:r>
              <a:rPr lang="en-US" dirty="0" smtClean="0"/>
              <a:t> = </a:t>
            </a:r>
            <a:r>
              <a:rPr lang="el-GR" dirty="0" smtClean="0">
                <a:latin typeface="Calibri"/>
              </a:rPr>
              <a:t>π</a:t>
            </a:r>
            <a:r>
              <a:rPr lang="en-US" dirty="0" smtClean="0">
                <a:latin typeface="Symbol" pitchFamily="18" charset="2"/>
              </a:rPr>
              <a:t>x</a:t>
            </a:r>
            <a:r>
              <a:rPr lang="en-US" baseline="-25000" dirty="0" smtClean="0"/>
              <a:t>0</a:t>
            </a:r>
            <a:r>
              <a:rPr lang="en-US" dirty="0" smtClean="0"/>
              <a:t>/4</a:t>
            </a:r>
            <a:endParaRPr lang="en-US" dirty="0"/>
          </a:p>
        </p:txBody>
      </p:sp>
      <p:grpSp>
        <p:nvGrpSpPr>
          <p:cNvPr id="16" name="Group 15"/>
          <p:cNvGrpSpPr/>
          <p:nvPr/>
        </p:nvGrpSpPr>
        <p:grpSpPr>
          <a:xfrm>
            <a:off x="345157" y="2664500"/>
            <a:ext cx="4384100" cy="3227854"/>
            <a:chOff x="4759899" y="2513490"/>
            <a:chExt cx="4384100" cy="3227854"/>
          </a:xfrm>
        </p:grpSpPr>
        <p:pic>
          <p:nvPicPr>
            <p:cNvPr id="18" name="Picture 4"/>
            <p:cNvPicPr>
              <a:picLocks noChangeAspect="1" noChangeArrowheads="1"/>
            </p:cNvPicPr>
            <p:nvPr/>
          </p:nvPicPr>
          <p:blipFill>
            <a:blip r:embed="rId7" cstate="print"/>
            <a:srcRect/>
            <a:stretch>
              <a:fillRect/>
            </a:stretch>
          </p:blipFill>
          <p:spPr bwMode="auto">
            <a:xfrm>
              <a:off x="4759899" y="2513490"/>
              <a:ext cx="4384100" cy="3227854"/>
            </a:xfrm>
            <a:prstGeom prst="rect">
              <a:avLst/>
            </a:prstGeom>
            <a:noFill/>
            <a:ln w="9525">
              <a:noFill/>
              <a:miter lim="800000"/>
              <a:headEnd/>
              <a:tailEnd/>
            </a:ln>
          </p:spPr>
        </p:pic>
        <p:sp>
          <p:nvSpPr>
            <p:cNvPr id="19" name="TextBox 18"/>
            <p:cNvSpPr txBox="1"/>
            <p:nvPr/>
          </p:nvSpPr>
          <p:spPr>
            <a:xfrm>
              <a:off x="8049675" y="3009110"/>
              <a:ext cx="1039905" cy="553998"/>
            </a:xfrm>
            <a:prstGeom prst="rect">
              <a:avLst/>
            </a:prstGeom>
            <a:noFill/>
          </p:spPr>
          <p:txBody>
            <a:bodyPr wrap="square" rtlCol="0">
              <a:spAutoFit/>
            </a:bodyPr>
            <a:lstStyle/>
            <a:p>
              <a:r>
                <a:rPr lang="en-US" sz="1000" dirty="0" smtClean="0"/>
                <a:t>C. </a:t>
              </a:r>
              <a:r>
                <a:rPr lang="en-US" sz="1000" dirty="0" err="1" smtClean="0"/>
                <a:t>Benvenuti</a:t>
              </a:r>
              <a:r>
                <a:rPr lang="en-US" sz="1000" dirty="0" smtClean="0"/>
                <a:t> et al., </a:t>
              </a:r>
              <a:r>
                <a:rPr lang="en-US" sz="1000" dirty="0" err="1" smtClean="0"/>
                <a:t>Physica</a:t>
              </a:r>
              <a:r>
                <a:rPr lang="en-US" sz="1000" dirty="0" smtClean="0"/>
                <a:t> C </a:t>
              </a:r>
              <a:r>
                <a:rPr lang="en-US" sz="1000" b="1" dirty="0" smtClean="0"/>
                <a:t>316</a:t>
              </a:r>
              <a:r>
                <a:rPr lang="en-US" sz="1000" dirty="0" smtClean="0"/>
                <a:t> (1999) 153.</a:t>
              </a:r>
              <a:endParaRPr lang="en-US" sz="1000" dirty="0"/>
            </a:p>
          </p:txBody>
        </p:sp>
        <p:sp>
          <p:nvSpPr>
            <p:cNvPr id="21" name="TextBox 20"/>
            <p:cNvSpPr txBox="1"/>
            <p:nvPr/>
          </p:nvSpPr>
          <p:spPr>
            <a:xfrm>
              <a:off x="5575086" y="2583788"/>
              <a:ext cx="2619568" cy="338554"/>
            </a:xfrm>
            <a:prstGeom prst="rect">
              <a:avLst/>
            </a:prstGeom>
            <a:noFill/>
          </p:spPr>
          <p:txBody>
            <a:bodyPr wrap="square" rtlCol="0">
              <a:spAutoFit/>
            </a:bodyPr>
            <a:lstStyle/>
            <a:p>
              <a:r>
                <a:rPr lang="en-US" sz="1600" dirty="0" err="1" smtClean="0">
                  <a:latin typeface="Arial" pitchFamily="34" charset="0"/>
                  <a:cs typeface="Arial" pitchFamily="34" charset="0"/>
                </a:rPr>
                <a:t>Nb</a:t>
              </a:r>
              <a:r>
                <a:rPr lang="en-US" sz="1600" dirty="0" smtClean="0">
                  <a:latin typeface="Arial" pitchFamily="34" charset="0"/>
                  <a:cs typeface="Arial" pitchFamily="34" charset="0"/>
                </a:rPr>
                <a:t> on </a:t>
              </a:r>
              <a:r>
                <a:rPr lang="en-US" sz="1600" dirty="0" err="1" smtClean="0">
                  <a:latin typeface="Arial" pitchFamily="34" charset="0"/>
                  <a:cs typeface="Arial" pitchFamily="34" charset="0"/>
                </a:rPr>
                <a:t>Cu,1.5</a:t>
              </a:r>
              <a:r>
                <a:rPr lang="en-US" sz="1600" dirty="0" smtClean="0">
                  <a:latin typeface="Arial" pitchFamily="34" charset="0"/>
                  <a:cs typeface="Arial" pitchFamily="34" charset="0"/>
                </a:rPr>
                <a:t> GHz, 4.2 K</a:t>
              </a:r>
              <a:endParaRPr lang="en-US" sz="1600" dirty="0">
                <a:latin typeface="Arial" pitchFamily="34" charset="0"/>
                <a:cs typeface="Arial" pitchFamily="34" charset="0"/>
              </a:endParaRPr>
            </a:p>
          </p:txBody>
        </p:sp>
        <p:sp>
          <p:nvSpPr>
            <p:cNvPr id="22" name="TextBox 21"/>
            <p:cNvSpPr txBox="1"/>
            <p:nvPr/>
          </p:nvSpPr>
          <p:spPr>
            <a:xfrm>
              <a:off x="5575087" y="3255331"/>
              <a:ext cx="735107" cy="307777"/>
            </a:xfrm>
            <a:prstGeom prst="rect">
              <a:avLst/>
            </a:prstGeom>
            <a:noFill/>
          </p:spPr>
          <p:txBody>
            <a:bodyPr wrap="square" rtlCol="0">
              <a:spAutoFit/>
            </a:bodyPr>
            <a:lstStyle/>
            <a:p>
              <a:r>
                <a:rPr lang="en-US" sz="1400" dirty="0" smtClean="0">
                  <a:solidFill>
                    <a:srgbClr val="FF0000"/>
                  </a:solidFill>
                  <a:latin typeface="Arial" pitchFamily="34" charset="0"/>
                  <a:cs typeface="Arial" pitchFamily="34" charset="0"/>
                </a:rPr>
                <a:t>“clean”</a:t>
              </a:r>
            </a:p>
          </p:txBody>
        </p:sp>
        <p:sp>
          <p:nvSpPr>
            <p:cNvPr id="23" name="TextBox 22"/>
            <p:cNvSpPr txBox="1"/>
            <p:nvPr/>
          </p:nvSpPr>
          <p:spPr>
            <a:xfrm>
              <a:off x="8281338" y="3791120"/>
              <a:ext cx="735107" cy="307777"/>
            </a:xfrm>
            <a:prstGeom prst="rect">
              <a:avLst/>
            </a:prstGeom>
            <a:noFill/>
          </p:spPr>
          <p:txBody>
            <a:bodyPr wrap="square" rtlCol="0">
              <a:spAutoFit/>
            </a:bodyPr>
            <a:lstStyle/>
            <a:p>
              <a:r>
                <a:rPr lang="en-US" sz="1400" dirty="0" smtClean="0">
                  <a:solidFill>
                    <a:srgbClr val="FF0000"/>
                  </a:solidFill>
                  <a:latin typeface="Arial" pitchFamily="34" charset="0"/>
                  <a:cs typeface="Arial" pitchFamily="34" charset="0"/>
                </a:rPr>
                <a:t>“dirty”</a:t>
              </a:r>
              <a:endParaRPr lang="en-US" sz="1400" dirty="0">
                <a:solidFill>
                  <a:srgbClr val="FF0000"/>
                </a:solidFill>
                <a:latin typeface="Arial" pitchFamily="34" charset="0"/>
                <a:cs typeface="Arial" pitchFamily="34" charset="0"/>
              </a:endParaRPr>
            </a:p>
          </p:txBody>
        </p:sp>
      </p:grpSp>
      <p:sp>
        <p:nvSpPr>
          <p:cNvPr id="24" name="Content Placeholder 2"/>
          <p:cNvSpPr txBox="1">
            <a:spLocks/>
          </p:cNvSpPr>
          <p:nvPr/>
        </p:nvSpPr>
        <p:spPr bwMode="auto">
          <a:xfrm>
            <a:off x="4729257" y="3212976"/>
            <a:ext cx="4235231" cy="2954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0" fontAlgn="base" latinLnBrk="0" hangingPunct="0">
              <a:lnSpc>
                <a:spcPct val="100000"/>
              </a:lnSpc>
              <a:spcBef>
                <a:spcPct val="20000"/>
              </a:spcBef>
              <a:spcAft>
                <a:spcPct val="0"/>
              </a:spcAft>
              <a:buClrTx/>
              <a:buSzTx/>
              <a:tabLst/>
              <a:defRPr/>
            </a:pPr>
            <a:r>
              <a:rPr kumimoji="0" lang="en-US" sz="2400" b="0" i="1" u="none" strike="noStrike" kern="0" cap="none" spc="0" normalizeH="0" baseline="0" noProof="0" dirty="0" smtClean="0">
                <a:ln>
                  <a:noFill/>
                </a:ln>
                <a:solidFill>
                  <a:schemeClr val="tx1"/>
                </a:solidFill>
                <a:effectLst/>
                <a:uLnTx/>
                <a:uFillTx/>
                <a:latin typeface="+mn-lt"/>
              </a:rPr>
              <a:t>Example:</a:t>
            </a:r>
            <a:r>
              <a:rPr kumimoji="0" lang="en-US" sz="2400" b="0" i="1" u="none" strike="noStrike" kern="0" cap="none" spc="0" normalizeH="0" noProof="0" dirty="0" smtClean="0">
                <a:ln>
                  <a:noFill/>
                </a:ln>
                <a:solidFill>
                  <a:schemeClr val="tx1"/>
                </a:solidFill>
                <a:effectLst/>
                <a:uLnTx/>
                <a:uFillTx/>
                <a:latin typeface="+mn-lt"/>
              </a:rPr>
              <a:t> </a:t>
            </a:r>
            <a:r>
              <a:rPr kumimoji="0" lang="en-US" sz="2400" b="0" i="1" u="none" strike="noStrike" kern="0" cap="none" spc="0" normalizeH="0" baseline="0" noProof="0" dirty="0" err="1" smtClean="0">
                <a:ln>
                  <a:noFill/>
                </a:ln>
                <a:solidFill>
                  <a:schemeClr val="tx1"/>
                </a:solidFill>
                <a:effectLst/>
                <a:uLnTx/>
                <a:uFillTx/>
                <a:latin typeface="+mn-lt"/>
              </a:rPr>
              <a:t>Nb</a:t>
            </a:r>
            <a:r>
              <a:rPr kumimoji="0" lang="en-US" sz="2400" b="0" i="1" u="none" strike="noStrike" kern="0" cap="none" spc="0" normalizeH="0" baseline="0" noProof="0" dirty="0" smtClean="0">
                <a:ln>
                  <a:noFill/>
                </a:ln>
                <a:solidFill>
                  <a:schemeClr val="tx1"/>
                </a:solidFill>
                <a:effectLst/>
                <a:uLnTx/>
                <a:uFillTx/>
                <a:latin typeface="+mn-lt"/>
              </a:rPr>
              <a:t> films sputtered on Cu substrate</a:t>
            </a:r>
          </a:p>
          <a:p>
            <a:pPr marL="342900" lvl="0" indent="-342900">
              <a:spcBef>
                <a:spcPct val="20000"/>
              </a:spcBef>
              <a:buFontTx/>
              <a:buChar char="•"/>
            </a:pPr>
            <a:r>
              <a:rPr lang="en-US" sz="2400" kern="0" dirty="0" smtClean="0">
                <a:latin typeface="+mn-lt"/>
              </a:rPr>
              <a:t>By changing the sputtering species, the mean free path was varied</a:t>
            </a:r>
          </a:p>
          <a:p>
            <a:pPr marL="342900" lvl="0" indent="-342900">
              <a:spcBef>
                <a:spcPct val="20000"/>
              </a:spcBef>
              <a:buFontTx/>
              <a:buChar char="•"/>
            </a:pPr>
            <a:r>
              <a:rPr kumimoji="0" lang="en-CA" sz="2400" b="0" i="0" u="none" strike="noStrike" kern="0" cap="none" spc="0" normalizeH="0" baseline="0" noProof="0" dirty="0" smtClean="0">
                <a:ln>
                  <a:noFill/>
                </a:ln>
                <a:solidFill>
                  <a:schemeClr val="tx1"/>
                </a:solidFill>
                <a:effectLst/>
                <a:uLnTx/>
                <a:uFillTx/>
                <a:latin typeface="+mn-lt"/>
              </a:rPr>
              <a:t>RRR of niobium on copper cavities can be tuned for lowest </a:t>
            </a:r>
            <a:r>
              <a:rPr kumimoji="0" lang="en-CA" sz="2400" b="0" i="1" u="none" strike="noStrike" kern="0" cap="none" spc="0" normalizeH="0" baseline="0" noProof="0" dirty="0" smtClean="0">
                <a:ln>
                  <a:noFill/>
                </a:ln>
                <a:solidFill>
                  <a:schemeClr val="tx1"/>
                </a:solidFill>
                <a:effectLst/>
                <a:uLnTx/>
                <a:uFillTx/>
                <a:latin typeface="+mn-lt"/>
              </a:rPr>
              <a:t>R</a:t>
            </a:r>
            <a:r>
              <a:rPr kumimoji="0" lang="en-CA" sz="2400" b="0" i="0" u="none" strike="noStrike" kern="0" cap="none" spc="0" normalizeH="0" baseline="-25000" noProof="0" dirty="0" smtClean="0">
                <a:ln>
                  <a:noFill/>
                </a:ln>
                <a:solidFill>
                  <a:schemeClr val="tx1"/>
                </a:solidFill>
                <a:effectLst/>
                <a:uLnTx/>
                <a:uFillTx/>
                <a:latin typeface="+mn-lt"/>
              </a:rPr>
              <a:t>S</a:t>
            </a:r>
            <a:r>
              <a:rPr kumimoji="0" lang="en-CA" sz="2400" b="0" i="0" u="none" strike="noStrike" kern="0" cap="none" spc="0" normalizeH="0" baseline="0" noProof="0" dirty="0" smtClean="0">
                <a:ln>
                  <a:noFill/>
                </a:ln>
                <a:solidFill>
                  <a:schemeClr val="tx1"/>
                </a:solidFill>
                <a:effectLst/>
                <a:uLnTx/>
                <a:uFillTx/>
                <a:latin typeface="+mn-lt"/>
              </a:rPr>
              <a:t>. </a:t>
            </a:r>
          </a:p>
        </p:txBody>
      </p:sp>
      <p:sp>
        <p:nvSpPr>
          <p:cNvPr id="3" name="Footer Placeholder 2"/>
          <p:cNvSpPr>
            <a:spLocks noGrp="1"/>
          </p:cNvSpPr>
          <p:nvPr>
            <p:ph type="ftr" sz="quarter" idx="11"/>
          </p:nvPr>
        </p:nvSpPr>
        <p:spPr/>
        <p:txBody>
          <a:bodyPr/>
          <a:lstStyle/>
          <a:p>
            <a:r>
              <a:rPr lang="en-US" smtClean="0"/>
              <a:t>T. Junginger – IAS Saskatoon </a:t>
            </a:r>
            <a:endParaRPr lang="en-CA" dirty="0"/>
          </a:p>
        </p:txBody>
      </p:sp>
      <p:sp>
        <p:nvSpPr>
          <p:cNvPr id="17" name="Slide Number Placeholder 16"/>
          <p:cNvSpPr>
            <a:spLocks noGrp="1"/>
          </p:cNvSpPr>
          <p:nvPr>
            <p:ph type="sldNum" sz="quarter" idx="12"/>
          </p:nvPr>
        </p:nvSpPr>
        <p:spPr/>
        <p:txBody>
          <a:bodyPr/>
          <a:lstStyle/>
          <a:p>
            <a:fld id="{A5133171-1A2B-45AF-BC19-83A39A9692BB}" type="slidenum">
              <a:rPr lang="en-CA" smtClean="0"/>
              <a:pPr/>
              <a:t>38</a:t>
            </a:fld>
            <a:r>
              <a:rPr lang="en-CA" smtClean="0"/>
              <a:t>/62</a:t>
            </a:r>
            <a:endParaRPr lang="en-CA" dirty="0"/>
          </a:p>
        </p:txBody>
      </p:sp>
      <mc:AlternateContent xmlns:mc="http://schemas.openxmlformats.org/markup-compatibility/2006" xmlns:a14="http://schemas.microsoft.com/office/drawing/2010/main">
        <mc:Choice Requires="a14">
          <p:sp>
            <p:nvSpPr>
              <p:cNvPr id="25" name="TextBox 24"/>
              <p:cNvSpPr txBox="1"/>
              <p:nvPr/>
            </p:nvSpPr>
            <p:spPr>
              <a:xfrm>
                <a:off x="53242" y="678404"/>
                <a:ext cx="2318006" cy="484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400" b="0" i="1" smtClean="0">
                              <a:latin typeface="Cambria Math" panose="02040503050406030204" pitchFamily="18" charset="0"/>
                            </a:rPr>
                          </m:ctrlPr>
                        </m:sSubPr>
                        <m:e>
                          <m:r>
                            <a:rPr lang="de-DE" sz="1400" b="0" i="1" smtClean="0">
                              <a:latin typeface="Cambria Math" panose="02040503050406030204" pitchFamily="18" charset="0"/>
                            </a:rPr>
                            <m:t>𝑅</m:t>
                          </m:r>
                        </m:e>
                        <m:sub>
                          <m:r>
                            <m:rPr>
                              <m:sty m:val="p"/>
                            </m:rPr>
                            <a:rPr lang="de-DE" sz="1400" b="0" i="0" smtClean="0">
                              <a:latin typeface="Cambria Math" panose="02040503050406030204" pitchFamily="18" charset="0"/>
                            </a:rPr>
                            <m:t>BCS</m:t>
                          </m:r>
                        </m:sub>
                      </m:sSub>
                      <m:r>
                        <a:rPr lang="de-DE" sz="1400" b="0" i="1" smtClean="0">
                          <a:latin typeface="Cambria Math" panose="02040503050406030204" pitchFamily="18" charset="0"/>
                        </a:rPr>
                        <m:t>=</m:t>
                      </m:r>
                      <m:sSup>
                        <m:sSupPr>
                          <m:ctrlPr>
                            <a:rPr lang="de-DE" sz="1400" b="0" i="1" smtClean="0">
                              <a:latin typeface="Cambria Math" panose="02040503050406030204" pitchFamily="18" charset="0"/>
                              <a:ea typeface="Cambria Math" panose="02040503050406030204" pitchFamily="18" charset="0"/>
                            </a:rPr>
                          </m:ctrlPr>
                        </m:sSupPr>
                        <m:e>
                          <m:r>
                            <a:rPr lang="de-DE" sz="1400" b="0" i="1" smtClean="0">
                              <a:latin typeface="Cambria Math" panose="02040503050406030204" pitchFamily="18" charset="0"/>
                              <a:ea typeface="Cambria Math" panose="02040503050406030204" pitchFamily="18" charset="0"/>
                            </a:rPr>
                            <m:t>𝜔</m:t>
                          </m:r>
                        </m:e>
                        <m:sup>
                          <m:r>
                            <a:rPr lang="de-DE" sz="1400" b="0" i="1" smtClean="0">
                              <a:latin typeface="Cambria Math" panose="02040503050406030204" pitchFamily="18" charset="0"/>
                              <a:ea typeface="Cambria Math" panose="02040503050406030204" pitchFamily="18" charset="0"/>
                            </a:rPr>
                            <m:t>2</m:t>
                          </m:r>
                        </m:sup>
                      </m:sSup>
                      <m:sSup>
                        <m:sSupPr>
                          <m:ctrlPr>
                            <a:rPr lang="de-DE" sz="1400" b="0" i="1" smtClean="0">
                              <a:latin typeface="Cambria Math" panose="02040503050406030204" pitchFamily="18" charset="0"/>
                              <a:ea typeface="Cambria Math" panose="02040503050406030204" pitchFamily="18" charset="0"/>
                            </a:rPr>
                          </m:ctrlPr>
                        </m:sSupPr>
                        <m:e>
                          <m:r>
                            <a:rPr lang="de-DE" sz="1400" b="0" i="1" smtClean="0">
                              <a:latin typeface="Cambria Math" panose="02040503050406030204" pitchFamily="18" charset="0"/>
                              <a:ea typeface="Cambria Math" panose="02040503050406030204" pitchFamily="18" charset="0"/>
                            </a:rPr>
                            <m:t>𝜆</m:t>
                          </m:r>
                        </m:e>
                        <m:sup>
                          <m:r>
                            <a:rPr lang="de-DE" sz="1400" b="0" i="1" smtClean="0">
                              <a:latin typeface="Cambria Math" panose="02040503050406030204" pitchFamily="18" charset="0"/>
                              <a:ea typeface="Cambria Math" panose="02040503050406030204" pitchFamily="18" charset="0"/>
                            </a:rPr>
                            <m:t>3</m:t>
                          </m:r>
                        </m:sup>
                      </m:sSup>
                      <m:sSub>
                        <m:sSubPr>
                          <m:ctrlPr>
                            <a:rPr lang="de-DE" sz="1400" b="0" i="1" smtClean="0">
                              <a:latin typeface="Cambria Math" panose="02040503050406030204" pitchFamily="18" charset="0"/>
                              <a:ea typeface="Cambria Math" panose="02040503050406030204" pitchFamily="18" charset="0"/>
                            </a:rPr>
                          </m:ctrlPr>
                        </m:sSubPr>
                        <m:e>
                          <m:r>
                            <a:rPr lang="de-DE" sz="1400" b="0" i="1" smtClean="0">
                              <a:latin typeface="Cambria Math" panose="02040503050406030204" pitchFamily="18" charset="0"/>
                              <a:ea typeface="Cambria Math" panose="02040503050406030204" pitchFamily="18" charset="0"/>
                            </a:rPr>
                            <m:t>𝜎</m:t>
                          </m:r>
                        </m:e>
                        <m:sub>
                          <m:r>
                            <a:rPr lang="en-CA" sz="1400" b="0" i="1" smtClean="0">
                              <a:latin typeface="Cambria Math" panose="02040503050406030204" pitchFamily="18" charset="0"/>
                              <a:ea typeface="Cambria Math" panose="02040503050406030204" pitchFamily="18" charset="0"/>
                            </a:rPr>
                            <m:t>1</m:t>
                          </m:r>
                        </m:sub>
                      </m:sSub>
                      <m:sSubSup>
                        <m:sSubSupPr>
                          <m:ctrlPr>
                            <a:rPr lang="de-DE" sz="1400" b="0" i="1" smtClean="0">
                              <a:latin typeface="Cambria Math" panose="02040503050406030204" pitchFamily="18" charset="0"/>
                              <a:ea typeface="Cambria Math" panose="02040503050406030204" pitchFamily="18" charset="0"/>
                            </a:rPr>
                          </m:ctrlPr>
                        </m:sSubSupPr>
                        <m:e>
                          <m:r>
                            <a:rPr lang="de-DE" sz="1400" b="0" i="1" smtClean="0">
                              <a:latin typeface="Cambria Math" panose="02040503050406030204" pitchFamily="18" charset="0"/>
                              <a:ea typeface="Cambria Math" panose="02040503050406030204" pitchFamily="18" charset="0"/>
                            </a:rPr>
                            <m:t>𝜇</m:t>
                          </m:r>
                        </m:e>
                        <m:sub>
                          <m:r>
                            <a:rPr lang="de-DE" sz="1400" b="0" i="1" smtClean="0">
                              <a:latin typeface="Cambria Math" panose="02040503050406030204" pitchFamily="18" charset="0"/>
                              <a:ea typeface="Cambria Math" panose="02040503050406030204" pitchFamily="18" charset="0"/>
                            </a:rPr>
                            <m:t>0</m:t>
                          </m:r>
                        </m:sub>
                        <m:sup>
                          <m:r>
                            <a:rPr lang="de-DE" sz="1400" b="0" i="1" smtClean="0">
                              <a:latin typeface="Cambria Math" panose="02040503050406030204" pitchFamily="18" charset="0"/>
                              <a:ea typeface="Cambria Math" panose="02040503050406030204" pitchFamily="18" charset="0"/>
                            </a:rPr>
                            <m:t>2</m:t>
                          </m:r>
                        </m:sup>
                      </m:sSubSup>
                      <m:r>
                        <m:rPr>
                          <m:sty m:val="p"/>
                        </m:rPr>
                        <a:rPr lang="de-DE" sz="1400" b="0" i="0" smtClean="0">
                          <a:latin typeface="Cambria Math" panose="02040503050406030204" pitchFamily="18" charset="0"/>
                          <a:ea typeface="Cambria Math" panose="02040503050406030204" pitchFamily="18" charset="0"/>
                        </a:rPr>
                        <m:t>exp</m:t>
                      </m:r>
                      <m:r>
                        <a:rPr lang="de-DE" sz="1400" b="0" i="1" smtClean="0">
                          <a:latin typeface="Cambria Math" panose="02040503050406030204" pitchFamily="18" charset="0"/>
                          <a:ea typeface="Cambria Math" panose="02040503050406030204" pitchFamily="18" charset="0"/>
                        </a:rPr>
                        <m:t>⁡</m:t>
                      </m:r>
                      <m:d>
                        <m:dPr>
                          <m:ctrlPr>
                            <a:rPr lang="de-DE" sz="1400" b="0" i="1" smtClean="0">
                              <a:latin typeface="Cambria Math" panose="02040503050406030204" pitchFamily="18" charset="0"/>
                              <a:ea typeface="Cambria Math" panose="02040503050406030204" pitchFamily="18" charset="0"/>
                            </a:rPr>
                          </m:ctrlPr>
                        </m:dPr>
                        <m:e>
                          <m:r>
                            <a:rPr lang="de-DE" sz="1100" i="1" smtClean="0">
                              <a:latin typeface="Cambria Math" panose="02040503050406030204" pitchFamily="18" charset="0"/>
                            </a:rPr>
                            <m:t>−</m:t>
                          </m:r>
                          <m:f>
                            <m:fPr>
                              <m:ctrlPr>
                                <a:rPr lang="de-DE" sz="1100" i="1">
                                  <a:latin typeface="Cambria Math" panose="02040503050406030204" pitchFamily="18" charset="0"/>
                                  <a:ea typeface="Cambria Math" panose="02040503050406030204" pitchFamily="18" charset="0"/>
                                </a:rPr>
                              </m:ctrlPr>
                            </m:fPr>
                            <m:num>
                              <m:r>
                                <m:rPr>
                                  <m:sty m:val="p"/>
                                </m:rPr>
                                <a:rPr lang="el-GR" sz="1100" i="1">
                                  <a:latin typeface="Cambria Math" panose="02040503050406030204" pitchFamily="18" charset="0"/>
                                  <a:ea typeface="Cambria Math" panose="02040503050406030204" pitchFamily="18" charset="0"/>
                                </a:rPr>
                                <m:t>Δ</m:t>
                              </m:r>
                            </m:num>
                            <m:den>
                              <m:sSub>
                                <m:sSubPr>
                                  <m:ctrlPr>
                                    <a:rPr lang="de-DE" sz="1100" i="1">
                                      <a:latin typeface="Cambria Math" panose="02040503050406030204" pitchFamily="18" charset="0"/>
                                      <a:ea typeface="Cambria Math" panose="02040503050406030204" pitchFamily="18" charset="0"/>
                                    </a:rPr>
                                  </m:ctrlPr>
                                </m:sSubPr>
                                <m:e>
                                  <m:r>
                                    <a:rPr lang="de-DE" sz="1100" i="1">
                                      <a:latin typeface="Cambria Math" panose="02040503050406030204" pitchFamily="18" charset="0"/>
                                      <a:ea typeface="Cambria Math" panose="02040503050406030204" pitchFamily="18" charset="0"/>
                                    </a:rPr>
                                    <m:t>𝑘</m:t>
                                  </m:r>
                                </m:e>
                                <m:sub>
                                  <m:r>
                                    <a:rPr lang="de-DE" sz="1100" i="1">
                                      <a:latin typeface="Cambria Math" panose="02040503050406030204" pitchFamily="18" charset="0"/>
                                      <a:ea typeface="Cambria Math" panose="02040503050406030204" pitchFamily="18" charset="0"/>
                                    </a:rPr>
                                    <m:t>𝑏</m:t>
                                  </m:r>
                                </m:sub>
                              </m:sSub>
                              <m:r>
                                <a:rPr lang="de-DE" sz="1100" i="1">
                                  <a:latin typeface="Cambria Math" panose="02040503050406030204" pitchFamily="18" charset="0"/>
                                  <a:ea typeface="Cambria Math" panose="02040503050406030204" pitchFamily="18" charset="0"/>
                                </a:rPr>
                                <m:t>𝑇</m:t>
                              </m:r>
                            </m:den>
                          </m:f>
                        </m:e>
                      </m:d>
                    </m:oMath>
                  </m:oMathPara>
                </a14:m>
                <a:endParaRPr lang="en-US"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53242" y="678404"/>
                <a:ext cx="2318006" cy="484043"/>
              </a:xfrm>
              <a:prstGeom prst="rect">
                <a:avLst/>
              </a:prstGeom>
              <a:blipFill>
                <a:blip r:embed="rId8"/>
                <a:stretch>
                  <a:fillRect b="-125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246151" y="1751325"/>
                <a:ext cx="1983748" cy="6882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𝑅</m:t>
                      </m:r>
                      <m:r>
                        <a:rPr lang="en-CA" b="0" i="1" baseline="-25000" smtClean="0">
                          <a:latin typeface="Cambria Math" panose="02040503050406030204" pitchFamily="18" charset="0"/>
                        </a:rPr>
                        <m:t>𝑆</m:t>
                      </m:r>
                      <m:r>
                        <a:rPr lang="en-CA" b="0" i="1" smtClean="0">
                          <a:latin typeface="Cambria Math" panose="02040503050406030204" pitchFamily="18" charset="0"/>
                          <a:ea typeface="Cambria Math" panose="02040503050406030204" pitchFamily="18" charset="0"/>
                        </a:rPr>
                        <m:t>∝</m:t>
                      </m:r>
                      <m:sSup>
                        <m:sSupPr>
                          <m:ctrlPr>
                            <a:rPr lang="en-CA" b="0" i="1" smtClean="0">
                              <a:latin typeface="Cambria Math" panose="02040503050406030204" pitchFamily="18" charset="0"/>
                              <a:ea typeface="Cambria Math" panose="02040503050406030204" pitchFamily="18" charset="0"/>
                            </a:rPr>
                          </m:ctrlPr>
                        </m:sSupPr>
                        <m:e>
                          <m:d>
                            <m:dPr>
                              <m:ctrlPr>
                                <a:rPr lang="en-CA" i="1">
                                  <a:latin typeface="Cambria Math" panose="02040503050406030204" pitchFamily="18" charset="0"/>
                                  <a:ea typeface="Cambria Math" panose="02040503050406030204" pitchFamily="18" charset="0"/>
                                </a:rPr>
                              </m:ctrlPr>
                            </m:dPr>
                            <m:e>
                              <m:r>
                                <a:rPr lang="en-CA" i="1">
                                  <a:latin typeface="Cambria Math" panose="02040503050406030204" pitchFamily="18" charset="0"/>
                                  <a:ea typeface="Cambria Math" panose="02040503050406030204" pitchFamily="18" charset="0"/>
                                </a:rPr>
                                <m:t>1+</m:t>
                              </m:r>
                              <m:f>
                                <m:fPr>
                                  <m:ctrlPr>
                                    <a:rPr lang="en-CA" i="1" smtClean="0">
                                      <a:latin typeface="Cambria Math" panose="02040503050406030204" pitchFamily="18" charset="0"/>
                                      <a:ea typeface="Cambria Math" panose="02040503050406030204" pitchFamily="18" charset="0"/>
                                    </a:rPr>
                                  </m:ctrlPr>
                                </m:fPr>
                                <m:num>
                                  <m:r>
                                    <a:rPr lang="en-CA" i="1" smtClean="0">
                                      <a:latin typeface="Cambria Math" panose="02040503050406030204" pitchFamily="18" charset="0"/>
                                      <a:ea typeface="Cambria Math" panose="02040503050406030204" pitchFamily="18" charset="0"/>
                                    </a:rPr>
                                    <m:t>𝜋</m:t>
                                  </m:r>
                                  <m:r>
                                    <a:rPr lang="en-CA" i="1">
                                      <a:latin typeface="Cambria Math" panose="02040503050406030204" pitchFamily="18" charset="0"/>
                                      <a:ea typeface="Cambria Math" panose="02040503050406030204" pitchFamily="18" charset="0"/>
                                    </a:rPr>
                                    <m:t>𝜉</m:t>
                                  </m:r>
                                  <m:r>
                                    <a:rPr lang="en-CA" i="1" baseline="-25000">
                                      <a:latin typeface="Cambria Math" panose="02040503050406030204" pitchFamily="18" charset="0"/>
                                      <a:ea typeface="Cambria Math" panose="02040503050406030204" pitchFamily="18" charset="0"/>
                                    </a:rPr>
                                    <m:t>0</m:t>
                                  </m:r>
                                </m:num>
                                <m:den>
                                  <m:r>
                                    <a:rPr lang="en-CA" i="1">
                                      <a:latin typeface="Cambria Math" panose="02040503050406030204" pitchFamily="18" charset="0"/>
                                      <a:ea typeface="Cambria Math" panose="02040503050406030204" pitchFamily="18" charset="0"/>
                                    </a:rPr>
                                    <m:t>𝑙</m:t>
                                  </m:r>
                                </m:den>
                              </m:f>
                            </m:e>
                          </m:d>
                        </m:e>
                        <m:sup>
                          <m:r>
                            <a:rPr lang="en-CA" b="0" i="1" smtClean="0">
                              <a:latin typeface="Cambria Math" panose="02040503050406030204" pitchFamily="18" charset="0"/>
                              <a:ea typeface="Cambria Math" panose="02040503050406030204" pitchFamily="18" charset="0"/>
                            </a:rPr>
                            <m:t>3/2</m:t>
                          </m:r>
                        </m:sup>
                      </m:sSup>
                      <m:r>
                        <a:rPr lang="en-CA" b="0" i="1" smtClean="0">
                          <a:latin typeface="Cambria Math" panose="02040503050406030204" pitchFamily="18" charset="0"/>
                          <a:ea typeface="Cambria Math" panose="02040503050406030204" pitchFamily="18" charset="0"/>
                        </a:rPr>
                        <m:t>𝑙</m:t>
                      </m:r>
                    </m:oMath>
                  </m:oMathPara>
                </a14:m>
                <a:endParaRPr lang="en-CA" dirty="0"/>
              </a:p>
            </p:txBody>
          </p:sp>
        </mc:Choice>
        <mc:Fallback xmlns="">
          <p:sp>
            <p:nvSpPr>
              <p:cNvPr id="20" name="TextBox 19"/>
              <p:cNvSpPr txBox="1">
                <a:spLocks noRot="1" noChangeAspect="1" noMove="1" noResize="1" noEditPoints="1" noAdjustHandles="1" noChangeArrowheads="1" noChangeShapeType="1" noTextEdit="1"/>
              </p:cNvSpPr>
              <p:nvPr/>
            </p:nvSpPr>
            <p:spPr>
              <a:xfrm>
                <a:off x="1246151" y="1751325"/>
                <a:ext cx="1983748" cy="688202"/>
              </a:xfrm>
              <a:prstGeom prst="rect">
                <a:avLst/>
              </a:prstGeom>
              <a:blipFill>
                <a:blip r:embed="rId9"/>
                <a:stretch>
                  <a:fillRect/>
                </a:stretch>
              </a:blipFill>
            </p:spPr>
            <p:txBody>
              <a:bodyPr/>
              <a:lstStyle/>
              <a:p>
                <a:r>
                  <a:rPr lang="en-CA">
                    <a:noFill/>
                  </a:rPr>
                  <a:t> </a:t>
                </a:r>
              </a:p>
            </p:txBody>
          </p:sp>
        </mc:Fallback>
      </mc:AlternateContent>
      <p:sp>
        <p:nvSpPr>
          <p:cNvPr id="27" name="Right Arrow 26"/>
          <p:cNvSpPr/>
          <p:nvPr/>
        </p:nvSpPr>
        <p:spPr bwMode="auto">
          <a:xfrm>
            <a:off x="619507" y="1942855"/>
            <a:ext cx="493059" cy="394447"/>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Tree>
    <p:extLst>
      <p:ext uri="{BB962C8B-B14F-4D97-AF65-F5344CB8AC3E}">
        <p14:creationId xmlns:p14="http://schemas.microsoft.com/office/powerpoint/2010/main" val="34504693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http://isolde.web.cern.ch/sites/isolde.web.cern.ch/files/styles/large/public/HIE-ISOLDE1.jpg?itok=3Bvauxi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6450" y="3625300"/>
            <a:ext cx="3586858" cy="26901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CA" dirty="0" smtClean="0"/>
              <a:t>CERN – </a:t>
            </a:r>
            <a:r>
              <a:rPr lang="en-CA" dirty="0" err="1" smtClean="0"/>
              <a:t>Nb</a:t>
            </a:r>
            <a:r>
              <a:rPr lang="en-CA" dirty="0" smtClean="0"/>
              <a:t> on Cu cavities</a:t>
            </a:r>
            <a:endParaRPr lang="en-CA"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47864" y="2492896"/>
            <a:ext cx="3172435" cy="2376264"/>
          </a:xfrm>
        </p:spPr>
      </p:pic>
      <p:pic>
        <p:nvPicPr>
          <p:cNvPr id="7"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504" y="802974"/>
            <a:ext cx="4068452" cy="2738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flipH="1">
            <a:off x="3995936" y="884034"/>
            <a:ext cx="4814821" cy="1200329"/>
          </a:xfrm>
          <a:prstGeom prst="rect">
            <a:avLst/>
          </a:prstGeom>
          <a:noFill/>
        </p:spPr>
        <p:txBody>
          <a:bodyPr wrap="square" rtlCol="0">
            <a:spAutoFit/>
          </a:bodyPr>
          <a:lstStyle/>
          <a:p>
            <a:r>
              <a:rPr lang="en-CA" i="1" dirty="0" smtClean="0"/>
              <a:t>CERN first started to use </a:t>
            </a:r>
            <a:r>
              <a:rPr lang="en-CA" i="1" dirty="0" err="1" smtClean="0"/>
              <a:t>Nb</a:t>
            </a:r>
            <a:r>
              <a:rPr lang="en-CA" i="1" dirty="0" smtClean="0"/>
              <a:t> on Cu technology for LEP-II cavities.</a:t>
            </a:r>
          </a:p>
          <a:p>
            <a:r>
              <a:rPr lang="en-CA" i="1" dirty="0" smtClean="0"/>
              <a:t>Du to the low frequency and optimal mean free path economical operation at 4.5K was possible</a:t>
            </a:r>
            <a:r>
              <a:rPr lang="en-CA" dirty="0" smtClean="0"/>
              <a:t> </a:t>
            </a:r>
          </a:p>
        </p:txBody>
      </p:sp>
      <p:sp>
        <p:nvSpPr>
          <p:cNvPr id="10" name="TextBox 9"/>
          <p:cNvSpPr txBox="1"/>
          <p:nvPr/>
        </p:nvSpPr>
        <p:spPr>
          <a:xfrm>
            <a:off x="5580112" y="5853779"/>
            <a:ext cx="2438873" cy="461665"/>
          </a:xfrm>
          <a:prstGeom prst="rect">
            <a:avLst/>
          </a:prstGeom>
          <a:noFill/>
        </p:spPr>
        <p:txBody>
          <a:bodyPr wrap="none" rtlCol="0">
            <a:spAutoFit/>
          </a:bodyPr>
          <a:lstStyle/>
          <a:p>
            <a:r>
              <a:rPr lang="en-CA" sz="2400" dirty="0" err="1" smtClean="0">
                <a:solidFill>
                  <a:schemeClr val="bg1"/>
                </a:solidFill>
              </a:rPr>
              <a:t>Hie</a:t>
            </a:r>
            <a:r>
              <a:rPr lang="en-CA" sz="2400" dirty="0" smtClean="0">
                <a:solidFill>
                  <a:schemeClr val="bg1"/>
                </a:solidFill>
              </a:rPr>
              <a:t>-Isolde cavities</a:t>
            </a:r>
            <a:endParaRPr lang="en-CA" sz="2400" dirty="0">
              <a:solidFill>
                <a:schemeClr val="bg1"/>
              </a:solidFill>
            </a:endParaRPr>
          </a:p>
        </p:txBody>
      </p:sp>
      <p:sp>
        <p:nvSpPr>
          <p:cNvPr id="11" name="TextBox 10"/>
          <p:cNvSpPr txBox="1"/>
          <p:nvPr/>
        </p:nvSpPr>
        <p:spPr>
          <a:xfrm>
            <a:off x="3563888" y="4338464"/>
            <a:ext cx="1666162" cy="461665"/>
          </a:xfrm>
          <a:prstGeom prst="rect">
            <a:avLst/>
          </a:prstGeom>
          <a:noFill/>
        </p:spPr>
        <p:txBody>
          <a:bodyPr wrap="none" rtlCol="0">
            <a:spAutoFit/>
          </a:bodyPr>
          <a:lstStyle/>
          <a:p>
            <a:r>
              <a:rPr lang="en-CA" sz="2400" dirty="0" smtClean="0">
                <a:solidFill>
                  <a:schemeClr val="bg1"/>
                </a:solidFill>
              </a:rPr>
              <a:t>LHC cavities</a:t>
            </a:r>
            <a:endParaRPr lang="en-CA" sz="2400" dirty="0">
              <a:solidFill>
                <a:schemeClr val="bg1"/>
              </a:solidFill>
            </a:endParaRPr>
          </a:p>
        </p:txBody>
      </p:sp>
      <p:sp>
        <p:nvSpPr>
          <p:cNvPr id="12" name="TextBox 11"/>
          <p:cNvSpPr txBox="1"/>
          <p:nvPr/>
        </p:nvSpPr>
        <p:spPr>
          <a:xfrm flipH="1">
            <a:off x="1151620" y="766672"/>
            <a:ext cx="1800200" cy="584775"/>
          </a:xfrm>
          <a:prstGeom prst="rect">
            <a:avLst/>
          </a:prstGeom>
          <a:noFill/>
        </p:spPr>
        <p:txBody>
          <a:bodyPr wrap="square" rtlCol="0">
            <a:spAutoFit/>
          </a:bodyPr>
          <a:lstStyle/>
          <a:p>
            <a:r>
              <a:rPr lang="en-CA" sz="3200" dirty="0" smtClean="0">
                <a:solidFill>
                  <a:schemeClr val="bg1"/>
                </a:solidFill>
              </a:rPr>
              <a:t>352 MHz</a:t>
            </a:r>
            <a:endParaRPr lang="en-CA" sz="3200" dirty="0">
              <a:solidFill>
                <a:schemeClr val="bg1"/>
              </a:solidFill>
            </a:endParaRPr>
          </a:p>
        </p:txBody>
      </p:sp>
      <p:sp>
        <p:nvSpPr>
          <p:cNvPr id="13" name="TextBox 12"/>
          <p:cNvSpPr txBox="1"/>
          <p:nvPr/>
        </p:nvSpPr>
        <p:spPr>
          <a:xfrm flipH="1">
            <a:off x="4396969" y="2439201"/>
            <a:ext cx="1800200" cy="584775"/>
          </a:xfrm>
          <a:prstGeom prst="rect">
            <a:avLst/>
          </a:prstGeom>
          <a:noFill/>
        </p:spPr>
        <p:txBody>
          <a:bodyPr wrap="square" rtlCol="0">
            <a:spAutoFit/>
          </a:bodyPr>
          <a:lstStyle/>
          <a:p>
            <a:r>
              <a:rPr lang="en-CA" sz="3200" dirty="0" smtClean="0">
                <a:solidFill>
                  <a:schemeClr val="bg1"/>
                </a:solidFill>
              </a:rPr>
              <a:t>400 MHz</a:t>
            </a:r>
            <a:endParaRPr lang="en-CA" sz="3200" dirty="0">
              <a:solidFill>
                <a:schemeClr val="bg1"/>
              </a:solidFill>
            </a:endParaRPr>
          </a:p>
        </p:txBody>
      </p:sp>
      <p:sp>
        <p:nvSpPr>
          <p:cNvPr id="14" name="TextBox 13"/>
          <p:cNvSpPr txBox="1"/>
          <p:nvPr/>
        </p:nvSpPr>
        <p:spPr>
          <a:xfrm flipH="1">
            <a:off x="7396223" y="3625300"/>
            <a:ext cx="1800200" cy="584775"/>
          </a:xfrm>
          <a:prstGeom prst="rect">
            <a:avLst/>
          </a:prstGeom>
          <a:noFill/>
        </p:spPr>
        <p:txBody>
          <a:bodyPr wrap="square" rtlCol="0">
            <a:spAutoFit/>
          </a:bodyPr>
          <a:lstStyle/>
          <a:p>
            <a:r>
              <a:rPr lang="en-CA" sz="3200" dirty="0">
                <a:solidFill>
                  <a:schemeClr val="bg1"/>
                </a:solidFill>
              </a:rPr>
              <a:t>1</a:t>
            </a:r>
            <a:r>
              <a:rPr lang="en-CA" sz="3200" dirty="0" smtClean="0">
                <a:solidFill>
                  <a:schemeClr val="bg1"/>
                </a:solidFill>
              </a:rPr>
              <a:t>00 MHz</a:t>
            </a:r>
            <a:endParaRPr lang="en-CA" sz="3200" dirty="0">
              <a:solidFill>
                <a:schemeClr val="bg1"/>
              </a:solidFill>
            </a:endParaRPr>
          </a:p>
        </p:txBody>
      </p:sp>
      <p:sp>
        <p:nvSpPr>
          <p:cNvPr id="15" name="TextBox 14"/>
          <p:cNvSpPr txBox="1"/>
          <p:nvPr/>
        </p:nvSpPr>
        <p:spPr>
          <a:xfrm flipH="1">
            <a:off x="107504" y="3625486"/>
            <a:ext cx="3050625" cy="923330"/>
          </a:xfrm>
          <a:prstGeom prst="rect">
            <a:avLst/>
          </a:prstGeom>
          <a:noFill/>
        </p:spPr>
        <p:txBody>
          <a:bodyPr wrap="square" rtlCol="0">
            <a:spAutoFit/>
          </a:bodyPr>
          <a:lstStyle/>
          <a:p>
            <a:r>
              <a:rPr lang="en-CA" i="1" dirty="0" smtClean="0"/>
              <a:t>The technology was then adopted for the 400 MHz LHC cavities</a:t>
            </a:r>
          </a:p>
        </p:txBody>
      </p:sp>
      <p:sp>
        <p:nvSpPr>
          <p:cNvPr id="16" name="TextBox 15"/>
          <p:cNvSpPr txBox="1"/>
          <p:nvPr/>
        </p:nvSpPr>
        <p:spPr>
          <a:xfrm flipH="1">
            <a:off x="1891061" y="5277693"/>
            <a:ext cx="3605389" cy="646331"/>
          </a:xfrm>
          <a:prstGeom prst="rect">
            <a:avLst/>
          </a:prstGeom>
          <a:noFill/>
        </p:spPr>
        <p:txBody>
          <a:bodyPr wrap="square" rtlCol="0">
            <a:spAutoFit/>
          </a:bodyPr>
          <a:lstStyle/>
          <a:p>
            <a:r>
              <a:rPr lang="en-CA" i="1" dirty="0" err="1" smtClean="0"/>
              <a:t>Hie</a:t>
            </a:r>
            <a:r>
              <a:rPr lang="en-CA" i="1" dirty="0" smtClean="0"/>
              <a:t>-Isolde Quarter Wave Resonator commissioned in 2015</a:t>
            </a:r>
          </a:p>
        </p:txBody>
      </p:sp>
      <p:sp>
        <p:nvSpPr>
          <p:cNvPr id="17" name="Footer Placeholder 16"/>
          <p:cNvSpPr>
            <a:spLocks noGrp="1"/>
          </p:cNvSpPr>
          <p:nvPr>
            <p:ph type="ftr" sz="quarter" idx="11"/>
          </p:nvPr>
        </p:nvSpPr>
        <p:spPr/>
        <p:txBody>
          <a:bodyPr/>
          <a:lstStyle/>
          <a:p>
            <a:r>
              <a:rPr lang="en-US" smtClean="0"/>
              <a:t>T. Junginger – IAS Saskatoon </a:t>
            </a:r>
            <a:endParaRPr lang="en-CA" dirty="0"/>
          </a:p>
        </p:txBody>
      </p:sp>
      <p:sp>
        <p:nvSpPr>
          <p:cNvPr id="18" name="Slide Number Placeholder 17"/>
          <p:cNvSpPr>
            <a:spLocks noGrp="1"/>
          </p:cNvSpPr>
          <p:nvPr>
            <p:ph type="sldNum" sz="quarter" idx="12"/>
          </p:nvPr>
        </p:nvSpPr>
        <p:spPr/>
        <p:txBody>
          <a:bodyPr/>
          <a:lstStyle/>
          <a:p>
            <a:fld id="{A5133171-1A2B-45AF-BC19-83A39A9692BB}" type="slidenum">
              <a:rPr lang="en-CA" smtClean="0"/>
              <a:pPr/>
              <a:t>39</a:t>
            </a:fld>
            <a:r>
              <a:rPr lang="en-CA" smtClean="0"/>
              <a:t>/62</a:t>
            </a:r>
            <a:endParaRPr lang="en-CA" dirty="0"/>
          </a:p>
        </p:txBody>
      </p:sp>
    </p:spTree>
    <p:extLst>
      <p:ext uri="{BB962C8B-B14F-4D97-AF65-F5344CB8AC3E}">
        <p14:creationId xmlns:p14="http://schemas.microsoft.com/office/powerpoint/2010/main" val="2976425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841603" y="4446001"/>
            <a:ext cx="5241705" cy="1680162"/>
          </a:xfrm>
          <a:prstGeom prst="rect">
            <a:avLst/>
          </a:prstGeom>
        </p:spPr>
      </p:pic>
      <p:sp>
        <p:nvSpPr>
          <p:cNvPr id="2" name="Title 1"/>
          <p:cNvSpPr>
            <a:spLocks noGrp="1"/>
          </p:cNvSpPr>
          <p:nvPr>
            <p:ph type="title"/>
          </p:nvPr>
        </p:nvSpPr>
        <p:spPr/>
        <p:txBody>
          <a:bodyPr>
            <a:noAutofit/>
          </a:bodyPr>
          <a:lstStyle/>
          <a:p>
            <a:r>
              <a:rPr lang="en-CA" sz="2800" dirty="0"/>
              <a:t>Surface treatments for State of the art SRF cavities</a:t>
            </a:r>
          </a:p>
        </p:txBody>
      </p:sp>
      <p:sp>
        <p:nvSpPr>
          <p:cNvPr id="3" name="Content Placeholder 2"/>
          <p:cNvSpPr>
            <a:spLocks noGrp="1"/>
          </p:cNvSpPr>
          <p:nvPr>
            <p:ph idx="1"/>
          </p:nvPr>
        </p:nvSpPr>
        <p:spPr>
          <a:xfrm>
            <a:off x="78731" y="764704"/>
            <a:ext cx="4217967" cy="5361459"/>
          </a:xfrm>
        </p:spPr>
        <p:txBody>
          <a:bodyPr>
            <a:noAutofit/>
          </a:bodyPr>
          <a:lstStyle/>
          <a:p>
            <a:r>
              <a:rPr lang="en-CA" sz="2000"/>
              <a:t>SRF is highly efficient but complex technology</a:t>
            </a:r>
          </a:p>
          <a:p>
            <a:r>
              <a:rPr lang="en-CA" sz="2000"/>
              <a:t>Supercurrents only flow within a few tens of nanometres</a:t>
            </a:r>
          </a:p>
          <a:p>
            <a:pPr lvl="1"/>
            <a:r>
              <a:rPr lang="en-CA" sz="2000"/>
              <a:t>Performance is very sensitive to near surface material properties which can be engineered by heat treatments in vacuum or low pressure gas atmosphere</a:t>
            </a:r>
          </a:p>
          <a:p>
            <a:r>
              <a:rPr lang="en-CA" sz="2000"/>
              <a:t>Maximum quality factor and accelerating gradient depend on surface treatment but also on RF frequency, cavity shape (surface field configuration), ambient magnetic flux in a correlated and not fully understood way </a:t>
            </a:r>
          </a:p>
        </p:txBody>
      </p:sp>
      <p:pic>
        <p:nvPicPr>
          <p:cNvPr id="21" name="Picture 20"/>
          <p:cNvPicPr>
            <a:picLocks noChangeAspect="1"/>
          </p:cNvPicPr>
          <p:nvPr/>
        </p:nvPicPr>
        <p:blipFill>
          <a:blip r:embed="rId3"/>
          <a:stretch>
            <a:fillRect/>
          </a:stretch>
        </p:blipFill>
        <p:spPr>
          <a:xfrm>
            <a:off x="4269796" y="764704"/>
            <a:ext cx="4864372" cy="3537281"/>
          </a:xfrm>
          <a:prstGeom prst="rect">
            <a:avLst/>
          </a:prstGeom>
          <a:noFill/>
          <a:ln>
            <a:solidFill>
              <a:schemeClr val="tx1"/>
            </a:solidFill>
          </a:ln>
        </p:spPr>
      </p:pic>
      <p:sp>
        <p:nvSpPr>
          <p:cNvPr id="4" name="Footer Placeholder 3"/>
          <p:cNvSpPr>
            <a:spLocks noGrp="1"/>
          </p:cNvSpPr>
          <p:nvPr>
            <p:ph type="ftr" sz="quarter" idx="11"/>
          </p:nvPr>
        </p:nvSpPr>
        <p:spPr/>
        <p:txBody>
          <a:bodyPr/>
          <a:lstStyle/>
          <a:p>
            <a:r>
              <a:rPr lang="en-US" smtClean="0"/>
              <a:t>T. Junginger – IAS Saskatoon </a:t>
            </a:r>
            <a:endParaRPr lang="en-CA" dirty="0"/>
          </a:p>
        </p:txBody>
      </p:sp>
      <p:sp>
        <p:nvSpPr>
          <p:cNvPr id="5" name="Slide Number Placeholder 4"/>
          <p:cNvSpPr>
            <a:spLocks noGrp="1"/>
          </p:cNvSpPr>
          <p:nvPr>
            <p:ph type="sldNum" sz="quarter" idx="12"/>
          </p:nvPr>
        </p:nvSpPr>
        <p:spPr/>
        <p:txBody>
          <a:bodyPr/>
          <a:lstStyle/>
          <a:p>
            <a:fld id="{A5133171-1A2B-45AF-BC19-83A39A9692BB}" type="slidenum">
              <a:rPr lang="en-CA" smtClean="0"/>
              <a:pPr/>
              <a:t>4</a:t>
            </a:fld>
            <a:r>
              <a:rPr lang="en-CA" smtClean="0"/>
              <a:t>/62</a:t>
            </a:r>
            <a:endParaRPr lang="en-CA" dirty="0"/>
          </a:p>
        </p:txBody>
      </p:sp>
    </p:spTree>
    <p:extLst>
      <p:ext uri="{BB962C8B-B14F-4D97-AF65-F5344CB8AC3E}">
        <p14:creationId xmlns:p14="http://schemas.microsoft.com/office/powerpoint/2010/main" val="4208143842"/>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4"/>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RF surface resistance</a:t>
            </a:r>
            <a:endParaRPr lang="en-US" dirty="0"/>
          </a:p>
        </p:txBody>
      </p:sp>
      <p:sp>
        <p:nvSpPr>
          <p:cNvPr id="6" name="Content Placeholder 5"/>
          <p:cNvSpPr>
            <a:spLocks noGrp="1"/>
          </p:cNvSpPr>
          <p:nvPr>
            <p:ph sz="quarter" idx="1"/>
          </p:nvPr>
        </p:nvSpPr>
        <p:spPr>
          <a:xfrm>
            <a:off x="536448" y="1143000"/>
            <a:ext cx="8229600" cy="4937760"/>
          </a:xfrm>
        </p:spPr>
        <p:txBody>
          <a:bodyPr/>
          <a:lstStyle/>
          <a:p>
            <a:endParaRPr lang="en-US" dirty="0" smtClean="0"/>
          </a:p>
          <a:p>
            <a:endParaRPr lang="en-US" dirty="0"/>
          </a:p>
          <a:p>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536448" y="1988840"/>
                <a:ext cx="6692794" cy="2862322"/>
              </a:xfrm>
              <a:prstGeom prst="rect">
                <a:avLst/>
              </a:prstGeom>
              <a:noFill/>
            </p:spPr>
            <p:txBody>
              <a:bodyPr wrap="none" rtlCol="0">
                <a:spAutoFit/>
              </a:bodyPr>
              <a:lstStyle/>
              <a:p>
                <a:r>
                  <a:rPr lang="en-US" sz="2800" dirty="0" smtClean="0"/>
                  <a:t>This equation implies </a:t>
                </a:r>
                <a:r>
                  <a:rPr lang="en-US" sz="2800" i="1" dirty="0" smtClean="0"/>
                  <a:t>R</a:t>
                </a:r>
                <a:r>
                  <a:rPr lang="en-US" sz="2800" i="1" baseline="-25000" dirty="0" smtClean="0"/>
                  <a:t>S</a:t>
                </a:r>
                <a:r>
                  <a:rPr lang="en-US" sz="2800" dirty="0" smtClean="0"/>
                  <a:t>:</a:t>
                </a:r>
              </a:p>
              <a:p>
                <a:pPr marL="285750" indent="-285750">
                  <a:buFont typeface="Arial" panose="020B0604020202020204" pitchFamily="34" charset="0"/>
                  <a:buChar char="•"/>
                </a:pPr>
                <a:r>
                  <a:rPr lang="en-US" sz="2800" dirty="0"/>
                  <a:t>H</a:t>
                </a:r>
                <a:r>
                  <a:rPr lang="en-US" sz="2800" dirty="0" smtClean="0"/>
                  <a:t>as a minimum for medium purity</a:t>
                </a:r>
              </a:p>
              <a:p>
                <a:pPr marL="285750" indent="-285750">
                  <a:buFont typeface="Arial" panose="020B0604020202020204" pitchFamily="34" charset="0"/>
                  <a:buChar char="•"/>
                </a:pPr>
                <a:r>
                  <a:rPr lang="en-US" sz="2800" dirty="0" smtClean="0"/>
                  <a:t>Is proportional to </a:t>
                </a:r>
                <a14:m>
                  <m:oMath xmlns:m="http://schemas.openxmlformats.org/officeDocument/2006/math">
                    <m:sSup>
                      <m:sSupPr>
                        <m:ctrlPr>
                          <a:rPr lang="de-DE" sz="2800" i="1">
                            <a:latin typeface="Cambria Math" panose="02040503050406030204" pitchFamily="18" charset="0"/>
                            <a:ea typeface="Cambria Math" panose="02040503050406030204" pitchFamily="18" charset="0"/>
                          </a:rPr>
                        </m:ctrlPr>
                      </m:sSupPr>
                      <m:e>
                        <m:r>
                          <a:rPr lang="de-DE" sz="2800" i="1">
                            <a:latin typeface="Cambria Math" panose="02040503050406030204" pitchFamily="18" charset="0"/>
                            <a:ea typeface="Cambria Math" panose="02040503050406030204" pitchFamily="18" charset="0"/>
                          </a:rPr>
                          <m:t>𝜔</m:t>
                        </m:r>
                      </m:e>
                      <m:sup>
                        <m:r>
                          <a:rPr lang="de-DE" sz="2800" i="1">
                            <a:latin typeface="Cambria Math" panose="02040503050406030204" pitchFamily="18" charset="0"/>
                            <a:ea typeface="Cambria Math" panose="02040503050406030204" pitchFamily="18" charset="0"/>
                          </a:rPr>
                          <m:t>2</m:t>
                        </m:r>
                        <m:r>
                          <a:rPr lang="de-DE" sz="2800" b="0" i="1" smtClean="0">
                            <a:latin typeface="Cambria Math" panose="02040503050406030204" pitchFamily="18" charset="0"/>
                            <a:ea typeface="Cambria Math" panose="02040503050406030204" pitchFamily="18" charset="0"/>
                          </a:rPr>
                          <m:t> </m:t>
                        </m:r>
                      </m:sup>
                    </m:sSup>
                  </m:oMath>
                </a14:m>
                <a:r>
                  <a:rPr lang="en-US" sz="2800" dirty="0" smtClean="0"/>
                  <a:t>  </a:t>
                </a:r>
                <a:r>
                  <a:rPr lang="en-US" sz="2800" dirty="0" smtClean="0">
                    <a:solidFill>
                      <a:srgbClr val="92D050"/>
                    </a:solidFill>
                  </a:rPr>
                  <a:t> </a:t>
                </a:r>
              </a:p>
              <a:p>
                <a:pPr marL="285750" indent="-285750">
                  <a:buFont typeface="Arial" panose="020B0604020202020204" pitchFamily="34" charset="0"/>
                  <a:buChar char="•"/>
                </a:pPr>
                <a:r>
                  <a:rPr lang="en-US" sz="2800" dirty="0" smtClean="0"/>
                  <a:t>Decreases exponentially with temperature</a:t>
                </a:r>
              </a:p>
              <a:p>
                <a:pPr marL="285750" indent="-285750">
                  <a:buFont typeface="Arial" panose="020B0604020202020204" pitchFamily="34" charset="0"/>
                  <a:buChar char="•"/>
                </a:pPr>
                <a:r>
                  <a:rPr lang="en-US" sz="2800" dirty="0" smtClean="0"/>
                  <a:t>Vanishes as </a:t>
                </a:r>
                <a:r>
                  <a:rPr lang="en-US" sz="2800" i="1" dirty="0" err="1" smtClean="0"/>
                  <a:t>T</a:t>
                </a:r>
                <a:r>
                  <a:rPr lang="en-US" sz="2800" dirty="0" err="1" smtClean="0">
                    <a:sym typeface="Wingdings" panose="05000000000000000000" pitchFamily="2" charset="2"/>
                  </a:rPr>
                  <a:t>0</a:t>
                </a:r>
                <a:r>
                  <a:rPr lang="en-US" sz="2800" dirty="0" smtClean="0">
                    <a:sym typeface="Wingdings" panose="05000000000000000000" pitchFamily="2" charset="2"/>
                  </a:rPr>
                  <a:t> K</a:t>
                </a:r>
              </a:p>
              <a:p>
                <a:pPr marL="285750" indent="-285750">
                  <a:buFont typeface="Arial" panose="020B0604020202020204" pitchFamily="34" charset="0"/>
                  <a:buChar char="•"/>
                </a:pPr>
                <a:r>
                  <a:rPr lang="en-US" sz="2800" dirty="0" smtClean="0">
                    <a:sym typeface="Wingdings" panose="05000000000000000000" pitchFamily="2" charset="2"/>
                  </a:rPr>
                  <a:t>Is independent of RF field strength</a:t>
                </a:r>
                <a:endParaRPr lang="en-US" sz="2800" dirty="0" smtClean="0"/>
              </a:p>
              <a:p>
                <a:pPr marL="285750" indent="-285750">
                  <a:buFont typeface="Arial" panose="020B0604020202020204" pitchFamily="34" charset="0"/>
                  <a:buChar char="•"/>
                </a:pPr>
                <a:endParaRPr lang="en-US" baseline="-25000" dirty="0"/>
              </a:p>
            </p:txBody>
          </p:sp>
        </mc:Choice>
        <mc:Fallback xmlns="">
          <p:sp>
            <p:nvSpPr>
              <p:cNvPr id="8" name="TextBox 7"/>
              <p:cNvSpPr txBox="1">
                <a:spLocks noRot="1" noChangeAspect="1" noMove="1" noResize="1" noEditPoints="1" noAdjustHandles="1" noChangeArrowheads="1" noChangeShapeType="1" noTextEdit="1"/>
              </p:cNvSpPr>
              <p:nvPr/>
            </p:nvSpPr>
            <p:spPr>
              <a:xfrm>
                <a:off x="536448" y="1988840"/>
                <a:ext cx="6692794" cy="2862322"/>
              </a:xfrm>
              <a:prstGeom prst="rect">
                <a:avLst/>
              </a:prstGeom>
              <a:blipFill rotWithShape="1">
                <a:blip r:embed="rId3"/>
                <a:stretch>
                  <a:fillRect l="-1821" t="-1915"/>
                </a:stretch>
              </a:blipFill>
            </p:spPr>
            <p:txBody>
              <a:bodyPr/>
              <a:lstStyle/>
              <a:p>
                <a:r>
                  <a:rPr lang="en-CA">
                    <a:noFill/>
                  </a:rPr>
                  <a:t> </a:t>
                </a:r>
              </a:p>
            </p:txBody>
          </p:sp>
        </mc:Fallback>
      </mc:AlternateContent>
      <p:sp>
        <p:nvSpPr>
          <p:cNvPr id="9" name="TextBox 8"/>
          <p:cNvSpPr txBox="1"/>
          <p:nvPr/>
        </p:nvSpPr>
        <p:spPr>
          <a:xfrm>
            <a:off x="330768" y="5211197"/>
            <a:ext cx="8640960" cy="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800" dirty="0" smtClean="0"/>
              <a:t>In the following we will compare these assumptions to experimental data</a:t>
            </a:r>
            <a:endParaRPr lang="en-US" sz="2800" dirty="0"/>
          </a:p>
        </p:txBody>
      </p:sp>
      <mc:AlternateContent xmlns:mc="http://schemas.openxmlformats.org/markup-compatibility/2006" xmlns:a14="http://schemas.microsoft.com/office/drawing/2010/main">
        <mc:Choice Requires="a14">
          <p:sp>
            <p:nvSpPr>
              <p:cNvPr id="15" name="TextBox 14"/>
              <p:cNvSpPr txBox="1"/>
              <p:nvPr/>
            </p:nvSpPr>
            <p:spPr>
              <a:xfrm>
                <a:off x="755576" y="695921"/>
                <a:ext cx="6627199" cy="13830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4000" b="0" i="1" smtClean="0">
                              <a:latin typeface="Cambria Math" panose="02040503050406030204" pitchFamily="18" charset="0"/>
                            </a:rPr>
                          </m:ctrlPr>
                        </m:sSubPr>
                        <m:e>
                          <m:r>
                            <a:rPr lang="de-DE" sz="4000" b="0" i="1" smtClean="0">
                              <a:latin typeface="Cambria Math" panose="02040503050406030204" pitchFamily="18" charset="0"/>
                            </a:rPr>
                            <m:t>𝑅</m:t>
                          </m:r>
                        </m:e>
                        <m:sub>
                          <m:r>
                            <m:rPr>
                              <m:sty m:val="p"/>
                            </m:rPr>
                            <a:rPr lang="de-DE" sz="4000" b="0" i="0" smtClean="0">
                              <a:latin typeface="Cambria Math" panose="02040503050406030204" pitchFamily="18" charset="0"/>
                            </a:rPr>
                            <m:t>BCS</m:t>
                          </m:r>
                        </m:sub>
                      </m:sSub>
                      <m:r>
                        <a:rPr lang="de-DE" sz="4000" b="0" i="1" smtClean="0">
                          <a:latin typeface="Cambria Math" panose="02040503050406030204" pitchFamily="18" charset="0"/>
                        </a:rPr>
                        <m:t>=</m:t>
                      </m:r>
                      <m:sSup>
                        <m:sSupPr>
                          <m:ctrlPr>
                            <a:rPr lang="de-DE" sz="4000" b="0" i="1" smtClean="0">
                              <a:latin typeface="Cambria Math" panose="02040503050406030204" pitchFamily="18" charset="0"/>
                              <a:ea typeface="Cambria Math" panose="02040503050406030204" pitchFamily="18" charset="0"/>
                            </a:rPr>
                          </m:ctrlPr>
                        </m:sSupPr>
                        <m:e>
                          <m:r>
                            <a:rPr lang="de-DE" sz="4000" b="0" i="1" smtClean="0">
                              <a:latin typeface="Cambria Math" panose="02040503050406030204" pitchFamily="18" charset="0"/>
                              <a:ea typeface="Cambria Math" panose="02040503050406030204" pitchFamily="18" charset="0"/>
                            </a:rPr>
                            <m:t>𝜔</m:t>
                          </m:r>
                        </m:e>
                        <m:sup>
                          <m:r>
                            <a:rPr lang="de-DE" sz="4000" b="0" i="1" smtClean="0">
                              <a:latin typeface="Cambria Math" panose="02040503050406030204" pitchFamily="18" charset="0"/>
                              <a:ea typeface="Cambria Math" panose="02040503050406030204" pitchFamily="18" charset="0"/>
                            </a:rPr>
                            <m:t>2</m:t>
                          </m:r>
                        </m:sup>
                      </m:sSup>
                      <m:sSup>
                        <m:sSupPr>
                          <m:ctrlPr>
                            <a:rPr lang="de-DE" sz="4000" b="0" i="1" smtClean="0">
                              <a:latin typeface="Cambria Math" panose="02040503050406030204" pitchFamily="18" charset="0"/>
                              <a:ea typeface="Cambria Math" panose="02040503050406030204" pitchFamily="18" charset="0"/>
                            </a:rPr>
                          </m:ctrlPr>
                        </m:sSupPr>
                        <m:e>
                          <m:r>
                            <a:rPr lang="de-DE" sz="4000" b="0" i="1" smtClean="0">
                              <a:latin typeface="Cambria Math" panose="02040503050406030204" pitchFamily="18" charset="0"/>
                              <a:ea typeface="Cambria Math" panose="02040503050406030204" pitchFamily="18" charset="0"/>
                            </a:rPr>
                            <m:t>𝜆</m:t>
                          </m:r>
                        </m:e>
                        <m:sup>
                          <m:r>
                            <a:rPr lang="de-DE" sz="4000" b="0" i="1" smtClean="0">
                              <a:latin typeface="Cambria Math" panose="02040503050406030204" pitchFamily="18" charset="0"/>
                              <a:ea typeface="Cambria Math" panose="02040503050406030204" pitchFamily="18" charset="0"/>
                            </a:rPr>
                            <m:t>3</m:t>
                          </m:r>
                        </m:sup>
                      </m:sSup>
                      <m:sSub>
                        <m:sSubPr>
                          <m:ctrlPr>
                            <a:rPr lang="de-DE" sz="4000" b="0" i="1" smtClean="0">
                              <a:latin typeface="Cambria Math" panose="02040503050406030204" pitchFamily="18" charset="0"/>
                              <a:ea typeface="Cambria Math" panose="02040503050406030204" pitchFamily="18" charset="0"/>
                            </a:rPr>
                          </m:ctrlPr>
                        </m:sSubPr>
                        <m:e>
                          <m:r>
                            <a:rPr lang="de-DE" sz="4000" b="0" i="1" smtClean="0">
                              <a:latin typeface="Cambria Math" panose="02040503050406030204" pitchFamily="18" charset="0"/>
                              <a:ea typeface="Cambria Math" panose="02040503050406030204" pitchFamily="18" charset="0"/>
                            </a:rPr>
                            <m:t>𝜎</m:t>
                          </m:r>
                        </m:e>
                        <m:sub>
                          <m:r>
                            <a:rPr lang="en-CA" sz="4000" b="0" i="1" smtClean="0">
                              <a:latin typeface="Cambria Math" panose="02040503050406030204" pitchFamily="18" charset="0"/>
                              <a:ea typeface="Cambria Math" panose="02040503050406030204" pitchFamily="18" charset="0"/>
                            </a:rPr>
                            <m:t>1</m:t>
                          </m:r>
                        </m:sub>
                      </m:sSub>
                      <m:sSubSup>
                        <m:sSubSupPr>
                          <m:ctrlPr>
                            <a:rPr lang="de-DE" sz="4000" b="0" i="1" smtClean="0">
                              <a:latin typeface="Cambria Math" panose="02040503050406030204" pitchFamily="18" charset="0"/>
                              <a:ea typeface="Cambria Math" panose="02040503050406030204" pitchFamily="18" charset="0"/>
                            </a:rPr>
                          </m:ctrlPr>
                        </m:sSubSupPr>
                        <m:e>
                          <m:r>
                            <a:rPr lang="de-DE" sz="4000" b="0" i="1" smtClean="0">
                              <a:latin typeface="Cambria Math" panose="02040503050406030204" pitchFamily="18" charset="0"/>
                              <a:ea typeface="Cambria Math" panose="02040503050406030204" pitchFamily="18" charset="0"/>
                            </a:rPr>
                            <m:t>𝜇</m:t>
                          </m:r>
                        </m:e>
                        <m:sub>
                          <m:r>
                            <a:rPr lang="de-DE" sz="4000" b="0" i="1" smtClean="0">
                              <a:latin typeface="Cambria Math" panose="02040503050406030204" pitchFamily="18" charset="0"/>
                              <a:ea typeface="Cambria Math" panose="02040503050406030204" pitchFamily="18" charset="0"/>
                            </a:rPr>
                            <m:t>0</m:t>
                          </m:r>
                        </m:sub>
                        <m:sup>
                          <m:r>
                            <a:rPr lang="de-DE" sz="4000" b="0" i="1" smtClean="0">
                              <a:latin typeface="Cambria Math" panose="02040503050406030204" pitchFamily="18" charset="0"/>
                              <a:ea typeface="Cambria Math" panose="02040503050406030204" pitchFamily="18" charset="0"/>
                            </a:rPr>
                            <m:t>2</m:t>
                          </m:r>
                        </m:sup>
                      </m:sSubSup>
                      <m:r>
                        <m:rPr>
                          <m:sty m:val="p"/>
                        </m:rPr>
                        <a:rPr lang="de-DE" sz="4000" b="0" i="0" smtClean="0">
                          <a:latin typeface="Cambria Math" panose="02040503050406030204" pitchFamily="18" charset="0"/>
                          <a:ea typeface="Cambria Math" panose="02040503050406030204" pitchFamily="18" charset="0"/>
                        </a:rPr>
                        <m:t>exp</m:t>
                      </m:r>
                      <m:r>
                        <a:rPr lang="de-DE" sz="4000" b="0" i="1" smtClean="0">
                          <a:latin typeface="Cambria Math" panose="02040503050406030204" pitchFamily="18" charset="0"/>
                          <a:ea typeface="Cambria Math" panose="02040503050406030204" pitchFamily="18" charset="0"/>
                        </a:rPr>
                        <m:t>⁡</m:t>
                      </m:r>
                      <m:d>
                        <m:dPr>
                          <m:ctrlPr>
                            <a:rPr lang="de-DE" sz="4000" b="0" i="1" smtClean="0">
                              <a:latin typeface="Cambria Math" panose="02040503050406030204" pitchFamily="18" charset="0"/>
                              <a:ea typeface="Cambria Math" panose="02040503050406030204" pitchFamily="18" charset="0"/>
                            </a:rPr>
                          </m:ctrlPr>
                        </m:dPr>
                        <m:e>
                          <m:r>
                            <a:rPr lang="de-DE" sz="3200" i="1" smtClean="0">
                              <a:latin typeface="Cambria Math" panose="02040503050406030204" pitchFamily="18" charset="0"/>
                            </a:rPr>
                            <m:t>−</m:t>
                          </m:r>
                          <m:f>
                            <m:fPr>
                              <m:ctrlPr>
                                <a:rPr lang="de-DE" sz="3200" i="1">
                                  <a:latin typeface="Cambria Math" panose="02040503050406030204" pitchFamily="18" charset="0"/>
                                  <a:ea typeface="Cambria Math" panose="02040503050406030204" pitchFamily="18" charset="0"/>
                                </a:rPr>
                              </m:ctrlPr>
                            </m:fPr>
                            <m:num>
                              <m:r>
                                <m:rPr>
                                  <m:sty m:val="p"/>
                                </m:rPr>
                                <a:rPr lang="el-GR" sz="3200" i="1">
                                  <a:latin typeface="Cambria Math" panose="02040503050406030204" pitchFamily="18" charset="0"/>
                                  <a:ea typeface="Cambria Math" panose="02040503050406030204" pitchFamily="18" charset="0"/>
                                </a:rPr>
                                <m:t>Δ</m:t>
                              </m:r>
                            </m:num>
                            <m:den>
                              <m:sSub>
                                <m:sSubPr>
                                  <m:ctrlPr>
                                    <a:rPr lang="de-DE" sz="3200" i="1">
                                      <a:latin typeface="Cambria Math" panose="02040503050406030204" pitchFamily="18" charset="0"/>
                                      <a:ea typeface="Cambria Math" panose="02040503050406030204" pitchFamily="18" charset="0"/>
                                    </a:rPr>
                                  </m:ctrlPr>
                                </m:sSubPr>
                                <m:e>
                                  <m:r>
                                    <a:rPr lang="de-DE" sz="3200" i="1">
                                      <a:latin typeface="Cambria Math" panose="02040503050406030204" pitchFamily="18" charset="0"/>
                                      <a:ea typeface="Cambria Math" panose="02040503050406030204" pitchFamily="18" charset="0"/>
                                    </a:rPr>
                                    <m:t>𝑘</m:t>
                                  </m:r>
                                </m:e>
                                <m:sub>
                                  <m:r>
                                    <a:rPr lang="de-DE" sz="3200" i="1">
                                      <a:latin typeface="Cambria Math" panose="02040503050406030204" pitchFamily="18" charset="0"/>
                                      <a:ea typeface="Cambria Math" panose="02040503050406030204" pitchFamily="18" charset="0"/>
                                    </a:rPr>
                                    <m:t>𝑏</m:t>
                                  </m:r>
                                </m:sub>
                              </m:sSub>
                              <m:r>
                                <a:rPr lang="de-DE" sz="3200" i="1">
                                  <a:latin typeface="Cambria Math" panose="02040503050406030204" pitchFamily="18" charset="0"/>
                                  <a:ea typeface="Cambria Math" panose="02040503050406030204" pitchFamily="18" charset="0"/>
                                </a:rPr>
                                <m:t>𝑇</m:t>
                              </m:r>
                            </m:den>
                          </m:f>
                        </m:e>
                      </m:d>
                    </m:oMath>
                  </m:oMathPara>
                </a14:m>
                <a:endParaRPr lang="en-US" sz="2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755576" y="695921"/>
                <a:ext cx="6627199" cy="1383071"/>
              </a:xfrm>
              <a:prstGeom prst="rect">
                <a:avLst/>
              </a:prstGeom>
              <a:blipFill>
                <a:blip r:embed="rId4"/>
                <a:stretch>
                  <a:fillRect/>
                </a:stretch>
              </a:blipFill>
            </p:spPr>
            <p:txBody>
              <a:bodyPr/>
              <a:lstStyle/>
              <a:p>
                <a:r>
                  <a:rPr lang="en-CA">
                    <a:noFill/>
                  </a:rPr>
                  <a:t> </a:t>
                </a:r>
              </a:p>
            </p:txBody>
          </p:sp>
        </mc:Fallback>
      </mc:AlternateContent>
      <p:pic>
        <p:nvPicPr>
          <p:cNvPr id="16" name="Picture 2" descr="https://pixabay.com/static/uploads/photo/2016/03/31/14/37/check-mark-1292787_960_72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2160" y="2492896"/>
            <a:ext cx="360000" cy="353986"/>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T. Junginger – IAS Saskatoon </a:t>
            </a:r>
            <a:endParaRPr lang="en-CA" dirty="0"/>
          </a:p>
        </p:txBody>
      </p:sp>
      <p:sp>
        <p:nvSpPr>
          <p:cNvPr id="4" name="Slide Number Placeholder 3"/>
          <p:cNvSpPr>
            <a:spLocks noGrp="1"/>
          </p:cNvSpPr>
          <p:nvPr>
            <p:ph type="sldNum" sz="quarter" idx="12"/>
          </p:nvPr>
        </p:nvSpPr>
        <p:spPr/>
        <p:txBody>
          <a:bodyPr/>
          <a:lstStyle/>
          <a:p>
            <a:fld id="{A5133171-1A2B-45AF-BC19-83A39A9692BB}" type="slidenum">
              <a:rPr lang="en-CA" smtClean="0"/>
              <a:pPr/>
              <a:t>40</a:t>
            </a:fld>
            <a:r>
              <a:rPr lang="en-CA" smtClean="0"/>
              <a:t>/62</a:t>
            </a:r>
            <a:endParaRPr lang="en-CA" dirty="0"/>
          </a:p>
        </p:txBody>
      </p:sp>
    </p:spTree>
    <p:extLst>
      <p:ext uri="{BB962C8B-B14F-4D97-AF65-F5344CB8AC3E}">
        <p14:creationId xmlns:p14="http://schemas.microsoft.com/office/powerpoint/2010/main" val="21023761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853" r="43723"/>
          <a:stretch/>
        </p:blipFill>
        <p:spPr>
          <a:xfrm>
            <a:off x="474785" y="980728"/>
            <a:ext cx="5328592" cy="5060703"/>
          </a:xfrm>
        </p:spPr>
      </p:pic>
      <p:sp>
        <p:nvSpPr>
          <p:cNvPr id="2" name="Title 1"/>
          <p:cNvSpPr>
            <a:spLocks noGrp="1"/>
          </p:cNvSpPr>
          <p:nvPr>
            <p:ph type="title"/>
          </p:nvPr>
        </p:nvSpPr>
        <p:spPr>
          <a:xfrm>
            <a:off x="457200" y="-99392"/>
            <a:ext cx="8229600" cy="990600"/>
          </a:xfrm>
        </p:spPr>
        <p:txBody>
          <a:bodyPr/>
          <a:lstStyle/>
          <a:p>
            <a:r>
              <a:rPr lang="en-US" dirty="0" smtClean="0"/>
              <a:t>The RF surface resistance</a:t>
            </a:r>
            <a:endParaRPr lang="en-US" dirty="0"/>
          </a:p>
        </p:txBody>
      </p:sp>
      <p:cxnSp>
        <p:nvCxnSpPr>
          <p:cNvPr id="9" name="Straight Connector 8"/>
          <p:cNvCxnSpPr/>
          <p:nvPr/>
        </p:nvCxnSpPr>
        <p:spPr>
          <a:xfrm>
            <a:off x="1547664" y="1484784"/>
            <a:ext cx="0" cy="3960440"/>
          </a:xfrm>
          <a:prstGeom prst="line">
            <a:avLst/>
          </a:prstGeom>
          <a:ln w="44450">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6200000">
            <a:off x="-95448" y="2162175"/>
            <a:ext cx="2680542" cy="461665"/>
          </a:xfrm>
          <a:prstGeom prst="rect">
            <a:avLst/>
          </a:prstGeom>
          <a:noFill/>
        </p:spPr>
        <p:txBody>
          <a:bodyPr wrap="none" rtlCol="0">
            <a:spAutoFit/>
          </a:bodyPr>
          <a:lstStyle/>
          <a:p>
            <a:r>
              <a:rPr lang="en-US" sz="2400" dirty="0" smtClean="0"/>
              <a:t>Normal Conducting</a:t>
            </a:r>
            <a:endParaRPr lang="en-US" sz="2400" dirty="0"/>
          </a:p>
        </p:txBody>
      </p:sp>
      <p:sp>
        <p:nvSpPr>
          <p:cNvPr id="12" name="TextBox 11"/>
          <p:cNvSpPr txBox="1"/>
          <p:nvPr/>
        </p:nvSpPr>
        <p:spPr>
          <a:xfrm rot="16200000">
            <a:off x="752151" y="2168159"/>
            <a:ext cx="2254463" cy="461665"/>
          </a:xfrm>
          <a:prstGeom prst="rect">
            <a:avLst/>
          </a:prstGeom>
          <a:noFill/>
        </p:spPr>
        <p:txBody>
          <a:bodyPr wrap="none" rtlCol="0">
            <a:spAutoFit/>
          </a:bodyPr>
          <a:lstStyle/>
          <a:p>
            <a:r>
              <a:rPr lang="en-US" sz="2400" dirty="0" smtClean="0"/>
              <a:t>Superconducting</a:t>
            </a:r>
            <a:endParaRPr lang="en-US" sz="2400" dirty="0"/>
          </a:p>
        </p:txBody>
      </p:sp>
      <mc:AlternateContent xmlns:mc="http://schemas.openxmlformats.org/markup-compatibility/2006" xmlns:a14="http://schemas.microsoft.com/office/drawing/2010/main">
        <mc:Choice Requires="a14">
          <p:sp>
            <p:nvSpPr>
              <p:cNvPr id="13" name="TextBox 12"/>
              <p:cNvSpPr txBox="1"/>
              <p:nvPr/>
            </p:nvSpPr>
            <p:spPr>
              <a:xfrm>
                <a:off x="2481305" y="1067545"/>
                <a:ext cx="6627199" cy="13830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4000" b="0" i="1" smtClean="0">
                              <a:latin typeface="Cambria Math" panose="02040503050406030204" pitchFamily="18" charset="0"/>
                            </a:rPr>
                          </m:ctrlPr>
                        </m:sSubPr>
                        <m:e>
                          <m:r>
                            <a:rPr lang="de-DE" sz="4000" b="0" i="1" smtClean="0">
                              <a:latin typeface="Cambria Math" panose="02040503050406030204" pitchFamily="18" charset="0"/>
                            </a:rPr>
                            <m:t>𝑅</m:t>
                          </m:r>
                        </m:e>
                        <m:sub>
                          <m:r>
                            <m:rPr>
                              <m:sty m:val="p"/>
                            </m:rPr>
                            <a:rPr lang="de-DE" sz="4000" b="0" i="0" smtClean="0">
                              <a:latin typeface="Cambria Math" panose="02040503050406030204" pitchFamily="18" charset="0"/>
                            </a:rPr>
                            <m:t>BCS</m:t>
                          </m:r>
                        </m:sub>
                      </m:sSub>
                      <m:r>
                        <a:rPr lang="de-DE" sz="4000" b="0" i="1" smtClean="0">
                          <a:latin typeface="Cambria Math" panose="02040503050406030204" pitchFamily="18" charset="0"/>
                        </a:rPr>
                        <m:t>=</m:t>
                      </m:r>
                      <m:sSup>
                        <m:sSupPr>
                          <m:ctrlPr>
                            <a:rPr lang="de-DE" sz="4000" b="0" i="1" smtClean="0">
                              <a:latin typeface="Cambria Math" panose="02040503050406030204" pitchFamily="18" charset="0"/>
                              <a:ea typeface="Cambria Math" panose="02040503050406030204" pitchFamily="18" charset="0"/>
                            </a:rPr>
                          </m:ctrlPr>
                        </m:sSupPr>
                        <m:e>
                          <m:r>
                            <a:rPr lang="de-DE" sz="4000" b="0" i="1" smtClean="0">
                              <a:latin typeface="Cambria Math" panose="02040503050406030204" pitchFamily="18" charset="0"/>
                              <a:ea typeface="Cambria Math" panose="02040503050406030204" pitchFamily="18" charset="0"/>
                            </a:rPr>
                            <m:t>𝜔</m:t>
                          </m:r>
                        </m:e>
                        <m:sup>
                          <m:r>
                            <a:rPr lang="de-DE" sz="4000" b="0" i="1" smtClean="0">
                              <a:latin typeface="Cambria Math" panose="02040503050406030204" pitchFamily="18" charset="0"/>
                              <a:ea typeface="Cambria Math" panose="02040503050406030204" pitchFamily="18" charset="0"/>
                            </a:rPr>
                            <m:t>2</m:t>
                          </m:r>
                        </m:sup>
                      </m:sSup>
                      <m:sSup>
                        <m:sSupPr>
                          <m:ctrlPr>
                            <a:rPr lang="de-DE" sz="4000" b="0" i="1" smtClean="0">
                              <a:latin typeface="Cambria Math" panose="02040503050406030204" pitchFamily="18" charset="0"/>
                              <a:ea typeface="Cambria Math" panose="02040503050406030204" pitchFamily="18" charset="0"/>
                            </a:rPr>
                          </m:ctrlPr>
                        </m:sSupPr>
                        <m:e>
                          <m:r>
                            <a:rPr lang="de-DE" sz="4000" b="0" i="1" smtClean="0">
                              <a:latin typeface="Cambria Math" panose="02040503050406030204" pitchFamily="18" charset="0"/>
                              <a:ea typeface="Cambria Math" panose="02040503050406030204" pitchFamily="18" charset="0"/>
                            </a:rPr>
                            <m:t>𝜆</m:t>
                          </m:r>
                        </m:e>
                        <m:sup>
                          <m:r>
                            <a:rPr lang="de-DE" sz="4000" b="0" i="1" smtClean="0">
                              <a:latin typeface="Cambria Math" panose="02040503050406030204" pitchFamily="18" charset="0"/>
                              <a:ea typeface="Cambria Math" panose="02040503050406030204" pitchFamily="18" charset="0"/>
                            </a:rPr>
                            <m:t>3</m:t>
                          </m:r>
                        </m:sup>
                      </m:sSup>
                      <m:sSub>
                        <m:sSubPr>
                          <m:ctrlPr>
                            <a:rPr lang="de-DE" sz="4000" b="0" i="1" smtClean="0">
                              <a:latin typeface="Cambria Math" panose="02040503050406030204" pitchFamily="18" charset="0"/>
                              <a:ea typeface="Cambria Math" panose="02040503050406030204" pitchFamily="18" charset="0"/>
                            </a:rPr>
                          </m:ctrlPr>
                        </m:sSubPr>
                        <m:e>
                          <m:r>
                            <a:rPr lang="de-DE" sz="4000" b="0" i="1" smtClean="0">
                              <a:latin typeface="Cambria Math" panose="02040503050406030204" pitchFamily="18" charset="0"/>
                              <a:ea typeface="Cambria Math" panose="02040503050406030204" pitchFamily="18" charset="0"/>
                            </a:rPr>
                            <m:t>𝜎</m:t>
                          </m:r>
                        </m:e>
                        <m:sub>
                          <m:r>
                            <a:rPr lang="en-CA" sz="4000" b="0" i="1" smtClean="0">
                              <a:latin typeface="Cambria Math" panose="02040503050406030204" pitchFamily="18" charset="0"/>
                              <a:ea typeface="Cambria Math" panose="02040503050406030204" pitchFamily="18" charset="0"/>
                            </a:rPr>
                            <m:t>1</m:t>
                          </m:r>
                        </m:sub>
                      </m:sSub>
                      <m:sSubSup>
                        <m:sSubSupPr>
                          <m:ctrlPr>
                            <a:rPr lang="de-DE" sz="4000" b="0" i="1" smtClean="0">
                              <a:latin typeface="Cambria Math" panose="02040503050406030204" pitchFamily="18" charset="0"/>
                              <a:ea typeface="Cambria Math" panose="02040503050406030204" pitchFamily="18" charset="0"/>
                            </a:rPr>
                          </m:ctrlPr>
                        </m:sSubSupPr>
                        <m:e>
                          <m:r>
                            <a:rPr lang="de-DE" sz="4000" b="0" i="1" smtClean="0">
                              <a:latin typeface="Cambria Math" panose="02040503050406030204" pitchFamily="18" charset="0"/>
                              <a:ea typeface="Cambria Math" panose="02040503050406030204" pitchFamily="18" charset="0"/>
                            </a:rPr>
                            <m:t>𝜇</m:t>
                          </m:r>
                        </m:e>
                        <m:sub>
                          <m:r>
                            <a:rPr lang="de-DE" sz="4000" b="0" i="1" smtClean="0">
                              <a:latin typeface="Cambria Math" panose="02040503050406030204" pitchFamily="18" charset="0"/>
                              <a:ea typeface="Cambria Math" panose="02040503050406030204" pitchFamily="18" charset="0"/>
                            </a:rPr>
                            <m:t>0</m:t>
                          </m:r>
                        </m:sub>
                        <m:sup>
                          <m:r>
                            <a:rPr lang="de-DE" sz="4000" b="0" i="1" smtClean="0">
                              <a:latin typeface="Cambria Math" panose="02040503050406030204" pitchFamily="18" charset="0"/>
                              <a:ea typeface="Cambria Math" panose="02040503050406030204" pitchFamily="18" charset="0"/>
                            </a:rPr>
                            <m:t>2</m:t>
                          </m:r>
                        </m:sup>
                      </m:sSubSup>
                      <m:r>
                        <m:rPr>
                          <m:sty m:val="p"/>
                        </m:rPr>
                        <a:rPr lang="de-DE" sz="4000" b="0" i="0" smtClean="0">
                          <a:latin typeface="Cambria Math" panose="02040503050406030204" pitchFamily="18" charset="0"/>
                          <a:ea typeface="Cambria Math" panose="02040503050406030204" pitchFamily="18" charset="0"/>
                        </a:rPr>
                        <m:t>exp</m:t>
                      </m:r>
                      <m:r>
                        <a:rPr lang="de-DE" sz="4000" b="0" i="1" smtClean="0">
                          <a:latin typeface="Cambria Math" panose="02040503050406030204" pitchFamily="18" charset="0"/>
                          <a:ea typeface="Cambria Math" panose="02040503050406030204" pitchFamily="18" charset="0"/>
                        </a:rPr>
                        <m:t>⁡</m:t>
                      </m:r>
                      <m:d>
                        <m:dPr>
                          <m:ctrlPr>
                            <a:rPr lang="de-DE" sz="4000" b="0" i="1" smtClean="0">
                              <a:latin typeface="Cambria Math" panose="02040503050406030204" pitchFamily="18" charset="0"/>
                              <a:ea typeface="Cambria Math" panose="02040503050406030204" pitchFamily="18" charset="0"/>
                            </a:rPr>
                          </m:ctrlPr>
                        </m:dPr>
                        <m:e>
                          <m:r>
                            <a:rPr lang="de-DE" sz="3200" i="1" smtClean="0">
                              <a:latin typeface="Cambria Math" panose="02040503050406030204" pitchFamily="18" charset="0"/>
                            </a:rPr>
                            <m:t>−</m:t>
                          </m:r>
                          <m:f>
                            <m:fPr>
                              <m:ctrlPr>
                                <a:rPr lang="de-DE" sz="3200" i="1">
                                  <a:latin typeface="Cambria Math" panose="02040503050406030204" pitchFamily="18" charset="0"/>
                                  <a:ea typeface="Cambria Math" panose="02040503050406030204" pitchFamily="18" charset="0"/>
                                </a:rPr>
                              </m:ctrlPr>
                            </m:fPr>
                            <m:num>
                              <m:r>
                                <m:rPr>
                                  <m:sty m:val="p"/>
                                </m:rPr>
                                <a:rPr lang="el-GR" sz="3200" i="1">
                                  <a:latin typeface="Cambria Math" panose="02040503050406030204" pitchFamily="18" charset="0"/>
                                  <a:ea typeface="Cambria Math" panose="02040503050406030204" pitchFamily="18" charset="0"/>
                                </a:rPr>
                                <m:t>Δ</m:t>
                              </m:r>
                            </m:num>
                            <m:den>
                              <m:sSub>
                                <m:sSubPr>
                                  <m:ctrlPr>
                                    <a:rPr lang="de-DE" sz="3200" i="1">
                                      <a:latin typeface="Cambria Math" panose="02040503050406030204" pitchFamily="18" charset="0"/>
                                      <a:ea typeface="Cambria Math" panose="02040503050406030204" pitchFamily="18" charset="0"/>
                                    </a:rPr>
                                  </m:ctrlPr>
                                </m:sSubPr>
                                <m:e>
                                  <m:r>
                                    <a:rPr lang="de-DE" sz="3200" i="1">
                                      <a:latin typeface="Cambria Math" panose="02040503050406030204" pitchFamily="18" charset="0"/>
                                      <a:ea typeface="Cambria Math" panose="02040503050406030204" pitchFamily="18" charset="0"/>
                                    </a:rPr>
                                    <m:t>𝑘</m:t>
                                  </m:r>
                                </m:e>
                                <m:sub>
                                  <m:r>
                                    <a:rPr lang="de-DE" sz="3200" i="1">
                                      <a:latin typeface="Cambria Math" panose="02040503050406030204" pitchFamily="18" charset="0"/>
                                      <a:ea typeface="Cambria Math" panose="02040503050406030204" pitchFamily="18" charset="0"/>
                                    </a:rPr>
                                    <m:t>𝑏</m:t>
                                  </m:r>
                                </m:sub>
                              </m:sSub>
                              <m:r>
                                <a:rPr lang="de-DE" sz="3200" i="1">
                                  <a:latin typeface="Cambria Math" panose="02040503050406030204" pitchFamily="18" charset="0"/>
                                  <a:ea typeface="Cambria Math" panose="02040503050406030204" pitchFamily="18" charset="0"/>
                                </a:rPr>
                                <m:t>𝑇</m:t>
                              </m:r>
                            </m:den>
                          </m:f>
                        </m:e>
                      </m:d>
                    </m:oMath>
                  </m:oMathPara>
                </a14:m>
                <a:endParaRPr lang="en-US"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481305" y="1067545"/>
                <a:ext cx="6627199" cy="1383071"/>
              </a:xfrm>
              <a:prstGeom prst="rect">
                <a:avLst/>
              </a:prstGeom>
              <a:blipFill>
                <a:blip r:embed="rId3"/>
                <a:stretch>
                  <a:fillRect/>
                </a:stretch>
              </a:blipFill>
            </p:spPr>
            <p:txBody>
              <a:bodyPr/>
              <a:lstStyle/>
              <a:p>
                <a:r>
                  <a:rPr lang="en-CA">
                    <a:noFill/>
                  </a:rPr>
                  <a:t> </a:t>
                </a:r>
              </a:p>
            </p:txBody>
          </p:sp>
        </mc:Fallback>
      </mc:AlternateContent>
      <p:sp>
        <p:nvSpPr>
          <p:cNvPr id="14" name="TextBox 13"/>
          <p:cNvSpPr txBox="1"/>
          <p:nvPr/>
        </p:nvSpPr>
        <p:spPr>
          <a:xfrm>
            <a:off x="5181229" y="5088520"/>
            <a:ext cx="974947" cy="369332"/>
          </a:xfrm>
          <a:prstGeom prst="rect">
            <a:avLst/>
          </a:prstGeom>
          <a:noFill/>
        </p:spPr>
        <p:txBody>
          <a:bodyPr wrap="none" rtlCol="0">
            <a:spAutoFit/>
          </a:bodyPr>
          <a:lstStyle/>
          <a:p>
            <a:r>
              <a:rPr lang="en-US" dirty="0" err="1" smtClean="0">
                <a:solidFill>
                  <a:srgbClr val="C00000"/>
                </a:solidFill>
              </a:rPr>
              <a:t>400MHz</a:t>
            </a:r>
            <a:endParaRPr lang="en-US" dirty="0">
              <a:solidFill>
                <a:srgbClr val="C00000"/>
              </a:solidFill>
            </a:endParaRPr>
          </a:p>
        </p:txBody>
      </p:sp>
      <p:sp>
        <p:nvSpPr>
          <p:cNvPr id="15" name="TextBox 14"/>
          <p:cNvSpPr txBox="1"/>
          <p:nvPr/>
        </p:nvSpPr>
        <p:spPr>
          <a:xfrm>
            <a:off x="5203665" y="4786674"/>
            <a:ext cx="974947" cy="369332"/>
          </a:xfrm>
          <a:prstGeom prst="rect">
            <a:avLst/>
          </a:prstGeom>
          <a:noFill/>
        </p:spPr>
        <p:txBody>
          <a:bodyPr wrap="none" rtlCol="0">
            <a:spAutoFit/>
          </a:bodyPr>
          <a:lstStyle/>
          <a:p>
            <a:r>
              <a:rPr lang="en-US" dirty="0" err="1"/>
              <a:t>8</a:t>
            </a:r>
            <a:r>
              <a:rPr lang="en-US" dirty="0" err="1" smtClean="0"/>
              <a:t>00MHz</a:t>
            </a:r>
            <a:endParaRPr lang="en-US" dirty="0"/>
          </a:p>
        </p:txBody>
      </p:sp>
      <p:sp>
        <p:nvSpPr>
          <p:cNvPr id="16" name="TextBox 15"/>
          <p:cNvSpPr txBox="1"/>
          <p:nvPr/>
        </p:nvSpPr>
        <p:spPr>
          <a:xfrm>
            <a:off x="5076055" y="4503164"/>
            <a:ext cx="1090363" cy="369332"/>
          </a:xfrm>
          <a:prstGeom prst="rect">
            <a:avLst/>
          </a:prstGeom>
          <a:noFill/>
        </p:spPr>
        <p:txBody>
          <a:bodyPr wrap="none" rtlCol="0">
            <a:spAutoFit/>
          </a:bodyPr>
          <a:lstStyle/>
          <a:p>
            <a:r>
              <a:rPr lang="en-US" dirty="0" err="1" smtClean="0">
                <a:solidFill>
                  <a:schemeClr val="accent1"/>
                </a:solidFill>
              </a:rPr>
              <a:t>1200MHz</a:t>
            </a:r>
            <a:endParaRPr lang="en-US" dirty="0">
              <a:solidFill>
                <a:schemeClr val="accent1"/>
              </a:solidFill>
            </a:endParaRPr>
          </a:p>
        </p:txBody>
      </p:sp>
      <mc:AlternateContent xmlns:mc="http://schemas.openxmlformats.org/markup-compatibility/2006" xmlns:a14="http://schemas.microsoft.com/office/drawing/2010/main">
        <mc:Choice Requires="a14">
          <p:sp>
            <p:nvSpPr>
              <p:cNvPr id="26" name="TextBox 25"/>
              <p:cNvSpPr txBox="1"/>
              <p:nvPr/>
            </p:nvSpPr>
            <p:spPr>
              <a:xfrm>
                <a:off x="6166418" y="4700316"/>
                <a:ext cx="186551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rgbClr val="FF0000"/>
                              </a:solidFill>
                              <a:latin typeface="Cambria Math" panose="02040503050406030204" pitchFamily="18" charset="0"/>
                            </a:rPr>
                          </m:ctrlPr>
                        </m:sSubPr>
                        <m:e>
                          <m:r>
                            <a:rPr lang="de-DE" sz="2800" b="0" i="1" smtClean="0">
                              <a:solidFill>
                                <a:srgbClr val="FF0000"/>
                              </a:solidFill>
                              <a:latin typeface="Cambria Math" panose="02040503050406030204" pitchFamily="18" charset="0"/>
                            </a:rPr>
                            <m:t>𝑅</m:t>
                          </m:r>
                        </m:e>
                        <m:sub>
                          <m:r>
                            <a:rPr lang="de-DE" sz="2800" b="0" i="1" smtClean="0">
                              <a:solidFill>
                                <a:srgbClr val="FF0000"/>
                              </a:solidFill>
                              <a:latin typeface="Cambria Math" panose="02040503050406030204" pitchFamily="18" charset="0"/>
                            </a:rPr>
                            <m:t>𝑆</m:t>
                          </m:r>
                        </m:sub>
                      </m:sSub>
                      <m:r>
                        <a:rPr lang="de-DE" sz="2800" b="0" i="0" smtClean="0">
                          <a:solidFill>
                            <a:srgbClr val="FF0000"/>
                          </a:solidFill>
                          <a:latin typeface="Cambria Math" panose="02040503050406030204" pitchFamily="18" charset="0"/>
                        </a:rPr>
                        <m:t>(0</m:t>
                      </m:r>
                      <m:r>
                        <m:rPr>
                          <m:sty m:val="p"/>
                        </m:rPr>
                        <a:rPr lang="de-DE" sz="2800" b="0" i="0" smtClean="0">
                          <a:solidFill>
                            <a:srgbClr val="FF0000"/>
                          </a:solidFill>
                          <a:latin typeface="Cambria Math" panose="02040503050406030204" pitchFamily="18" charset="0"/>
                        </a:rPr>
                        <m:t>K</m:t>
                      </m:r>
                      <m:r>
                        <a:rPr lang="de-DE" sz="2800" b="0" i="0" smtClean="0">
                          <a:solidFill>
                            <a:srgbClr val="FF0000"/>
                          </a:solidFill>
                          <a:latin typeface="Cambria Math" panose="02040503050406030204" pitchFamily="18" charset="0"/>
                        </a:rPr>
                        <m:t>)≠0</m:t>
                      </m:r>
                    </m:oMath>
                  </m:oMathPara>
                </a14:m>
                <a:endParaRPr lang="en-US" sz="2800" dirty="0">
                  <a:solidFill>
                    <a:srgbClr val="FF0000"/>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6166418" y="4700316"/>
                <a:ext cx="1865511" cy="430887"/>
              </a:xfrm>
              <a:prstGeom prst="rect">
                <a:avLst/>
              </a:prstGeom>
              <a:blipFill rotWithShape="1">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868144" y="5479303"/>
                <a:ext cx="3011915" cy="492443"/>
              </a:xfrm>
              <a:prstGeom prst="rect">
                <a:avLst/>
              </a:prstGeom>
              <a:noFill/>
            </p:spPr>
            <p:txBody>
              <a:bodyPr wrap="none" lIns="0" tIns="0" rIns="0" bIns="0" rtlCol="0">
                <a:spAutoFit/>
              </a:bodyPr>
              <a:lstStyle/>
              <a:p>
                <a14:m>
                  <m:oMath xmlns:m="http://schemas.openxmlformats.org/officeDocument/2006/math">
                    <m:sSub>
                      <m:sSubPr>
                        <m:ctrlPr>
                          <a:rPr lang="en-US" sz="3200" i="1" smtClean="0">
                            <a:latin typeface="Cambria Math" panose="02040503050406030204" pitchFamily="18" charset="0"/>
                          </a:rPr>
                        </m:ctrlPr>
                      </m:sSubPr>
                      <m:e>
                        <m:r>
                          <a:rPr lang="de-DE" sz="3200" b="0" i="1" smtClean="0">
                            <a:latin typeface="Cambria Math" panose="02040503050406030204" pitchFamily="18" charset="0"/>
                          </a:rPr>
                          <m:t>𝑅</m:t>
                        </m:r>
                      </m:e>
                      <m:sub>
                        <m:r>
                          <a:rPr lang="de-DE" sz="3200" b="0" i="1" smtClean="0">
                            <a:latin typeface="Cambria Math" panose="02040503050406030204" pitchFamily="18" charset="0"/>
                          </a:rPr>
                          <m:t>𝑆</m:t>
                        </m:r>
                      </m:sub>
                    </m:sSub>
                    <m:r>
                      <a:rPr lang="de-DE" sz="3200" b="0" i="1" smtClean="0">
                        <a:latin typeface="Cambria Math" panose="02040503050406030204" pitchFamily="18" charset="0"/>
                      </a:rPr>
                      <m:t>=</m:t>
                    </m:r>
                    <m:sSub>
                      <m:sSubPr>
                        <m:ctrlPr>
                          <a:rPr lang="de-DE" sz="3200" b="0" i="1" smtClean="0">
                            <a:latin typeface="Cambria Math" panose="02040503050406030204" pitchFamily="18" charset="0"/>
                          </a:rPr>
                        </m:ctrlPr>
                      </m:sSubPr>
                      <m:e>
                        <m:r>
                          <a:rPr lang="de-DE" sz="3200" b="0" i="1" smtClean="0">
                            <a:latin typeface="Cambria Math" panose="02040503050406030204" pitchFamily="18" charset="0"/>
                          </a:rPr>
                          <m:t>𝑅</m:t>
                        </m:r>
                      </m:e>
                      <m:sub>
                        <m:r>
                          <m:rPr>
                            <m:sty m:val="p"/>
                          </m:rPr>
                          <a:rPr lang="de-DE" sz="3200" b="0" i="0" smtClean="0">
                            <a:latin typeface="Cambria Math" panose="02040503050406030204" pitchFamily="18" charset="0"/>
                          </a:rPr>
                          <m:t>BCS</m:t>
                        </m:r>
                      </m:sub>
                    </m:sSub>
                  </m:oMath>
                </a14:m>
                <a:r>
                  <a:rPr lang="en-US" sz="3200" dirty="0" smtClean="0"/>
                  <a:t>(</a:t>
                </a:r>
                <a:r>
                  <a:rPr lang="en-US" sz="3200" i="1" dirty="0" smtClean="0"/>
                  <a:t>T</a:t>
                </a:r>
                <a:r>
                  <a:rPr lang="en-US" sz="3200" dirty="0" smtClean="0"/>
                  <a:t>)+</a:t>
                </a:r>
                <a:r>
                  <a:rPr lang="en-US" sz="3200" dirty="0" err="1" smtClean="0"/>
                  <a:t>R</a:t>
                </a:r>
                <a:r>
                  <a:rPr lang="en-US" sz="3200" baseline="-25000" dirty="0" err="1" smtClean="0"/>
                  <a:t>res</a:t>
                </a:r>
                <a:endParaRPr lang="en-US" sz="3200" baseline="-25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5868144" y="5479303"/>
                <a:ext cx="3011915" cy="492443"/>
              </a:xfrm>
              <a:prstGeom prst="rect">
                <a:avLst/>
              </a:prstGeom>
              <a:blipFill rotWithShape="0">
                <a:blip r:embed="rId5"/>
                <a:stretch>
                  <a:fillRect t="-24691" r="-4049" b="-49383"/>
                </a:stretch>
              </a:blipFill>
            </p:spPr>
            <p:txBody>
              <a:bodyPr/>
              <a:lstStyle/>
              <a:p>
                <a:r>
                  <a:rPr lang="en-US">
                    <a:noFill/>
                  </a:rPr>
                  <a:t> </a:t>
                </a:r>
              </a:p>
            </p:txBody>
          </p:sp>
        </mc:Fallback>
      </mc:AlternateContent>
      <p:sp>
        <p:nvSpPr>
          <p:cNvPr id="28" name="TextBox 27"/>
          <p:cNvSpPr txBox="1"/>
          <p:nvPr/>
        </p:nvSpPr>
        <p:spPr>
          <a:xfrm>
            <a:off x="26870" y="6156678"/>
            <a:ext cx="8064896" cy="276999"/>
          </a:xfrm>
          <a:prstGeom prst="rect">
            <a:avLst/>
          </a:prstGeom>
          <a:noFill/>
        </p:spPr>
        <p:txBody>
          <a:bodyPr wrap="square" rtlCol="0">
            <a:spAutoFit/>
          </a:bodyPr>
          <a:lstStyle/>
          <a:p>
            <a:r>
              <a:rPr lang="en-US" sz="1200" dirty="0" smtClean="0"/>
              <a:t>Measurement of the surface resistance at low field of niobium at three frequencies with the Quadrupole Resonator</a:t>
            </a:r>
            <a:endParaRPr lang="en-US" sz="1200" dirty="0"/>
          </a:p>
        </p:txBody>
      </p:sp>
      <p:sp>
        <p:nvSpPr>
          <p:cNvPr id="3" name="Footer Placeholder 2"/>
          <p:cNvSpPr>
            <a:spLocks noGrp="1"/>
          </p:cNvSpPr>
          <p:nvPr>
            <p:ph type="ftr" sz="quarter" idx="11"/>
          </p:nvPr>
        </p:nvSpPr>
        <p:spPr/>
        <p:txBody>
          <a:bodyPr/>
          <a:lstStyle/>
          <a:p>
            <a:r>
              <a:rPr lang="en-US" smtClean="0"/>
              <a:t>T. Junginger – IAS Saskatoon </a:t>
            </a:r>
            <a:endParaRPr lang="en-CA" dirty="0"/>
          </a:p>
        </p:txBody>
      </p:sp>
      <p:sp>
        <p:nvSpPr>
          <p:cNvPr id="4" name="Slide Number Placeholder 3"/>
          <p:cNvSpPr>
            <a:spLocks noGrp="1"/>
          </p:cNvSpPr>
          <p:nvPr>
            <p:ph type="sldNum" sz="quarter" idx="12"/>
          </p:nvPr>
        </p:nvSpPr>
        <p:spPr/>
        <p:txBody>
          <a:bodyPr/>
          <a:lstStyle/>
          <a:p>
            <a:fld id="{A5133171-1A2B-45AF-BC19-83A39A9692BB}" type="slidenum">
              <a:rPr lang="en-CA" smtClean="0"/>
              <a:pPr/>
              <a:t>41</a:t>
            </a:fld>
            <a:r>
              <a:rPr lang="en-CA" smtClean="0"/>
              <a:t>/62</a:t>
            </a:r>
            <a:endParaRPr lang="en-CA" dirty="0"/>
          </a:p>
        </p:txBody>
      </p:sp>
    </p:spTree>
    <p:extLst>
      <p:ext uri="{BB962C8B-B14F-4D97-AF65-F5344CB8AC3E}">
        <p14:creationId xmlns:p14="http://schemas.microsoft.com/office/powerpoint/2010/main" val="1384284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RF surface resistance</a:t>
            </a:r>
            <a:endParaRPr lang="en-US" dirty="0"/>
          </a:p>
        </p:txBody>
      </p:sp>
      <p:sp>
        <p:nvSpPr>
          <p:cNvPr id="6" name="Content Placeholder 5"/>
          <p:cNvSpPr>
            <a:spLocks noGrp="1"/>
          </p:cNvSpPr>
          <p:nvPr>
            <p:ph sz="quarter" idx="1"/>
          </p:nvPr>
        </p:nvSpPr>
        <p:spPr>
          <a:xfrm>
            <a:off x="536448" y="1143000"/>
            <a:ext cx="8229600" cy="4937760"/>
          </a:xfrm>
        </p:spPr>
        <p:txBody>
          <a:bodyPr/>
          <a:lstStyle/>
          <a:p>
            <a:endParaRPr lang="en-US" dirty="0" smtClean="0"/>
          </a:p>
          <a:p>
            <a:endParaRPr lang="en-US" dirty="0"/>
          </a:p>
          <a:p>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536448" y="1988840"/>
                <a:ext cx="6692794" cy="2862322"/>
              </a:xfrm>
              <a:prstGeom prst="rect">
                <a:avLst/>
              </a:prstGeom>
              <a:noFill/>
            </p:spPr>
            <p:txBody>
              <a:bodyPr wrap="none" rtlCol="0">
                <a:spAutoFit/>
              </a:bodyPr>
              <a:lstStyle/>
              <a:p>
                <a:r>
                  <a:rPr lang="en-US" sz="2800" dirty="0" smtClean="0"/>
                  <a:t>This equation implies </a:t>
                </a:r>
                <a:r>
                  <a:rPr lang="en-US" sz="2800" i="1" dirty="0" smtClean="0"/>
                  <a:t>R</a:t>
                </a:r>
                <a:r>
                  <a:rPr lang="en-US" sz="2800" i="1" baseline="-25000" dirty="0" smtClean="0"/>
                  <a:t>S</a:t>
                </a:r>
                <a:r>
                  <a:rPr lang="en-US" sz="2800" dirty="0" smtClean="0"/>
                  <a:t>:</a:t>
                </a:r>
              </a:p>
              <a:p>
                <a:pPr marL="285750" indent="-285750">
                  <a:buFont typeface="Arial" panose="020B0604020202020204" pitchFamily="34" charset="0"/>
                  <a:buChar char="•"/>
                </a:pPr>
                <a:r>
                  <a:rPr lang="en-US" sz="2800" dirty="0"/>
                  <a:t>H</a:t>
                </a:r>
                <a:r>
                  <a:rPr lang="en-US" sz="2800" dirty="0" smtClean="0"/>
                  <a:t>as a minimum for medium purity</a:t>
                </a:r>
              </a:p>
              <a:p>
                <a:pPr marL="285750" indent="-285750">
                  <a:buFont typeface="Arial" panose="020B0604020202020204" pitchFamily="34" charset="0"/>
                  <a:buChar char="•"/>
                </a:pPr>
                <a:r>
                  <a:rPr lang="en-US" sz="2800" dirty="0" smtClean="0"/>
                  <a:t>Is proportional to </a:t>
                </a:r>
                <a14:m>
                  <m:oMath xmlns:m="http://schemas.openxmlformats.org/officeDocument/2006/math">
                    <m:sSup>
                      <m:sSupPr>
                        <m:ctrlPr>
                          <a:rPr lang="de-DE" sz="2800" i="1">
                            <a:latin typeface="Cambria Math" panose="02040503050406030204" pitchFamily="18" charset="0"/>
                            <a:ea typeface="Cambria Math" panose="02040503050406030204" pitchFamily="18" charset="0"/>
                          </a:rPr>
                        </m:ctrlPr>
                      </m:sSupPr>
                      <m:e>
                        <m:r>
                          <a:rPr lang="de-DE" sz="2800" i="1">
                            <a:latin typeface="Cambria Math" panose="02040503050406030204" pitchFamily="18" charset="0"/>
                            <a:ea typeface="Cambria Math" panose="02040503050406030204" pitchFamily="18" charset="0"/>
                          </a:rPr>
                          <m:t>𝜔</m:t>
                        </m:r>
                      </m:e>
                      <m:sup>
                        <m:r>
                          <a:rPr lang="de-DE" sz="2800" i="1">
                            <a:latin typeface="Cambria Math" panose="02040503050406030204" pitchFamily="18" charset="0"/>
                            <a:ea typeface="Cambria Math" panose="02040503050406030204" pitchFamily="18" charset="0"/>
                          </a:rPr>
                          <m:t>2</m:t>
                        </m:r>
                        <m:r>
                          <a:rPr lang="de-DE" sz="2800" b="0" i="1" smtClean="0">
                            <a:latin typeface="Cambria Math" panose="02040503050406030204" pitchFamily="18" charset="0"/>
                            <a:ea typeface="Cambria Math" panose="02040503050406030204" pitchFamily="18" charset="0"/>
                          </a:rPr>
                          <m:t> </m:t>
                        </m:r>
                      </m:sup>
                    </m:sSup>
                  </m:oMath>
                </a14:m>
                <a:r>
                  <a:rPr lang="en-US" sz="2800" dirty="0" smtClean="0"/>
                  <a:t>  </a:t>
                </a:r>
                <a:r>
                  <a:rPr lang="en-US" sz="2800" dirty="0" smtClean="0">
                    <a:solidFill>
                      <a:srgbClr val="92D050"/>
                    </a:solidFill>
                  </a:rPr>
                  <a:t>(    ) </a:t>
                </a:r>
              </a:p>
              <a:p>
                <a:pPr marL="285750" indent="-285750">
                  <a:buFont typeface="Arial" panose="020B0604020202020204" pitchFamily="34" charset="0"/>
                  <a:buChar char="•"/>
                </a:pPr>
                <a:r>
                  <a:rPr lang="en-US" sz="2800" dirty="0" smtClean="0"/>
                  <a:t>Decreases exponentially with temperature</a:t>
                </a:r>
              </a:p>
              <a:p>
                <a:pPr marL="285750" indent="-285750">
                  <a:buFont typeface="Arial" panose="020B0604020202020204" pitchFamily="34" charset="0"/>
                  <a:buChar char="•"/>
                </a:pPr>
                <a:r>
                  <a:rPr lang="en-US" sz="2800" dirty="0" smtClean="0"/>
                  <a:t>Vanishes as </a:t>
                </a:r>
                <a:r>
                  <a:rPr lang="en-US" sz="2800" i="1" dirty="0" err="1" smtClean="0"/>
                  <a:t>T</a:t>
                </a:r>
                <a:r>
                  <a:rPr lang="en-US" sz="2800" dirty="0" err="1" smtClean="0">
                    <a:sym typeface="Wingdings" panose="05000000000000000000" pitchFamily="2" charset="2"/>
                  </a:rPr>
                  <a:t>0</a:t>
                </a:r>
                <a:r>
                  <a:rPr lang="en-US" sz="2800" dirty="0" smtClean="0">
                    <a:sym typeface="Wingdings" panose="05000000000000000000" pitchFamily="2" charset="2"/>
                  </a:rPr>
                  <a:t> K</a:t>
                </a:r>
              </a:p>
              <a:p>
                <a:pPr marL="285750" indent="-285750">
                  <a:buFont typeface="Arial" panose="020B0604020202020204" pitchFamily="34" charset="0"/>
                  <a:buChar char="•"/>
                </a:pPr>
                <a:r>
                  <a:rPr lang="en-US" sz="2800" dirty="0" smtClean="0">
                    <a:sym typeface="Wingdings" panose="05000000000000000000" pitchFamily="2" charset="2"/>
                  </a:rPr>
                  <a:t>Is independent of RF field strength</a:t>
                </a:r>
                <a:endParaRPr lang="en-US" sz="2800" dirty="0" smtClean="0"/>
              </a:p>
              <a:p>
                <a:pPr marL="285750" indent="-285750">
                  <a:buFont typeface="Arial" panose="020B0604020202020204" pitchFamily="34" charset="0"/>
                  <a:buChar char="•"/>
                </a:pPr>
                <a:endParaRPr lang="en-US" baseline="-25000" dirty="0"/>
              </a:p>
            </p:txBody>
          </p:sp>
        </mc:Choice>
        <mc:Fallback xmlns="">
          <p:sp>
            <p:nvSpPr>
              <p:cNvPr id="8" name="TextBox 7"/>
              <p:cNvSpPr txBox="1">
                <a:spLocks noRot="1" noChangeAspect="1" noMove="1" noResize="1" noEditPoints="1" noAdjustHandles="1" noChangeArrowheads="1" noChangeShapeType="1" noTextEdit="1"/>
              </p:cNvSpPr>
              <p:nvPr/>
            </p:nvSpPr>
            <p:spPr>
              <a:xfrm>
                <a:off x="536448" y="1988840"/>
                <a:ext cx="6692794" cy="2862322"/>
              </a:xfrm>
              <a:prstGeom prst="rect">
                <a:avLst/>
              </a:prstGeom>
              <a:blipFill rotWithShape="1">
                <a:blip r:embed="rId3"/>
                <a:stretch>
                  <a:fillRect l="-1821" t="-1915"/>
                </a:stretch>
              </a:blipFill>
            </p:spPr>
            <p:txBody>
              <a:bodyPr/>
              <a:lstStyle/>
              <a:p>
                <a:r>
                  <a:rPr lang="en-CA">
                    <a:noFill/>
                  </a:rPr>
                  <a:t> </a:t>
                </a:r>
              </a:p>
            </p:txBody>
          </p:sp>
        </mc:Fallback>
      </mc:AlternateContent>
      <p:pic>
        <p:nvPicPr>
          <p:cNvPr id="11" name="Picture 2" descr="https://pixabay.com/static/uploads/photo/2016/03/31/14/37/check-mark-1292787_960_7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2492896"/>
            <a:ext cx="360000" cy="3539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upload.wikimedia.org/wikipedia/commons/thumb/b/ba/Red_x.svg/1024px-Red_x.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25265" y="3789040"/>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pixabay.com/static/uploads/photo/2016/03/31/14/37/check-mark-1292787_960_7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6504" y="2933307"/>
            <a:ext cx="360000" cy="35398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pixabay.com/static/uploads/photo/2016/03/31/14/37/check-mark-1292787_960_7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0946" y="3331114"/>
            <a:ext cx="360000" cy="35398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6" name="TextBox 15"/>
              <p:cNvSpPr txBox="1"/>
              <p:nvPr/>
            </p:nvSpPr>
            <p:spPr>
              <a:xfrm>
                <a:off x="755576" y="695921"/>
                <a:ext cx="7717049" cy="1082091"/>
              </a:xfrm>
              <a:prstGeom prst="rect">
                <a:avLst/>
              </a:prstGeom>
              <a:noFill/>
            </p:spPr>
            <p:txBody>
              <a:bodyPr wrap="none" lIns="0" tIns="0" rIns="0" bIns="0" rtlCol="0">
                <a:spAutoFit/>
              </a:bodyPr>
              <a:lstStyle/>
              <a:p>
                <a14:m>
                  <m:oMath xmlns:m="http://schemas.openxmlformats.org/officeDocument/2006/math">
                    <m:sSub>
                      <m:sSubPr>
                        <m:ctrlPr>
                          <a:rPr lang="de-DE" sz="4400" b="0" i="1" smtClean="0">
                            <a:latin typeface="Cambria Math" panose="02040503050406030204" pitchFamily="18" charset="0"/>
                          </a:rPr>
                        </m:ctrlPr>
                      </m:sSubPr>
                      <m:e>
                        <m:r>
                          <a:rPr lang="de-DE" sz="4400" b="0" i="1" smtClean="0">
                            <a:latin typeface="Cambria Math" panose="02040503050406030204" pitchFamily="18" charset="0"/>
                          </a:rPr>
                          <m:t>𝑅</m:t>
                        </m:r>
                      </m:e>
                      <m:sub>
                        <m:r>
                          <m:rPr>
                            <m:sty m:val="p"/>
                          </m:rPr>
                          <a:rPr lang="de-DE" sz="4400" b="0" i="0" smtClean="0">
                            <a:latin typeface="Cambria Math" panose="02040503050406030204" pitchFamily="18" charset="0"/>
                          </a:rPr>
                          <m:t>S</m:t>
                        </m:r>
                      </m:sub>
                    </m:sSub>
                    <m:r>
                      <a:rPr lang="de-DE" sz="4400" b="0" i="1" smtClean="0">
                        <a:latin typeface="Cambria Math" panose="02040503050406030204" pitchFamily="18" charset="0"/>
                      </a:rPr>
                      <m:t>=</m:t>
                    </m:r>
                    <m:sSup>
                      <m:sSupPr>
                        <m:ctrlPr>
                          <a:rPr lang="de-DE" sz="4400" b="0" i="1" smtClean="0">
                            <a:latin typeface="Cambria Math" panose="02040503050406030204" pitchFamily="18" charset="0"/>
                            <a:ea typeface="Cambria Math" panose="02040503050406030204" pitchFamily="18" charset="0"/>
                          </a:rPr>
                        </m:ctrlPr>
                      </m:sSupPr>
                      <m:e>
                        <m:r>
                          <a:rPr lang="de-DE" sz="4400" b="0" i="1" smtClean="0">
                            <a:latin typeface="Cambria Math" panose="02040503050406030204" pitchFamily="18" charset="0"/>
                            <a:ea typeface="Cambria Math" panose="02040503050406030204" pitchFamily="18" charset="0"/>
                          </a:rPr>
                          <m:t>𝜔</m:t>
                        </m:r>
                      </m:e>
                      <m:sup>
                        <m:r>
                          <a:rPr lang="de-DE" sz="4400" b="0" i="1" smtClean="0">
                            <a:latin typeface="Cambria Math" panose="02040503050406030204" pitchFamily="18" charset="0"/>
                            <a:ea typeface="Cambria Math" panose="02040503050406030204" pitchFamily="18" charset="0"/>
                          </a:rPr>
                          <m:t>2</m:t>
                        </m:r>
                      </m:sup>
                    </m:sSup>
                    <m:sSup>
                      <m:sSupPr>
                        <m:ctrlPr>
                          <a:rPr lang="de-DE" sz="4400" b="0" i="1" smtClean="0">
                            <a:latin typeface="Cambria Math" panose="02040503050406030204" pitchFamily="18" charset="0"/>
                            <a:ea typeface="Cambria Math" panose="02040503050406030204" pitchFamily="18" charset="0"/>
                          </a:rPr>
                        </m:ctrlPr>
                      </m:sSupPr>
                      <m:e>
                        <m:r>
                          <a:rPr lang="de-DE" sz="4400" b="0" i="1" smtClean="0">
                            <a:latin typeface="Cambria Math" panose="02040503050406030204" pitchFamily="18" charset="0"/>
                            <a:ea typeface="Cambria Math" panose="02040503050406030204" pitchFamily="18" charset="0"/>
                          </a:rPr>
                          <m:t>𝜆</m:t>
                        </m:r>
                      </m:e>
                      <m:sup>
                        <m:r>
                          <a:rPr lang="de-DE" sz="4400" b="0" i="1" smtClean="0">
                            <a:latin typeface="Cambria Math" panose="02040503050406030204" pitchFamily="18" charset="0"/>
                            <a:ea typeface="Cambria Math" panose="02040503050406030204" pitchFamily="18" charset="0"/>
                          </a:rPr>
                          <m:t>3</m:t>
                        </m:r>
                      </m:sup>
                    </m:sSup>
                    <m:sSub>
                      <m:sSubPr>
                        <m:ctrlPr>
                          <a:rPr lang="de-DE" sz="4400" b="0" i="1" smtClean="0">
                            <a:latin typeface="Cambria Math" panose="02040503050406030204" pitchFamily="18" charset="0"/>
                            <a:ea typeface="Cambria Math" panose="02040503050406030204" pitchFamily="18" charset="0"/>
                          </a:rPr>
                        </m:ctrlPr>
                      </m:sSubPr>
                      <m:e>
                        <m:r>
                          <a:rPr lang="de-DE" sz="4400" b="0" i="1" smtClean="0">
                            <a:latin typeface="Cambria Math" panose="02040503050406030204" pitchFamily="18" charset="0"/>
                            <a:ea typeface="Cambria Math" panose="02040503050406030204" pitchFamily="18" charset="0"/>
                          </a:rPr>
                          <m:t>𝜎</m:t>
                        </m:r>
                      </m:e>
                      <m:sub>
                        <m:r>
                          <a:rPr lang="en-CA" sz="4400" b="0" i="1" smtClean="0">
                            <a:latin typeface="Cambria Math" panose="02040503050406030204" pitchFamily="18" charset="0"/>
                            <a:ea typeface="Cambria Math" panose="02040503050406030204" pitchFamily="18" charset="0"/>
                          </a:rPr>
                          <m:t>1</m:t>
                        </m:r>
                      </m:sub>
                    </m:sSub>
                    <m:sSubSup>
                      <m:sSubSupPr>
                        <m:ctrlPr>
                          <a:rPr lang="de-DE" sz="4400" b="0" i="1" smtClean="0">
                            <a:latin typeface="Cambria Math" panose="02040503050406030204" pitchFamily="18" charset="0"/>
                            <a:ea typeface="Cambria Math" panose="02040503050406030204" pitchFamily="18" charset="0"/>
                          </a:rPr>
                        </m:ctrlPr>
                      </m:sSubSupPr>
                      <m:e>
                        <m:r>
                          <a:rPr lang="de-DE" sz="4400" b="0" i="1" smtClean="0">
                            <a:latin typeface="Cambria Math" panose="02040503050406030204" pitchFamily="18" charset="0"/>
                            <a:ea typeface="Cambria Math" panose="02040503050406030204" pitchFamily="18" charset="0"/>
                          </a:rPr>
                          <m:t>𝜇</m:t>
                        </m:r>
                      </m:e>
                      <m:sub>
                        <m:r>
                          <a:rPr lang="de-DE" sz="4400" b="0" i="1" smtClean="0">
                            <a:latin typeface="Cambria Math" panose="02040503050406030204" pitchFamily="18" charset="0"/>
                            <a:ea typeface="Cambria Math" panose="02040503050406030204" pitchFamily="18" charset="0"/>
                          </a:rPr>
                          <m:t>0</m:t>
                        </m:r>
                      </m:sub>
                      <m:sup>
                        <m:r>
                          <a:rPr lang="de-DE" sz="4400" b="0" i="1" smtClean="0">
                            <a:latin typeface="Cambria Math" panose="02040503050406030204" pitchFamily="18" charset="0"/>
                            <a:ea typeface="Cambria Math" panose="02040503050406030204" pitchFamily="18" charset="0"/>
                          </a:rPr>
                          <m:t>2</m:t>
                        </m:r>
                      </m:sup>
                    </m:sSubSup>
                    <m:r>
                      <m:rPr>
                        <m:sty m:val="p"/>
                      </m:rPr>
                      <a:rPr lang="de-DE" sz="4400" b="0" i="0" smtClean="0">
                        <a:latin typeface="Cambria Math" panose="02040503050406030204" pitchFamily="18" charset="0"/>
                        <a:ea typeface="Cambria Math" panose="02040503050406030204" pitchFamily="18" charset="0"/>
                      </a:rPr>
                      <m:t>exp</m:t>
                    </m:r>
                    <m:r>
                      <a:rPr lang="de-DE" sz="4400" b="0" i="1" smtClean="0">
                        <a:latin typeface="Cambria Math" panose="02040503050406030204" pitchFamily="18" charset="0"/>
                        <a:ea typeface="Cambria Math" panose="02040503050406030204" pitchFamily="18" charset="0"/>
                      </a:rPr>
                      <m:t>⁡</m:t>
                    </m:r>
                    <m:d>
                      <m:dPr>
                        <m:ctrlPr>
                          <a:rPr lang="de-DE" sz="4400" b="0" i="1" smtClean="0">
                            <a:latin typeface="Cambria Math" panose="02040503050406030204" pitchFamily="18" charset="0"/>
                            <a:ea typeface="Cambria Math" panose="02040503050406030204" pitchFamily="18" charset="0"/>
                          </a:rPr>
                        </m:ctrlPr>
                      </m:dPr>
                      <m:e>
                        <m:r>
                          <a:rPr lang="de-DE" sz="4400" i="1" smtClean="0">
                            <a:latin typeface="Cambria Math" panose="02040503050406030204" pitchFamily="18" charset="0"/>
                          </a:rPr>
                          <m:t>−</m:t>
                        </m:r>
                        <m:f>
                          <m:fPr>
                            <m:ctrlPr>
                              <a:rPr lang="de-DE" sz="4400" i="1">
                                <a:latin typeface="Cambria Math" panose="02040503050406030204" pitchFamily="18" charset="0"/>
                                <a:ea typeface="Cambria Math" panose="02040503050406030204" pitchFamily="18" charset="0"/>
                              </a:rPr>
                            </m:ctrlPr>
                          </m:fPr>
                          <m:num>
                            <m:r>
                              <m:rPr>
                                <m:sty m:val="p"/>
                              </m:rPr>
                              <a:rPr lang="el-GR" sz="4400" i="1">
                                <a:latin typeface="Cambria Math" panose="02040503050406030204" pitchFamily="18" charset="0"/>
                                <a:ea typeface="Cambria Math" panose="02040503050406030204" pitchFamily="18" charset="0"/>
                              </a:rPr>
                              <m:t>Δ</m:t>
                            </m:r>
                          </m:num>
                          <m:den>
                            <m:sSub>
                              <m:sSubPr>
                                <m:ctrlPr>
                                  <a:rPr lang="de-DE" sz="4400" i="1">
                                    <a:latin typeface="Cambria Math" panose="02040503050406030204" pitchFamily="18" charset="0"/>
                                    <a:ea typeface="Cambria Math" panose="02040503050406030204" pitchFamily="18" charset="0"/>
                                  </a:rPr>
                                </m:ctrlPr>
                              </m:sSubPr>
                              <m:e>
                                <m:r>
                                  <a:rPr lang="de-DE" sz="4400" i="1">
                                    <a:latin typeface="Cambria Math" panose="02040503050406030204" pitchFamily="18" charset="0"/>
                                    <a:ea typeface="Cambria Math" panose="02040503050406030204" pitchFamily="18" charset="0"/>
                                  </a:rPr>
                                  <m:t>𝑘</m:t>
                                </m:r>
                              </m:e>
                              <m:sub>
                                <m:r>
                                  <a:rPr lang="de-DE" sz="4400" i="1">
                                    <a:latin typeface="Cambria Math" panose="02040503050406030204" pitchFamily="18" charset="0"/>
                                    <a:ea typeface="Cambria Math" panose="02040503050406030204" pitchFamily="18" charset="0"/>
                                  </a:rPr>
                                  <m:t>𝑏</m:t>
                                </m:r>
                              </m:sub>
                            </m:sSub>
                            <m:r>
                              <a:rPr lang="de-DE" sz="4400" i="1">
                                <a:latin typeface="Cambria Math" panose="02040503050406030204" pitchFamily="18" charset="0"/>
                                <a:ea typeface="Cambria Math" panose="02040503050406030204" pitchFamily="18" charset="0"/>
                              </a:rPr>
                              <m:t>𝑇</m:t>
                            </m:r>
                          </m:den>
                        </m:f>
                      </m:e>
                    </m:d>
                  </m:oMath>
                </a14:m>
                <a:r>
                  <a:rPr lang="en-US" sz="4400" dirty="0" smtClean="0"/>
                  <a:t>+</a:t>
                </a:r>
                <a:r>
                  <a:rPr lang="en-US" sz="4400" i="1" dirty="0" err="1" smtClean="0"/>
                  <a:t>R</a:t>
                </a:r>
                <a:r>
                  <a:rPr lang="en-US" sz="4400" baseline="-25000" dirty="0" err="1" smtClean="0"/>
                  <a:t>res</a:t>
                </a:r>
                <a:endParaRPr lang="en-US" sz="4400" baseline="-25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755576" y="695921"/>
                <a:ext cx="7717049" cy="1082091"/>
              </a:xfrm>
              <a:prstGeom prst="rect">
                <a:avLst/>
              </a:prstGeom>
              <a:blipFill>
                <a:blip r:embed="rId6"/>
                <a:stretch>
                  <a:fillRect b="-9551"/>
                </a:stretch>
              </a:blipFill>
            </p:spPr>
            <p:txBody>
              <a:bodyPr/>
              <a:lstStyle/>
              <a:p>
                <a:r>
                  <a:rPr lang="en-CA">
                    <a:noFill/>
                  </a:rPr>
                  <a:t> </a:t>
                </a:r>
              </a:p>
            </p:txBody>
          </p:sp>
        </mc:Fallback>
      </mc:AlternateContent>
      <p:sp>
        <p:nvSpPr>
          <p:cNvPr id="3" name="Footer Placeholder 2"/>
          <p:cNvSpPr>
            <a:spLocks noGrp="1"/>
          </p:cNvSpPr>
          <p:nvPr>
            <p:ph type="ftr" sz="quarter" idx="11"/>
          </p:nvPr>
        </p:nvSpPr>
        <p:spPr/>
        <p:txBody>
          <a:bodyPr/>
          <a:lstStyle/>
          <a:p>
            <a:r>
              <a:rPr lang="en-US" smtClean="0"/>
              <a:t>T. Junginger – IAS Saskatoon </a:t>
            </a:r>
            <a:endParaRPr lang="en-CA" dirty="0"/>
          </a:p>
        </p:txBody>
      </p:sp>
      <p:sp>
        <p:nvSpPr>
          <p:cNvPr id="4" name="Slide Number Placeholder 3"/>
          <p:cNvSpPr>
            <a:spLocks noGrp="1"/>
          </p:cNvSpPr>
          <p:nvPr>
            <p:ph type="sldNum" sz="quarter" idx="12"/>
          </p:nvPr>
        </p:nvSpPr>
        <p:spPr/>
        <p:txBody>
          <a:bodyPr/>
          <a:lstStyle/>
          <a:p>
            <a:fld id="{A5133171-1A2B-45AF-BC19-83A39A9692BB}" type="slidenum">
              <a:rPr lang="en-CA" smtClean="0"/>
              <a:pPr/>
              <a:t>42</a:t>
            </a:fld>
            <a:r>
              <a:rPr lang="en-CA" smtClean="0"/>
              <a:t>/62</a:t>
            </a:r>
            <a:endParaRPr lang="en-CA" dirty="0"/>
          </a:p>
        </p:txBody>
      </p:sp>
    </p:spTree>
    <p:extLst>
      <p:ext uri="{BB962C8B-B14F-4D97-AF65-F5344CB8AC3E}">
        <p14:creationId xmlns:p14="http://schemas.microsoft.com/office/powerpoint/2010/main" val="34289160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The residual resistance</a:t>
            </a:r>
          </a:p>
        </p:txBody>
      </p:sp>
      <p:sp>
        <p:nvSpPr>
          <p:cNvPr id="3" name="Content Placeholder 2"/>
          <p:cNvSpPr>
            <a:spLocks noGrp="1"/>
          </p:cNvSpPr>
          <p:nvPr>
            <p:ph idx="1"/>
          </p:nvPr>
        </p:nvSpPr>
        <p:spPr>
          <a:xfrm>
            <a:off x="457200" y="764705"/>
            <a:ext cx="8229600" cy="1800200"/>
          </a:xfrm>
        </p:spPr>
        <p:txBody>
          <a:bodyPr>
            <a:normAutofit fontScale="92500" lnSpcReduction="20000"/>
          </a:bodyPr>
          <a:lstStyle/>
          <a:p>
            <a:r>
              <a:rPr lang="en-US" dirty="0" smtClean="0"/>
              <a:t>According to the BCS theory there are no quasiparticle states within the energy gap </a:t>
            </a:r>
            <a:r>
              <a:rPr lang="el-GR" dirty="0" smtClean="0"/>
              <a:t>Δ</a:t>
            </a:r>
            <a:endParaRPr lang="en-US" dirty="0" smtClean="0"/>
          </a:p>
          <a:p>
            <a:r>
              <a:rPr lang="en-US" dirty="0" smtClean="0"/>
              <a:t>Smearing </a:t>
            </a:r>
            <a:r>
              <a:rPr lang="en-US" dirty="0"/>
              <a:t>of Density of </a:t>
            </a:r>
            <a:r>
              <a:rPr lang="en-US" dirty="0" smtClean="0"/>
              <a:t>States leads to a  </a:t>
            </a:r>
            <a:r>
              <a:rPr lang="en-US" dirty="0"/>
              <a:t>residual resistance</a:t>
            </a:r>
            <a:endParaRPr lang="en-CA" dirty="0"/>
          </a:p>
        </p:txBody>
      </p:sp>
      <p:pic>
        <p:nvPicPr>
          <p:cNvPr id="6" name="Picture 9">
            <a:extLst>
              <a:ext uri="{FF2B5EF4-FFF2-40B4-BE49-F238E27FC236}">
                <a16:creationId xmlns:a16="http://schemas.microsoft.com/office/drawing/2014/main" id="{14C667FF-EB31-6D66-3D9A-D1540A7E9BCE}"/>
              </a:ext>
            </a:extLst>
          </p:cNvPr>
          <p:cNvPicPr>
            <a:picLocks noChangeAspect="1"/>
          </p:cNvPicPr>
          <p:nvPr/>
        </p:nvPicPr>
        <p:blipFill>
          <a:blip r:embed="rId2"/>
          <a:stretch>
            <a:fillRect/>
          </a:stretch>
        </p:blipFill>
        <p:spPr>
          <a:xfrm>
            <a:off x="5259056" y="2792689"/>
            <a:ext cx="3452451" cy="2220487"/>
          </a:xfrm>
          <a:prstGeom prst="rect">
            <a:avLst/>
          </a:prstGeom>
          <a:ln>
            <a:solidFill>
              <a:schemeClr val="tx1"/>
            </a:solidFill>
          </a:ln>
        </p:spPr>
      </p:pic>
      <p:sp>
        <p:nvSpPr>
          <p:cNvPr id="7" name="Rectangle 6"/>
          <p:cNvSpPr/>
          <p:nvPr/>
        </p:nvSpPr>
        <p:spPr>
          <a:xfrm>
            <a:off x="5234349" y="5074916"/>
            <a:ext cx="3452451" cy="1200329"/>
          </a:xfrm>
          <a:prstGeom prst="rect">
            <a:avLst/>
          </a:prstGeom>
        </p:spPr>
        <p:txBody>
          <a:bodyPr wrap="square">
            <a:spAutoFit/>
          </a:bodyPr>
          <a:lstStyle/>
          <a:p>
            <a:r>
              <a:rPr lang="en-CA" i="1" dirty="0"/>
              <a:t>Point contact tunneling experiments on </a:t>
            </a:r>
            <a:r>
              <a:rPr lang="en-CA" i="1" dirty="0" err="1" smtClean="0"/>
              <a:t>Nb</a:t>
            </a:r>
            <a:r>
              <a:rPr lang="en-CA" i="1" dirty="0" smtClean="0"/>
              <a:t> and Nb</a:t>
            </a:r>
            <a:r>
              <a:rPr lang="en-CA" i="1" baseline="-25000" dirty="0" smtClean="0"/>
              <a:t>3</a:t>
            </a:r>
            <a:r>
              <a:rPr lang="en-CA" i="1" dirty="0" smtClean="0"/>
              <a:t>Sn have </a:t>
            </a:r>
            <a:r>
              <a:rPr lang="en-CA" i="1" dirty="0"/>
              <a:t>found finite density of states (DOS) inside the energy </a:t>
            </a:r>
            <a:r>
              <a:rPr lang="en-CA" i="1" dirty="0" smtClean="0"/>
              <a:t>gap</a:t>
            </a:r>
            <a:endParaRPr lang="en-CA" i="1" dirty="0"/>
          </a:p>
        </p:txBody>
      </p:sp>
      <p:grpSp>
        <p:nvGrpSpPr>
          <p:cNvPr id="18" name="Group 17"/>
          <p:cNvGrpSpPr/>
          <p:nvPr/>
        </p:nvGrpSpPr>
        <p:grpSpPr>
          <a:xfrm>
            <a:off x="267809" y="2348880"/>
            <a:ext cx="4916259" cy="3201478"/>
            <a:chOff x="267809" y="2015350"/>
            <a:chExt cx="4916259" cy="3201478"/>
          </a:xfrm>
        </p:grpSpPr>
        <p:pic>
          <p:nvPicPr>
            <p:cNvPr id="9" name="Picture 8"/>
            <p:cNvPicPr>
              <a:picLocks noChangeAspect="1"/>
            </p:cNvPicPr>
            <p:nvPr/>
          </p:nvPicPr>
          <p:blipFill>
            <a:blip r:embed="rId3"/>
            <a:stretch>
              <a:fillRect/>
            </a:stretch>
          </p:blipFill>
          <p:spPr>
            <a:xfrm>
              <a:off x="267809" y="2856075"/>
              <a:ext cx="3456384" cy="2360753"/>
            </a:xfrm>
            <a:prstGeom prst="rect">
              <a:avLst/>
            </a:prstGeom>
          </p:spPr>
        </p:pic>
        <p:pic>
          <p:nvPicPr>
            <p:cNvPr id="8" name="Picture 7"/>
            <p:cNvPicPr>
              <a:picLocks noChangeAspect="1"/>
            </p:cNvPicPr>
            <p:nvPr/>
          </p:nvPicPr>
          <p:blipFill>
            <a:blip r:embed="rId4">
              <a:clrChange>
                <a:clrFrom>
                  <a:srgbClr val="FFFFFF"/>
                </a:clrFrom>
                <a:clrTo>
                  <a:srgbClr val="FFFFFF">
                    <a:alpha val="0"/>
                  </a:srgbClr>
                </a:clrTo>
              </a:clrChange>
            </a:blip>
            <a:stretch>
              <a:fillRect/>
            </a:stretch>
          </p:blipFill>
          <p:spPr>
            <a:xfrm>
              <a:off x="2591780" y="2015350"/>
              <a:ext cx="2592288" cy="1893289"/>
            </a:xfrm>
            <a:prstGeom prst="rect">
              <a:avLst/>
            </a:prstGeom>
          </p:spPr>
        </p:pic>
        <p:cxnSp>
          <p:nvCxnSpPr>
            <p:cNvPr id="11" name="Straight Arrow Connector 10"/>
            <p:cNvCxnSpPr/>
            <p:nvPr/>
          </p:nvCxnSpPr>
          <p:spPr>
            <a:xfrm flipH="1">
              <a:off x="2699792" y="3265235"/>
              <a:ext cx="2148694" cy="1387901"/>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123728" y="2967581"/>
              <a:ext cx="1945546" cy="786473"/>
            </a:xfrm>
            <a:prstGeom prst="straightConnector1">
              <a:avLst/>
            </a:prstGeom>
            <a:ln>
              <a:solidFill>
                <a:srgbClr val="FF5454"/>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7475793" y="2793822"/>
            <a:ext cx="1211007" cy="553998"/>
          </a:xfrm>
          <a:prstGeom prst="rect">
            <a:avLst/>
          </a:prstGeom>
        </p:spPr>
        <p:txBody>
          <a:bodyPr wrap="square">
            <a:spAutoFit/>
          </a:bodyPr>
          <a:lstStyle/>
          <a:p>
            <a:r>
              <a:rPr lang="en-US" sz="1000" dirty="0"/>
              <a:t>T. </a:t>
            </a:r>
            <a:r>
              <a:rPr lang="en-US" sz="1000" dirty="0" err="1"/>
              <a:t>Proslier</a:t>
            </a:r>
            <a:r>
              <a:rPr lang="en-US" sz="1000" dirty="0"/>
              <a:t> et at </a:t>
            </a:r>
            <a:r>
              <a:rPr lang="en-US" sz="1000" dirty="0" err="1"/>
              <a:t>Appl</a:t>
            </a:r>
            <a:r>
              <a:rPr lang="en-US" sz="1000" dirty="0"/>
              <a:t> </a:t>
            </a:r>
            <a:r>
              <a:rPr lang="en-US" sz="1000" dirty="0" err="1"/>
              <a:t>Phys</a:t>
            </a:r>
            <a:r>
              <a:rPr lang="en-US" sz="1000" dirty="0"/>
              <a:t> Lett 92 212505 2008</a:t>
            </a:r>
          </a:p>
        </p:txBody>
      </p:sp>
      <p:sp>
        <p:nvSpPr>
          <p:cNvPr id="15" name="Rectangle 14"/>
          <p:cNvSpPr/>
          <p:nvPr/>
        </p:nvSpPr>
        <p:spPr>
          <a:xfrm>
            <a:off x="323528" y="5507998"/>
            <a:ext cx="3970784" cy="646331"/>
          </a:xfrm>
          <a:prstGeom prst="rect">
            <a:avLst/>
          </a:prstGeom>
        </p:spPr>
        <p:txBody>
          <a:bodyPr wrap="square">
            <a:spAutoFit/>
          </a:bodyPr>
          <a:lstStyle/>
          <a:p>
            <a:r>
              <a:rPr lang="en-CA" i="1" dirty="0" err="1"/>
              <a:t>S</a:t>
            </a:r>
            <a:r>
              <a:rPr lang="en-CA" i="1" dirty="0" err="1" smtClean="0"/>
              <a:t>ubgap</a:t>
            </a:r>
            <a:r>
              <a:rPr lang="en-CA" i="1" dirty="0" smtClean="0"/>
              <a:t> </a:t>
            </a:r>
            <a:r>
              <a:rPr lang="en-CA" i="1" dirty="0"/>
              <a:t>states will yield a finite R</a:t>
            </a:r>
            <a:r>
              <a:rPr lang="en-CA" i="1" baseline="-25000" dirty="0"/>
              <a:t>S</a:t>
            </a:r>
            <a:r>
              <a:rPr lang="en-CA" i="1" dirty="0"/>
              <a:t>(0K) irrespective of physical mechanism   </a:t>
            </a:r>
          </a:p>
        </p:txBody>
      </p:sp>
      <p:sp>
        <p:nvSpPr>
          <p:cNvPr id="19" name="Footer Placeholder 18"/>
          <p:cNvSpPr>
            <a:spLocks noGrp="1"/>
          </p:cNvSpPr>
          <p:nvPr>
            <p:ph type="ftr" sz="quarter" idx="11"/>
          </p:nvPr>
        </p:nvSpPr>
        <p:spPr/>
        <p:txBody>
          <a:bodyPr/>
          <a:lstStyle/>
          <a:p>
            <a:r>
              <a:rPr lang="en-US" smtClean="0"/>
              <a:t>T. Junginger – IAS Saskatoon </a:t>
            </a:r>
            <a:endParaRPr lang="en-CA" dirty="0"/>
          </a:p>
        </p:txBody>
      </p:sp>
      <p:sp>
        <p:nvSpPr>
          <p:cNvPr id="20" name="Slide Number Placeholder 19"/>
          <p:cNvSpPr>
            <a:spLocks noGrp="1"/>
          </p:cNvSpPr>
          <p:nvPr>
            <p:ph type="sldNum" sz="quarter" idx="12"/>
          </p:nvPr>
        </p:nvSpPr>
        <p:spPr/>
        <p:txBody>
          <a:bodyPr/>
          <a:lstStyle/>
          <a:p>
            <a:fld id="{A5133171-1A2B-45AF-BC19-83A39A9692BB}" type="slidenum">
              <a:rPr lang="en-CA" smtClean="0"/>
              <a:pPr/>
              <a:t>43</a:t>
            </a:fld>
            <a:r>
              <a:rPr lang="en-CA" smtClean="0"/>
              <a:t>/62</a:t>
            </a:r>
            <a:endParaRPr lang="en-CA" dirty="0"/>
          </a:p>
        </p:txBody>
      </p:sp>
    </p:spTree>
    <p:extLst>
      <p:ext uri="{BB962C8B-B14F-4D97-AF65-F5344CB8AC3E}">
        <p14:creationId xmlns:p14="http://schemas.microsoft.com/office/powerpoint/2010/main" val="12933989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The residual resistance</a:t>
            </a:r>
            <a:endParaRPr lang="en-CA" dirty="0"/>
          </a:p>
        </p:txBody>
      </p:sp>
      <p:sp>
        <p:nvSpPr>
          <p:cNvPr id="3" name="Content Placeholder 2"/>
          <p:cNvSpPr>
            <a:spLocks noGrp="1"/>
          </p:cNvSpPr>
          <p:nvPr>
            <p:ph idx="1"/>
          </p:nvPr>
        </p:nvSpPr>
        <p:spPr>
          <a:xfrm>
            <a:off x="467544" y="764704"/>
            <a:ext cx="8229600" cy="5361459"/>
          </a:xfrm>
        </p:spPr>
        <p:txBody>
          <a:bodyPr>
            <a:normAutofit/>
          </a:bodyPr>
          <a:lstStyle/>
          <a:p>
            <a:pPr marL="0" indent="0">
              <a:buNone/>
            </a:pPr>
            <a:r>
              <a:rPr lang="en-US" dirty="0" err="1"/>
              <a:t>DoS</a:t>
            </a:r>
            <a:r>
              <a:rPr lang="en-US" dirty="0"/>
              <a:t> smearing is not the only cause of residual </a:t>
            </a:r>
            <a:r>
              <a:rPr lang="en-US" dirty="0" smtClean="0"/>
              <a:t>resistance</a:t>
            </a:r>
          </a:p>
          <a:p>
            <a:pPr marL="0" indent="0">
              <a:buNone/>
            </a:pPr>
            <a:r>
              <a:rPr lang="en-US" dirty="0" smtClean="0"/>
              <a:t>Other contributions to </a:t>
            </a:r>
            <a:r>
              <a:rPr lang="en-US" i="1" dirty="0" err="1" smtClean="0"/>
              <a:t>R</a:t>
            </a:r>
            <a:r>
              <a:rPr lang="en-US" baseline="-25000" dirty="0" err="1" smtClean="0"/>
              <a:t>res</a:t>
            </a:r>
            <a:r>
              <a:rPr lang="en-US" dirty="0" smtClean="0"/>
              <a:t>:</a:t>
            </a:r>
          </a:p>
          <a:p>
            <a:r>
              <a:rPr lang="en-US" dirty="0" smtClean="0"/>
              <a:t>Trapped magnetic flux and thermal currents</a:t>
            </a:r>
          </a:p>
          <a:p>
            <a:r>
              <a:rPr lang="en-US" dirty="0" err="1" smtClean="0"/>
              <a:t>Lossy</a:t>
            </a:r>
            <a:r>
              <a:rPr lang="en-US" dirty="0" smtClean="0"/>
              <a:t> oxides, metallic hydrides</a:t>
            </a:r>
          </a:p>
          <a:p>
            <a:r>
              <a:rPr lang="en-US" dirty="0" smtClean="0"/>
              <a:t>Normal conducting precipitates</a:t>
            </a:r>
          </a:p>
          <a:p>
            <a:r>
              <a:rPr lang="en-US" dirty="0" smtClean="0"/>
              <a:t>Grain Boundaries</a:t>
            </a:r>
          </a:p>
          <a:p>
            <a:r>
              <a:rPr lang="en-US" dirty="0" smtClean="0"/>
              <a:t>Interface Losses </a:t>
            </a:r>
          </a:p>
          <a:p>
            <a:r>
              <a:rPr lang="en-US" dirty="0" smtClean="0"/>
              <a:t>Magnetic Impurities</a:t>
            </a:r>
          </a:p>
        </p:txBody>
      </p:sp>
      <p:sp>
        <p:nvSpPr>
          <p:cNvPr id="6" name="Footer Placeholder 5"/>
          <p:cNvSpPr>
            <a:spLocks noGrp="1"/>
          </p:cNvSpPr>
          <p:nvPr>
            <p:ph type="ftr" sz="quarter" idx="11"/>
          </p:nvPr>
        </p:nvSpPr>
        <p:spPr/>
        <p:txBody>
          <a:bodyPr/>
          <a:lstStyle/>
          <a:p>
            <a:r>
              <a:rPr lang="en-US" smtClean="0"/>
              <a:t>T. Junginger – IAS Saskatoon </a:t>
            </a:r>
            <a:endParaRPr lang="en-CA" dirty="0"/>
          </a:p>
        </p:txBody>
      </p:sp>
      <p:sp>
        <p:nvSpPr>
          <p:cNvPr id="7" name="Slide Number Placeholder 6"/>
          <p:cNvSpPr>
            <a:spLocks noGrp="1"/>
          </p:cNvSpPr>
          <p:nvPr>
            <p:ph type="sldNum" sz="quarter" idx="12"/>
          </p:nvPr>
        </p:nvSpPr>
        <p:spPr/>
        <p:txBody>
          <a:bodyPr/>
          <a:lstStyle/>
          <a:p>
            <a:fld id="{A5133171-1A2B-45AF-BC19-83A39A9692BB}" type="slidenum">
              <a:rPr lang="en-CA" smtClean="0"/>
              <a:pPr/>
              <a:t>44</a:t>
            </a:fld>
            <a:r>
              <a:rPr lang="en-CA" smtClean="0"/>
              <a:t>/62</a:t>
            </a:r>
            <a:endParaRPr lang="en-CA" dirty="0"/>
          </a:p>
        </p:txBody>
      </p:sp>
    </p:spTree>
    <p:extLst>
      <p:ext uri="{BB962C8B-B14F-4D97-AF65-F5344CB8AC3E}">
        <p14:creationId xmlns:p14="http://schemas.microsoft.com/office/powerpoint/2010/main" val="36841053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Trapped Magnetic Flux</a:t>
            </a:r>
            <a:endParaRPr lang="en-US" dirty="0"/>
          </a:p>
        </p:txBody>
      </p:sp>
      <p:sp>
        <p:nvSpPr>
          <p:cNvPr id="3" name="Content Placeholder 2"/>
          <p:cNvSpPr>
            <a:spLocks noGrp="1"/>
          </p:cNvSpPr>
          <p:nvPr>
            <p:ph sz="quarter" idx="1"/>
          </p:nvPr>
        </p:nvSpPr>
        <p:spPr/>
        <p:txBody>
          <a:bodyPr/>
          <a:lstStyle/>
          <a:p>
            <a:r>
              <a:rPr lang="en-US" dirty="0" smtClean="0"/>
              <a:t>Well understood contribution to </a:t>
            </a:r>
            <a:r>
              <a:rPr lang="en-US" i="1" dirty="0" err="1" smtClean="0"/>
              <a:t>R</a:t>
            </a:r>
            <a:r>
              <a:rPr lang="en-US" baseline="-25000" dirty="0" err="1" smtClean="0"/>
              <a:t>res</a:t>
            </a:r>
            <a:endParaRPr lang="en-US" baseline="-25000" dirty="0" smtClean="0"/>
          </a:p>
          <a:p>
            <a:r>
              <a:rPr lang="en-US" dirty="0" smtClean="0"/>
              <a:t>When a cavity is cooled down in an ambient DC magnetic field not all flux is expelled – Incomplete Meissner effect</a:t>
            </a:r>
          </a:p>
          <a:p>
            <a:r>
              <a:rPr lang="en-US" dirty="0" smtClean="0"/>
              <a:t>In fact fields of a few µT (order earth magnetic field) can be completely trapped</a:t>
            </a:r>
          </a:p>
          <a:p>
            <a:r>
              <a:rPr lang="en-US" dirty="0" smtClean="0"/>
              <a:t>In </a:t>
            </a:r>
            <a:r>
              <a:rPr lang="en-US" dirty="0" err="1" smtClean="0"/>
              <a:t>cryomodules</a:t>
            </a:r>
            <a:r>
              <a:rPr lang="en-US" dirty="0" smtClean="0"/>
              <a:t> thermal currents can cause additional magnetic fields which can be trapped</a:t>
            </a:r>
            <a:endParaRPr lang="en-US" dirty="0"/>
          </a:p>
        </p:txBody>
      </p:sp>
      <p:sp>
        <p:nvSpPr>
          <p:cNvPr id="4" name="Footer Placeholder 3"/>
          <p:cNvSpPr>
            <a:spLocks noGrp="1"/>
          </p:cNvSpPr>
          <p:nvPr>
            <p:ph type="ftr" sz="quarter" idx="11"/>
          </p:nvPr>
        </p:nvSpPr>
        <p:spPr/>
        <p:txBody>
          <a:bodyPr/>
          <a:lstStyle/>
          <a:p>
            <a:r>
              <a:rPr lang="en-US" smtClean="0"/>
              <a:t>T. Junginger – IAS Saskatoon </a:t>
            </a:r>
            <a:endParaRPr lang="en-CA" dirty="0"/>
          </a:p>
        </p:txBody>
      </p:sp>
      <p:sp>
        <p:nvSpPr>
          <p:cNvPr id="7" name="Slide Number Placeholder 6"/>
          <p:cNvSpPr>
            <a:spLocks noGrp="1"/>
          </p:cNvSpPr>
          <p:nvPr>
            <p:ph type="sldNum" sz="quarter" idx="12"/>
          </p:nvPr>
        </p:nvSpPr>
        <p:spPr/>
        <p:txBody>
          <a:bodyPr/>
          <a:lstStyle/>
          <a:p>
            <a:fld id="{A5133171-1A2B-45AF-BC19-83A39A9692BB}" type="slidenum">
              <a:rPr lang="en-CA" smtClean="0"/>
              <a:pPr/>
              <a:t>45</a:t>
            </a:fld>
            <a:r>
              <a:rPr lang="en-CA" smtClean="0"/>
              <a:t>/62</a:t>
            </a:r>
            <a:endParaRPr lang="en-CA" dirty="0"/>
          </a:p>
        </p:txBody>
      </p:sp>
    </p:spTree>
    <p:extLst>
      <p:ext uri="{BB962C8B-B14F-4D97-AF65-F5344CB8AC3E}">
        <p14:creationId xmlns:p14="http://schemas.microsoft.com/office/powerpoint/2010/main" val="579919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4282" y="928670"/>
            <a:ext cx="8572560" cy="400110"/>
          </a:xfrm>
          <a:prstGeom prst="rect">
            <a:avLst/>
          </a:prstGeom>
          <a:noFill/>
        </p:spPr>
        <p:txBody>
          <a:bodyPr wrap="square" rtlCol="0">
            <a:spAutoFit/>
          </a:bodyPr>
          <a:lstStyle/>
          <a:p>
            <a:pPr>
              <a:buFont typeface="Arial" pitchFamily="34" charset="0"/>
              <a:buChar char="•"/>
            </a:pPr>
            <a:endParaRPr lang="en-US" sz="2000" dirty="0" smtClean="0"/>
          </a:p>
        </p:txBody>
      </p:sp>
      <p:pic>
        <p:nvPicPr>
          <p:cNvPr id="2050" name="Picture 2"/>
          <p:cNvPicPr>
            <a:picLocks noChangeAspect="1" noChangeArrowheads="1"/>
          </p:cNvPicPr>
          <p:nvPr/>
        </p:nvPicPr>
        <p:blipFill>
          <a:blip r:embed="rId4" cstate="print"/>
          <a:srcRect/>
          <a:stretch>
            <a:fillRect/>
          </a:stretch>
        </p:blipFill>
        <p:spPr bwMode="auto">
          <a:xfrm rot="16200000">
            <a:off x="309763" y="713934"/>
            <a:ext cx="2933953" cy="3332088"/>
          </a:xfrm>
          <a:prstGeom prst="rect">
            <a:avLst/>
          </a:prstGeom>
          <a:noFill/>
          <a:ln w="9525">
            <a:noFill/>
            <a:miter lim="800000"/>
            <a:headEnd/>
            <a:tailEnd/>
          </a:ln>
        </p:spPr>
      </p:pic>
      <p:graphicFrame>
        <p:nvGraphicFramePr>
          <p:cNvPr id="8" name="Object 7"/>
          <p:cNvGraphicFramePr>
            <a:graphicFrameLocks noChangeAspect="1"/>
          </p:cNvGraphicFramePr>
          <p:nvPr>
            <p:extLst>
              <p:ext uri="{D42A27DB-BD31-4B8C-83A1-F6EECF244321}">
                <p14:modId xmlns:p14="http://schemas.microsoft.com/office/powerpoint/2010/main" val="1538486138"/>
              </p:ext>
            </p:extLst>
          </p:nvPr>
        </p:nvGraphicFramePr>
        <p:xfrm>
          <a:off x="4356657" y="3242631"/>
          <a:ext cx="2160000" cy="992850"/>
        </p:xfrm>
        <a:graphic>
          <a:graphicData uri="http://schemas.openxmlformats.org/presentationml/2006/ole">
            <mc:AlternateContent xmlns:mc="http://schemas.openxmlformats.org/markup-compatibility/2006">
              <mc:Choice xmlns:v="urn:schemas-microsoft-com:vml" Requires="v">
                <p:oleObj spid="_x0000_s3143" name="Equation" r:id="rId5" imgW="939600" imgH="431640" progId="Equation.3">
                  <p:embed/>
                </p:oleObj>
              </mc:Choice>
              <mc:Fallback>
                <p:oleObj name="Equation" r:id="rId5" imgW="939600" imgH="431640" progId="Equation.3">
                  <p:embed/>
                  <p:pic>
                    <p:nvPicPr>
                      <p:cNvPr id="0" name=""/>
                      <p:cNvPicPr>
                        <a:picLocks noChangeAspect="1" noChangeArrowheads="1"/>
                      </p:cNvPicPr>
                      <p:nvPr/>
                    </p:nvPicPr>
                    <p:blipFill>
                      <a:blip r:embed="rId6"/>
                      <a:srcRect/>
                      <a:stretch>
                        <a:fillRect/>
                      </a:stretch>
                    </p:blipFill>
                    <p:spPr bwMode="auto">
                      <a:xfrm>
                        <a:off x="4356657" y="3242631"/>
                        <a:ext cx="2160000" cy="99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4"/>
          <p:cNvGraphicFramePr>
            <a:graphicFrameLocks noChangeAspect="1"/>
          </p:cNvGraphicFramePr>
          <p:nvPr>
            <p:extLst>
              <p:ext uri="{D42A27DB-BD31-4B8C-83A1-F6EECF244321}">
                <p14:modId xmlns:p14="http://schemas.microsoft.com/office/powerpoint/2010/main" val="1391595745"/>
              </p:ext>
            </p:extLst>
          </p:nvPr>
        </p:nvGraphicFramePr>
        <p:xfrm>
          <a:off x="214282" y="5077590"/>
          <a:ext cx="6302375" cy="882650"/>
        </p:xfrm>
        <a:graphic>
          <a:graphicData uri="http://schemas.openxmlformats.org/presentationml/2006/ole">
            <mc:AlternateContent xmlns:mc="http://schemas.openxmlformats.org/markup-compatibility/2006">
              <mc:Choice xmlns:v="urn:schemas-microsoft-com:vml" Requires="v">
                <p:oleObj spid="_x0000_s3144" name="Equation" r:id="rId7" imgW="1904760" imgH="266400" progId="Equation.3">
                  <p:embed/>
                </p:oleObj>
              </mc:Choice>
              <mc:Fallback>
                <p:oleObj name="Equation" r:id="rId7" imgW="1904760" imgH="266400" progId="Equation.3">
                  <p:embed/>
                  <p:pic>
                    <p:nvPicPr>
                      <p:cNvPr id="0" name=""/>
                      <p:cNvPicPr>
                        <a:picLocks noChangeAspect="1" noChangeArrowheads="1"/>
                      </p:cNvPicPr>
                      <p:nvPr/>
                    </p:nvPicPr>
                    <p:blipFill>
                      <a:blip r:embed="rId8"/>
                      <a:srcRect/>
                      <a:stretch>
                        <a:fillRect/>
                      </a:stretch>
                    </p:blipFill>
                    <p:spPr bwMode="auto">
                      <a:xfrm>
                        <a:off x="214282" y="5077590"/>
                        <a:ext cx="6302375" cy="882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6678488" y="5334249"/>
            <a:ext cx="1383777" cy="369332"/>
          </a:xfrm>
          <a:prstGeom prst="rect">
            <a:avLst/>
          </a:prstGeom>
          <a:noFill/>
        </p:spPr>
        <p:txBody>
          <a:bodyPr wrap="none" rtlCol="0">
            <a:spAutoFit/>
          </a:bodyPr>
          <a:lstStyle/>
          <a:p>
            <a:r>
              <a:rPr lang="en-GB" dirty="0" smtClean="0"/>
              <a:t>for RRR=300</a:t>
            </a:r>
            <a:endParaRPr lang="en-GB" dirty="0"/>
          </a:p>
        </p:txBody>
      </p:sp>
      <p:sp>
        <p:nvSpPr>
          <p:cNvPr id="11" name="TextBox 10"/>
          <p:cNvSpPr txBox="1"/>
          <p:nvPr/>
        </p:nvSpPr>
        <p:spPr>
          <a:xfrm>
            <a:off x="110695" y="3806485"/>
            <a:ext cx="3265638" cy="246221"/>
          </a:xfrm>
          <a:prstGeom prst="rect">
            <a:avLst/>
          </a:prstGeom>
          <a:noFill/>
        </p:spPr>
        <p:txBody>
          <a:bodyPr wrap="none" rtlCol="0">
            <a:spAutoFit/>
          </a:bodyPr>
          <a:lstStyle/>
          <a:p>
            <a:r>
              <a:rPr lang="en-GB" sz="1000" dirty="0" smtClean="0"/>
              <a:t>H. Padamsee et al. RF Superconductivity for Accelerators</a:t>
            </a:r>
            <a:endParaRPr lang="en-GB" sz="1000" dirty="0"/>
          </a:p>
        </p:txBody>
      </p:sp>
      <p:sp>
        <p:nvSpPr>
          <p:cNvPr id="3" name="Rectangle 2"/>
          <p:cNvSpPr/>
          <p:nvPr/>
        </p:nvSpPr>
        <p:spPr>
          <a:xfrm>
            <a:off x="3707904" y="874728"/>
            <a:ext cx="4572000" cy="2308324"/>
          </a:xfrm>
          <a:prstGeom prst="rect">
            <a:avLst/>
          </a:prstGeom>
        </p:spPr>
        <p:txBody>
          <a:bodyPr>
            <a:spAutoFit/>
          </a:bodyPr>
          <a:lstStyle/>
          <a:p>
            <a:r>
              <a:rPr lang="en-GB" dirty="0" smtClean="0"/>
              <a:t> Simple model with these assumptions:</a:t>
            </a:r>
            <a:endParaRPr lang="en-GB" dirty="0"/>
          </a:p>
          <a:p>
            <a:pPr lvl="1">
              <a:buFont typeface="Arial" pitchFamily="34" charset="0"/>
              <a:buChar char="•"/>
            </a:pPr>
            <a:r>
              <a:rPr lang="en-GB" dirty="0" smtClean="0"/>
              <a:t> </a:t>
            </a:r>
            <a:r>
              <a:rPr lang="en-GB" dirty="0" err="1" smtClean="0"/>
              <a:t>Fluxoids</a:t>
            </a:r>
            <a:r>
              <a:rPr lang="en-GB" dirty="0" smtClean="0"/>
              <a:t> are </a:t>
            </a:r>
            <a:r>
              <a:rPr lang="en-GB" dirty="0"/>
              <a:t>perpendicular to the </a:t>
            </a:r>
            <a:r>
              <a:rPr lang="en-GB" dirty="0" smtClean="0"/>
              <a:t>cavity  surface</a:t>
            </a:r>
            <a:endParaRPr lang="en-GB" dirty="0"/>
          </a:p>
          <a:p>
            <a:pPr lvl="1">
              <a:buFont typeface="Arial" pitchFamily="34" charset="0"/>
              <a:buChar char="•"/>
            </a:pPr>
            <a:r>
              <a:rPr lang="en-GB" dirty="0" smtClean="0"/>
              <a:t> </a:t>
            </a:r>
            <a:r>
              <a:rPr lang="en-GB" dirty="0" err="1" smtClean="0"/>
              <a:t>Fluxoids</a:t>
            </a:r>
            <a:r>
              <a:rPr lang="en-GB" dirty="0" smtClean="0"/>
              <a:t> are static, no displacement due to RF fields</a:t>
            </a:r>
          </a:p>
          <a:p>
            <a:pPr lvl="1">
              <a:buFont typeface="Arial" pitchFamily="34" charset="0"/>
              <a:buChar char="•"/>
            </a:pPr>
            <a:r>
              <a:rPr lang="en-GB" dirty="0"/>
              <a:t> </a:t>
            </a:r>
            <a:r>
              <a:rPr lang="en-GB" dirty="0" smtClean="0"/>
              <a:t>RF </a:t>
            </a:r>
            <a:r>
              <a:rPr lang="en-GB" dirty="0"/>
              <a:t>currents </a:t>
            </a:r>
            <a:r>
              <a:rPr lang="en-GB" dirty="0" smtClean="0"/>
              <a:t>flow around them </a:t>
            </a:r>
          </a:p>
          <a:p>
            <a:pPr lvl="1">
              <a:buFont typeface="Arial" pitchFamily="34" charset="0"/>
              <a:buChar char="•"/>
            </a:pPr>
            <a:r>
              <a:rPr lang="en-GB" dirty="0" smtClean="0"/>
              <a:t> Flux </a:t>
            </a:r>
            <a:r>
              <a:rPr lang="en-GB" dirty="0"/>
              <a:t>completely </a:t>
            </a:r>
            <a:r>
              <a:rPr lang="en-GB" dirty="0" smtClean="0"/>
              <a:t>trapped</a:t>
            </a:r>
            <a:endParaRPr lang="en-GB" dirty="0"/>
          </a:p>
          <a:p>
            <a:pPr lvl="1">
              <a:buFont typeface="Arial" pitchFamily="34" charset="0"/>
              <a:buChar char="•"/>
            </a:pPr>
            <a:r>
              <a:rPr lang="en-GB" dirty="0" smtClean="0"/>
              <a:t> Losses </a:t>
            </a:r>
            <a:r>
              <a:rPr lang="en-GB" dirty="0"/>
              <a:t>are independent on RF field</a:t>
            </a:r>
          </a:p>
        </p:txBody>
      </p:sp>
      <mc:AlternateContent xmlns:mc="http://schemas.openxmlformats.org/markup-compatibility/2006" xmlns:a14="http://schemas.microsoft.com/office/drawing/2010/main">
        <mc:Choice Requires="a14">
          <p:sp>
            <p:nvSpPr>
              <p:cNvPr id="2" name="TextBox 1"/>
              <p:cNvSpPr txBox="1"/>
              <p:nvPr/>
            </p:nvSpPr>
            <p:spPr>
              <a:xfrm>
                <a:off x="4060993" y="4266413"/>
                <a:ext cx="4911328" cy="646331"/>
              </a:xfrm>
              <a:prstGeom prst="rect">
                <a:avLst/>
              </a:prstGeom>
              <a:noFill/>
            </p:spPr>
            <p:txBody>
              <a:bodyPr wrap="square" rtlCol="0">
                <a:spAutoFit/>
              </a:bodyPr>
              <a:lstStyle/>
              <a:p>
                <a:r>
                  <a:rPr lang="en-US" dirty="0" smtClean="0"/>
                  <a:t>Additional residual resistance=Ratio </a:t>
                </a:r>
                <a:r>
                  <a:rPr lang="en-US" dirty="0" err="1" smtClean="0"/>
                  <a:t>nc</a:t>
                </a:r>
                <a:r>
                  <a:rPr lang="en-US" dirty="0" smtClean="0"/>
                  <a:t>/</a:t>
                </a:r>
                <a:r>
                  <a:rPr lang="en-US" dirty="0" err="1" smtClean="0"/>
                  <a:t>sc</a:t>
                </a:r>
                <a:r>
                  <a:rPr lang="en-US" dirty="0" smtClean="0"/>
                  <a:t> area</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smtClean="0"/>
                  <a:t>Normal conducting surface resistance</a:t>
                </a: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4060993" y="4266413"/>
                <a:ext cx="4911328" cy="646331"/>
              </a:xfrm>
              <a:prstGeom prst="rect">
                <a:avLst/>
              </a:prstGeom>
              <a:blipFill>
                <a:blip r:embed="rId9"/>
                <a:stretch>
                  <a:fillRect l="-993" t="-5660" b="-14151"/>
                </a:stretch>
              </a:blipFill>
            </p:spPr>
            <p:txBody>
              <a:bodyPr/>
              <a:lstStyle/>
              <a:p>
                <a:r>
                  <a:rPr lang="en-CA">
                    <a:noFill/>
                  </a:rPr>
                  <a:t> </a:t>
                </a:r>
              </a:p>
            </p:txBody>
          </p:sp>
        </mc:Fallback>
      </mc:AlternateContent>
      <p:sp>
        <p:nvSpPr>
          <p:cNvPr id="14" name="Title 1"/>
          <p:cNvSpPr>
            <a:spLocks noGrp="1"/>
          </p:cNvSpPr>
          <p:nvPr>
            <p:ph type="title"/>
          </p:nvPr>
        </p:nvSpPr>
        <p:spPr/>
        <p:txBody>
          <a:bodyPr>
            <a:normAutofit fontScale="90000"/>
          </a:bodyPr>
          <a:lstStyle/>
          <a:p>
            <a:r>
              <a:rPr lang="en-US" dirty="0" smtClean="0"/>
              <a:t>Trapped Magnetic Flux</a:t>
            </a:r>
            <a:endParaRPr lang="en-US" dirty="0"/>
          </a:p>
        </p:txBody>
      </p:sp>
      <p:sp>
        <p:nvSpPr>
          <p:cNvPr id="5" name="Footer Placeholder 4"/>
          <p:cNvSpPr>
            <a:spLocks noGrp="1"/>
          </p:cNvSpPr>
          <p:nvPr>
            <p:ph type="ftr" sz="quarter" idx="11"/>
          </p:nvPr>
        </p:nvSpPr>
        <p:spPr/>
        <p:txBody>
          <a:bodyPr/>
          <a:lstStyle/>
          <a:p>
            <a:r>
              <a:rPr lang="en-US" smtClean="0"/>
              <a:t>T. Junginger – IAS Saskatoon </a:t>
            </a:r>
            <a:endParaRPr lang="en-CA" dirty="0"/>
          </a:p>
        </p:txBody>
      </p:sp>
      <p:sp>
        <p:nvSpPr>
          <p:cNvPr id="10" name="Slide Number Placeholder 9"/>
          <p:cNvSpPr>
            <a:spLocks noGrp="1"/>
          </p:cNvSpPr>
          <p:nvPr>
            <p:ph type="sldNum" sz="quarter" idx="12"/>
          </p:nvPr>
        </p:nvSpPr>
        <p:spPr/>
        <p:txBody>
          <a:bodyPr/>
          <a:lstStyle/>
          <a:p>
            <a:fld id="{A5133171-1A2B-45AF-BC19-83A39A9692BB}" type="slidenum">
              <a:rPr lang="en-CA" smtClean="0"/>
              <a:pPr/>
              <a:t>46</a:t>
            </a:fld>
            <a:r>
              <a:rPr lang="en-CA" smtClean="0"/>
              <a:t>/62</a:t>
            </a:r>
            <a:endParaRPr lang="en-CA" dirty="0"/>
          </a:p>
        </p:txBody>
      </p:sp>
    </p:spTree>
    <p:extLst>
      <p:ext uri="{BB962C8B-B14F-4D97-AF65-F5344CB8AC3E}">
        <p14:creationId xmlns:p14="http://schemas.microsoft.com/office/powerpoint/2010/main" val="1971403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RF surface resistance</a:t>
            </a:r>
            <a:endParaRPr lang="en-US" dirty="0"/>
          </a:p>
        </p:txBody>
      </p:sp>
      <p:sp>
        <p:nvSpPr>
          <p:cNvPr id="6" name="Content Placeholder 5"/>
          <p:cNvSpPr>
            <a:spLocks noGrp="1"/>
          </p:cNvSpPr>
          <p:nvPr>
            <p:ph sz="quarter" idx="1"/>
          </p:nvPr>
        </p:nvSpPr>
        <p:spPr>
          <a:xfrm>
            <a:off x="536448" y="1143000"/>
            <a:ext cx="8229600" cy="4937760"/>
          </a:xfrm>
        </p:spPr>
        <p:txBody>
          <a:bodyPr/>
          <a:lstStyle/>
          <a:p>
            <a:endParaRPr lang="en-US" dirty="0" smtClean="0"/>
          </a:p>
          <a:p>
            <a:endParaRPr lang="en-US" dirty="0"/>
          </a:p>
          <a:p>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536448" y="1988840"/>
                <a:ext cx="6692794" cy="2862322"/>
              </a:xfrm>
              <a:prstGeom prst="rect">
                <a:avLst/>
              </a:prstGeom>
              <a:noFill/>
            </p:spPr>
            <p:txBody>
              <a:bodyPr wrap="none" rtlCol="0">
                <a:spAutoFit/>
              </a:bodyPr>
              <a:lstStyle/>
              <a:p>
                <a:r>
                  <a:rPr lang="en-US" sz="2800" dirty="0" smtClean="0"/>
                  <a:t>This equation implies </a:t>
                </a:r>
                <a:r>
                  <a:rPr lang="en-US" sz="2800" i="1" dirty="0" smtClean="0"/>
                  <a:t>R</a:t>
                </a:r>
                <a:r>
                  <a:rPr lang="en-US" sz="2800" i="1" baseline="-25000" dirty="0" smtClean="0"/>
                  <a:t>S</a:t>
                </a:r>
                <a:r>
                  <a:rPr lang="en-US" sz="2800" dirty="0" smtClean="0"/>
                  <a:t>:</a:t>
                </a:r>
              </a:p>
              <a:p>
                <a:pPr marL="285750" indent="-285750">
                  <a:buFont typeface="Arial" panose="020B0604020202020204" pitchFamily="34" charset="0"/>
                  <a:buChar char="•"/>
                </a:pPr>
                <a:r>
                  <a:rPr lang="en-US" sz="2800" dirty="0"/>
                  <a:t>H</a:t>
                </a:r>
                <a:r>
                  <a:rPr lang="en-US" sz="2800" dirty="0" smtClean="0"/>
                  <a:t>as a minimum for medium purity</a:t>
                </a:r>
              </a:p>
              <a:p>
                <a:pPr marL="285750" indent="-285750">
                  <a:buFont typeface="Arial" panose="020B0604020202020204" pitchFamily="34" charset="0"/>
                  <a:buChar char="•"/>
                </a:pPr>
                <a:r>
                  <a:rPr lang="en-US" sz="2800" dirty="0" smtClean="0"/>
                  <a:t>Is proportional to </a:t>
                </a:r>
                <a14:m>
                  <m:oMath xmlns:m="http://schemas.openxmlformats.org/officeDocument/2006/math">
                    <m:sSup>
                      <m:sSupPr>
                        <m:ctrlPr>
                          <a:rPr lang="de-DE" sz="2800" i="1">
                            <a:latin typeface="Cambria Math" panose="02040503050406030204" pitchFamily="18" charset="0"/>
                            <a:ea typeface="Cambria Math" panose="02040503050406030204" pitchFamily="18" charset="0"/>
                          </a:rPr>
                        </m:ctrlPr>
                      </m:sSupPr>
                      <m:e>
                        <m:r>
                          <a:rPr lang="de-DE" sz="2800" i="1">
                            <a:latin typeface="Cambria Math" panose="02040503050406030204" pitchFamily="18" charset="0"/>
                            <a:ea typeface="Cambria Math" panose="02040503050406030204" pitchFamily="18" charset="0"/>
                          </a:rPr>
                          <m:t>𝜔</m:t>
                        </m:r>
                      </m:e>
                      <m:sup>
                        <m:r>
                          <a:rPr lang="de-DE" sz="2800" i="1">
                            <a:latin typeface="Cambria Math" panose="02040503050406030204" pitchFamily="18" charset="0"/>
                            <a:ea typeface="Cambria Math" panose="02040503050406030204" pitchFamily="18" charset="0"/>
                          </a:rPr>
                          <m:t>2</m:t>
                        </m:r>
                        <m:r>
                          <a:rPr lang="de-DE" sz="2800" b="0" i="1" smtClean="0">
                            <a:latin typeface="Cambria Math" panose="02040503050406030204" pitchFamily="18" charset="0"/>
                            <a:ea typeface="Cambria Math" panose="02040503050406030204" pitchFamily="18" charset="0"/>
                          </a:rPr>
                          <m:t> </m:t>
                        </m:r>
                      </m:sup>
                    </m:sSup>
                  </m:oMath>
                </a14:m>
                <a:r>
                  <a:rPr lang="en-US" sz="2800" dirty="0" smtClean="0"/>
                  <a:t>  </a:t>
                </a:r>
                <a:r>
                  <a:rPr lang="en-US" sz="2800" dirty="0" smtClean="0">
                    <a:solidFill>
                      <a:srgbClr val="92D050"/>
                    </a:solidFill>
                  </a:rPr>
                  <a:t>(    ) </a:t>
                </a:r>
              </a:p>
              <a:p>
                <a:pPr marL="285750" indent="-285750">
                  <a:buFont typeface="Arial" panose="020B0604020202020204" pitchFamily="34" charset="0"/>
                  <a:buChar char="•"/>
                </a:pPr>
                <a:r>
                  <a:rPr lang="en-US" sz="2800" dirty="0" smtClean="0"/>
                  <a:t>Decreases exponentially with temperature</a:t>
                </a:r>
              </a:p>
              <a:p>
                <a:pPr marL="285750" indent="-285750">
                  <a:buFont typeface="Arial" panose="020B0604020202020204" pitchFamily="34" charset="0"/>
                  <a:buChar char="•"/>
                </a:pPr>
                <a:r>
                  <a:rPr lang="en-US" sz="2800" dirty="0" smtClean="0"/>
                  <a:t>Vanishes as </a:t>
                </a:r>
                <a:r>
                  <a:rPr lang="en-US" sz="2800" i="1" dirty="0" err="1" smtClean="0"/>
                  <a:t>T</a:t>
                </a:r>
                <a:r>
                  <a:rPr lang="en-US" sz="2800" dirty="0" err="1" smtClean="0">
                    <a:sym typeface="Wingdings" panose="05000000000000000000" pitchFamily="2" charset="2"/>
                  </a:rPr>
                  <a:t>0</a:t>
                </a:r>
                <a:r>
                  <a:rPr lang="en-US" sz="2800" dirty="0" smtClean="0">
                    <a:sym typeface="Wingdings" panose="05000000000000000000" pitchFamily="2" charset="2"/>
                  </a:rPr>
                  <a:t> K</a:t>
                </a:r>
              </a:p>
              <a:p>
                <a:pPr marL="285750" indent="-285750">
                  <a:buFont typeface="Arial" panose="020B0604020202020204" pitchFamily="34" charset="0"/>
                  <a:buChar char="•"/>
                </a:pPr>
                <a:r>
                  <a:rPr lang="en-US" sz="2800" dirty="0" smtClean="0">
                    <a:sym typeface="Wingdings" panose="05000000000000000000" pitchFamily="2" charset="2"/>
                  </a:rPr>
                  <a:t>Is independent of RF field strength</a:t>
                </a:r>
                <a:endParaRPr lang="en-US" sz="2800" dirty="0" smtClean="0"/>
              </a:p>
              <a:p>
                <a:pPr marL="285750" indent="-285750">
                  <a:buFont typeface="Arial" panose="020B0604020202020204" pitchFamily="34" charset="0"/>
                  <a:buChar char="•"/>
                </a:pPr>
                <a:endParaRPr lang="en-US" baseline="-25000" dirty="0"/>
              </a:p>
            </p:txBody>
          </p:sp>
        </mc:Choice>
        <mc:Fallback xmlns="">
          <p:sp>
            <p:nvSpPr>
              <p:cNvPr id="8" name="TextBox 7"/>
              <p:cNvSpPr txBox="1">
                <a:spLocks noRot="1" noChangeAspect="1" noMove="1" noResize="1" noEditPoints="1" noAdjustHandles="1" noChangeArrowheads="1" noChangeShapeType="1" noTextEdit="1"/>
              </p:cNvSpPr>
              <p:nvPr/>
            </p:nvSpPr>
            <p:spPr>
              <a:xfrm>
                <a:off x="536448" y="1988840"/>
                <a:ext cx="6692794" cy="2862322"/>
              </a:xfrm>
              <a:prstGeom prst="rect">
                <a:avLst/>
              </a:prstGeom>
              <a:blipFill rotWithShape="1">
                <a:blip r:embed="rId3"/>
                <a:stretch>
                  <a:fillRect l="-1821" t="-1915"/>
                </a:stretch>
              </a:blipFill>
            </p:spPr>
            <p:txBody>
              <a:bodyPr/>
              <a:lstStyle/>
              <a:p>
                <a:r>
                  <a:rPr lang="en-CA">
                    <a:noFill/>
                  </a:rPr>
                  <a:t> </a:t>
                </a:r>
              </a:p>
            </p:txBody>
          </p:sp>
        </mc:Fallback>
      </mc:AlternateContent>
      <p:pic>
        <p:nvPicPr>
          <p:cNvPr id="11" name="Picture 2" descr="https://pixabay.com/static/uploads/photo/2016/03/31/14/37/check-mark-1292787_960_7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2492896"/>
            <a:ext cx="360000" cy="3539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upload.wikimedia.org/wikipedia/commons/thumb/b/ba/Red_x.svg/1024px-Red_x.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25265" y="3789040"/>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pixabay.com/static/uploads/photo/2016/03/31/14/37/check-mark-1292787_960_7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6504" y="2933307"/>
            <a:ext cx="360000" cy="35398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pixabay.com/static/uploads/photo/2016/03/31/14/37/check-mark-1292787_960_7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0946" y="3331114"/>
            <a:ext cx="360000" cy="35398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4"/>
              <p:cNvSpPr txBox="1"/>
              <p:nvPr/>
            </p:nvSpPr>
            <p:spPr>
              <a:xfrm>
                <a:off x="755576" y="695921"/>
                <a:ext cx="7717049" cy="1082091"/>
              </a:xfrm>
              <a:prstGeom prst="rect">
                <a:avLst/>
              </a:prstGeom>
              <a:noFill/>
            </p:spPr>
            <p:txBody>
              <a:bodyPr wrap="none" lIns="0" tIns="0" rIns="0" bIns="0" rtlCol="0">
                <a:spAutoFit/>
              </a:bodyPr>
              <a:lstStyle/>
              <a:p>
                <a14:m>
                  <m:oMath xmlns:m="http://schemas.openxmlformats.org/officeDocument/2006/math">
                    <m:sSub>
                      <m:sSubPr>
                        <m:ctrlPr>
                          <a:rPr lang="de-DE" sz="4400" b="0" i="1" smtClean="0">
                            <a:latin typeface="Cambria Math" panose="02040503050406030204" pitchFamily="18" charset="0"/>
                          </a:rPr>
                        </m:ctrlPr>
                      </m:sSubPr>
                      <m:e>
                        <m:r>
                          <a:rPr lang="de-DE" sz="4400" b="0" i="1" smtClean="0">
                            <a:latin typeface="Cambria Math" panose="02040503050406030204" pitchFamily="18" charset="0"/>
                          </a:rPr>
                          <m:t>𝑅</m:t>
                        </m:r>
                      </m:e>
                      <m:sub>
                        <m:r>
                          <m:rPr>
                            <m:sty m:val="p"/>
                          </m:rPr>
                          <a:rPr lang="de-DE" sz="4400" b="0" i="0" smtClean="0">
                            <a:latin typeface="Cambria Math" panose="02040503050406030204" pitchFamily="18" charset="0"/>
                          </a:rPr>
                          <m:t>S</m:t>
                        </m:r>
                      </m:sub>
                    </m:sSub>
                    <m:r>
                      <a:rPr lang="de-DE" sz="4400" b="0" i="1" smtClean="0">
                        <a:latin typeface="Cambria Math" panose="02040503050406030204" pitchFamily="18" charset="0"/>
                      </a:rPr>
                      <m:t>=</m:t>
                    </m:r>
                    <m:sSup>
                      <m:sSupPr>
                        <m:ctrlPr>
                          <a:rPr lang="de-DE" sz="4400" b="0" i="1" smtClean="0">
                            <a:latin typeface="Cambria Math" panose="02040503050406030204" pitchFamily="18" charset="0"/>
                            <a:ea typeface="Cambria Math" panose="02040503050406030204" pitchFamily="18" charset="0"/>
                          </a:rPr>
                        </m:ctrlPr>
                      </m:sSupPr>
                      <m:e>
                        <m:r>
                          <a:rPr lang="de-DE" sz="4400" b="0" i="1" smtClean="0">
                            <a:latin typeface="Cambria Math" panose="02040503050406030204" pitchFamily="18" charset="0"/>
                            <a:ea typeface="Cambria Math" panose="02040503050406030204" pitchFamily="18" charset="0"/>
                          </a:rPr>
                          <m:t>𝜔</m:t>
                        </m:r>
                      </m:e>
                      <m:sup>
                        <m:r>
                          <a:rPr lang="de-DE" sz="4400" b="0" i="1" smtClean="0">
                            <a:latin typeface="Cambria Math" panose="02040503050406030204" pitchFamily="18" charset="0"/>
                            <a:ea typeface="Cambria Math" panose="02040503050406030204" pitchFamily="18" charset="0"/>
                          </a:rPr>
                          <m:t>2</m:t>
                        </m:r>
                      </m:sup>
                    </m:sSup>
                    <m:sSup>
                      <m:sSupPr>
                        <m:ctrlPr>
                          <a:rPr lang="de-DE" sz="4400" b="0" i="1" smtClean="0">
                            <a:latin typeface="Cambria Math" panose="02040503050406030204" pitchFamily="18" charset="0"/>
                            <a:ea typeface="Cambria Math" panose="02040503050406030204" pitchFamily="18" charset="0"/>
                          </a:rPr>
                        </m:ctrlPr>
                      </m:sSupPr>
                      <m:e>
                        <m:r>
                          <a:rPr lang="de-DE" sz="4400" b="0" i="1" smtClean="0">
                            <a:latin typeface="Cambria Math" panose="02040503050406030204" pitchFamily="18" charset="0"/>
                            <a:ea typeface="Cambria Math" panose="02040503050406030204" pitchFamily="18" charset="0"/>
                          </a:rPr>
                          <m:t>𝜆</m:t>
                        </m:r>
                      </m:e>
                      <m:sup>
                        <m:r>
                          <a:rPr lang="de-DE" sz="4400" b="0" i="1" smtClean="0">
                            <a:latin typeface="Cambria Math" panose="02040503050406030204" pitchFamily="18" charset="0"/>
                            <a:ea typeface="Cambria Math" panose="02040503050406030204" pitchFamily="18" charset="0"/>
                          </a:rPr>
                          <m:t>3</m:t>
                        </m:r>
                      </m:sup>
                    </m:sSup>
                    <m:sSub>
                      <m:sSubPr>
                        <m:ctrlPr>
                          <a:rPr lang="de-DE" sz="4400" b="0" i="1" smtClean="0">
                            <a:latin typeface="Cambria Math" panose="02040503050406030204" pitchFamily="18" charset="0"/>
                            <a:ea typeface="Cambria Math" panose="02040503050406030204" pitchFamily="18" charset="0"/>
                          </a:rPr>
                        </m:ctrlPr>
                      </m:sSubPr>
                      <m:e>
                        <m:r>
                          <a:rPr lang="de-DE" sz="4400" b="0" i="1" smtClean="0">
                            <a:latin typeface="Cambria Math" panose="02040503050406030204" pitchFamily="18" charset="0"/>
                            <a:ea typeface="Cambria Math" panose="02040503050406030204" pitchFamily="18" charset="0"/>
                          </a:rPr>
                          <m:t>𝜎</m:t>
                        </m:r>
                      </m:e>
                      <m:sub>
                        <m:r>
                          <a:rPr lang="en-CA" sz="4400" b="0" i="1" smtClean="0">
                            <a:latin typeface="Cambria Math" panose="02040503050406030204" pitchFamily="18" charset="0"/>
                            <a:ea typeface="Cambria Math" panose="02040503050406030204" pitchFamily="18" charset="0"/>
                          </a:rPr>
                          <m:t>1</m:t>
                        </m:r>
                      </m:sub>
                    </m:sSub>
                    <m:sSubSup>
                      <m:sSubSupPr>
                        <m:ctrlPr>
                          <a:rPr lang="de-DE" sz="4400" b="0" i="1" smtClean="0">
                            <a:latin typeface="Cambria Math" panose="02040503050406030204" pitchFamily="18" charset="0"/>
                            <a:ea typeface="Cambria Math" panose="02040503050406030204" pitchFamily="18" charset="0"/>
                          </a:rPr>
                        </m:ctrlPr>
                      </m:sSubSupPr>
                      <m:e>
                        <m:r>
                          <a:rPr lang="de-DE" sz="4400" b="0" i="1" smtClean="0">
                            <a:latin typeface="Cambria Math" panose="02040503050406030204" pitchFamily="18" charset="0"/>
                            <a:ea typeface="Cambria Math" panose="02040503050406030204" pitchFamily="18" charset="0"/>
                          </a:rPr>
                          <m:t>𝜇</m:t>
                        </m:r>
                      </m:e>
                      <m:sub>
                        <m:r>
                          <a:rPr lang="de-DE" sz="4400" b="0" i="1" smtClean="0">
                            <a:latin typeface="Cambria Math" panose="02040503050406030204" pitchFamily="18" charset="0"/>
                            <a:ea typeface="Cambria Math" panose="02040503050406030204" pitchFamily="18" charset="0"/>
                          </a:rPr>
                          <m:t>0</m:t>
                        </m:r>
                      </m:sub>
                      <m:sup>
                        <m:r>
                          <a:rPr lang="de-DE" sz="4400" b="0" i="1" smtClean="0">
                            <a:latin typeface="Cambria Math" panose="02040503050406030204" pitchFamily="18" charset="0"/>
                            <a:ea typeface="Cambria Math" panose="02040503050406030204" pitchFamily="18" charset="0"/>
                          </a:rPr>
                          <m:t>2</m:t>
                        </m:r>
                      </m:sup>
                    </m:sSubSup>
                    <m:r>
                      <m:rPr>
                        <m:sty m:val="p"/>
                      </m:rPr>
                      <a:rPr lang="de-DE" sz="4400" b="0" i="0" smtClean="0">
                        <a:latin typeface="Cambria Math" panose="02040503050406030204" pitchFamily="18" charset="0"/>
                        <a:ea typeface="Cambria Math" panose="02040503050406030204" pitchFamily="18" charset="0"/>
                      </a:rPr>
                      <m:t>exp</m:t>
                    </m:r>
                    <m:r>
                      <a:rPr lang="de-DE" sz="4400" b="0" i="1" smtClean="0">
                        <a:latin typeface="Cambria Math" panose="02040503050406030204" pitchFamily="18" charset="0"/>
                        <a:ea typeface="Cambria Math" panose="02040503050406030204" pitchFamily="18" charset="0"/>
                      </a:rPr>
                      <m:t>⁡</m:t>
                    </m:r>
                    <m:d>
                      <m:dPr>
                        <m:ctrlPr>
                          <a:rPr lang="de-DE" sz="4400" b="0" i="1" smtClean="0">
                            <a:latin typeface="Cambria Math" panose="02040503050406030204" pitchFamily="18" charset="0"/>
                            <a:ea typeface="Cambria Math" panose="02040503050406030204" pitchFamily="18" charset="0"/>
                          </a:rPr>
                        </m:ctrlPr>
                      </m:dPr>
                      <m:e>
                        <m:r>
                          <a:rPr lang="de-DE" sz="4400" i="1" smtClean="0">
                            <a:latin typeface="Cambria Math" panose="02040503050406030204" pitchFamily="18" charset="0"/>
                          </a:rPr>
                          <m:t>−</m:t>
                        </m:r>
                        <m:f>
                          <m:fPr>
                            <m:ctrlPr>
                              <a:rPr lang="de-DE" sz="4400" i="1">
                                <a:latin typeface="Cambria Math" panose="02040503050406030204" pitchFamily="18" charset="0"/>
                                <a:ea typeface="Cambria Math" panose="02040503050406030204" pitchFamily="18" charset="0"/>
                              </a:rPr>
                            </m:ctrlPr>
                          </m:fPr>
                          <m:num>
                            <m:r>
                              <m:rPr>
                                <m:sty m:val="p"/>
                              </m:rPr>
                              <a:rPr lang="el-GR" sz="4400" i="1">
                                <a:latin typeface="Cambria Math" panose="02040503050406030204" pitchFamily="18" charset="0"/>
                                <a:ea typeface="Cambria Math" panose="02040503050406030204" pitchFamily="18" charset="0"/>
                              </a:rPr>
                              <m:t>Δ</m:t>
                            </m:r>
                          </m:num>
                          <m:den>
                            <m:sSub>
                              <m:sSubPr>
                                <m:ctrlPr>
                                  <a:rPr lang="de-DE" sz="4400" i="1">
                                    <a:latin typeface="Cambria Math" panose="02040503050406030204" pitchFamily="18" charset="0"/>
                                    <a:ea typeface="Cambria Math" panose="02040503050406030204" pitchFamily="18" charset="0"/>
                                  </a:rPr>
                                </m:ctrlPr>
                              </m:sSubPr>
                              <m:e>
                                <m:r>
                                  <a:rPr lang="de-DE" sz="4400" i="1">
                                    <a:latin typeface="Cambria Math" panose="02040503050406030204" pitchFamily="18" charset="0"/>
                                    <a:ea typeface="Cambria Math" panose="02040503050406030204" pitchFamily="18" charset="0"/>
                                  </a:rPr>
                                  <m:t>𝑘</m:t>
                                </m:r>
                              </m:e>
                              <m:sub>
                                <m:r>
                                  <a:rPr lang="de-DE" sz="4400" i="1">
                                    <a:latin typeface="Cambria Math" panose="02040503050406030204" pitchFamily="18" charset="0"/>
                                    <a:ea typeface="Cambria Math" panose="02040503050406030204" pitchFamily="18" charset="0"/>
                                  </a:rPr>
                                  <m:t>𝑏</m:t>
                                </m:r>
                              </m:sub>
                            </m:sSub>
                            <m:r>
                              <a:rPr lang="de-DE" sz="4400" i="1">
                                <a:latin typeface="Cambria Math" panose="02040503050406030204" pitchFamily="18" charset="0"/>
                                <a:ea typeface="Cambria Math" panose="02040503050406030204" pitchFamily="18" charset="0"/>
                              </a:rPr>
                              <m:t>𝑇</m:t>
                            </m:r>
                          </m:den>
                        </m:f>
                      </m:e>
                    </m:d>
                  </m:oMath>
                </a14:m>
                <a:r>
                  <a:rPr lang="en-US" sz="4400" dirty="0" smtClean="0"/>
                  <a:t>+</a:t>
                </a:r>
                <a:r>
                  <a:rPr lang="en-US" sz="4400" i="1" dirty="0" err="1" smtClean="0"/>
                  <a:t>R</a:t>
                </a:r>
                <a:r>
                  <a:rPr lang="en-US" sz="4400" baseline="-25000" dirty="0" err="1" smtClean="0"/>
                  <a:t>res</a:t>
                </a:r>
                <a:endParaRPr lang="en-US" sz="4400" baseline="-25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755576" y="695921"/>
                <a:ext cx="7717049" cy="1082091"/>
              </a:xfrm>
              <a:prstGeom prst="rect">
                <a:avLst/>
              </a:prstGeom>
              <a:blipFill>
                <a:blip r:embed="rId6"/>
                <a:stretch>
                  <a:fillRect b="-9551"/>
                </a:stretch>
              </a:blipFill>
            </p:spPr>
            <p:txBody>
              <a:bodyPr/>
              <a:lstStyle/>
              <a:p>
                <a:r>
                  <a:rPr lang="en-CA">
                    <a:noFill/>
                  </a:rPr>
                  <a:t> </a:t>
                </a:r>
              </a:p>
            </p:txBody>
          </p:sp>
        </mc:Fallback>
      </mc:AlternateContent>
      <p:sp>
        <p:nvSpPr>
          <p:cNvPr id="3" name="Footer Placeholder 2"/>
          <p:cNvSpPr>
            <a:spLocks noGrp="1"/>
          </p:cNvSpPr>
          <p:nvPr>
            <p:ph type="ftr" sz="quarter" idx="11"/>
          </p:nvPr>
        </p:nvSpPr>
        <p:spPr/>
        <p:txBody>
          <a:bodyPr/>
          <a:lstStyle/>
          <a:p>
            <a:r>
              <a:rPr lang="en-US" smtClean="0"/>
              <a:t>T. Junginger – IAS Saskatoon </a:t>
            </a:r>
            <a:endParaRPr lang="en-CA" dirty="0"/>
          </a:p>
        </p:txBody>
      </p:sp>
      <p:sp>
        <p:nvSpPr>
          <p:cNvPr id="4" name="Slide Number Placeholder 3"/>
          <p:cNvSpPr>
            <a:spLocks noGrp="1"/>
          </p:cNvSpPr>
          <p:nvPr>
            <p:ph type="sldNum" sz="quarter" idx="12"/>
          </p:nvPr>
        </p:nvSpPr>
        <p:spPr/>
        <p:txBody>
          <a:bodyPr/>
          <a:lstStyle/>
          <a:p>
            <a:fld id="{A5133171-1A2B-45AF-BC19-83A39A9692BB}" type="slidenum">
              <a:rPr lang="en-CA" smtClean="0"/>
              <a:pPr/>
              <a:t>47</a:t>
            </a:fld>
            <a:r>
              <a:rPr lang="en-CA" smtClean="0"/>
              <a:t>/62</a:t>
            </a:r>
            <a:endParaRPr lang="en-CA" dirty="0"/>
          </a:p>
        </p:txBody>
      </p:sp>
    </p:spTree>
    <p:extLst>
      <p:ext uri="{BB962C8B-B14F-4D97-AF65-F5344CB8AC3E}">
        <p14:creationId xmlns:p14="http://schemas.microsoft.com/office/powerpoint/2010/main" val="1203692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800" dirty="0"/>
              <a:t>Surface treatments for State of the art SRF cavities</a:t>
            </a:r>
          </a:p>
        </p:txBody>
      </p:sp>
      <p:sp>
        <p:nvSpPr>
          <p:cNvPr id="3" name="Content Placeholder 2"/>
          <p:cNvSpPr>
            <a:spLocks noGrp="1"/>
          </p:cNvSpPr>
          <p:nvPr>
            <p:ph idx="1"/>
          </p:nvPr>
        </p:nvSpPr>
        <p:spPr>
          <a:xfrm>
            <a:off x="395536" y="5013176"/>
            <a:ext cx="6696744" cy="2016224"/>
          </a:xfrm>
        </p:spPr>
        <p:txBody>
          <a:bodyPr>
            <a:noAutofit/>
          </a:bodyPr>
          <a:lstStyle/>
          <a:p>
            <a:pPr marL="0" indent="0">
              <a:buNone/>
            </a:pPr>
            <a:r>
              <a:rPr lang="en-CA" sz="2000" i="1" dirty="0" smtClean="0"/>
              <a:t>Maximum </a:t>
            </a:r>
            <a:r>
              <a:rPr lang="en-CA" sz="2000" i="1" dirty="0"/>
              <a:t>quality factor and accelerating gradient depend on surface treatment but also on RF frequency, cavity shape (surface field configuration), ambient magnetic flux in a correlated and not fully understood way </a:t>
            </a:r>
          </a:p>
        </p:txBody>
      </p:sp>
      <p:pic>
        <p:nvPicPr>
          <p:cNvPr id="21" name="Picture 20"/>
          <p:cNvPicPr>
            <a:picLocks noChangeAspect="1"/>
          </p:cNvPicPr>
          <p:nvPr/>
        </p:nvPicPr>
        <p:blipFill>
          <a:blip r:embed="rId2"/>
          <a:stretch>
            <a:fillRect/>
          </a:stretch>
        </p:blipFill>
        <p:spPr>
          <a:xfrm>
            <a:off x="395536" y="948865"/>
            <a:ext cx="5391082" cy="3920295"/>
          </a:xfrm>
          <a:prstGeom prst="rect">
            <a:avLst/>
          </a:prstGeom>
          <a:noFill/>
          <a:ln>
            <a:solidFill>
              <a:schemeClr val="tx1"/>
            </a:solidFill>
          </a:ln>
        </p:spPr>
      </p:pic>
      <p:sp>
        <p:nvSpPr>
          <p:cNvPr id="4" name="Footer Placeholder 3"/>
          <p:cNvSpPr>
            <a:spLocks noGrp="1"/>
          </p:cNvSpPr>
          <p:nvPr>
            <p:ph type="ftr" sz="quarter" idx="11"/>
          </p:nvPr>
        </p:nvSpPr>
        <p:spPr/>
        <p:txBody>
          <a:bodyPr/>
          <a:lstStyle/>
          <a:p>
            <a:r>
              <a:rPr lang="en-US" smtClean="0"/>
              <a:t>T. Junginger – IAS Saskatoon </a:t>
            </a:r>
            <a:endParaRPr lang="en-CA" dirty="0"/>
          </a:p>
        </p:txBody>
      </p:sp>
      <p:sp>
        <p:nvSpPr>
          <p:cNvPr id="5" name="Slide Number Placeholder 4"/>
          <p:cNvSpPr>
            <a:spLocks noGrp="1"/>
          </p:cNvSpPr>
          <p:nvPr>
            <p:ph type="sldNum" sz="quarter" idx="12"/>
          </p:nvPr>
        </p:nvSpPr>
        <p:spPr/>
        <p:txBody>
          <a:bodyPr/>
          <a:lstStyle/>
          <a:p>
            <a:fld id="{A5133171-1A2B-45AF-BC19-83A39A9692BB}" type="slidenum">
              <a:rPr lang="en-CA" smtClean="0"/>
              <a:pPr/>
              <a:t>48</a:t>
            </a:fld>
            <a:r>
              <a:rPr lang="en-CA" smtClean="0"/>
              <a:t>/62</a:t>
            </a:r>
            <a:endParaRPr lang="en-CA" dirty="0"/>
          </a:p>
        </p:txBody>
      </p:sp>
    </p:spTree>
    <p:extLst>
      <p:ext uri="{BB962C8B-B14F-4D97-AF65-F5344CB8AC3E}">
        <p14:creationId xmlns:p14="http://schemas.microsoft.com/office/powerpoint/2010/main" val="2611695600"/>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3"/>
    </p:ext>
  </p:extLs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RF surface resistance</a:t>
            </a:r>
            <a:endParaRPr lang="en-US" dirty="0"/>
          </a:p>
        </p:txBody>
      </p:sp>
      <p:sp>
        <p:nvSpPr>
          <p:cNvPr id="6" name="Content Placeholder 5"/>
          <p:cNvSpPr>
            <a:spLocks noGrp="1"/>
          </p:cNvSpPr>
          <p:nvPr>
            <p:ph sz="quarter" idx="1"/>
          </p:nvPr>
        </p:nvSpPr>
        <p:spPr>
          <a:xfrm>
            <a:off x="536448" y="1143000"/>
            <a:ext cx="8229600" cy="4937760"/>
          </a:xfrm>
        </p:spPr>
        <p:txBody>
          <a:bodyPr/>
          <a:lstStyle/>
          <a:p>
            <a:endParaRPr lang="en-US" dirty="0" smtClean="0"/>
          </a:p>
          <a:p>
            <a:endParaRPr lang="en-US" dirty="0"/>
          </a:p>
          <a:p>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536448" y="1988840"/>
                <a:ext cx="6692794" cy="2862322"/>
              </a:xfrm>
              <a:prstGeom prst="rect">
                <a:avLst/>
              </a:prstGeom>
              <a:noFill/>
            </p:spPr>
            <p:txBody>
              <a:bodyPr wrap="none" rtlCol="0">
                <a:spAutoFit/>
              </a:bodyPr>
              <a:lstStyle/>
              <a:p>
                <a:r>
                  <a:rPr lang="en-US" sz="2800" dirty="0" smtClean="0"/>
                  <a:t>This equation implies </a:t>
                </a:r>
                <a:r>
                  <a:rPr lang="en-US" sz="2800" i="1" dirty="0" smtClean="0"/>
                  <a:t>R</a:t>
                </a:r>
                <a:r>
                  <a:rPr lang="en-US" sz="2800" i="1" baseline="-25000" dirty="0" smtClean="0"/>
                  <a:t>S</a:t>
                </a:r>
                <a:r>
                  <a:rPr lang="en-US" sz="2800" dirty="0" smtClean="0"/>
                  <a:t>:</a:t>
                </a:r>
              </a:p>
              <a:p>
                <a:pPr marL="285750" indent="-285750">
                  <a:buFont typeface="Arial" panose="020B0604020202020204" pitchFamily="34" charset="0"/>
                  <a:buChar char="•"/>
                </a:pPr>
                <a:r>
                  <a:rPr lang="en-US" sz="2800" dirty="0"/>
                  <a:t>H</a:t>
                </a:r>
                <a:r>
                  <a:rPr lang="en-US" sz="2800" dirty="0" smtClean="0"/>
                  <a:t>as a minimum for medium purity</a:t>
                </a:r>
              </a:p>
              <a:p>
                <a:pPr marL="285750" indent="-285750">
                  <a:buFont typeface="Arial" panose="020B0604020202020204" pitchFamily="34" charset="0"/>
                  <a:buChar char="•"/>
                </a:pPr>
                <a:r>
                  <a:rPr lang="en-US" sz="2800" dirty="0" smtClean="0"/>
                  <a:t>Is proportional to </a:t>
                </a:r>
                <a14:m>
                  <m:oMath xmlns:m="http://schemas.openxmlformats.org/officeDocument/2006/math">
                    <m:sSup>
                      <m:sSupPr>
                        <m:ctrlPr>
                          <a:rPr lang="de-DE" sz="2800" i="1">
                            <a:latin typeface="Cambria Math" panose="02040503050406030204" pitchFamily="18" charset="0"/>
                            <a:ea typeface="Cambria Math" panose="02040503050406030204" pitchFamily="18" charset="0"/>
                          </a:rPr>
                        </m:ctrlPr>
                      </m:sSupPr>
                      <m:e>
                        <m:r>
                          <a:rPr lang="de-DE" sz="2800" i="1">
                            <a:latin typeface="Cambria Math" panose="02040503050406030204" pitchFamily="18" charset="0"/>
                            <a:ea typeface="Cambria Math" panose="02040503050406030204" pitchFamily="18" charset="0"/>
                          </a:rPr>
                          <m:t>𝜔</m:t>
                        </m:r>
                      </m:e>
                      <m:sup>
                        <m:r>
                          <a:rPr lang="de-DE" sz="2800" i="1">
                            <a:latin typeface="Cambria Math" panose="02040503050406030204" pitchFamily="18" charset="0"/>
                            <a:ea typeface="Cambria Math" panose="02040503050406030204" pitchFamily="18" charset="0"/>
                          </a:rPr>
                          <m:t>2</m:t>
                        </m:r>
                        <m:r>
                          <a:rPr lang="de-DE" sz="2800" b="0" i="1" smtClean="0">
                            <a:latin typeface="Cambria Math" panose="02040503050406030204" pitchFamily="18" charset="0"/>
                            <a:ea typeface="Cambria Math" panose="02040503050406030204" pitchFamily="18" charset="0"/>
                          </a:rPr>
                          <m:t> </m:t>
                        </m:r>
                      </m:sup>
                    </m:sSup>
                  </m:oMath>
                </a14:m>
                <a:r>
                  <a:rPr lang="en-US" sz="2800" dirty="0" smtClean="0"/>
                  <a:t>  </a:t>
                </a:r>
                <a:r>
                  <a:rPr lang="en-US" sz="2800" dirty="0" smtClean="0">
                    <a:solidFill>
                      <a:srgbClr val="92D050"/>
                    </a:solidFill>
                  </a:rPr>
                  <a:t>(    ) </a:t>
                </a:r>
              </a:p>
              <a:p>
                <a:pPr marL="285750" indent="-285750">
                  <a:buFont typeface="Arial" panose="020B0604020202020204" pitchFamily="34" charset="0"/>
                  <a:buChar char="•"/>
                </a:pPr>
                <a:r>
                  <a:rPr lang="en-US" sz="2800" dirty="0" smtClean="0"/>
                  <a:t>Decreases exponentially with temperature</a:t>
                </a:r>
              </a:p>
              <a:p>
                <a:pPr marL="285750" indent="-285750">
                  <a:buFont typeface="Arial" panose="020B0604020202020204" pitchFamily="34" charset="0"/>
                  <a:buChar char="•"/>
                </a:pPr>
                <a:r>
                  <a:rPr lang="en-US" sz="2800" dirty="0" smtClean="0"/>
                  <a:t>Vanishes as </a:t>
                </a:r>
                <a:r>
                  <a:rPr lang="en-US" sz="2800" i="1" dirty="0" err="1" smtClean="0"/>
                  <a:t>T</a:t>
                </a:r>
                <a:r>
                  <a:rPr lang="en-US" sz="2800" dirty="0" err="1" smtClean="0">
                    <a:sym typeface="Wingdings" panose="05000000000000000000" pitchFamily="2" charset="2"/>
                  </a:rPr>
                  <a:t>0</a:t>
                </a:r>
                <a:r>
                  <a:rPr lang="en-US" sz="2800" dirty="0" smtClean="0">
                    <a:sym typeface="Wingdings" panose="05000000000000000000" pitchFamily="2" charset="2"/>
                  </a:rPr>
                  <a:t> K</a:t>
                </a:r>
              </a:p>
              <a:p>
                <a:pPr marL="285750" indent="-285750">
                  <a:buFont typeface="Arial" panose="020B0604020202020204" pitchFamily="34" charset="0"/>
                  <a:buChar char="•"/>
                </a:pPr>
                <a:r>
                  <a:rPr lang="en-US" sz="2800" dirty="0" smtClean="0">
                    <a:sym typeface="Wingdings" panose="05000000000000000000" pitchFamily="2" charset="2"/>
                  </a:rPr>
                  <a:t>Is independent of RF field strength</a:t>
                </a:r>
                <a:endParaRPr lang="en-US" sz="2800" dirty="0" smtClean="0"/>
              </a:p>
              <a:p>
                <a:pPr marL="285750" indent="-285750">
                  <a:buFont typeface="Arial" panose="020B0604020202020204" pitchFamily="34" charset="0"/>
                  <a:buChar char="•"/>
                </a:pPr>
                <a:endParaRPr lang="en-US" baseline="-25000" dirty="0"/>
              </a:p>
            </p:txBody>
          </p:sp>
        </mc:Choice>
        <mc:Fallback xmlns="">
          <p:sp>
            <p:nvSpPr>
              <p:cNvPr id="8" name="TextBox 7"/>
              <p:cNvSpPr txBox="1">
                <a:spLocks noRot="1" noChangeAspect="1" noMove="1" noResize="1" noEditPoints="1" noAdjustHandles="1" noChangeArrowheads="1" noChangeShapeType="1" noTextEdit="1"/>
              </p:cNvSpPr>
              <p:nvPr/>
            </p:nvSpPr>
            <p:spPr>
              <a:xfrm>
                <a:off x="536448" y="1988840"/>
                <a:ext cx="6692794" cy="2862322"/>
              </a:xfrm>
              <a:prstGeom prst="rect">
                <a:avLst/>
              </a:prstGeom>
              <a:blipFill rotWithShape="1">
                <a:blip r:embed="rId3"/>
                <a:stretch>
                  <a:fillRect l="-1821" t="-1915"/>
                </a:stretch>
              </a:blipFill>
            </p:spPr>
            <p:txBody>
              <a:bodyPr/>
              <a:lstStyle/>
              <a:p>
                <a:r>
                  <a:rPr lang="en-CA">
                    <a:noFill/>
                  </a:rPr>
                  <a:t> </a:t>
                </a:r>
              </a:p>
            </p:txBody>
          </p:sp>
        </mc:Fallback>
      </mc:AlternateContent>
      <p:pic>
        <p:nvPicPr>
          <p:cNvPr id="11" name="Picture 2" descr="https://pixabay.com/static/uploads/photo/2016/03/31/14/37/check-mark-1292787_960_7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2492896"/>
            <a:ext cx="360000" cy="3539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upload.wikimedia.org/wikipedia/commons/thumb/b/ba/Red_x.svg/1024px-Red_x.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25265" y="3789040"/>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pixabay.com/static/uploads/photo/2016/03/31/14/37/check-mark-1292787_960_7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6504" y="2933307"/>
            <a:ext cx="360000" cy="35398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pixabay.com/static/uploads/photo/2016/03/31/14/37/check-mark-1292787_960_7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0946" y="3331114"/>
            <a:ext cx="360000" cy="35398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TextBox 14"/>
              <p:cNvSpPr txBox="1"/>
              <p:nvPr/>
            </p:nvSpPr>
            <p:spPr>
              <a:xfrm>
                <a:off x="755576" y="695921"/>
                <a:ext cx="7717049" cy="1082091"/>
              </a:xfrm>
              <a:prstGeom prst="rect">
                <a:avLst/>
              </a:prstGeom>
              <a:noFill/>
            </p:spPr>
            <p:txBody>
              <a:bodyPr wrap="none" lIns="0" tIns="0" rIns="0" bIns="0" rtlCol="0">
                <a:spAutoFit/>
              </a:bodyPr>
              <a:lstStyle/>
              <a:p>
                <a14:m>
                  <m:oMath xmlns:m="http://schemas.openxmlformats.org/officeDocument/2006/math">
                    <m:sSub>
                      <m:sSubPr>
                        <m:ctrlPr>
                          <a:rPr lang="de-DE" sz="4400" b="0" i="1" smtClean="0">
                            <a:latin typeface="Cambria Math" panose="02040503050406030204" pitchFamily="18" charset="0"/>
                          </a:rPr>
                        </m:ctrlPr>
                      </m:sSubPr>
                      <m:e>
                        <m:r>
                          <a:rPr lang="de-DE" sz="4400" b="0" i="1" smtClean="0">
                            <a:latin typeface="Cambria Math" panose="02040503050406030204" pitchFamily="18" charset="0"/>
                          </a:rPr>
                          <m:t>𝑅</m:t>
                        </m:r>
                      </m:e>
                      <m:sub>
                        <m:r>
                          <m:rPr>
                            <m:sty m:val="p"/>
                          </m:rPr>
                          <a:rPr lang="de-DE" sz="4400" b="0" i="0" smtClean="0">
                            <a:latin typeface="Cambria Math" panose="02040503050406030204" pitchFamily="18" charset="0"/>
                          </a:rPr>
                          <m:t>S</m:t>
                        </m:r>
                      </m:sub>
                    </m:sSub>
                    <m:r>
                      <a:rPr lang="de-DE" sz="4400" b="0" i="1" smtClean="0">
                        <a:latin typeface="Cambria Math" panose="02040503050406030204" pitchFamily="18" charset="0"/>
                      </a:rPr>
                      <m:t>=</m:t>
                    </m:r>
                    <m:sSup>
                      <m:sSupPr>
                        <m:ctrlPr>
                          <a:rPr lang="de-DE" sz="4400" b="0" i="1" smtClean="0">
                            <a:latin typeface="Cambria Math" panose="02040503050406030204" pitchFamily="18" charset="0"/>
                            <a:ea typeface="Cambria Math" panose="02040503050406030204" pitchFamily="18" charset="0"/>
                          </a:rPr>
                        </m:ctrlPr>
                      </m:sSupPr>
                      <m:e>
                        <m:r>
                          <a:rPr lang="de-DE" sz="4400" b="0" i="1" smtClean="0">
                            <a:latin typeface="Cambria Math" panose="02040503050406030204" pitchFamily="18" charset="0"/>
                            <a:ea typeface="Cambria Math" panose="02040503050406030204" pitchFamily="18" charset="0"/>
                          </a:rPr>
                          <m:t>𝜔</m:t>
                        </m:r>
                      </m:e>
                      <m:sup>
                        <m:r>
                          <a:rPr lang="de-DE" sz="4400" b="0" i="1" smtClean="0">
                            <a:latin typeface="Cambria Math" panose="02040503050406030204" pitchFamily="18" charset="0"/>
                            <a:ea typeface="Cambria Math" panose="02040503050406030204" pitchFamily="18" charset="0"/>
                          </a:rPr>
                          <m:t>2</m:t>
                        </m:r>
                      </m:sup>
                    </m:sSup>
                    <m:sSup>
                      <m:sSupPr>
                        <m:ctrlPr>
                          <a:rPr lang="de-DE" sz="4400" b="0" i="1" smtClean="0">
                            <a:latin typeface="Cambria Math" panose="02040503050406030204" pitchFamily="18" charset="0"/>
                            <a:ea typeface="Cambria Math" panose="02040503050406030204" pitchFamily="18" charset="0"/>
                          </a:rPr>
                        </m:ctrlPr>
                      </m:sSupPr>
                      <m:e>
                        <m:r>
                          <a:rPr lang="de-DE" sz="4400" b="0" i="1" smtClean="0">
                            <a:latin typeface="Cambria Math" panose="02040503050406030204" pitchFamily="18" charset="0"/>
                            <a:ea typeface="Cambria Math" panose="02040503050406030204" pitchFamily="18" charset="0"/>
                          </a:rPr>
                          <m:t>𝜆</m:t>
                        </m:r>
                      </m:e>
                      <m:sup>
                        <m:r>
                          <a:rPr lang="de-DE" sz="4400" b="0" i="1" smtClean="0">
                            <a:latin typeface="Cambria Math" panose="02040503050406030204" pitchFamily="18" charset="0"/>
                            <a:ea typeface="Cambria Math" panose="02040503050406030204" pitchFamily="18" charset="0"/>
                          </a:rPr>
                          <m:t>3</m:t>
                        </m:r>
                      </m:sup>
                    </m:sSup>
                    <m:sSub>
                      <m:sSubPr>
                        <m:ctrlPr>
                          <a:rPr lang="de-DE" sz="4400" b="0" i="1" smtClean="0">
                            <a:latin typeface="Cambria Math" panose="02040503050406030204" pitchFamily="18" charset="0"/>
                            <a:ea typeface="Cambria Math" panose="02040503050406030204" pitchFamily="18" charset="0"/>
                          </a:rPr>
                        </m:ctrlPr>
                      </m:sSubPr>
                      <m:e>
                        <m:r>
                          <a:rPr lang="de-DE" sz="4400" b="0" i="1" smtClean="0">
                            <a:latin typeface="Cambria Math" panose="02040503050406030204" pitchFamily="18" charset="0"/>
                            <a:ea typeface="Cambria Math" panose="02040503050406030204" pitchFamily="18" charset="0"/>
                          </a:rPr>
                          <m:t>𝜎</m:t>
                        </m:r>
                      </m:e>
                      <m:sub>
                        <m:r>
                          <a:rPr lang="en-CA" sz="4400" b="0" i="1" smtClean="0">
                            <a:latin typeface="Cambria Math" panose="02040503050406030204" pitchFamily="18" charset="0"/>
                            <a:ea typeface="Cambria Math" panose="02040503050406030204" pitchFamily="18" charset="0"/>
                          </a:rPr>
                          <m:t>1</m:t>
                        </m:r>
                      </m:sub>
                    </m:sSub>
                    <m:sSubSup>
                      <m:sSubSupPr>
                        <m:ctrlPr>
                          <a:rPr lang="de-DE" sz="4400" b="0" i="1" smtClean="0">
                            <a:latin typeface="Cambria Math" panose="02040503050406030204" pitchFamily="18" charset="0"/>
                            <a:ea typeface="Cambria Math" panose="02040503050406030204" pitchFamily="18" charset="0"/>
                          </a:rPr>
                        </m:ctrlPr>
                      </m:sSubSupPr>
                      <m:e>
                        <m:r>
                          <a:rPr lang="de-DE" sz="4400" b="0" i="1" smtClean="0">
                            <a:latin typeface="Cambria Math" panose="02040503050406030204" pitchFamily="18" charset="0"/>
                            <a:ea typeface="Cambria Math" panose="02040503050406030204" pitchFamily="18" charset="0"/>
                          </a:rPr>
                          <m:t>𝜇</m:t>
                        </m:r>
                      </m:e>
                      <m:sub>
                        <m:r>
                          <a:rPr lang="de-DE" sz="4400" b="0" i="1" smtClean="0">
                            <a:latin typeface="Cambria Math" panose="02040503050406030204" pitchFamily="18" charset="0"/>
                            <a:ea typeface="Cambria Math" panose="02040503050406030204" pitchFamily="18" charset="0"/>
                          </a:rPr>
                          <m:t>0</m:t>
                        </m:r>
                      </m:sub>
                      <m:sup>
                        <m:r>
                          <a:rPr lang="de-DE" sz="4400" b="0" i="1" smtClean="0">
                            <a:latin typeface="Cambria Math" panose="02040503050406030204" pitchFamily="18" charset="0"/>
                            <a:ea typeface="Cambria Math" panose="02040503050406030204" pitchFamily="18" charset="0"/>
                          </a:rPr>
                          <m:t>2</m:t>
                        </m:r>
                      </m:sup>
                    </m:sSubSup>
                    <m:r>
                      <m:rPr>
                        <m:sty m:val="p"/>
                      </m:rPr>
                      <a:rPr lang="de-DE" sz="4400" b="0" i="0" smtClean="0">
                        <a:latin typeface="Cambria Math" panose="02040503050406030204" pitchFamily="18" charset="0"/>
                        <a:ea typeface="Cambria Math" panose="02040503050406030204" pitchFamily="18" charset="0"/>
                      </a:rPr>
                      <m:t>exp</m:t>
                    </m:r>
                    <m:r>
                      <a:rPr lang="de-DE" sz="4400" b="0" i="1" smtClean="0">
                        <a:latin typeface="Cambria Math" panose="02040503050406030204" pitchFamily="18" charset="0"/>
                        <a:ea typeface="Cambria Math" panose="02040503050406030204" pitchFamily="18" charset="0"/>
                      </a:rPr>
                      <m:t>⁡</m:t>
                    </m:r>
                    <m:d>
                      <m:dPr>
                        <m:ctrlPr>
                          <a:rPr lang="de-DE" sz="4400" b="0" i="1" smtClean="0">
                            <a:latin typeface="Cambria Math" panose="02040503050406030204" pitchFamily="18" charset="0"/>
                            <a:ea typeface="Cambria Math" panose="02040503050406030204" pitchFamily="18" charset="0"/>
                          </a:rPr>
                        </m:ctrlPr>
                      </m:dPr>
                      <m:e>
                        <m:r>
                          <a:rPr lang="de-DE" sz="4400" i="1" smtClean="0">
                            <a:latin typeface="Cambria Math" panose="02040503050406030204" pitchFamily="18" charset="0"/>
                          </a:rPr>
                          <m:t>−</m:t>
                        </m:r>
                        <m:f>
                          <m:fPr>
                            <m:ctrlPr>
                              <a:rPr lang="de-DE" sz="4400" i="1">
                                <a:latin typeface="Cambria Math" panose="02040503050406030204" pitchFamily="18" charset="0"/>
                                <a:ea typeface="Cambria Math" panose="02040503050406030204" pitchFamily="18" charset="0"/>
                              </a:rPr>
                            </m:ctrlPr>
                          </m:fPr>
                          <m:num>
                            <m:r>
                              <m:rPr>
                                <m:sty m:val="p"/>
                              </m:rPr>
                              <a:rPr lang="el-GR" sz="4400" i="1">
                                <a:latin typeface="Cambria Math" panose="02040503050406030204" pitchFamily="18" charset="0"/>
                                <a:ea typeface="Cambria Math" panose="02040503050406030204" pitchFamily="18" charset="0"/>
                              </a:rPr>
                              <m:t>Δ</m:t>
                            </m:r>
                          </m:num>
                          <m:den>
                            <m:sSub>
                              <m:sSubPr>
                                <m:ctrlPr>
                                  <a:rPr lang="de-DE" sz="4400" i="1">
                                    <a:latin typeface="Cambria Math" panose="02040503050406030204" pitchFamily="18" charset="0"/>
                                    <a:ea typeface="Cambria Math" panose="02040503050406030204" pitchFamily="18" charset="0"/>
                                  </a:rPr>
                                </m:ctrlPr>
                              </m:sSubPr>
                              <m:e>
                                <m:r>
                                  <a:rPr lang="de-DE" sz="4400" i="1">
                                    <a:latin typeface="Cambria Math" panose="02040503050406030204" pitchFamily="18" charset="0"/>
                                    <a:ea typeface="Cambria Math" panose="02040503050406030204" pitchFamily="18" charset="0"/>
                                  </a:rPr>
                                  <m:t>𝑘</m:t>
                                </m:r>
                              </m:e>
                              <m:sub>
                                <m:r>
                                  <a:rPr lang="de-DE" sz="4400" i="1">
                                    <a:latin typeface="Cambria Math" panose="02040503050406030204" pitchFamily="18" charset="0"/>
                                    <a:ea typeface="Cambria Math" panose="02040503050406030204" pitchFamily="18" charset="0"/>
                                  </a:rPr>
                                  <m:t>𝑏</m:t>
                                </m:r>
                              </m:sub>
                            </m:sSub>
                            <m:r>
                              <a:rPr lang="de-DE" sz="4400" i="1">
                                <a:latin typeface="Cambria Math" panose="02040503050406030204" pitchFamily="18" charset="0"/>
                                <a:ea typeface="Cambria Math" panose="02040503050406030204" pitchFamily="18" charset="0"/>
                              </a:rPr>
                              <m:t>𝑇</m:t>
                            </m:r>
                          </m:den>
                        </m:f>
                      </m:e>
                    </m:d>
                  </m:oMath>
                </a14:m>
                <a:r>
                  <a:rPr lang="en-US" sz="4400" dirty="0" smtClean="0"/>
                  <a:t>+</a:t>
                </a:r>
                <a:r>
                  <a:rPr lang="en-US" sz="4400" i="1" dirty="0" err="1" smtClean="0"/>
                  <a:t>R</a:t>
                </a:r>
                <a:r>
                  <a:rPr lang="en-US" sz="4400" baseline="-25000" dirty="0" err="1" smtClean="0"/>
                  <a:t>res</a:t>
                </a:r>
                <a:endParaRPr lang="en-US" sz="4400" baseline="-25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755576" y="695921"/>
                <a:ext cx="7717049" cy="1082091"/>
              </a:xfrm>
              <a:prstGeom prst="rect">
                <a:avLst/>
              </a:prstGeom>
              <a:blipFill>
                <a:blip r:embed="rId6"/>
                <a:stretch>
                  <a:fillRect b="-9551"/>
                </a:stretch>
              </a:blipFill>
            </p:spPr>
            <p:txBody>
              <a:bodyPr/>
              <a:lstStyle/>
              <a:p>
                <a:r>
                  <a:rPr lang="en-CA">
                    <a:noFill/>
                  </a:rPr>
                  <a:t> </a:t>
                </a:r>
              </a:p>
            </p:txBody>
          </p:sp>
        </mc:Fallback>
      </mc:AlternateContent>
      <p:pic>
        <p:nvPicPr>
          <p:cNvPr id="16" name="Picture 4" descr="https://upload.wikimedia.org/wikipedia/commons/thumb/b/ba/Red_x.svg/1024px-Red_x.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57568" y="4248384"/>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300480" y="4865796"/>
            <a:ext cx="8664008"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GB" sz="2400" dirty="0"/>
              <a:t>N</a:t>
            </a:r>
            <a:r>
              <a:rPr lang="en-GB" sz="2400" dirty="0" smtClean="0"/>
              <a:t>ot only do </a:t>
            </a:r>
            <a:r>
              <a:rPr lang="en-GB" sz="2400" i="1" dirty="0" smtClean="0"/>
              <a:t>R</a:t>
            </a:r>
            <a:r>
              <a:rPr lang="en-GB" sz="2400" baseline="-25000" dirty="0" smtClean="0"/>
              <a:t>BCS</a:t>
            </a:r>
            <a:r>
              <a:rPr lang="en-GB" sz="2400" dirty="0" smtClean="0"/>
              <a:t> and </a:t>
            </a:r>
            <a:r>
              <a:rPr lang="en-GB" sz="2400" i="1" dirty="0" err="1" smtClean="0"/>
              <a:t>R</a:t>
            </a:r>
            <a:r>
              <a:rPr lang="en-GB" sz="2400" baseline="-25000" dirty="0" err="1" smtClean="0"/>
              <a:t>res</a:t>
            </a:r>
            <a:r>
              <a:rPr lang="en-GB" sz="2400" dirty="0" smtClean="0"/>
              <a:t> depend on the RF field strength there can also be additional extrinsic losses limiting the cavity performance </a:t>
            </a:r>
            <a:endParaRPr lang="en-CA" sz="2400" baseline="-25000" dirty="0"/>
          </a:p>
        </p:txBody>
      </p:sp>
      <p:sp>
        <p:nvSpPr>
          <p:cNvPr id="3" name="Footer Placeholder 2"/>
          <p:cNvSpPr>
            <a:spLocks noGrp="1"/>
          </p:cNvSpPr>
          <p:nvPr>
            <p:ph type="ftr" sz="quarter" idx="11"/>
          </p:nvPr>
        </p:nvSpPr>
        <p:spPr/>
        <p:txBody>
          <a:bodyPr/>
          <a:lstStyle/>
          <a:p>
            <a:r>
              <a:rPr lang="en-US" smtClean="0"/>
              <a:t>T. Junginger – IAS Saskatoon </a:t>
            </a:r>
            <a:endParaRPr lang="en-CA" dirty="0"/>
          </a:p>
        </p:txBody>
      </p:sp>
      <p:sp>
        <p:nvSpPr>
          <p:cNvPr id="4" name="Slide Number Placeholder 3"/>
          <p:cNvSpPr>
            <a:spLocks noGrp="1"/>
          </p:cNvSpPr>
          <p:nvPr>
            <p:ph type="sldNum" sz="quarter" idx="12"/>
          </p:nvPr>
        </p:nvSpPr>
        <p:spPr/>
        <p:txBody>
          <a:bodyPr/>
          <a:lstStyle/>
          <a:p>
            <a:fld id="{A5133171-1A2B-45AF-BC19-83A39A9692BB}" type="slidenum">
              <a:rPr lang="en-CA" smtClean="0"/>
              <a:pPr/>
              <a:t>49</a:t>
            </a:fld>
            <a:r>
              <a:rPr lang="en-CA" smtClean="0"/>
              <a:t>/62</a:t>
            </a:r>
            <a:endParaRPr lang="en-CA" dirty="0"/>
          </a:p>
        </p:txBody>
      </p:sp>
    </p:spTree>
    <p:extLst>
      <p:ext uri="{BB962C8B-B14F-4D97-AF65-F5344CB8AC3E}">
        <p14:creationId xmlns:p14="http://schemas.microsoft.com/office/powerpoint/2010/main" val="2436085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Superconducting Materials</a:t>
            </a:r>
            <a:endParaRPr lang="en-US" dirty="0"/>
          </a:p>
        </p:txBody>
      </p:sp>
      <p:pic>
        <p:nvPicPr>
          <p:cNvPr id="7" name="Picture 6"/>
          <p:cNvPicPr>
            <a:picLocks noChangeAspect="1"/>
          </p:cNvPicPr>
          <p:nvPr/>
        </p:nvPicPr>
        <p:blipFill>
          <a:blip r:embed="rId2"/>
          <a:stretch>
            <a:fillRect/>
          </a:stretch>
        </p:blipFill>
        <p:spPr>
          <a:xfrm>
            <a:off x="251520" y="837312"/>
            <a:ext cx="8621480" cy="5400000"/>
          </a:xfrm>
          <a:prstGeom prst="rect">
            <a:avLst/>
          </a:prstGeom>
        </p:spPr>
      </p:pic>
      <p:sp>
        <p:nvSpPr>
          <p:cNvPr id="3" name="Footer Placeholder 2"/>
          <p:cNvSpPr>
            <a:spLocks noGrp="1"/>
          </p:cNvSpPr>
          <p:nvPr>
            <p:ph type="ftr" sz="quarter" idx="11"/>
          </p:nvPr>
        </p:nvSpPr>
        <p:spPr/>
        <p:txBody>
          <a:bodyPr/>
          <a:lstStyle/>
          <a:p>
            <a:r>
              <a:rPr lang="en-US" smtClean="0"/>
              <a:t>T. Junginger – IAS Saskatoon </a:t>
            </a:r>
            <a:endParaRPr lang="en-CA" dirty="0"/>
          </a:p>
        </p:txBody>
      </p:sp>
      <p:sp>
        <p:nvSpPr>
          <p:cNvPr id="4" name="Slide Number Placeholder 3"/>
          <p:cNvSpPr>
            <a:spLocks noGrp="1"/>
          </p:cNvSpPr>
          <p:nvPr>
            <p:ph type="sldNum" sz="quarter" idx="12"/>
          </p:nvPr>
        </p:nvSpPr>
        <p:spPr/>
        <p:txBody>
          <a:bodyPr/>
          <a:lstStyle/>
          <a:p>
            <a:fld id="{A5133171-1A2B-45AF-BC19-83A39A9692BB}" type="slidenum">
              <a:rPr lang="en-CA" smtClean="0"/>
              <a:pPr/>
              <a:t>5</a:t>
            </a:fld>
            <a:r>
              <a:rPr lang="en-CA" smtClean="0"/>
              <a:t>/62</a:t>
            </a:r>
            <a:endParaRPr lang="en-CA" dirty="0"/>
          </a:p>
        </p:txBody>
      </p:sp>
    </p:spTree>
    <p:extLst>
      <p:ext uri="{BB962C8B-B14F-4D97-AF65-F5344CB8AC3E}">
        <p14:creationId xmlns:p14="http://schemas.microsoft.com/office/powerpoint/2010/main" val="41325175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Field emission</a:t>
            </a:r>
            <a:endParaRPr lang="en-CA" dirty="0"/>
          </a:p>
        </p:txBody>
      </p:sp>
      <p:sp>
        <p:nvSpPr>
          <p:cNvPr id="3" name="Content Placeholder 2"/>
          <p:cNvSpPr>
            <a:spLocks noGrp="1"/>
          </p:cNvSpPr>
          <p:nvPr>
            <p:ph idx="1"/>
          </p:nvPr>
        </p:nvSpPr>
        <p:spPr>
          <a:xfrm>
            <a:off x="457200" y="908721"/>
            <a:ext cx="8229600" cy="1800199"/>
          </a:xfrm>
        </p:spPr>
        <p:txBody>
          <a:bodyPr>
            <a:normAutofit fontScale="92500" lnSpcReduction="20000"/>
          </a:bodyPr>
          <a:lstStyle/>
          <a:p>
            <a:r>
              <a:rPr lang="en-US" dirty="0" smtClean="0"/>
              <a:t>Under high RF fields electrons can be released from the surface and accelerated. </a:t>
            </a:r>
          </a:p>
          <a:p>
            <a:r>
              <a:rPr lang="en-US" dirty="0" smtClean="0"/>
              <a:t>Released electrons will impact on the cavity wall creating x-rays and heating </a:t>
            </a:r>
            <a:r>
              <a:rPr lang="en-US" dirty="0" smtClean="0">
                <a:sym typeface="Wingdings" panose="05000000000000000000" pitchFamily="2" charset="2"/>
              </a:rPr>
              <a:t> R</a:t>
            </a:r>
            <a:r>
              <a:rPr lang="en-US" dirty="0" smtClean="0"/>
              <a:t>educed Q-value</a:t>
            </a:r>
          </a:p>
          <a:p>
            <a:pPr marL="0" indent="0">
              <a:buNone/>
            </a:pPr>
            <a:endParaRPr lang="en-CA"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987660"/>
            <a:ext cx="2657195"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059832" y="3022808"/>
            <a:ext cx="2808312" cy="231351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7033" y="2944530"/>
            <a:ext cx="3326733" cy="2491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95536" y="5579948"/>
            <a:ext cx="7198253" cy="369332"/>
          </a:xfrm>
          <a:prstGeom prst="rect">
            <a:avLst/>
          </a:prstGeom>
          <a:noFill/>
        </p:spPr>
        <p:txBody>
          <a:bodyPr wrap="none" rtlCol="0">
            <a:spAutoFit/>
          </a:bodyPr>
          <a:lstStyle/>
          <a:p>
            <a:r>
              <a:rPr lang="en-CA" dirty="0" smtClean="0"/>
              <a:t>Field emitters found on dissected cavities (size 0.5-10</a:t>
            </a:r>
            <a:r>
              <a:rPr lang="el-GR" dirty="0" smtClean="0">
                <a:latin typeface="Calibri"/>
              </a:rPr>
              <a:t>μ</a:t>
            </a:r>
            <a:r>
              <a:rPr lang="en-CA" dirty="0" smtClean="0">
                <a:latin typeface="Calibri"/>
              </a:rPr>
              <a:t>m with </a:t>
            </a:r>
            <a:r>
              <a:rPr lang="en-CA" dirty="0" smtClean="0"/>
              <a:t>sharp edges)</a:t>
            </a:r>
            <a:endParaRPr lang="en-CA" dirty="0"/>
          </a:p>
        </p:txBody>
      </p:sp>
      <p:sp>
        <p:nvSpPr>
          <p:cNvPr id="10" name="Footer Placeholder 9"/>
          <p:cNvSpPr>
            <a:spLocks noGrp="1"/>
          </p:cNvSpPr>
          <p:nvPr>
            <p:ph type="ftr" sz="quarter" idx="11"/>
          </p:nvPr>
        </p:nvSpPr>
        <p:spPr/>
        <p:txBody>
          <a:bodyPr/>
          <a:lstStyle/>
          <a:p>
            <a:r>
              <a:rPr lang="en-US" smtClean="0"/>
              <a:t>T. Junginger – IAS Saskatoon </a:t>
            </a:r>
            <a:endParaRPr lang="en-CA" dirty="0"/>
          </a:p>
        </p:txBody>
      </p:sp>
      <p:sp>
        <p:nvSpPr>
          <p:cNvPr id="11" name="Slide Number Placeholder 10"/>
          <p:cNvSpPr>
            <a:spLocks noGrp="1"/>
          </p:cNvSpPr>
          <p:nvPr>
            <p:ph type="sldNum" sz="quarter" idx="12"/>
          </p:nvPr>
        </p:nvSpPr>
        <p:spPr/>
        <p:txBody>
          <a:bodyPr/>
          <a:lstStyle/>
          <a:p>
            <a:fld id="{A5133171-1A2B-45AF-BC19-83A39A9692BB}" type="slidenum">
              <a:rPr lang="en-CA" smtClean="0"/>
              <a:pPr/>
              <a:t>50</a:t>
            </a:fld>
            <a:r>
              <a:rPr lang="en-CA" smtClean="0"/>
              <a:t>/62</a:t>
            </a:r>
            <a:endParaRPr lang="en-CA" dirty="0"/>
          </a:p>
        </p:txBody>
      </p:sp>
    </p:spTree>
    <p:extLst>
      <p:ext uri="{BB962C8B-B14F-4D97-AF65-F5344CB8AC3E}">
        <p14:creationId xmlns:p14="http://schemas.microsoft.com/office/powerpoint/2010/main" val="3260136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Field emission</a:t>
            </a:r>
            <a:endParaRPr lang="en-CA" dirty="0"/>
          </a:p>
        </p:txBody>
      </p:sp>
      <p:pic>
        <p:nvPicPr>
          <p:cNvPr id="6" name="Picture 5"/>
          <p:cNvPicPr>
            <a:picLocks noChangeAspect="1"/>
          </p:cNvPicPr>
          <p:nvPr/>
        </p:nvPicPr>
        <p:blipFill>
          <a:blip r:embed="rId2"/>
          <a:stretch>
            <a:fillRect/>
          </a:stretch>
        </p:blipFill>
        <p:spPr>
          <a:xfrm>
            <a:off x="539552" y="692696"/>
            <a:ext cx="6750652" cy="4536504"/>
          </a:xfrm>
          <a:prstGeom prst="rect">
            <a:avLst/>
          </a:prstGeom>
        </p:spPr>
      </p:pic>
      <p:sp>
        <p:nvSpPr>
          <p:cNvPr id="7" name="Rectangle 6"/>
          <p:cNvSpPr/>
          <p:nvPr/>
        </p:nvSpPr>
        <p:spPr>
          <a:xfrm>
            <a:off x="683568" y="5157192"/>
            <a:ext cx="7416824" cy="646331"/>
          </a:xfrm>
          <a:prstGeom prst="rect">
            <a:avLst/>
          </a:prstGeom>
        </p:spPr>
        <p:txBody>
          <a:bodyPr wrap="square">
            <a:spAutoFit/>
          </a:bodyPr>
          <a:lstStyle/>
          <a:p>
            <a:r>
              <a:rPr lang="en-US" dirty="0"/>
              <a:t>Solution to field emission – high pressure water rinsing (100 </a:t>
            </a:r>
            <a:r>
              <a:rPr lang="en-US" dirty="0" err="1"/>
              <a:t>atm</a:t>
            </a:r>
            <a:r>
              <a:rPr lang="en-US" dirty="0"/>
              <a:t>), and an ultra-clean assembly =&gt; remove field emitters and preserve </a:t>
            </a:r>
            <a:r>
              <a:rPr lang="en-US" dirty="0" smtClean="0"/>
              <a:t>cleanliness</a:t>
            </a:r>
          </a:p>
        </p:txBody>
      </p:sp>
      <p:sp>
        <p:nvSpPr>
          <p:cNvPr id="8" name="TextBox 7"/>
          <p:cNvSpPr txBox="1"/>
          <p:nvPr/>
        </p:nvSpPr>
        <p:spPr>
          <a:xfrm>
            <a:off x="539552" y="5949280"/>
            <a:ext cx="4255845"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CA" dirty="0" smtClean="0"/>
              <a:t>A lot more on this in Ari’s lecture tomorrow</a:t>
            </a:r>
            <a:endParaRPr lang="en-CA" dirty="0"/>
          </a:p>
        </p:txBody>
      </p:sp>
      <p:sp>
        <p:nvSpPr>
          <p:cNvPr id="3" name="Footer Placeholder 2"/>
          <p:cNvSpPr>
            <a:spLocks noGrp="1"/>
          </p:cNvSpPr>
          <p:nvPr>
            <p:ph type="ftr" sz="quarter" idx="11"/>
          </p:nvPr>
        </p:nvSpPr>
        <p:spPr/>
        <p:txBody>
          <a:bodyPr/>
          <a:lstStyle/>
          <a:p>
            <a:r>
              <a:rPr lang="en-US" smtClean="0"/>
              <a:t>T. Junginger – IAS Saskatoon </a:t>
            </a:r>
            <a:endParaRPr lang="en-CA" dirty="0"/>
          </a:p>
        </p:txBody>
      </p:sp>
      <p:sp>
        <p:nvSpPr>
          <p:cNvPr id="9" name="Slide Number Placeholder 8"/>
          <p:cNvSpPr>
            <a:spLocks noGrp="1"/>
          </p:cNvSpPr>
          <p:nvPr>
            <p:ph type="sldNum" sz="quarter" idx="12"/>
          </p:nvPr>
        </p:nvSpPr>
        <p:spPr/>
        <p:txBody>
          <a:bodyPr/>
          <a:lstStyle/>
          <a:p>
            <a:fld id="{A5133171-1A2B-45AF-BC19-83A39A9692BB}" type="slidenum">
              <a:rPr lang="en-CA" smtClean="0"/>
              <a:pPr/>
              <a:t>51</a:t>
            </a:fld>
            <a:r>
              <a:rPr lang="en-CA" smtClean="0"/>
              <a:t>/62</a:t>
            </a:r>
            <a:endParaRPr lang="en-CA" dirty="0"/>
          </a:p>
        </p:txBody>
      </p:sp>
    </p:spTree>
    <p:extLst>
      <p:ext uri="{BB962C8B-B14F-4D97-AF65-F5344CB8AC3E}">
        <p14:creationId xmlns:p14="http://schemas.microsoft.com/office/powerpoint/2010/main" val="2870048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Thermal Breakdown</a:t>
            </a:r>
            <a:endParaRPr lang="en-CA" dirty="0"/>
          </a:p>
        </p:txBody>
      </p:sp>
      <p:sp>
        <p:nvSpPr>
          <p:cNvPr id="6" name="Content Placeholder 5"/>
          <p:cNvSpPr txBox="1">
            <a:spLocks noGrp="1"/>
          </p:cNvSpPr>
          <p:nvPr>
            <p:ph idx="1"/>
          </p:nvPr>
        </p:nvSpPr>
        <p:spPr>
          <a:xfrm>
            <a:off x="457200" y="764704"/>
            <a:ext cx="8229600" cy="5201424"/>
          </a:xfrm>
          <a:prstGeom prst="rect">
            <a:avLst/>
          </a:prstGeom>
          <a:noFill/>
        </p:spPr>
        <p:txBody>
          <a:bodyPr wrap="square" rtlCol="0">
            <a:spAutoFit/>
          </a:bodyPr>
          <a:lstStyle/>
          <a:p>
            <a:pPr marL="0" indent="0">
              <a:buNone/>
            </a:pPr>
            <a:r>
              <a:rPr lang="en-US" sz="2000" u="sng" dirty="0" smtClean="0"/>
              <a:t>Quench is the final limitation set by the critical field of the material</a:t>
            </a:r>
          </a:p>
          <a:p>
            <a:pPr marL="285750" indent="-285750">
              <a:buFont typeface="Arial" panose="020B0604020202020204" pitchFamily="34" charset="0"/>
              <a:buChar char="•"/>
            </a:pPr>
            <a:r>
              <a:rPr lang="en-US" sz="2000" dirty="0" smtClean="0"/>
              <a:t>A quench can however occur at much lower fields if the magnetic field locally exceeds the critical field or the temperature exceeds the critical temperature at sub mm size defects of high resistivity</a:t>
            </a:r>
          </a:p>
          <a:p>
            <a:pPr marL="285750" indent="-285750">
              <a:buFont typeface="Arial" panose="020B0604020202020204" pitchFamily="34" charset="0"/>
              <a:buChar char="•"/>
            </a:pPr>
            <a:r>
              <a:rPr lang="en-US" sz="2000" dirty="0" smtClean="0"/>
              <a:t>At high fields these defects will heat up its surrounding area above </a:t>
            </a:r>
            <a:r>
              <a:rPr lang="en-US" sz="2000" i="1" dirty="0" smtClean="0"/>
              <a:t>T</a:t>
            </a:r>
            <a:r>
              <a:rPr lang="en-US" sz="2000" baseline="-25000" dirty="0" smtClean="0"/>
              <a:t>c</a:t>
            </a:r>
            <a:r>
              <a:rPr lang="en-US" sz="2000" dirty="0" smtClean="0"/>
              <a:t> and a normal conducting area will spread causing a quench</a:t>
            </a:r>
          </a:p>
          <a:p>
            <a:pPr marL="0" indent="0">
              <a:buNone/>
            </a:pPr>
            <a:r>
              <a:rPr lang="en-CA" sz="2000" u="sng" dirty="0" smtClean="0"/>
              <a:t>Avoiding thermal breakdown</a:t>
            </a:r>
          </a:p>
          <a:p>
            <a:pPr marL="285750" indent="-285750"/>
            <a:r>
              <a:rPr lang="en-CA" sz="2000" dirty="0" smtClean="0"/>
              <a:t>Use material with high thermal conductivity: high purity niobium or niobium on copper cavities</a:t>
            </a:r>
          </a:p>
          <a:p>
            <a:pPr marL="285750" indent="-285750"/>
            <a:r>
              <a:rPr lang="en-CA" sz="2000" dirty="0" smtClean="0"/>
              <a:t>Careful electron beam welding </a:t>
            </a:r>
          </a:p>
          <a:p>
            <a:pPr marL="0" indent="0">
              <a:buNone/>
            </a:pPr>
            <a:r>
              <a:rPr lang="en-CA" sz="2000" u="sng" dirty="0" smtClean="0"/>
              <a:t>Post processing</a:t>
            </a:r>
          </a:p>
          <a:p>
            <a:pPr marL="285750" indent="-285750"/>
            <a:r>
              <a:rPr lang="en-CA" sz="2000" dirty="0" smtClean="0"/>
              <a:t>In production usually the cavity is chemically etched again</a:t>
            </a:r>
          </a:p>
          <a:p>
            <a:pPr marL="285750" indent="-285750"/>
            <a:r>
              <a:rPr lang="en-CA" sz="2000" dirty="0" smtClean="0"/>
              <a:t>Big defects with sizes of 1 mm can be mechanically grinded away. This requires knowledge of the quench position from </a:t>
            </a:r>
            <a:r>
              <a:rPr lang="en-CA" sz="2000" dirty="0"/>
              <a:t>o</a:t>
            </a:r>
            <a:r>
              <a:rPr lang="en-CA" sz="2000" dirty="0" smtClean="0"/>
              <a:t>nline diagnostics during cold test and optical inspection afterwards. </a:t>
            </a:r>
            <a:endParaRPr lang="en-US" sz="2000" dirty="0" smtClean="0"/>
          </a:p>
        </p:txBody>
      </p:sp>
      <p:sp>
        <p:nvSpPr>
          <p:cNvPr id="3" name="Footer Placeholder 2"/>
          <p:cNvSpPr>
            <a:spLocks noGrp="1"/>
          </p:cNvSpPr>
          <p:nvPr>
            <p:ph type="ftr" sz="quarter" idx="11"/>
          </p:nvPr>
        </p:nvSpPr>
        <p:spPr/>
        <p:txBody>
          <a:bodyPr/>
          <a:lstStyle/>
          <a:p>
            <a:r>
              <a:rPr lang="en-US" smtClean="0"/>
              <a:t>T. Junginger – IAS Saskatoon </a:t>
            </a:r>
            <a:endParaRPr lang="en-CA" dirty="0"/>
          </a:p>
        </p:txBody>
      </p:sp>
      <p:sp>
        <p:nvSpPr>
          <p:cNvPr id="7" name="Slide Number Placeholder 6"/>
          <p:cNvSpPr>
            <a:spLocks noGrp="1"/>
          </p:cNvSpPr>
          <p:nvPr>
            <p:ph type="sldNum" sz="quarter" idx="12"/>
          </p:nvPr>
        </p:nvSpPr>
        <p:spPr/>
        <p:txBody>
          <a:bodyPr/>
          <a:lstStyle/>
          <a:p>
            <a:fld id="{A5133171-1A2B-45AF-BC19-83A39A9692BB}" type="slidenum">
              <a:rPr lang="en-CA" smtClean="0"/>
              <a:pPr/>
              <a:t>52</a:t>
            </a:fld>
            <a:r>
              <a:rPr lang="en-CA" smtClean="0"/>
              <a:t>/62</a:t>
            </a:r>
            <a:endParaRPr lang="en-CA" dirty="0"/>
          </a:p>
        </p:txBody>
      </p:sp>
    </p:spTree>
    <p:extLst>
      <p:ext uri="{BB962C8B-B14F-4D97-AF65-F5344CB8AC3E}">
        <p14:creationId xmlns:p14="http://schemas.microsoft.com/office/powerpoint/2010/main" val="2908746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Quench localization and visualization</a:t>
            </a:r>
            <a:endParaRPr lang="en-CA" dirty="0"/>
          </a:p>
        </p:txBody>
      </p:sp>
      <p:sp>
        <p:nvSpPr>
          <p:cNvPr id="11" name="TextBox 10"/>
          <p:cNvSpPr txBox="1"/>
          <p:nvPr/>
        </p:nvSpPr>
        <p:spPr>
          <a:xfrm>
            <a:off x="467544" y="692696"/>
            <a:ext cx="6984776" cy="369332"/>
          </a:xfrm>
          <a:prstGeom prst="rect">
            <a:avLst/>
          </a:prstGeom>
          <a:noFill/>
        </p:spPr>
        <p:txBody>
          <a:bodyPr wrap="square" rtlCol="0">
            <a:spAutoFit/>
          </a:bodyPr>
          <a:lstStyle/>
          <a:p>
            <a:r>
              <a:rPr lang="en-CA" u="sng" dirty="0" smtClean="0"/>
              <a:t>Quench sites can be located with temperature mapping</a:t>
            </a:r>
            <a:endParaRPr lang="en-CA" u="sng" dirty="0"/>
          </a:p>
        </p:txBody>
      </p:sp>
      <p:pic>
        <p:nvPicPr>
          <p:cNvPr id="23554" name="Picture 2" descr="https://www.researchgate.net/profile/Alex_Gurevich5/publication/228880847/figure/fig1/AS:300905057538048@1448752764139/FIG-1-Color-Temperature-mapping-system-assembled-on-a-single-cell-cav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058" y="1196752"/>
            <a:ext cx="2497758" cy="18771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9217" r="7184"/>
          <a:stretch/>
        </p:blipFill>
        <p:spPr>
          <a:xfrm>
            <a:off x="418058" y="3768565"/>
            <a:ext cx="2751826" cy="2468747"/>
          </a:xfrm>
          <a:prstGeom prst="rect">
            <a:avLst/>
          </a:prstGeom>
        </p:spPr>
      </p:pic>
      <p:sp>
        <p:nvSpPr>
          <p:cNvPr id="12" name="TextBox 11"/>
          <p:cNvSpPr txBox="1"/>
          <p:nvPr/>
        </p:nvSpPr>
        <p:spPr>
          <a:xfrm>
            <a:off x="395536" y="3275692"/>
            <a:ext cx="7272808" cy="369332"/>
          </a:xfrm>
          <a:prstGeom prst="rect">
            <a:avLst/>
          </a:prstGeom>
          <a:noFill/>
        </p:spPr>
        <p:txBody>
          <a:bodyPr wrap="square" rtlCol="0">
            <a:spAutoFit/>
          </a:bodyPr>
          <a:lstStyle/>
          <a:p>
            <a:r>
              <a:rPr lang="en-CA" u="sng" dirty="0" smtClean="0"/>
              <a:t>Afterwards the location can be  visualized with an optical inspection system </a:t>
            </a:r>
            <a:endParaRPr lang="en-CA" u="sng" dirty="0"/>
          </a:p>
        </p:txBody>
      </p:sp>
      <p:pic>
        <p:nvPicPr>
          <p:cNvPr id="235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7776" y="1177255"/>
            <a:ext cx="1960608" cy="202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2" y="3789040"/>
            <a:ext cx="3264362"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21068" y="1673670"/>
            <a:ext cx="5643917"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dirty="0" smtClean="0"/>
              <a:t>Alternative approaches to temperature mapping are</a:t>
            </a:r>
          </a:p>
          <a:p>
            <a:r>
              <a:rPr lang="en-US" dirty="0"/>
              <a:t>Second sound – Y. </a:t>
            </a:r>
            <a:r>
              <a:rPr lang="en-US" dirty="0" err="1" smtClean="0"/>
              <a:t>Tamashevich</a:t>
            </a:r>
            <a:r>
              <a:rPr lang="en-US" dirty="0" smtClean="0"/>
              <a:t> </a:t>
            </a:r>
          </a:p>
          <a:p>
            <a:r>
              <a:rPr lang="en-US" dirty="0" smtClean="0"/>
              <a:t>Transition Edge Sensors – H. </a:t>
            </a:r>
            <a:r>
              <a:rPr lang="en-US" dirty="0" err="1" smtClean="0"/>
              <a:t>Furci</a:t>
            </a:r>
            <a:r>
              <a:rPr lang="en-US" dirty="0" smtClean="0"/>
              <a:t> (both talks on </a:t>
            </a:r>
            <a:r>
              <a:rPr lang="en-US" dirty="0" err="1" smtClean="0"/>
              <a:t>Thursady</a:t>
            </a:r>
            <a:r>
              <a:rPr lang="en-US" dirty="0" smtClean="0"/>
              <a:t>)</a:t>
            </a:r>
            <a:endParaRPr lang="en-US" dirty="0"/>
          </a:p>
        </p:txBody>
      </p:sp>
      <p:sp>
        <p:nvSpPr>
          <p:cNvPr id="6" name="Footer Placeholder 5"/>
          <p:cNvSpPr>
            <a:spLocks noGrp="1"/>
          </p:cNvSpPr>
          <p:nvPr>
            <p:ph type="ftr" sz="quarter" idx="11"/>
          </p:nvPr>
        </p:nvSpPr>
        <p:spPr/>
        <p:txBody>
          <a:bodyPr/>
          <a:lstStyle/>
          <a:p>
            <a:r>
              <a:rPr lang="en-US" smtClean="0"/>
              <a:t>T. Junginger – IAS Saskatoon </a:t>
            </a:r>
            <a:endParaRPr lang="en-CA" dirty="0"/>
          </a:p>
        </p:txBody>
      </p:sp>
      <p:sp>
        <p:nvSpPr>
          <p:cNvPr id="7" name="Slide Number Placeholder 6"/>
          <p:cNvSpPr>
            <a:spLocks noGrp="1"/>
          </p:cNvSpPr>
          <p:nvPr>
            <p:ph type="sldNum" sz="quarter" idx="12"/>
          </p:nvPr>
        </p:nvSpPr>
        <p:spPr/>
        <p:txBody>
          <a:bodyPr/>
          <a:lstStyle/>
          <a:p>
            <a:fld id="{A5133171-1A2B-45AF-BC19-83A39A9692BB}" type="slidenum">
              <a:rPr lang="en-CA" smtClean="0"/>
              <a:pPr/>
              <a:t>53</a:t>
            </a:fld>
            <a:r>
              <a:rPr lang="en-CA" smtClean="0"/>
              <a:t>/62</a:t>
            </a:r>
            <a:endParaRPr lang="en-CA" dirty="0"/>
          </a:p>
        </p:txBody>
      </p:sp>
    </p:spTree>
    <p:extLst>
      <p:ext uri="{BB962C8B-B14F-4D97-AF65-F5344CB8AC3E}">
        <p14:creationId xmlns:p14="http://schemas.microsoft.com/office/powerpoint/2010/main" val="168912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Performance of </a:t>
            </a:r>
            <a:r>
              <a:rPr lang="en-CA" dirty="0" err="1" smtClean="0"/>
              <a:t>SRF</a:t>
            </a:r>
            <a:r>
              <a:rPr lang="en-CA" dirty="0" smtClean="0"/>
              <a:t> cavities</a:t>
            </a:r>
            <a:endParaRPr lang="en-CA"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052"/>
          <a:stretch/>
        </p:blipFill>
        <p:spPr bwMode="auto">
          <a:xfrm>
            <a:off x="367671" y="1267019"/>
            <a:ext cx="5428465" cy="3422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23528" y="764704"/>
            <a:ext cx="8640960" cy="646331"/>
          </a:xfrm>
          <a:prstGeom prst="rect">
            <a:avLst/>
          </a:prstGeom>
        </p:spPr>
        <p:txBody>
          <a:bodyPr wrap="square">
            <a:spAutoFit/>
          </a:bodyPr>
          <a:lstStyle/>
          <a:p>
            <a:r>
              <a:rPr lang="en-CA" dirty="0"/>
              <a:t>There are two parameters which define the performance of an SRF cavity: </a:t>
            </a:r>
            <a:r>
              <a:rPr lang="en-CA" b="1" dirty="0"/>
              <a:t>Quality factor and the accelerating </a:t>
            </a:r>
            <a:r>
              <a:rPr lang="en-CA" b="1" dirty="0" smtClean="0"/>
              <a:t>gradient</a:t>
            </a:r>
            <a:endParaRPr lang="en-CA" b="1" dirty="0"/>
          </a:p>
        </p:txBody>
      </p:sp>
      <p:grpSp>
        <p:nvGrpSpPr>
          <p:cNvPr id="11" name="Group 10"/>
          <p:cNvGrpSpPr/>
          <p:nvPr/>
        </p:nvGrpSpPr>
        <p:grpSpPr>
          <a:xfrm>
            <a:off x="6639971" y="3877743"/>
            <a:ext cx="1647873" cy="1173557"/>
            <a:chOff x="1332235" y="1196751"/>
            <a:chExt cx="1647873" cy="1173557"/>
          </a:xfrm>
        </p:grpSpPr>
        <p:grpSp>
          <p:nvGrpSpPr>
            <p:cNvPr id="17" name="Group 16"/>
            <p:cNvGrpSpPr/>
            <p:nvPr/>
          </p:nvGrpSpPr>
          <p:grpSpPr>
            <a:xfrm>
              <a:off x="1809293" y="1270471"/>
              <a:ext cx="1170815" cy="1024780"/>
              <a:chOff x="1817009" y="1271140"/>
              <a:chExt cx="1170815" cy="1024780"/>
            </a:xfrm>
          </p:grpSpPr>
          <p:sp>
            <p:nvSpPr>
              <p:cNvPr id="42" name="Oval 41"/>
              <p:cNvSpPr/>
              <p:nvPr/>
            </p:nvSpPr>
            <p:spPr>
              <a:xfrm>
                <a:off x="2555776" y="1271140"/>
                <a:ext cx="432048" cy="102001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77"/>
                <a:endParaRPr lang="en-GB">
                  <a:solidFill>
                    <a:prstClr val="white"/>
                  </a:solidFill>
                </a:endParaRPr>
              </a:p>
            </p:txBody>
          </p:sp>
          <p:cxnSp>
            <p:nvCxnSpPr>
              <p:cNvPr id="43" name="Straight Connector 42"/>
              <p:cNvCxnSpPr/>
              <p:nvPr/>
            </p:nvCxnSpPr>
            <p:spPr>
              <a:xfrm>
                <a:off x="1817009" y="1271140"/>
                <a:ext cx="9361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42" idx="4"/>
              </p:cNvCxnSpPr>
              <p:nvPr/>
            </p:nvCxnSpPr>
            <p:spPr>
              <a:xfrm flipV="1">
                <a:off x="1835696" y="2291158"/>
                <a:ext cx="936104" cy="4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Freeform 17"/>
            <p:cNvSpPr/>
            <p:nvPr/>
          </p:nvSpPr>
          <p:spPr>
            <a:xfrm>
              <a:off x="2400158" y="1397794"/>
              <a:ext cx="90630" cy="738187"/>
            </a:xfrm>
            <a:custGeom>
              <a:avLst/>
              <a:gdLst>
                <a:gd name="connsiteX0" fmla="*/ 73961 w 90630"/>
                <a:gd name="connsiteY0" fmla="*/ 738187 h 738187"/>
                <a:gd name="connsiteX1" fmla="*/ 142 w 90630"/>
                <a:gd name="connsiteY1" fmla="*/ 350044 h 738187"/>
                <a:gd name="connsiteX2" fmla="*/ 90630 w 90630"/>
                <a:gd name="connsiteY2" fmla="*/ 0 h 738187"/>
                <a:gd name="connsiteX3" fmla="*/ 90630 w 90630"/>
                <a:gd name="connsiteY3" fmla="*/ 0 h 738187"/>
              </a:gdLst>
              <a:ahLst/>
              <a:cxnLst>
                <a:cxn ang="0">
                  <a:pos x="connsiteX0" y="connsiteY0"/>
                </a:cxn>
                <a:cxn ang="0">
                  <a:pos x="connsiteX1" y="connsiteY1"/>
                </a:cxn>
                <a:cxn ang="0">
                  <a:pos x="connsiteX2" y="connsiteY2"/>
                </a:cxn>
                <a:cxn ang="0">
                  <a:pos x="connsiteX3" y="connsiteY3"/>
                </a:cxn>
              </a:cxnLst>
              <a:rect l="l" t="t" r="r" b="b"/>
              <a:pathLst>
                <a:path w="90630" h="738187">
                  <a:moveTo>
                    <a:pt x="73961" y="738187"/>
                  </a:moveTo>
                  <a:cubicBezTo>
                    <a:pt x="35662" y="605631"/>
                    <a:pt x="-2636" y="473075"/>
                    <a:pt x="142" y="350044"/>
                  </a:cubicBezTo>
                  <a:cubicBezTo>
                    <a:pt x="2920" y="227013"/>
                    <a:pt x="90630" y="0"/>
                    <a:pt x="90630" y="0"/>
                  </a:cubicBezTo>
                  <a:lnTo>
                    <a:pt x="90630" y="0"/>
                  </a:lnTo>
                </a:path>
              </a:pathLst>
            </a:custGeom>
            <a:noFill/>
            <a:ln w="127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77"/>
              <a:endParaRPr lang="en-GB">
                <a:solidFill>
                  <a:prstClr val="white"/>
                </a:solidFill>
              </a:endParaRPr>
            </a:p>
          </p:txBody>
        </p:sp>
        <p:sp>
          <p:nvSpPr>
            <p:cNvPr id="19" name="Freeform 18"/>
            <p:cNvSpPr/>
            <p:nvPr/>
          </p:nvSpPr>
          <p:spPr>
            <a:xfrm>
              <a:off x="2058863" y="1393031"/>
              <a:ext cx="90630" cy="738187"/>
            </a:xfrm>
            <a:custGeom>
              <a:avLst/>
              <a:gdLst>
                <a:gd name="connsiteX0" fmla="*/ 73961 w 90630"/>
                <a:gd name="connsiteY0" fmla="*/ 738187 h 738187"/>
                <a:gd name="connsiteX1" fmla="*/ 142 w 90630"/>
                <a:gd name="connsiteY1" fmla="*/ 350044 h 738187"/>
                <a:gd name="connsiteX2" fmla="*/ 90630 w 90630"/>
                <a:gd name="connsiteY2" fmla="*/ 0 h 738187"/>
                <a:gd name="connsiteX3" fmla="*/ 90630 w 90630"/>
                <a:gd name="connsiteY3" fmla="*/ 0 h 738187"/>
              </a:gdLst>
              <a:ahLst/>
              <a:cxnLst>
                <a:cxn ang="0">
                  <a:pos x="connsiteX0" y="connsiteY0"/>
                </a:cxn>
                <a:cxn ang="0">
                  <a:pos x="connsiteX1" y="connsiteY1"/>
                </a:cxn>
                <a:cxn ang="0">
                  <a:pos x="connsiteX2" y="connsiteY2"/>
                </a:cxn>
                <a:cxn ang="0">
                  <a:pos x="connsiteX3" y="connsiteY3"/>
                </a:cxn>
              </a:cxnLst>
              <a:rect l="l" t="t" r="r" b="b"/>
              <a:pathLst>
                <a:path w="90630" h="738187">
                  <a:moveTo>
                    <a:pt x="73961" y="738187"/>
                  </a:moveTo>
                  <a:cubicBezTo>
                    <a:pt x="35662" y="605631"/>
                    <a:pt x="-2636" y="473075"/>
                    <a:pt x="142" y="350044"/>
                  </a:cubicBezTo>
                  <a:cubicBezTo>
                    <a:pt x="2920" y="227013"/>
                    <a:pt x="90630" y="0"/>
                    <a:pt x="90630" y="0"/>
                  </a:cubicBezTo>
                  <a:lnTo>
                    <a:pt x="90630" y="0"/>
                  </a:lnTo>
                </a:path>
              </a:pathLst>
            </a:custGeom>
            <a:noFill/>
            <a:ln w="127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77"/>
              <a:endParaRPr lang="en-GB">
                <a:solidFill>
                  <a:prstClr val="white"/>
                </a:solidFill>
              </a:endParaRPr>
            </a:p>
          </p:txBody>
        </p:sp>
        <p:sp>
          <p:nvSpPr>
            <p:cNvPr id="20" name="Freeform 19"/>
            <p:cNvSpPr/>
            <p:nvPr/>
          </p:nvSpPr>
          <p:spPr>
            <a:xfrm>
              <a:off x="2224308" y="1403054"/>
              <a:ext cx="90630" cy="738187"/>
            </a:xfrm>
            <a:custGeom>
              <a:avLst/>
              <a:gdLst>
                <a:gd name="connsiteX0" fmla="*/ 73961 w 90630"/>
                <a:gd name="connsiteY0" fmla="*/ 738187 h 738187"/>
                <a:gd name="connsiteX1" fmla="*/ 142 w 90630"/>
                <a:gd name="connsiteY1" fmla="*/ 350044 h 738187"/>
                <a:gd name="connsiteX2" fmla="*/ 90630 w 90630"/>
                <a:gd name="connsiteY2" fmla="*/ 0 h 738187"/>
                <a:gd name="connsiteX3" fmla="*/ 90630 w 90630"/>
                <a:gd name="connsiteY3" fmla="*/ 0 h 738187"/>
              </a:gdLst>
              <a:ahLst/>
              <a:cxnLst>
                <a:cxn ang="0">
                  <a:pos x="connsiteX0" y="connsiteY0"/>
                </a:cxn>
                <a:cxn ang="0">
                  <a:pos x="connsiteX1" y="connsiteY1"/>
                </a:cxn>
                <a:cxn ang="0">
                  <a:pos x="connsiteX2" y="connsiteY2"/>
                </a:cxn>
                <a:cxn ang="0">
                  <a:pos x="connsiteX3" y="connsiteY3"/>
                </a:cxn>
              </a:cxnLst>
              <a:rect l="l" t="t" r="r" b="b"/>
              <a:pathLst>
                <a:path w="90630" h="738187">
                  <a:moveTo>
                    <a:pt x="73961" y="738187"/>
                  </a:moveTo>
                  <a:cubicBezTo>
                    <a:pt x="35662" y="605631"/>
                    <a:pt x="-2636" y="473075"/>
                    <a:pt x="142" y="350044"/>
                  </a:cubicBezTo>
                  <a:cubicBezTo>
                    <a:pt x="2920" y="227013"/>
                    <a:pt x="90630" y="0"/>
                    <a:pt x="90630" y="0"/>
                  </a:cubicBezTo>
                  <a:lnTo>
                    <a:pt x="90630" y="0"/>
                  </a:lnTo>
                </a:path>
              </a:pathLst>
            </a:custGeom>
            <a:noFill/>
            <a:ln w="127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77"/>
              <a:endParaRPr lang="en-GB">
                <a:solidFill>
                  <a:prstClr val="white"/>
                </a:solidFill>
              </a:endParaRPr>
            </a:p>
          </p:txBody>
        </p:sp>
        <p:sp>
          <p:nvSpPr>
            <p:cNvPr id="21" name="TextBox 20"/>
            <p:cNvSpPr txBox="1"/>
            <p:nvPr/>
          </p:nvSpPr>
          <p:spPr>
            <a:xfrm>
              <a:off x="2043336" y="1988578"/>
              <a:ext cx="309700" cy="369332"/>
            </a:xfrm>
            <a:prstGeom prst="rect">
              <a:avLst/>
            </a:prstGeom>
            <a:noFill/>
            <a:ln w="12700">
              <a:noFill/>
            </a:ln>
          </p:spPr>
          <p:txBody>
            <a:bodyPr wrap="none" rtlCol="0">
              <a:spAutoFit/>
            </a:bodyPr>
            <a:lstStyle/>
            <a:p>
              <a:pPr defTabSz="913977"/>
              <a:r>
                <a:rPr lang="en-GB" i="1" dirty="0" smtClean="0">
                  <a:solidFill>
                    <a:srgbClr val="FF0000"/>
                  </a:solidFill>
                </a:rPr>
                <a:t>B</a:t>
              </a:r>
              <a:endParaRPr lang="en-GB" i="1" dirty="0">
                <a:solidFill>
                  <a:srgbClr val="FF0000"/>
                </a:solidFill>
              </a:endParaRPr>
            </a:p>
          </p:txBody>
        </p:sp>
        <p:cxnSp>
          <p:nvCxnSpPr>
            <p:cNvPr id="22" name="Straight Arrow Connector 21"/>
            <p:cNvCxnSpPr/>
            <p:nvPr/>
          </p:nvCxnSpPr>
          <p:spPr>
            <a:xfrm flipH="1">
              <a:off x="1907704" y="1700808"/>
              <a:ext cx="583084"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1907704" y="1779959"/>
              <a:ext cx="583084"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1920937" y="1863294"/>
              <a:ext cx="583084"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789435" y="1814103"/>
              <a:ext cx="296876" cy="369332"/>
            </a:xfrm>
            <a:prstGeom prst="rect">
              <a:avLst/>
            </a:prstGeom>
            <a:noFill/>
          </p:spPr>
          <p:txBody>
            <a:bodyPr wrap="none" rtlCol="0">
              <a:spAutoFit/>
            </a:bodyPr>
            <a:lstStyle/>
            <a:p>
              <a:pPr defTabSz="913977"/>
              <a:r>
                <a:rPr lang="en-GB" i="1" dirty="0" smtClean="0">
                  <a:solidFill>
                    <a:srgbClr val="0070C0"/>
                  </a:solidFill>
                </a:rPr>
                <a:t>E</a:t>
              </a:r>
              <a:endParaRPr lang="en-GB" i="1" dirty="0">
                <a:solidFill>
                  <a:srgbClr val="0070C0"/>
                </a:solidFill>
              </a:endParaRPr>
            </a:p>
          </p:txBody>
        </p:sp>
        <p:sp>
          <p:nvSpPr>
            <p:cNvPr id="26" name="Arc 25"/>
            <p:cNvSpPr/>
            <p:nvPr/>
          </p:nvSpPr>
          <p:spPr>
            <a:xfrm>
              <a:off x="1332235" y="1196751"/>
              <a:ext cx="695097" cy="1173557"/>
            </a:xfrm>
            <a:prstGeom prst="arc">
              <a:avLst>
                <a:gd name="adj1" fmla="val 17387524"/>
                <a:gd name="adj2" fmla="val 4281789"/>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913977"/>
              <a:endParaRPr lang="en-GB">
                <a:solidFill>
                  <a:prstClr val="black"/>
                </a:solidFill>
              </a:endParaRPr>
            </a:p>
          </p:txBody>
        </p:sp>
        <p:grpSp>
          <p:nvGrpSpPr>
            <p:cNvPr id="27" name="Group 26"/>
            <p:cNvGrpSpPr/>
            <p:nvPr/>
          </p:nvGrpSpPr>
          <p:grpSpPr>
            <a:xfrm>
              <a:off x="2690271" y="1628801"/>
              <a:ext cx="232688" cy="297604"/>
              <a:chOff x="2690271" y="1628801"/>
              <a:chExt cx="232688" cy="297604"/>
            </a:xfrm>
          </p:grpSpPr>
          <p:sp>
            <p:nvSpPr>
              <p:cNvPr id="40" name="Arc 39"/>
              <p:cNvSpPr/>
              <p:nvPr/>
            </p:nvSpPr>
            <p:spPr>
              <a:xfrm rot="16200000">
                <a:off x="2618240" y="1700832"/>
                <a:ext cx="297604" cy="153542"/>
              </a:xfrm>
              <a:prstGeom prst="arc">
                <a:avLst>
                  <a:gd name="adj1" fmla="val 11144719"/>
                  <a:gd name="adj2" fmla="val 2099373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977"/>
                <a:endParaRPr lang="en-GB">
                  <a:solidFill>
                    <a:prstClr val="black"/>
                  </a:solidFill>
                </a:endParaRPr>
              </a:p>
            </p:txBody>
          </p:sp>
          <p:sp>
            <p:nvSpPr>
              <p:cNvPr id="41" name="Oval 40"/>
              <p:cNvSpPr/>
              <p:nvPr/>
            </p:nvSpPr>
            <p:spPr>
              <a:xfrm>
                <a:off x="2831908" y="1635943"/>
                <a:ext cx="91051" cy="28803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77"/>
                <a:endParaRPr lang="en-GB">
                  <a:solidFill>
                    <a:prstClr val="white"/>
                  </a:solidFill>
                </a:endParaRPr>
              </a:p>
            </p:txBody>
          </p:sp>
        </p:grpSp>
        <p:cxnSp>
          <p:nvCxnSpPr>
            <p:cNvPr id="28" name="Straight Connector 27"/>
            <p:cNvCxnSpPr/>
            <p:nvPr/>
          </p:nvCxnSpPr>
          <p:spPr>
            <a:xfrm>
              <a:off x="2740635" y="1636521"/>
              <a:ext cx="132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744554" y="1924024"/>
              <a:ext cx="132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63744" y="1268090"/>
              <a:ext cx="595119" cy="1029741"/>
              <a:chOff x="1463744" y="1268090"/>
              <a:chExt cx="595119" cy="1029741"/>
            </a:xfrm>
          </p:grpSpPr>
          <p:sp>
            <p:nvSpPr>
              <p:cNvPr id="31" name="Arc 30"/>
              <p:cNvSpPr/>
              <p:nvPr/>
            </p:nvSpPr>
            <p:spPr>
              <a:xfrm rot="16200000">
                <a:off x="1315392" y="1554361"/>
                <a:ext cx="1029741" cy="457200"/>
              </a:xfrm>
              <a:prstGeom prst="arc">
                <a:avLst>
                  <a:gd name="adj1" fmla="val 10757817"/>
                  <a:gd name="adj2" fmla="val 2155839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977"/>
                <a:endParaRPr lang="en-GB">
                  <a:solidFill>
                    <a:prstClr val="black"/>
                  </a:solidFill>
                </a:endParaRPr>
              </a:p>
            </p:txBody>
          </p:sp>
          <p:grpSp>
            <p:nvGrpSpPr>
              <p:cNvPr id="32" name="Group 31"/>
              <p:cNvGrpSpPr/>
              <p:nvPr/>
            </p:nvGrpSpPr>
            <p:grpSpPr>
              <a:xfrm>
                <a:off x="1463744" y="1628800"/>
                <a:ext cx="443960" cy="288032"/>
                <a:chOff x="1463744" y="1628800"/>
                <a:chExt cx="443960" cy="288032"/>
              </a:xfrm>
            </p:grpSpPr>
            <p:sp>
              <p:nvSpPr>
                <p:cNvPr id="33" name="Arc 32"/>
                <p:cNvSpPr/>
                <p:nvPr/>
              </p:nvSpPr>
              <p:spPr>
                <a:xfrm rot="16200000">
                  <a:off x="1397692" y="1694852"/>
                  <a:ext cx="288032" cy="155928"/>
                </a:xfrm>
                <a:prstGeom prst="arc">
                  <a:avLst>
                    <a:gd name="adj1" fmla="val 10867522"/>
                    <a:gd name="adj2" fmla="val 20686585"/>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977"/>
                  <a:endParaRPr lang="en-GB">
                    <a:solidFill>
                      <a:prstClr val="black"/>
                    </a:solidFill>
                  </a:endParaRPr>
                </a:p>
              </p:txBody>
            </p:sp>
            <p:cxnSp>
              <p:nvCxnSpPr>
                <p:cNvPr id="34" name="Straight Connector 33"/>
                <p:cNvCxnSpPr/>
                <p:nvPr/>
              </p:nvCxnSpPr>
              <p:spPr>
                <a:xfrm>
                  <a:off x="1506609" y="1648426"/>
                  <a:ext cx="9505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532340" y="1916832"/>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1620090" y="1648426"/>
                  <a:ext cx="210172" cy="263066"/>
                  <a:chOff x="1620090" y="1648426"/>
                  <a:chExt cx="210172" cy="263066"/>
                </a:xfrm>
              </p:grpSpPr>
              <p:cxnSp>
                <p:nvCxnSpPr>
                  <p:cNvPr id="38" name="Straight Connector 37"/>
                  <p:cNvCxnSpPr/>
                  <p:nvPr/>
                </p:nvCxnSpPr>
                <p:spPr>
                  <a:xfrm>
                    <a:off x="1620090" y="1648426"/>
                    <a:ext cx="20789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22372" y="1911492"/>
                    <a:ext cx="20789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7" name="Oval 36"/>
                <p:cNvSpPr/>
                <p:nvPr/>
              </p:nvSpPr>
              <p:spPr>
                <a:xfrm>
                  <a:off x="1790600" y="1650806"/>
                  <a:ext cx="117104" cy="266025"/>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77"/>
                  <a:endParaRPr lang="en-GB">
                    <a:solidFill>
                      <a:prstClr val="white"/>
                    </a:solidFill>
                  </a:endParaRPr>
                </a:p>
              </p:txBody>
            </p:sp>
          </p:grpSp>
        </p:grpSp>
      </p:grpSp>
      <mc:AlternateContent xmlns:mc="http://schemas.openxmlformats.org/markup-compatibility/2006" xmlns:a14="http://schemas.microsoft.com/office/drawing/2010/main">
        <mc:Choice Requires="a14">
          <p:sp>
            <p:nvSpPr>
              <p:cNvPr id="46" name="TextBox 45"/>
              <p:cNvSpPr txBox="1"/>
              <p:nvPr/>
            </p:nvSpPr>
            <p:spPr>
              <a:xfrm>
                <a:off x="5934759" y="1916832"/>
                <a:ext cx="2335527"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panose="02040503050406030204" pitchFamily="18" charset="0"/>
                            </a:rPr>
                          </m:ctrlPr>
                        </m:sSubPr>
                        <m:e>
                          <m:sSub>
                            <m:sSubPr>
                              <m:ctrlPr>
                                <a:rPr lang="en-CA" i="1">
                                  <a:latin typeface="Cambria Math" panose="02040503050406030204" pitchFamily="18" charset="0"/>
                                </a:rPr>
                              </m:ctrlPr>
                            </m:sSubPr>
                            <m:e>
                              <m:r>
                                <a:rPr lang="en-CA" i="1">
                                  <a:latin typeface="Cambria Math"/>
                                </a:rPr>
                                <m:t>𝑅</m:t>
                              </m:r>
                            </m:e>
                            <m:sub>
                              <m:r>
                                <a:rPr lang="en-CA" i="1">
                                  <a:latin typeface="Cambria Math"/>
                                </a:rPr>
                                <m:t>𝑆</m:t>
                              </m:r>
                            </m:sub>
                          </m:sSub>
                          <m:r>
                            <m:rPr>
                              <m:nor/>
                            </m:rPr>
                            <a:rPr lang="en-CA">
                              <a:latin typeface="Cambria Math"/>
                            </a:rPr>
                            <m:t> </m:t>
                          </m:r>
                          <m:r>
                            <m:rPr>
                              <m:nor/>
                            </m:rPr>
                            <a:rPr lang="en-CA" dirty="0"/>
                            <m:t>∝</m:t>
                          </m:r>
                          <m:r>
                            <a:rPr lang="en-CA" i="1" dirty="0">
                              <a:latin typeface="Cambria Math"/>
                            </a:rPr>
                            <m:t> </m:t>
                          </m:r>
                          <m:r>
                            <a:rPr lang="en-CA" i="1">
                              <a:latin typeface="Cambria Math"/>
                            </a:rPr>
                            <m:t>𝑛</m:t>
                          </m:r>
                        </m:e>
                        <m:sub>
                          <m:r>
                            <a:rPr lang="en-CA" i="1">
                              <a:latin typeface="Cambria Math"/>
                            </a:rPr>
                            <m:t>𝑛</m:t>
                          </m:r>
                        </m:sub>
                      </m:sSub>
                      <m:r>
                        <m:rPr>
                          <m:nor/>
                        </m:rPr>
                        <a:rPr lang="en-CA" dirty="0"/>
                        <m:t>∝</m:t>
                      </m:r>
                      <m:r>
                        <m:rPr>
                          <m:nor/>
                        </m:rPr>
                        <a:rPr lang="en-CA" b="0" i="0" dirty="0" smtClean="0"/>
                        <m:t>(−</m:t>
                      </m:r>
                      <m:r>
                        <m:rPr>
                          <m:nor/>
                        </m:rPr>
                        <a:rPr lang="en-CA" i="1" dirty="0" err="1" smtClean="0">
                          <a:latin typeface="Cambria Math"/>
                          <a:ea typeface="Cambria Math"/>
                        </a:rPr>
                        <m:t>∆</m:t>
                      </m:r>
                      <m:sSub>
                        <m:sSubPr>
                          <m:ctrlPr>
                            <a:rPr lang="en-CA" i="1" dirty="0" smtClean="0">
                              <a:latin typeface="Cambria Math" panose="02040503050406030204" pitchFamily="18" charset="0"/>
                              <a:ea typeface="Cambria Math"/>
                            </a:rPr>
                          </m:ctrlPr>
                        </m:sSubPr>
                        <m:e>
                          <m:r>
                            <a:rPr lang="en-CA" b="0" i="1" dirty="0" smtClean="0">
                              <a:latin typeface="Cambria Math"/>
                              <a:ea typeface="Cambria Math"/>
                            </a:rPr>
                            <m:t>𝑘</m:t>
                          </m:r>
                        </m:e>
                        <m:sub>
                          <m:r>
                            <a:rPr lang="en-CA" b="0" i="1" dirty="0" smtClean="0">
                              <a:latin typeface="Cambria Math"/>
                              <a:ea typeface="Cambria Math"/>
                            </a:rPr>
                            <m:t>𝐵</m:t>
                          </m:r>
                        </m:sub>
                      </m:sSub>
                      <m:r>
                        <a:rPr lang="en-CA" b="0" i="1" dirty="0" smtClean="0">
                          <a:latin typeface="Cambria Math"/>
                          <a:ea typeface="Cambria Math"/>
                        </a:rPr>
                        <m:t>/</m:t>
                      </m:r>
                      <m:r>
                        <a:rPr lang="en-CA" b="0" i="1" dirty="0" smtClean="0">
                          <a:latin typeface="Cambria Math"/>
                          <a:ea typeface="Cambria Math"/>
                        </a:rPr>
                        <m:t>𝑇</m:t>
                      </m:r>
                      <m:r>
                        <a:rPr lang="en-CA" b="0" i="0" dirty="0" smtClean="0">
                          <a:latin typeface="Cambria Math"/>
                          <a:ea typeface="Cambria Math"/>
                        </a:rPr>
                        <m:t>)</m:t>
                      </m:r>
                    </m:oMath>
                  </m:oMathPara>
                </a14:m>
                <a:endParaRPr lang="en-CA" dirty="0"/>
              </a:p>
              <a:p>
                <a:endParaRPr lang="en-CA" dirty="0"/>
              </a:p>
            </p:txBody>
          </p:sp>
        </mc:Choice>
        <mc:Fallback xmlns="">
          <p:sp>
            <p:nvSpPr>
              <p:cNvPr id="46" name="TextBox 45"/>
              <p:cNvSpPr txBox="1">
                <a:spLocks noRot="1" noChangeAspect="1" noMove="1" noResize="1" noEditPoints="1" noAdjustHandles="1" noChangeArrowheads="1" noChangeShapeType="1" noTextEdit="1"/>
              </p:cNvSpPr>
              <p:nvPr/>
            </p:nvSpPr>
            <p:spPr>
              <a:xfrm>
                <a:off x="5934759" y="1916832"/>
                <a:ext cx="2335527" cy="646331"/>
              </a:xfrm>
              <a:prstGeom prst="rect">
                <a:avLst/>
              </a:prstGeom>
              <a:blipFill rotWithShape="1">
                <a:blip r:embed="rId3"/>
                <a:stretch>
                  <a:fillRect/>
                </a:stretch>
              </a:blipFill>
            </p:spPr>
            <p:txBody>
              <a:bodyPr/>
              <a:lstStyle/>
              <a:p>
                <a:r>
                  <a:rPr lang="en-CA">
                    <a:noFill/>
                  </a:rPr>
                  <a:t> </a:t>
                </a:r>
              </a:p>
            </p:txBody>
          </p:sp>
        </mc:Fallback>
      </mc:AlternateContent>
      <p:sp>
        <p:nvSpPr>
          <p:cNvPr id="9" name="TextBox 8"/>
          <p:cNvSpPr txBox="1"/>
          <p:nvPr/>
        </p:nvSpPr>
        <p:spPr>
          <a:xfrm>
            <a:off x="5940152" y="1195011"/>
            <a:ext cx="3002681" cy="369332"/>
          </a:xfrm>
          <a:prstGeom prst="rect">
            <a:avLst/>
          </a:prstGeom>
          <a:noFill/>
        </p:spPr>
        <p:txBody>
          <a:bodyPr wrap="none" rtlCol="0">
            <a:spAutoFit/>
          </a:bodyPr>
          <a:lstStyle/>
          <a:p>
            <a:r>
              <a:rPr lang="en-CA" dirty="0" smtClean="0"/>
              <a:t>The quality factor. Remember:</a:t>
            </a:r>
            <a:endParaRPr lang="en-CA" dirty="0"/>
          </a:p>
        </p:txBody>
      </p:sp>
      <mc:AlternateContent xmlns:mc="http://schemas.openxmlformats.org/markup-compatibility/2006" xmlns:a14="http://schemas.microsoft.com/office/drawing/2010/main">
        <mc:Choice Requires="a14">
          <p:sp>
            <p:nvSpPr>
              <p:cNvPr id="45" name="Rectangle 44"/>
              <p:cNvSpPr/>
              <p:nvPr/>
            </p:nvSpPr>
            <p:spPr>
              <a:xfrm>
                <a:off x="6084168" y="1564343"/>
                <a:ext cx="1906740" cy="369332"/>
              </a:xfrm>
              <a:prstGeom prst="rect">
                <a:avLst/>
              </a:prstGeom>
            </p:spPr>
            <p:txBody>
              <a:bodyPr wrap="none">
                <a:spAutoFit/>
              </a:bodyPr>
              <a:lstStyle/>
              <a:p>
                <a:r>
                  <a:rPr lang="en-GB" dirty="0" smtClean="0"/>
                  <a:t>Q</a:t>
                </a:r>
                <a:r>
                  <a:rPr lang="en-GB" baseline="-25000" dirty="0" smtClean="0"/>
                  <a:t>0</a:t>
                </a:r>
                <a:r>
                  <a:rPr lang="en-GB" dirty="0" smtClean="0"/>
                  <a:t> </a:t>
                </a:r>
                <a:r>
                  <a:rPr lang="en-GB" dirty="0" smtClean="0">
                    <a:latin typeface="Times New Roman"/>
                    <a:cs typeface="Times New Roman"/>
                  </a:rPr>
                  <a:t>=G/</a:t>
                </a:r>
                <a:r>
                  <a:rPr lang="en-GB" dirty="0" smtClean="0"/>
                  <a:t>R</a:t>
                </a:r>
                <a:r>
                  <a:rPr lang="en-GB" baseline="-25000" dirty="0" smtClean="0"/>
                  <a:t>S</a:t>
                </a:r>
                <a:r>
                  <a:rPr lang="en-GB" dirty="0" smtClean="0"/>
                  <a:t>=</a:t>
                </a:r>
                <a14:m>
                  <m:oMath xmlns:m="http://schemas.openxmlformats.org/officeDocument/2006/math">
                    <m:r>
                      <a:rPr lang="en-GB" i="1" smtClean="0">
                        <a:latin typeface="Cambria Math"/>
                        <a:ea typeface="Cambria Math"/>
                      </a:rPr>
                      <m:t>𝜔</m:t>
                    </m:r>
                  </m:oMath>
                </a14:m>
                <a:r>
                  <a:rPr lang="en-GB" i="1" dirty="0" smtClean="0"/>
                  <a:t>U</a:t>
                </a:r>
                <a:r>
                  <a:rPr lang="en-GB" dirty="0" smtClean="0"/>
                  <a:t>/</a:t>
                </a:r>
                <a:r>
                  <a:rPr lang="en-GB" i="1" dirty="0" err="1" smtClean="0"/>
                  <a:t>P</a:t>
                </a:r>
                <a:r>
                  <a:rPr lang="en-GB" baseline="-25000" dirty="0" err="1" smtClean="0"/>
                  <a:t>loss</a:t>
                </a:r>
                <a:endParaRPr lang="en-CA" baseline="-25000" dirty="0"/>
              </a:p>
            </p:txBody>
          </p:sp>
        </mc:Choice>
        <mc:Fallback xmlns="">
          <p:sp>
            <p:nvSpPr>
              <p:cNvPr id="45" name="Rectangle 44"/>
              <p:cNvSpPr>
                <a:spLocks noRot="1" noChangeAspect="1" noMove="1" noResize="1" noEditPoints="1" noAdjustHandles="1" noChangeArrowheads="1" noChangeShapeType="1" noTextEdit="1"/>
              </p:cNvSpPr>
              <p:nvPr/>
            </p:nvSpPr>
            <p:spPr>
              <a:xfrm>
                <a:off x="6084168" y="1564343"/>
                <a:ext cx="1906740" cy="369332"/>
              </a:xfrm>
              <a:prstGeom prst="rect">
                <a:avLst/>
              </a:prstGeom>
              <a:blipFill rotWithShape="0">
                <a:blip r:embed="rId4"/>
                <a:stretch>
                  <a:fillRect l="-2556" t="-11667" r="-319" b="-26667"/>
                </a:stretch>
              </a:blipFill>
            </p:spPr>
            <p:txBody>
              <a:bodyPr/>
              <a:lstStyle/>
              <a:p>
                <a:r>
                  <a:rPr lang="en-US">
                    <a:noFill/>
                  </a:rPr>
                  <a:t> </a:t>
                </a:r>
              </a:p>
            </p:txBody>
          </p:sp>
        </mc:Fallback>
      </mc:AlternateContent>
      <p:sp>
        <p:nvSpPr>
          <p:cNvPr id="47" name="TextBox 46"/>
          <p:cNvSpPr txBox="1"/>
          <p:nvPr/>
        </p:nvSpPr>
        <p:spPr>
          <a:xfrm>
            <a:off x="5801026" y="2390897"/>
            <a:ext cx="3163461" cy="1477328"/>
          </a:xfrm>
          <a:prstGeom prst="rect">
            <a:avLst/>
          </a:prstGeom>
          <a:noFill/>
        </p:spPr>
        <p:txBody>
          <a:bodyPr wrap="square" rtlCol="0">
            <a:spAutoFit/>
          </a:bodyPr>
          <a:lstStyle/>
          <a:p>
            <a:r>
              <a:rPr lang="en-CA" dirty="0" smtClean="0"/>
              <a:t>The accelerating gradient can be limited by the peak surface electric field (field emission) or the  peak surface magnetic field (quench)</a:t>
            </a:r>
          </a:p>
        </p:txBody>
      </p:sp>
      <p:sp>
        <p:nvSpPr>
          <p:cNvPr id="48" name="TextBox 47"/>
          <p:cNvSpPr txBox="1"/>
          <p:nvPr/>
        </p:nvSpPr>
        <p:spPr>
          <a:xfrm>
            <a:off x="2627784" y="4652033"/>
            <a:ext cx="1263487" cy="369332"/>
          </a:xfrm>
          <a:prstGeom prst="rect">
            <a:avLst/>
          </a:prstGeom>
          <a:noFill/>
        </p:spPr>
        <p:txBody>
          <a:bodyPr wrap="none" rtlCol="0">
            <a:spAutoFit/>
          </a:bodyPr>
          <a:lstStyle/>
          <a:p>
            <a:r>
              <a:rPr lang="en-CA" i="1" dirty="0" err="1" smtClean="0"/>
              <a:t>E</a:t>
            </a:r>
            <a:r>
              <a:rPr lang="en-CA" baseline="-25000" dirty="0" err="1" smtClean="0"/>
              <a:t>acc</a:t>
            </a:r>
            <a:r>
              <a:rPr lang="en-CA" dirty="0" smtClean="0"/>
              <a:t> ∝ </a:t>
            </a:r>
            <a:r>
              <a:rPr lang="en-CA" i="1" dirty="0" err="1" smtClean="0"/>
              <a:t>B</a:t>
            </a:r>
            <a:r>
              <a:rPr lang="en-CA" baseline="-25000" dirty="0" err="1" smtClean="0"/>
              <a:t>peak</a:t>
            </a:r>
            <a:r>
              <a:rPr lang="en-CA" dirty="0" smtClean="0"/>
              <a:t> </a:t>
            </a:r>
            <a:endParaRPr lang="en-CA" dirty="0"/>
          </a:p>
        </p:txBody>
      </p:sp>
      <p:sp>
        <p:nvSpPr>
          <p:cNvPr id="49" name="TextBox 48"/>
          <p:cNvSpPr txBox="1"/>
          <p:nvPr/>
        </p:nvSpPr>
        <p:spPr>
          <a:xfrm>
            <a:off x="666191" y="5492403"/>
            <a:ext cx="419634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a:t>I</a:t>
            </a:r>
            <a:r>
              <a:rPr lang="en-US" dirty="0" smtClean="0"/>
              <a:t>ntrinsic limitations: Q-disease and Q-slope</a:t>
            </a:r>
            <a:endParaRPr lang="en-US" dirty="0"/>
          </a:p>
        </p:txBody>
      </p:sp>
      <p:sp>
        <p:nvSpPr>
          <p:cNvPr id="3" name="Footer Placeholder 2"/>
          <p:cNvSpPr>
            <a:spLocks noGrp="1"/>
          </p:cNvSpPr>
          <p:nvPr>
            <p:ph type="ftr" sz="quarter" idx="11"/>
          </p:nvPr>
        </p:nvSpPr>
        <p:spPr/>
        <p:txBody>
          <a:bodyPr/>
          <a:lstStyle/>
          <a:p>
            <a:r>
              <a:rPr lang="en-US" smtClean="0"/>
              <a:t>T. Junginger – IAS Saskatoon </a:t>
            </a:r>
            <a:endParaRPr lang="en-CA" dirty="0"/>
          </a:p>
        </p:txBody>
      </p:sp>
      <p:sp>
        <p:nvSpPr>
          <p:cNvPr id="5" name="Slide Number Placeholder 4"/>
          <p:cNvSpPr>
            <a:spLocks noGrp="1"/>
          </p:cNvSpPr>
          <p:nvPr>
            <p:ph type="sldNum" sz="quarter" idx="12"/>
          </p:nvPr>
        </p:nvSpPr>
        <p:spPr/>
        <p:txBody>
          <a:bodyPr/>
          <a:lstStyle/>
          <a:p>
            <a:fld id="{A5133171-1A2B-45AF-BC19-83A39A9692BB}" type="slidenum">
              <a:rPr lang="en-CA" smtClean="0"/>
              <a:pPr/>
              <a:t>54</a:t>
            </a:fld>
            <a:r>
              <a:rPr lang="en-CA" smtClean="0"/>
              <a:t>/62</a:t>
            </a:r>
            <a:endParaRPr lang="en-CA" dirty="0"/>
          </a:p>
        </p:txBody>
      </p:sp>
    </p:spTree>
    <p:extLst>
      <p:ext uri="{BB962C8B-B14F-4D97-AF65-F5344CB8AC3E}">
        <p14:creationId xmlns:p14="http://schemas.microsoft.com/office/powerpoint/2010/main" val="3371227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The hydrogen Q-disease</a:t>
            </a:r>
            <a:endParaRPr lang="en-CA"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182446"/>
            <a:ext cx="5040560" cy="3917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980728"/>
            <a:ext cx="3600000" cy="2353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8" name="TextBox 7"/>
              <p:cNvSpPr txBox="1"/>
              <p:nvPr/>
            </p:nvSpPr>
            <p:spPr>
              <a:xfrm>
                <a:off x="5224863" y="1112011"/>
                <a:ext cx="3595609" cy="3416320"/>
              </a:xfrm>
              <a:prstGeom prst="rect">
                <a:avLst/>
              </a:prstGeom>
              <a:noFill/>
            </p:spPr>
            <p:txBody>
              <a:bodyPr wrap="square" rtlCol="0">
                <a:spAutoFit/>
              </a:bodyPr>
              <a:lstStyle/>
              <a:p>
                <a:pPr marL="285750" indent="-285750">
                  <a:buFont typeface="Arial" panose="020B0604020202020204" pitchFamily="34" charset="0"/>
                  <a:buChar char="•"/>
                </a:pPr>
                <a:r>
                  <a:rPr lang="en-CA" sz="2400" dirty="0" smtClean="0"/>
                  <a:t>If </a:t>
                </a:r>
                <a:r>
                  <a:rPr lang="en-CA" sz="2400" dirty="0"/>
                  <a:t>a</a:t>
                </a:r>
                <a:r>
                  <a:rPr lang="en-CA" sz="2400" dirty="0" smtClean="0"/>
                  <a:t> cavity is cooled down slowly around 50-150K Q decreases </a:t>
                </a:r>
              </a:p>
              <a:p>
                <a:pPr marL="285750" indent="-285750">
                  <a:buFont typeface="Arial" panose="020B0604020202020204" pitchFamily="34" charset="0"/>
                  <a:buChar char="•"/>
                </a:pPr>
                <a:r>
                  <a:rPr lang="en-CA" sz="2400" dirty="0" smtClean="0"/>
                  <a:t>Effect correlated to hydrides </a:t>
                </a:r>
              </a:p>
              <a:p>
                <a:pPr marL="285750" indent="-285750">
                  <a:buFont typeface="Arial" panose="020B0604020202020204" pitchFamily="34" charset="0"/>
                  <a:buChar char="•"/>
                </a:pPr>
                <a:r>
                  <a:rPr lang="en-CA" sz="2400" dirty="0" smtClean="0"/>
                  <a:t>Some cavities recover after warm up to RT</a:t>
                </a:r>
              </a:p>
              <a:p>
                <a:pPr marL="285750" indent="-285750">
                  <a:buFont typeface="Arial" panose="020B0604020202020204" pitchFamily="34" charset="0"/>
                  <a:buChar char="•"/>
                </a:pPr>
                <a:r>
                  <a:rPr lang="en-CA" sz="2400" dirty="0" smtClean="0"/>
                  <a:t>800</a:t>
                </a:r>
                <a14:m>
                  <m:oMath xmlns:m="http://schemas.openxmlformats.org/officeDocument/2006/math">
                    <m:r>
                      <a:rPr lang="en-CA" sz="2400" i="1" smtClean="0">
                        <a:latin typeface="Cambria Math" panose="02040503050406030204" pitchFamily="18" charset="0"/>
                        <a:ea typeface="Cambria Math" panose="02040503050406030204" pitchFamily="18" charset="0"/>
                      </a:rPr>
                      <m:t>°</m:t>
                    </m:r>
                  </m:oMath>
                </a14:m>
                <a:r>
                  <a:rPr lang="en-CA" sz="2400" dirty="0" smtClean="0"/>
                  <a:t>C baking is always effective</a:t>
                </a:r>
              </a:p>
            </p:txBody>
          </p:sp>
        </mc:Choice>
        <mc:Fallback xmlns="">
          <p:sp>
            <p:nvSpPr>
              <p:cNvPr id="8" name="TextBox 7"/>
              <p:cNvSpPr txBox="1">
                <a:spLocks noRot="1" noChangeAspect="1" noMove="1" noResize="1" noEditPoints="1" noAdjustHandles="1" noChangeArrowheads="1" noChangeShapeType="1" noTextEdit="1"/>
              </p:cNvSpPr>
              <p:nvPr/>
            </p:nvSpPr>
            <p:spPr>
              <a:xfrm>
                <a:off x="5224863" y="1112011"/>
                <a:ext cx="3595609" cy="3416320"/>
              </a:xfrm>
              <a:prstGeom prst="rect">
                <a:avLst/>
              </a:prstGeom>
              <a:blipFill rotWithShape="1">
                <a:blip r:embed="rId4"/>
                <a:stretch>
                  <a:fillRect l="-2203" t="-1426" r="-3729" b="-3030"/>
                </a:stretch>
              </a:blipFill>
            </p:spPr>
            <p:txBody>
              <a:bodyPr/>
              <a:lstStyle/>
              <a:p>
                <a:r>
                  <a:rPr lang="en-CA">
                    <a:noFill/>
                  </a:rPr>
                  <a:t> </a:t>
                </a:r>
              </a:p>
            </p:txBody>
          </p:sp>
        </mc:Fallback>
      </mc:AlternateContent>
      <p:sp>
        <p:nvSpPr>
          <p:cNvPr id="3" name="Footer Placeholder 2"/>
          <p:cNvSpPr>
            <a:spLocks noGrp="1"/>
          </p:cNvSpPr>
          <p:nvPr>
            <p:ph type="ftr" sz="quarter" idx="11"/>
          </p:nvPr>
        </p:nvSpPr>
        <p:spPr/>
        <p:txBody>
          <a:bodyPr/>
          <a:lstStyle/>
          <a:p>
            <a:r>
              <a:rPr lang="en-US" smtClean="0"/>
              <a:t>T. Junginger – IAS Saskatoon </a:t>
            </a:r>
            <a:endParaRPr lang="en-CA" dirty="0"/>
          </a:p>
        </p:txBody>
      </p:sp>
      <p:sp>
        <p:nvSpPr>
          <p:cNvPr id="10" name="Slide Number Placeholder 9"/>
          <p:cNvSpPr>
            <a:spLocks noGrp="1"/>
          </p:cNvSpPr>
          <p:nvPr>
            <p:ph type="sldNum" sz="quarter" idx="12"/>
          </p:nvPr>
        </p:nvSpPr>
        <p:spPr/>
        <p:txBody>
          <a:bodyPr/>
          <a:lstStyle/>
          <a:p>
            <a:fld id="{A5133171-1A2B-45AF-BC19-83A39A9692BB}" type="slidenum">
              <a:rPr lang="en-CA" smtClean="0"/>
              <a:pPr/>
              <a:t>55</a:t>
            </a:fld>
            <a:r>
              <a:rPr lang="en-CA" smtClean="0"/>
              <a:t>/62</a:t>
            </a:r>
            <a:endParaRPr lang="en-CA" dirty="0"/>
          </a:p>
        </p:txBody>
      </p:sp>
    </p:spTree>
    <p:extLst>
      <p:ext uri="{BB962C8B-B14F-4D97-AF65-F5344CB8AC3E}">
        <p14:creationId xmlns:p14="http://schemas.microsoft.com/office/powerpoint/2010/main" val="3602230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Performance of </a:t>
            </a:r>
            <a:r>
              <a:rPr lang="en-CA" dirty="0" err="1" smtClean="0"/>
              <a:t>SRF</a:t>
            </a:r>
            <a:r>
              <a:rPr lang="en-CA" dirty="0" smtClean="0"/>
              <a:t> cavities</a:t>
            </a:r>
            <a:endParaRPr lang="en-CA"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052"/>
          <a:stretch/>
        </p:blipFill>
        <p:spPr bwMode="auto">
          <a:xfrm>
            <a:off x="367671" y="1267019"/>
            <a:ext cx="5428465" cy="3422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23528" y="764704"/>
            <a:ext cx="8640960" cy="646331"/>
          </a:xfrm>
          <a:prstGeom prst="rect">
            <a:avLst/>
          </a:prstGeom>
        </p:spPr>
        <p:txBody>
          <a:bodyPr wrap="square">
            <a:spAutoFit/>
          </a:bodyPr>
          <a:lstStyle/>
          <a:p>
            <a:r>
              <a:rPr lang="en-CA" dirty="0"/>
              <a:t>There are two parameters which define the performance of an SRF cavity: </a:t>
            </a:r>
            <a:r>
              <a:rPr lang="en-CA" b="1" dirty="0"/>
              <a:t>Quality factor and the accelerating </a:t>
            </a:r>
            <a:r>
              <a:rPr lang="en-CA" b="1" dirty="0" smtClean="0"/>
              <a:t>gradient</a:t>
            </a:r>
            <a:endParaRPr lang="en-CA" b="1" dirty="0"/>
          </a:p>
        </p:txBody>
      </p:sp>
      <p:grpSp>
        <p:nvGrpSpPr>
          <p:cNvPr id="11" name="Group 10"/>
          <p:cNvGrpSpPr/>
          <p:nvPr/>
        </p:nvGrpSpPr>
        <p:grpSpPr>
          <a:xfrm>
            <a:off x="6639971" y="3877743"/>
            <a:ext cx="1647873" cy="1173557"/>
            <a:chOff x="1332235" y="1196751"/>
            <a:chExt cx="1647873" cy="1173557"/>
          </a:xfrm>
        </p:grpSpPr>
        <p:grpSp>
          <p:nvGrpSpPr>
            <p:cNvPr id="17" name="Group 16"/>
            <p:cNvGrpSpPr/>
            <p:nvPr/>
          </p:nvGrpSpPr>
          <p:grpSpPr>
            <a:xfrm>
              <a:off x="1809293" y="1270471"/>
              <a:ext cx="1170815" cy="1024780"/>
              <a:chOff x="1817009" y="1271140"/>
              <a:chExt cx="1170815" cy="1024780"/>
            </a:xfrm>
          </p:grpSpPr>
          <p:sp>
            <p:nvSpPr>
              <p:cNvPr id="42" name="Oval 41"/>
              <p:cNvSpPr/>
              <p:nvPr/>
            </p:nvSpPr>
            <p:spPr>
              <a:xfrm>
                <a:off x="2555776" y="1271140"/>
                <a:ext cx="432048" cy="102001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77"/>
                <a:endParaRPr lang="en-GB">
                  <a:solidFill>
                    <a:prstClr val="white"/>
                  </a:solidFill>
                </a:endParaRPr>
              </a:p>
            </p:txBody>
          </p:sp>
          <p:cxnSp>
            <p:nvCxnSpPr>
              <p:cNvPr id="43" name="Straight Connector 42"/>
              <p:cNvCxnSpPr/>
              <p:nvPr/>
            </p:nvCxnSpPr>
            <p:spPr>
              <a:xfrm>
                <a:off x="1817009" y="1271140"/>
                <a:ext cx="9361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42" idx="4"/>
              </p:cNvCxnSpPr>
              <p:nvPr/>
            </p:nvCxnSpPr>
            <p:spPr>
              <a:xfrm flipV="1">
                <a:off x="1835696" y="2291158"/>
                <a:ext cx="936104" cy="47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Freeform 17"/>
            <p:cNvSpPr/>
            <p:nvPr/>
          </p:nvSpPr>
          <p:spPr>
            <a:xfrm>
              <a:off x="2400158" y="1397794"/>
              <a:ext cx="90630" cy="738187"/>
            </a:xfrm>
            <a:custGeom>
              <a:avLst/>
              <a:gdLst>
                <a:gd name="connsiteX0" fmla="*/ 73961 w 90630"/>
                <a:gd name="connsiteY0" fmla="*/ 738187 h 738187"/>
                <a:gd name="connsiteX1" fmla="*/ 142 w 90630"/>
                <a:gd name="connsiteY1" fmla="*/ 350044 h 738187"/>
                <a:gd name="connsiteX2" fmla="*/ 90630 w 90630"/>
                <a:gd name="connsiteY2" fmla="*/ 0 h 738187"/>
                <a:gd name="connsiteX3" fmla="*/ 90630 w 90630"/>
                <a:gd name="connsiteY3" fmla="*/ 0 h 738187"/>
              </a:gdLst>
              <a:ahLst/>
              <a:cxnLst>
                <a:cxn ang="0">
                  <a:pos x="connsiteX0" y="connsiteY0"/>
                </a:cxn>
                <a:cxn ang="0">
                  <a:pos x="connsiteX1" y="connsiteY1"/>
                </a:cxn>
                <a:cxn ang="0">
                  <a:pos x="connsiteX2" y="connsiteY2"/>
                </a:cxn>
                <a:cxn ang="0">
                  <a:pos x="connsiteX3" y="connsiteY3"/>
                </a:cxn>
              </a:cxnLst>
              <a:rect l="l" t="t" r="r" b="b"/>
              <a:pathLst>
                <a:path w="90630" h="738187">
                  <a:moveTo>
                    <a:pt x="73961" y="738187"/>
                  </a:moveTo>
                  <a:cubicBezTo>
                    <a:pt x="35662" y="605631"/>
                    <a:pt x="-2636" y="473075"/>
                    <a:pt x="142" y="350044"/>
                  </a:cubicBezTo>
                  <a:cubicBezTo>
                    <a:pt x="2920" y="227013"/>
                    <a:pt x="90630" y="0"/>
                    <a:pt x="90630" y="0"/>
                  </a:cubicBezTo>
                  <a:lnTo>
                    <a:pt x="90630" y="0"/>
                  </a:lnTo>
                </a:path>
              </a:pathLst>
            </a:custGeom>
            <a:noFill/>
            <a:ln w="127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77"/>
              <a:endParaRPr lang="en-GB">
                <a:solidFill>
                  <a:prstClr val="white"/>
                </a:solidFill>
              </a:endParaRPr>
            </a:p>
          </p:txBody>
        </p:sp>
        <p:sp>
          <p:nvSpPr>
            <p:cNvPr id="19" name="Freeform 18"/>
            <p:cNvSpPr/>
            <p:nvPr/>
          </p:nvSpPr>
          <p:spPr>
            <a:xfrm>
              <a:off x="2058863" y="1393031"/>
              <a:ext cx="90630" cy="738187"/>
            </a:xfrm>
            <a:custGeom>
              <a:avLst/>
              <a:gdLst>
                <a:gd name="connsiteX0" fmla="*/ 73961 w 90630"/>
                <a:gd name="connsiteY0" fmla="*/ 738187 h 738187"/>
                <a:gd name="connsiteX1" fmla="*/ 142 w 90630"/>
                <a:gd name="connsiteY1" fmla="*/ 350044 h 738187"/>
                <a:gd name="connsiteX2" fmla="*/ 90630 w 90630"/>
                <a:gd name="connsiteY2" fmla="*/ 0 h 738187"/>
                <a:gd name="connsiteX3" fmla="*/ 90630 w 90630"/>
                <a:gd name="connsiteY3" fmla="*/ 0 h 738187"/>
              </a:gdLst>
              <a:ahLst/>
              <a:cxnLst>
                <a:cxn ang="0">
                  <a:pos x="connsiteX0" y="connsiteY0"/>
                </a:cxn>
                <a:cxn ang="0">
                  <a:pos x="connsiteX1" y="connsiteY1"/>
                </a:cxn>
                <a:cxn ang="0">
                  <a:pos x="connsiteX2" y="connsiteY2"/>
                </a:cxn>
                <a:cxn ang="0">
                  <a:pos x="connsiteX3" y="connsiteY3"/>
                </a:cxn>
              </a:cxnLst>
              <a:rect l="l" t="t" r="r" b="b"/>
              <a:pathLst>
                <a:path w="90630" h="738187">
                  <a:moveTo>
                    <a:pt x="73961" y="738187"/>
                  </a:moveTo>
                  <a:cubicBezTo>
                    <a:pt x="35662" y="605631"/>
                    <a:pt x="-2636" y="473075"/>
                    <a:pt x="142" y="350044"/>
                  </a:cubicBezTo>
                  <a:cubicBezTo>
                    <a:pt x="2920" y="227013"/>
                    <a:pt x="90630" y="0"/>
                    <a:pt x="90630" y="0"/>
                  </a:cubicBezTo>
                  <a:lnTo>
                    <a:pt x="90630" y="0"/>
                  </a:lnTo>
                </a:path>
              </a:pathLst>
            </a:custGeom>
            <a:noFill/>
            <a:ln w="127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77"/>
              <a:endParaRPr lang="en-GB">
                <a:solidFill>
                  <a:prstClr val="white"/>
                </a:solidFill>
              </a:endParaRPr>
            </a:p>
          </p:txBody>
        </p:sp>
        <p:sp>
          <p:nvSpPr>
            <p:cNvPr id="20" name="Freeform 19"/>
            <p:cNvSpPr/>
            <p:nvPr/>
          </p:nvSpPr>
          <p:spPr>
            <a:xfrm>
              <a:off x="2224308" y="1403054"/>
              <a:ext cx="90630" cy="738187"/>
            </a:xfrm>
            <a:custGeom>
              <a:avLst/>
              <a:gdLst>
                <a:gd name="connsiteX0" fmla="*/ 73961 w 90630"/>
                <a:gd name="connsiteY0" fmla="*/ 738187 h 738187"/>
                <a:gd name="connsiteX1" fmla="*/ 142 w 90630"/>
                <a:gd name="connsiteY1" fmla="*/ 350044 h 738187"/>
                <a:gd name="connsiteX2" fmla="*/ 90630 w 90630"/>
                <a:gd name="connsiteY2" fmla="*/ 0 h 738187"/>
                <a:gd name="connsiteX3" fmla="*/ 90630 w 90630"/>
                <a:gd name="connsiteY3" fmla="*/ 0 h 738187"/>
              </a:gdLst>
              <a:ahLst/>
              <a:cxnLst>
                <a:cxn ang="0">
                  <a:pos x="connsiteX0" y="connsiteY0"/>
                </a:cxn>
                <a:cxn ang="0">
                  <a:pos x="connsiteX1" y="connsiteY1"/>
                </a:cxn>
                <a:cxn ang="0">
                  <a:pos x="connsiteX2" y="connsiteY2"/>
                </a:cxn>
                <a:cxn ang="0">
                  <a:pos x="connsiteX3" y="connsiteY3"/>
                </a:cxn>
              </a:cxnLst>
              <a:rect l="l" t="t" r="r" b="b"/>
              <a:pathLst>
                <a:path w="90630" h="738187">
                  <a:moveTo>
                    <a:pt x="73961" y="738187"/>
                  </a:moveTo>
                  <a:cubicBezTo>
                    <a:pt x="35662" y="605631"/>
                    <a:pt x="-2636" y="473075"/>
                    <a:pt x="142" y="350044"/>
                  </a:cubicBezTo>
                  <a:cubicBezTo>
                    <a:pt x="2920" y="227013"/>
                    <a:pt x="90630" y="0"/>
                    <a:pt x="90630" y="0"/>
                  </a:cubicBezTo>
                  <a:lnTo>
                    <a:pt x="90630" y="0"/>
                  </a:lnTo>
                </a:path>
              </a:pathLst>
            </a:custGeom>
            <a:noFill/>
            <a:ln w="127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77"/>
              <a:endParaRPr lang="en-GB">
                <a:solidFill>
                  <a:prstClr val="white"/>
                </a:solidFill>
              </a:endParaRPr>
            </a:p>
          </p:txBody>
        </p:sp>
        <p:sp>
          <p:nvSpPr>
            <p:cNvPr id="21" name="TextBox 20"/>
            <p:cNvSpPr txBox="1"/>
            <p:nvPr/>
          </p:nvSpPr>
          <p:spPr>
            <a:xfrm>
              <a:off x="2043336" y="1988578"/>
              <a:ext cx="309700" cy="369332"/>
            </a:xfrm>
            <a:prstGeom prst="rect">
              <a:avLst/>
            </a:prstGeom>
            <a:noFill/>
            <a:ln w="12700">
              <a:noFill/>
            </a:ln>
          </p:spPr>
          <p:txBody>
            <a:bodyPr wrap="none" rtlCol="0">
              <a:spAutoFit/>
            </a:bodyPr>
            <a:lstStyle/>
            <a:p>
              <a:pPr defTabSz="913977"/>
              <a:r>
                <a:rPr lang="en-GB" i="1" dirty="0" smtClean="0">
                  <a:solidFill>
                    <a:srgbClr val="FF0000"/>
                  </a:solidFill>
                </a:rPr>
                <a:t>B</a:t>
              </a:r>
              <a:endParaRPr lang="en-GB" i="1" dirty="0">
                <a:solidFill>
                  <a:srgbClr val="FF0000"/>
                </a:solidFill>
              </a:endParaRPr>
            </a:p>
          </p:txBody>
        </p:sp>
        <p:cxnSp>
          <p:nvCxnSpPr>
            <p:cNvPr id="22" name="Straight Arrow Connector 21"/>
            <p:cNvCxnSpPr/>
            <p:nvPr/>
          </p:nvCxnSpPr>
          <p:spPr>
            <a:xfrm flipH="1">
              <a:off x="1907704" y="1700808"/>
              <a:ext cx="583084"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1907704" y="1779959"/>
              <a:ext cx="583084"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1920937" y="1863294"/>
              <a:ext cx="583084" cy="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789435" y="1814103"/>
              <a:ext cx="296876" cy="369332"/>
            </a:xfrm>
            <a:prstGeom prst="rect">
              <a:avLst/>
            </a:prstGeom>
            <a:noFill/>
          </p:spPr>
          <p:txBody>
            <a:bodyPr wrap="none" rtlCol="0">
              <a:spAutoFit/>
            </a:bodyPr>
            <a:lstStyle/>
            <a:p>
              <a:pPr defTabSz="913977"/>
              <a:r>
                <a:rPr lang="en-GB" i="1" dirty="0" smtClean="0">
                  <a:solidFill>
                    <a:srgbClr val="0070C0"/>
                  </a:solidFill>
                </a:rPr>
                <a:t>E</a:t>
              </a:r>
              <a:endParaRPr lang="en-GB" i="1" dirty="0">
                <a:solidFill>
                  <a:srgbClr val="0070C0"/>
                </a:solidFill>
              </a:endParaRPr>
            </a:p>
          </p:txBody>
        </p:sp>
        <p:sp>
          <p:nvSpPr>
            <p:cNvPr id="26" name="Arc 25"/>
            <p:cNvSpPr/>
            <p:nvPr/>
          </p:nvSpPr>
          <p:spPr>
            <a:xfrm>
              <a:off x="1332235" y="1196751"/>
              <a:ext cx="695097" cy="1173557"/>
            </a:xfrm>
            <a:prstGeom prst="arc">
              <a:avLst>
                <a:gd name="adj1" fmla="val 17387524"/>
                <a:gd name="adj2" fmla="val 4281789"/>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913977"/>
              <a:endParaRPr lang="en-GB">
                <a:solidFill>
                  <a:prstClr val="black"/>
                </a:solidFill>
              </a:endParaRPr>
            </a:p>
          </p:txBody>
        </p:sp>
        <p:grpSp>
          <p:nvGrpSpPr>
            <p:cNvPr id="27" name="Group 26"/>
            <p:cNvGrpSpPr/>
            <p:nvPr/>
          </p:nvGrpSpPr>
          <p:grpSpPr>
            <a:xfrm>
              <a:off x="2690271" y="1628801"/>
              <a:ext cx="232688" cy="297604"/>
              <a:chOff x="2690271" y="1628801"/>
              <a:chExt cx="232688" cy="297604"/>
            </a:xfrm>
          </p:grpSpPr>
          <p:sp>
            <p:nvSpPr>
              <p:cNvPr id="40" name="Arc 39"/>
              <p:cNvSpPr/>
              <p:nvPr/>
            </p:nvSpPr>
            <p:spPr>
              <a:xfrm rot="16200000">
                <a:off x="2618240" y="1700832"/>
                <a:ext cx="297604" cy="153542"/>
              </a:xfrm>
              <a:prstGeom prst="arc">
                <a:avLst>
                  <a:gd name="adj1" fmla="val 11144719"/>
                  <a:gd name="adj2" fmla="val 20993737"/>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977"/>
                <a:endParaRPr lang="en-GB">
                  <a:solidFill>
                    <a:prstClr val="black"/>
                  </a:solidFill>
                </a:endParaRPr>
              </a:p>
            </p:txBody>
          </p:sp>
          <p:sp>
            <p:nvSpPr>
              <p:cNvPr id="41" name="Oval 40"/>
              <p:cNvSpPr/>
              <p:nvPr/>
            </p:nvSpPr>
            <p:spPr>
              <a:xfrm>
                <a:off x="2831908" y="1635943"/>
                <a:ext cx="91051" cy="28803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77"/>
                <a:endParaRPr lang="en-GB">
                  <a:solidFill>
                    <a:prstClr val="white"/>
                  </a:solidFill>
                </a:endParaRPr>
              </a:p>
            </p:txBody>
          </p:sp>
        </p:grpSp>
        <p:cxnSp>
          <p:nvCxnSpPr>
            <p:cNvPr id="28" name="Straight Connector 27"/>
            <p:cNvCxnSpPr/>
            <p:nvPr/>
          </p:nvCxnSpPr>
          <p:spPr>
            <a:xfrm>
              <a:off x="2740635" y="1636521"/>
              <a:ext cx="132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744554" y="1924024"/>
              <a:ext cx="1320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63744" y="1268090"/>
              <a:ext cx="595119" cy="1029741"/>
              <a:chOff x="1463744" y="1268090"/>
              <a:chExt cx="595119" cy="1029741"/>
            </a:xfrm>
          </p:grpSpPr>
          <p:sp>
            <p:nvSpPr>
              <p:cNvPr id="31" name="Arc 30"/>
              <p:cNvSpPr/>
              <p:nvPr/>
            </p:nvSpPr>
            <p:spPr>
              <a:xfrm rot="16200000">
                <a:off x="1315392" y="1554361"/>
                <a:ext cx="1029741" cy="457200"/>
              </a:xfrm>
              <a:prstGeom prst="arc">
                <a:avLst>
                  <a:gd name="adj1" fmla="val 10757817"/>
                  <a:gd name="adj2" fmla="val 21558393"/>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977"/>
                <a:endParaRPr lang="en-GB">
                  <a:solidFill>
                    <a:prstClr val="black"/>
                  </a:solidFill>
                </a:endParaRPr>
              </a:p>
            </p:txBody>
          </p:sp>
          <p:grpSp>
            <p:nvGrpSpPr>
              <p:cNvPr id="32" name="Group 31"/>
              <p:cNvGrpSpPr/>
              <p:nvPr/>
            </p:nvGrpSpPr>
            <p:grpSpPr>
              <a:xfrm>
                <a:off x="1463744" y="1628800"/>
                <a:ext cx="443960" cy="288032"/>
                <a:chOff x="1463744" y="1628800"/>
                <a:chExt cx="443960" cy="288032"/>
              </a:xfrm>
            </p:grpSpPr>
            <p:sp>
              <p:nvSpPr>
                <p:cNvPr id="33" name="Arc 32"/>
                <p:cNvSpPr/>
                <p:nvPr/>
              </p:nvSpPr>
              <p:spPr>
                <a:xfrm rot="16200000">
                  <a:off x="1397692" y="1694852"/>
                  <a:ext cx="288032" cy="155928"/>
                </a:xfrm>
                <a:prstGeom prst="arc">
                  <a:avLst>
                    <a:gd name="adj1" fmla="val 10867522"/>
                    <a:gd name="adj2" fmla="val 20686585"/>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977"/>
                  <a:endParaRPr lang="en-GB">
                    <a:solidFill>
                      <a:prstClr val="black"/>
                    </a:solidFill>
                  </a:endParaRPr>
                </a:p>
              </p:txBody>
            </p:sp>
            <p:cxnSp>
              <p:nvCxnSpPr>
                <p:cNvPr id="34" name="Straight Connector 33"/>
                <p:cNvCxnSpPr/>
                <p:nvPr/>
              </p:nvCxnSpPr>
              <p:spPr>
                <a:xfrm>
                  <a:off x="1506609" y="1648426"/>
                  <a:ext cx="9505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532340" y="1916832"/>
                  <a:ext cx="7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1620090" y="1648426"/>
                  <a:ext cx="210172" cy="263066"/>
                  <a:chOff x="1620090" y="1648426"/>
                  <a:chExt cx="210172" cy="263066"/>
                </a:xfrm>
              </p:grpSpPr>
              <p:cxnSp>
                <p:nvCxnSpPr>
                  <p:cNvPr id="38" name="Straight Connector 37"/>
                  <p:cNvCxnSpPr/>
                  <p:nvPr/>
                </p:nvCxnSpPr>
                <p:spPr>
                  <a:xfrm>
                    <a:off x="1620090" y="1648426"/>
                    <a:ext cx="20789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22372" y="1911492"/>
                    <a:ext cx="20789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7" name="Oval 36"/>
                <p:cNvSpPr/>
                <p:nvPr/>
              </p:nvSpPr>
              <p:spPr>
                <a:xfrm>
                  <a:off x="1790600" y="1650806"/>
                  <a:ext cx="117104" cy="266025"/>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77"/>
                  <a:endParaRPr lang="en-GB">
                    <a:solidFill>
                      <a:prstClr val="white"/>
                    </a:solidFill>
                  </a:endParaRPr>
                </a:p>
              </p:txBody>
            </p:sp>
          </p:grpSp>
        </p:grpSp>
      </p:grpSp>
      <mc:AlternateContent xmlns:mc="http://schemas.openxmlformats.org/markup-compatibility/2006" xmlns:a14="http://schemas.microsoft.com/office/drawing/2010/main">
        <mc:Choice Requires="a14">
          <p:sp>
            <p:nvSpPr>
              <p:cNvPr id="46" name="TextBox 45"/>
              <p:cNvSpPr txBox="1"/>
              <p:nvPr/>
            </p:nvSpPr>
            <p:spPr>
              <a:xfrm>
                <a:off x="5934759" y="1916832"/>
                <a:ext cx="2335527"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panose="02040503050406030204" pitchFamily="18" charset="0"/>
                            </a:rPr>
                          </m:ctrlPr>
                        </m:sSubPr>
                        <m:e>
                          <m:sSub>
                            <m:sSubPr>
                              <m:ctrlPr>
                                <a:rPr lang="en-CA" i="1">
                                  <a:latin typeface="Cambria Math" panose="02040503050406030204" pitchFamily="18" charset="0"/>
                                </a:rPr>
                              </m:ctrlPr>
                            </m:sSubPr>
                            <m:e>
                              <m:r>
                                <a:rPr lang="en-CA" i="1">
                                  <a:latin typeface="Cambria Math"/>
                                </a:rPr>
                                <m:t>𝑅</m:t>
                              </m:r>
                            </m:e>
                            <m:sub>
                              <m:r>
                                <a:rPr lang="en-CA" i="1">
                                  <a:latin typeface="Cambria Math"/>
                                </a:rPr>
                                <m:t>𝑆</m:t>
                              </m:r>
                            </m:sub>
                          </m:sSub>
                          <m:r>
                            <m:rPr>
                              <m:nor/>
                            </m:rPr>
                            <a:rPr lang="en-CA">
                              <a:latin typeface="Cambria Math"/>
                            </a:rPr>
                            <m:t> </m:t>
                          </m:r>
                          <m:r>
                            <m:rPr>
                              <m:nor/>
                            </m:rPr>
                            <a:rPr lang="en-CA" dirty="0"/>
                            <m:t>∝</m:t>
                          </m:r>
                          <m:r>
                            <a:rPr lang="en-CA" i="1" dirty="0">
                              <a:latin typeface="Cambria Math"/>
                            </a:rPr>
                            <m:t> </m:t>
                          </m:r>
                          <m:r>
                            <a:rPr lang="en-CA" i="1">
                              <a:latin typeface="Cambria Math"/>
                            </a:rPr>
                            <m:t>𝑛</m:t>
                          </m:r>
                        </m:e>
                        <m:sub>
                          <m:r>
                            <a:rPr lang="en-CA" i="1">
                              <a:latin typeface="Cambria Math"/>
                            </a:rPr>
                            <m:t>𝑛</m:t>
                          </m:r>
                        </m:sub>
                      </m:sSub>
                      <m:r>
                        <m:rPr>
                          <m:nor/>
                        </m:rPr>
                        <a:rPr lang="en-CA" dirty="0"/>
                        <m:t>∝</m:t>
                      </m:r>
                      <m:r>
                        <m:rPr>
                          <m:nor/>
                        </m:rPr>
                        <a:rPr lang="en-CA" b="0" i="0" dirty="0" smtClean="0"/>
                        <m:t>(−</m:t>
                      </m:r>
                      <m:r>
                        <m:rPr>
                          <m:nor/>
                        </m:rPr>
                        <a:rPr lang="en-CA" i="1" dirty="0" err="1" smtClean="0">
                          <a:latin typeface="Cambria Math"/>
                          <a:ea typeface="Cambria Math"/>
                        </a:rPr>
                        <m:t>∆</m:t>
                      </m:r>
                      <m:sSub>
                        <m:sSubPr>
                          <m:ctrlPr>
                            <a:rPr lang="en-CA" i="1" dirty="0" smtClean="0">
                              <a:latin typeface="Cambria Math" panose="02040503050406030204" pitchFamily="18" charset="0"/>
                              <a:ea typeface="Cambria Math"/>
                            </a:rPr>
                          </m:ctrlPr>
                        </m:sSubPr>
                        <m:e>
                          <m:r>
                            <a:rPr lang="en-CA" b="0" i="1" dirty="0" smtClean="0">
                              <a:latin typeface="Cambria Math"/>
                              <a:ea typeface="Cambria Math"/>
                            </a:rPr>
                            <m:t>𝑘</m:t>
                          </m:r>
                        </m:e>
                        <m:sub>
                          <m:r>
                            <a:rPr lang="en-CA" b="0" i="1" dirty="0" smtClean="0">
                              <a:latin typeface="Cambria Math"/>
                              <a:ea typeface="Cambria Math"/>
                            </a:rPr>
                            <m:t>𝐵</m:t>
                          </m:r>
                        </m:sub>
                      </m:sSub>
                      <m:r>
                        <a:rPr lang="en-CA" b="0" i="1" dirty="0" smtClean="0">
                          <a:latin typeface="Cambria Math"/>
                          <a:ea typeface="Cambria Math"/>
                        </a:rPr>
                        <m:t>/</m:t>
                      </m:r>
                      <m:r>
                        <a:rPr lang="en-CA" b="0" i="1" dirty="0" smtClean="0">
                          <a:latin typeface="Cambria Math"/>
                          <a:ea typeface="Cambria Math"/>
                        </a:rPr>
                        <m:t>𝑇</m:t>
                      </m:r>
                      <m:r>
                        <a:rPr lang="en-CA" b="0" i="0" dirty="0" smtClean="0">
                          <a:latin typeface="Cambria Math"/>
                          <a:ea typeface="Cambria Math"/>
                        </a:rPr>
                        <m:t>)</m:t>
                      </m:r>
                    </m:oMath>
                  </m:oMathPara>
                </a14:m>
                <a:endParaRPr lang="en-CA" dirty="0"/>
              </a:p>
              <a:p>
                <a:endParaRPr lang="en-CA" dirty="0"/>
              </a:p>
            </p:txBody>
          </p:sp>
        </mc:Choice>
        <mc:Fallback xmlns="">
          <p:sp>
            <p:nvSpPr>
              <p:cNvPr id="46" name="TextBox 45"/>
              <p:cNvSpPr txBox="1">
                <a:spLocks noRot="1" noChangeAspect="1" noMove="1" noResize="1" noEditPoints="1" noAdjustHandles="1" noChangeArrowheads="1" noChangeShapeType="1" noTextEdit="1"/>
              </p:cNvSpPr>
              <p:nvPr/>
            </p:nvSpPr>
            <p:spPr>
              <a:xfrm>
                <a:off x="5934759" y="1916832"/>
                <a:ext cx="2335527" cy="646331"/>
              </a:xfrm>
              <a:prstGeom prst="rect">
                <a:avLst/>
              </a:prstGeom>
              <a:blipFill rotWithShape="1">
                <a:blip r:embed="rId3"/>
                <a:stretch>
                  <a:fillRect/>
                </a:stretch>
              </a:blipFill>
            </p:spPr>
            <p:txBody>
              <a:bodyPr/>
              <a:lstStyle/>
              <a:p>
                <a:r>
                  <a:rPr lang="en-CA">
                    <a:noFill/>
                  </a:rPr>
                  <a:t> </a:t>
                </a:r>
              </a:p>
            </p:txBody>
          </p:sp>
        </mc:Fallback>
      </mc:AlternateContent>
      <p:sp>
        <p:nvSpPr>
          <p:cNvPr id="9" name="TextBox 8"/>
          <p:cNvSpPr txBox="1"/>
          <p:nvPr/>
        </p:nvSpPr>
        <p:spPr>
          <a:xfrm>
            <a:off x="5940152" y="1195011"/>
            <a:ext cx="3002681" cy="369332"/>
          </a:xfrm>
          <a:prstGeom prst="rect">
            <a:avLst/>
          </a:prstGeom>
          <a:noFill/>
        </p:spPr>
        <p:txBody>
          <a:bodyPr wrap="none" rtlCol="0">
            <a:spAutoFit/>
          </a:bodyPr>
          <a:lstStyle/>
          <a:p>
            <a:r>
              <a:rPr lang="en-CA" dirty="0" smtClean="0"/>
              <a:t>The quality factor. Remember:</a:t>
            </a:r>
            <a:endParaRPr lang="en-CA" dirty="0"/>
          </a:p>
        </p:txBody>
      </p:sp>
      <mc:AlternateContent xmlns:mc="http://schemas.openxmlformats.org/markup-compatibility/2006" xmlns:a14="http://schemas.microsoft.com/office/drawing/2010/main">
        <mc:Choice Requires="a14">
          <p:sp>
            <p:nvSpPr>
              <p:cNvPr id="45" name="Rectangle 44"/>
              <p:cNvSpPr/>
              <p:nvPr/>
            </p:nvSpPr>
            <p:spPr>
              <a:xfrm>
                <a:off x="6084168" y="1564343"/>
                <a:ext cx="2009140" cy="369332"/>
              </a:xfrm>
              <a:prstGeom prst="rect">
                <a:avLst/>
              </a:prstGeom>
            </p:spPr>
            <p:txBody>
              <a:bodyPr wrap="none">
                <a:spAutoFit/>
              </a:bodyPr>
              <a:lstStyle/>
              <a:p>
                <a:r>
                  <a:rPr lang="en-GB" dirty="0" smtClean="0"/>
                  <a:t>Q</a:t>
                </a:r>
                <a:r>
                  <a:rPr lang="en-GB" baseline="-25000" dirty="0" smtClean="0"/>
                  <a:t>0</a:t>
                </a:r>
                <a:r>
                  <a:rPr lang="en-GB" dirty="0" smtClean="0"/>
                  <a:t> </a:t>
                </a:r>
                <a:r>
                  <a:rPr lang="en-GB" dirty="0" smtClean="0">
                    <a:latin typeface="Times New Roman"/>
                    <a:cs typeface="Times New Roman"/>
                  </a:rPr>
                  <a:t>=G/</a:t>
                </a:r>
                <a:r>
                  <a:rPr lang="en-GB" dirty="0" smtClean="0"/>
                  <a:t> R</a:t>
                </a:r>
                <a:r>
                  <a:rPr lang="en-GB" baseline="-25000" dirty="0" smtClean="0"/>
                  <a:t>S</a:t>
                </a:r>
                <a:r>
                  <a:rPr lang="en-GB" dirty="0" smtClean="0"/>
                  <a:t>=</a:t>
                </a:r>
                <a14:m>
                  <m:oMath xmlns:m="http://schemas.openxmlformats.org/officeDocument/2006/math">
                    <m:r>
                      <a:rPr lang="en-GB" i="1" smtClean="0">
                        <a:latin typeface="Cambria Math"/>
                        <a:ea typeface="Cambria Math"/>
                      </a:rPr>
                      <m:t>𝜔</m:t>
                    </m:r>
                  </m:oMath>
                </a14:m>
                <a:r>
                  <a:rPr lang="en-GB" i="1" dirty="0" smtClean="0"/>
                  <a:t>U</a:t>
                </a:r>
                <a:r>
                  <a:rPr lang="en-GB" dirty="0" smtClean="0"/>
                  <a:t>/</a:t>
                </a:r>
                <a:r>
                  <a:rPr lang="en-GB" i="1" dirty="0" err="1" smtClean="0"/>
                  <a:t>P</a:t>
                </a:r>
                <a:r>
                  <a:rPr lang="en-GB" baseline="-25000" dirty="0" err="1" smtClean="0"/>
                  <a:t>loss</a:t>
                </a:r>
                <a:endParaRPr lang="en-CA" baseline="-25000" dirty="0"/>
              </a:p>
            </p:txBody>
          </p:sp>
        </mc:Choice>
        <mc:Fallback xmlns="">
          <p:sp>
            <p:nvSpPr>
              <p:cNvPr id="45" name="Rectangle 44"/>
              <p:cNvSpPr>
                <a:spLocks noRot="1" noChangeAspect="1" noMove="1" noResize="1" noEditPoints="1" noAdjustHandles="1" noChangeArrowheads="1" noChangeShapeType="1" noTextEdit="1"/>
              </p:cNvSpPr>
              <p:nvPr/>
            </p:nvSpPr>
            <p:spPr>
              <a:xfrm>
                <a:off x="6084168" y="1564343"/>
                <a:ext cx="2009140" cy="369332"/>
              </a:xfrm>
              <a:prstGeom prst="rect">
                <a:avLst/>
              </a:prstGeom>
              <a:blipFill rotWithShape="1">
                <a:blip r:embed="rId4"/>
                <a:stretch>
                  <a:fillRect l="-2424" t="-10000" b="-26667"/>
                </a:stretch>
              </a:blipFill>
            </p:spPr>
            <p:txBody>
              <a:bodyPr/>
              <a:lstStyle/>
              <a:p>
                <a:r>
                  <a:rPr lang="en-CA">
                    <a:noFill/>
                  </a:rPr>
                  <a:t> </a:t>
                </a:r>
              </a:p>
            </p:txBody>
          </p:sp>
        </mc:Fallback>
      </mc:AlternateContent>
      <p:sp>
        <p:nvSpPr>
          <p:cNvPr id="47" name="TextBox 46"/>
          <p:cNvSpPr txBox="1"/>
          <p:nvPr/>
        </p:nvSpPr>
        <p:spPr>
          <a:xfrm>
            <a:off x="5801026" y="2390897"/>
            <a:ext cx="3163461" cy="1477328"/>
          </a:xfrm>
          <a:prstGeom prst="rect">
            <a:avLst/>
          </a:prstGeom>
          <a:noFill/>
        </p:spPr>
        <p:txBody>
          <a:bodyPr wrap="square" rtlCol="0">
            <a:spAutoFit/>
          </a:bodyPr>
          <a:lstStyle/>
          <a:p>
            <a:r>
              <a:rPr lang="en-CA" dirty="0" smtClean="0"/>
              <a:t>The accelerating gradient can be limited by the peak surface electric field (field emission) or the  peak surface magnetic field (quench)</a:t>
            </a:r>
          </a:p>
        </p:txBody>
      </p:sp>
      <p:sp>
        <p:nvSpPr>
          <p:cNvPr id="48" name="TextBox 47"/>
          <p:cNvSpPr txBox="1"/>
          <p:nvPr/>
        </p:nvSpPr>
        <p:spPr>
          <a:xfrm>
            <a:off x="2627784" y="4652033"/>
            <a:ext cx="1263487" cy="369332"/>
          </a:xfrm>
          <a:prstGeom prst="rect">
            <a:avLst/>
          </a:prstGeom>
          <a:noFill/>
        </p:spPr>
        <p:txBody>
          <a:bodyPr wrap="none" rtlCol="0">
            <a:spAutoFit/>
          </a:bodyPr>
          <a:lstStyle/>
          <a:p>
            <a:r>
              <a:rPr lang="en-CA" i="1" dirty="0" err="1" smtClean="0"/>
              <a:t>E</a:t>
            </a:r>
            <a:r>
              <a:rPr lang="en-CA" baseline="-25000" dirty="0" err="1" smtClean="0"/>
              <a:t>acc</a:t>
            </a:r>
            <a:r>
              <a:rPr lang="en-CA" dirty="0" smtClean="0"/>
              <a:t> ∝ </a:t>
            </a:r>
            <a:r>
              <a:rPr lang="en-CA" i="1" dirty="0" err="1" smtClean="0"/>
              <a:t>B</a:t>
            </a:r>
            <a:r>
              <a:rPr lang="en-CA" baseline="-25000" dirty="0" err="1" smtClean="0"/>
              <a:t>peak</a:t>
            </a:r>
            <a:r>
              <a:rPr lang="en-CA" dirty="0" smtClean="0"/>
              <a:t> </a:t>
            </a:r>
            <a:endParaRPr lang="en-CA" dirty="0"/>
          </a:p>
        </p:txBody>
      </p:sp>
      <p:sp>
        <p:nvSpPr>
          <p:cNvPr id="49" name="TextBox 48"/>
          <p:cNvSpPr txBox="1"/>
          <p:nvPr/>
        </p:nvSpPr>
        <p:spPr>
          <a:xfrm>
            <a:off x="666191" y="5492403"/>
            <a:ext cx="419634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err="1" smtClean="0"/>
              <a:t>lntrinsic</a:t>
            </a:r>
            <a:r>
              <a:rPr lang="en-US" dirty="0" smtClean="0"/>
              <a:t> limitations: Q-disease and Q-slope</a:t>
            </a:r>
            <a:endParaRPr lang="en-US" dirty="0"/>
          </a:p>
        </p:txBody>
      </p:sp>
      <p:sp>
        <p:nvSpPr>
          <p:cNvPr id="3" name="Footer Placeholder 2"/>
          <p:cNvSpPr>
            <a:spLocks noGrp="1"/>
          </p:cNvSpPr>
          <p:nvPr>
            <p:ph type="ftr" sz="quarter" idx="11"/>
          </p:nvPr>
        </p:nvSpPr>
        <p:spPr/>
        <p:txBody>
          <a:bodyPr/>
          <a:lstStyle/>
          <a:p>
            <a:r>
              <a:rPr lang="en-US" smtClean="0"/>
              <a:t>T. Junginger – IAS Saskatoon </a:t>
            </a:r>
            <a:endParaRPr lang="en-CA" dirty="0"/>
          </a:p>
        </p:txBody>
      </p:sp>
      <p:sp>
        <p:nvSpPr>
          <p:cNvPr id="5" name="Slide Number Placeholder 4"/>
          <p:cNvSpPr>
            <a:spLocks noGrp="1"/>
          </p:cNvSpPr>
          <p:nvPr>
            <p:ph type="sldNum" sz="quarter" idx="12"/>
          </p:nvPr>
        </p:nvSpPr>
        <p:spPr/>
        <p:txBody>
          <a:bodyPr/>
          <a:lstStyle/>
          <a:p>
            <a:fld id="{A5133171-1A2B-45AF-BC19-83A39A9692BB}" type="slidenum">
              <a:rPr lang="en-CA" smtClean="0"/>
              <a:pPr/>
              <a:t>56</a:t>
            </a:fld>
            <a:r>
              <a:rPr lang="en-CA" smtClean="0"/>
              <a:t>/62</a:t>
            </a:r>
            <a:endParaRPr lang="en-CA" dirty="0"/>
          </a:p>
        </p:txBody>
      </p:sp>
    </p:spTree>
    <p:extLst>
      <p:ext uri="{BB962C8B-B14F-4D97-AF65-F5344CB8AC3E}">
        <p14:creationId xmlns:p14="http://schemas.microsoft.com/office/powerpoint/2010/main" val="1546673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The high field Q-slope</a:t>
            </a:r>
            <a:endParaRPr lang="en-CA" dirty="0"/>
          </a:p>
        </p:txBody>
      </p:sp>
      <p:sp>
        <p:nvSpPr>
          <p:cNvPr id="6" name="Rectangle 3"/>
          <p:cNvSpPr txBox="1">
            <a:spLocks noRot="1" noChangeArrowheads="1"/>
          </p:cNvSpPr>
          <p:nvPr/>
        </p:nvSpPr>
        <p:spPr>
          <a:xfrm>
            <a:off x="179388" y="764704"/>
            <a:ext cx="8964612" cy="5486400"/>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9388" lvl="1" indent="11113">
              <a:buFont typeface="Wingdings" pitchFamily="2" charset="2"/>
              <a:buNone/>
            </a:pPr>
            <a:endParaRPr lang="en-GB" altLang="en-US" sz="1800" dirty="0" smtClean="0"/>
          </a:p>
          <a:p>
            <a:pPr marL="0" indent="0">
              <a:buNone/>
            </a:pPr>
            <a:r>
              <a:rPr lang="en-GB" altLang="en-US" sz="1600" u="sng" dirty="0" smtClean="0"/>
              <a:t>Observations:</a:t>
            </a:r>
          </a:p>
          <a:p>
            <a:pPr marL="714375" lvl="2" indent="-263525"/>
            <a:r>
              <a:rPr lang="en-GB" altLang="en-US" sz="1600" dirty="0" smtClean="0"/>
              <a:t>Strong decrease of </a:t>
            </a:r>
            <a:r>
              <a:rPr lang="en-GB" altLang="en-US" sz="1600" i="1" dirty="0" smtClean="0"/>
              <a:t>Q</a:t>
            </a:r>
            <a:r>
              <a:rPr lang="en-GB" altLang="en-US" sz="1600" baseline="-25000" dirty="0" smtClean="0"/>
              <a:t>0</a:t>
            </a:r>
            <a:r>
              <a:rPr lang="en-GB" altLang="en-US" sz="1600" dirty="0" smtClean="0"/>
              <a:t> above </a:t>
            </a:r>
            <a:r>
              <a:rPr lang="en-GB" altLang="en-US" sz="1600" dirty="0" err="1" smtClean="0"/>
              <a:t>E</a:t>
            </a:r>
            <a:r>
              <a:rPr lang="en-GB" altLang="en-US" sz="1600" baseline="-25000" dirty="0" err="1" smtClean="0"/>
              <a:t>acc</a:t>
            </a:r>
            <a:r>
              <a:rPr lang="en-GB" altLang="en-US" sz="1600" dirty="0" smtClean="0"/>
              <a:t> </a:t>
            </a:r>
            <a:r>
              <a:rPr lang="en-GB" altLang="en-US" sz="1600" dirty="0" smtClean="0">
                <a:solidFill>
                  <a:srgbClr val="FF0000"/>
                </a:solidFill>
              </a:rPr>
              <a:t>&gt; 20 MV/m</a:t>
            </a:r>
            <a:r>
              <a:rPr lang="en-GB" altLang="en-US" sz="1600" dirty="0" smtClean="0"/>
              <a:t> </a:t>
            </a:r>
          </a:p>
          <a:p>
            <a:pPr marL="450850" lvl="2" indent="0">
              <a:buFont typeface="Arial" panose="020B0604020202020204" pitchFamily="34" charset="0"/>
              <a:buNone/>
            </a:pPr>
            <a:r>
              <a:rPr lang="en-GB" altLang="en-US" sz="1600" dirty="0" smtClean="0"/>
              <a:t>     Tesla cavities( </a:t>
            </a:r>
            <a:r>
              <a:rPr lang="en-GB" altLang="en-US" sz="1600" dirty="0" err="1" smtClean="0"/>
              <a:t>B</a:t>
            </a:r>
            <a:r>
              <a:rPr lang="en-GB" altLang="en-US" sz="1600" baseline="-14000" dirty="0" err="1" smtClean="0"/>
              <a:t>p</a:t>
            </a:r>
            <a:r>
              <a:rPr lang="en-GB" altLang="en-US" sz="1600" dirty="0" smtClean="0"/>
              <a:t> &gt; 85 </a:t>
            </a:r>
            <a:r>
              <a:rPr lang="en-GB" altLang="en-US" sz="1600" dirty="0" err="1" smtClean="0"/>
              <a:t>mT</a:t>
            </a:r>
            <a:r>
              <a:rPr lang="en-GB" altLang="en-US" sz="1600" dirty="0" smtClean="0"/>
              <a:t> )</a:t>
            </a:r>
          </a:p>
          <a:p>
            <a:pPr marL="714375" lvl="2" indent="-263525"/>
            <a:r>
              <a:rPr lang="en-GB" altLang="en-US" sz="1600" dirty="0" smtClean="0"/>
              <a:t>Field emission not involved ( </a:t>
            </a:r>
            <a:r>
              <a:rPr lang="en-GB" altLang="en-US" sz="1600" dirty="0" smtClean="0">
                <a:solidFill>
                  <a:srgbClr val="FF0000"/>
                </a:solidFill>
              </a:rPr>
              <a:t>no e </a:t>
            </a:r>
            <a:r>
              <a:rPr lang="en-GB" altLang="en-US" sz="1600" baseline="30000" dirty="0" smtClean="0">
                <a:solidFill>
                  <a:srgbClr val="FF0000"/>
                </a:solidFill>
              </a:rPr>
              <a:t>-</a:t>
            </a:r>
            <a:r>
              <a:rPr lang="en-GB" altLang="en-US" sz="1600" dirty="0" smtClean="0">
                <a:solidFill>
                  <a:srgbClr val="FF0000"/>
                </a:solidFill>
              </a:rPr>
              <a:t>, no X rays</a:t>
            </a:r>
            <a:r>
              <a:rPr lang="en-GB" altLang="en-US" sz="1600" dirty="0" smtClean="0"/>
              <a:t> )</a:t>
            </a:r>
          </a:p>
          <a:p>
            <a:pPr marL="714375" lvl="2" indent="-263525"/>
            <a:r>
              <a:rPr lang="en-GB" altLang="en-US" sz="1600" dirty="0" smtClean="0"/>
              <a:t>T map : </a:t>
            </a:r>
            <a:r>
              <a:rPr lang="en-GB" altLang="en-US" sz="1600" dirty="0" smtClean="0">
                <a:solidFill>
                  <a:srgbClr val="FF0000"/>
                </a:solidFill>
              </a:rPr>
              <a:t>global heating</a:t>
            </a:r>
            <a:r>
              <a:rPr lang="en-GB" altLang="en-US" sz="1600" dirty="0" smtClean="0"/>
              <a:t> in the area of max </a:t>
            </a:r>
            <a:r>
              <a:rPr lang="en-GB" altLang="en-US" sz="1600" i="1" dirty="0" smtClean="0"/>
              <a:t>B</a:t>
            </a:r>
            <a:r>
              <a:rPr lang="en-GB" altLang="en-US" sz="1600" dirty="0" smtClean="0"/>
              <a:t>-field</a:t>
            </a:r>
          </a:p>
          <a:p>
            <a:pPr marL="714375" lvl="2" indent="-263525"/>
            <a:r>
              <a:rPr lang="en-GB" altLang="en-US" sz="1600" dirty="0" smtClean="0"/>
              <a:t>Limitation by RF power supply or quench</a:t>
            </a:r>
            <a:endParaRPr lang="en-GB" altLang="en-US" sz="1000" dirty="0" smtClean="0"/>
          </a:p>
          <a:p>
            <a:pPr marL="714375" lvl="2" indent="-263525"/>
            <a:r>
              <a:rPr lang="en-GB" altLang="en-US" sz="1600" dirty="0" smtClean="0"/>
              <a:t>Seemingly a typical feature of </a:t>
            </a:r>
            <a:r>
              <a:rPr lang="en-GB" altLang="en-US" sz="1600" dirty="0" smtClean="0">
                <a:solidFill>
                  <a:srgbClr val="FF0000"/>
                </a:solidFill>
              </a:rPr>
              <a:t>BCP</a:t>
            </a:r>
            <a:r>
              <a:rPr lang="en-GB" altLang="en-US" sz="1600" dirty="0" smtClean="0"/>
              <a:t> cavities</a:t>
            </a:r>
          </a:p>
          <a:p>
            <a:pPr marL="714375" lvl="2" indent="-263525"/>
            <a:endParaRPr lang="en-GB" altLang="en-US" sz="1600" dirty="0" smtClean="0"/>
          </a:p>
          <a:p>
            <a:pPr algn="ctr"/>
            <a:r>
              <a:rPr lang="en-GB" altLang="en-US" sz="1600" dirty="0" smtClean="0"/>
              <a:t>“European Headache”</a:t>
            </a:r>
          </a:p>
          <a:p>
            <a:pPr algn="ctr"/>
            <a:r>
              <a:rPr lang="en-GB" altLang="en-US" sz="1600" dirty="0" smtClean="0"/>
              <a:t>superiority of </a:t>
            </a:r>
            <a:r>
              <a:rPr lang="en-GB" altLang="en-US" sz="1600" dirty="0" smtClean="0">
                <a:solidFill>
                  <a:srgbClr val="FF0000"/>
                </a:solidFill>
              </a:rPr>
              <a:t>EP</a:t>
            </a:r>
          </a:p>
          <a:p>
            <a:pPr algn="ctr"/>
            <a:r>
              <a:rPr lang="en-GB" altLang="en-US" sz="1600" dirty="0" smtClean="0"/>
              <a:t>without Q-slope</a:t>
            </a:r>
            <a:endParaRPr lang="en-GB" altLang="en-US" sz="1600" dirty="0"/>
          </a:p>
        </p:txBody>
      </p:sp>
      <p:pic>
        <p:nvPicPr>
          <p:cNvPr id="7" name="Picture 31"/>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5651500" y="1052042"/>
            <a:ext cx="3182938" cy="1957387"/>
          </a:xfrm>
          <a:prstGeom prst="rect">
            <a:avLst/>
          </a:prstGeom>
          <a:noFill/>
          <a:ln w="9525"/>
          <a:extLst>
            <a:ext uri="{909E8E84-426E-40DD-AFC4-6F175D3DCCD1}">
              <a14:hiddenFill xmlns:a14="http://schemas.microsoft.com/office/drawing/2010/main">
                <a:solidFill>
                  <a:schemeClr val="accent1"/>
                </a:solidFill>
              </a14:hiddenFill>
            </a:ext>
          </a:extLst>
        </p:spPr>
      </p:pic>
      <p:sp>
        <p:nvSpPr>
          <p:cNvPr id="8" name="Text Box 9"/>
          <p:cNvSpPr txBox="1">
            <a:spLocks noChangeArrowheads="1"/>
          </p:cNvSpPr>
          <p:nvPr/>
        </p:nvSpPr>
        <p:spPr bwMode="auto">
          <a:xfrm>
            <a:off x="5868863" y="5771411"/>
            <a:ext cx="3082925" cy="304800"/>
          </a:xfrm>
          <a:prstGeom prst="rect">
            <a:avLst/>
          </a:prstGeom>
          <a:solidFill>
            <a:schemeClr val="bg1"/>
          </a:solidFill>
          <a:ln>
            <a:noFill/>
          </a:ln>
          <a:effectLst/>
          <a:extLst/>
        </p:spPr>
        <p:txBody>
          <a:bodyPr>
            <a:spAutoFit/>
          </a:bodyPr>
          <a:lstStyle/>
          <a:p>
            <a:pPr algn="ctr">
              <a:spcBef>
                <a:spcPct val="50000"/>
              </a:spcBef>
              <a:buFontTx/>
              <a:buNone/>
            </a:pPr>
            <a:r>
              <a:rPr lang="en-GB" altLang="en-US" sz="1400" b="0">
                <a:solidFill>
                  <a:srgbClr val="000000"/>
                </a:solidFill>
                <a:effectLst/>
                <a:latin typeface="Times New Roman" pitchFamily="18" charset="0"/>
              </a:rPr>
              <a:t>( E. Kako </a:t>
            </a:r>
            <a:r>
              <a:rPr lang="en-GB" altLang="en-US" sz="1400" b="0" i="1">
                <a:solidFill>
                  <a:srgbClr val="000000"/>
                </a:solidFill>
                <a:effectLst/>
                <a:latin typeface="Times New Roman" pitchFamily="18" charset="0"/>
              </a:rPr>
              <a:t>et al. - </a:t>
            </a:r>
            <a:r>
              <a:rPr lang="en-GB" altLang="en-US" sz="1400" b="0">
                <a:solidFill>
                  <a:srgbClr val="000000"/>
                </a:solidFill>
                <a:effectLst/>
                <a:latin typeface="Times New Roman" pitchFamily="18" charset="0"/>
              </a:rPr>
              <a:t>SRF ’99 - Santa Fe )</a:t>
            </a:r>
            <a:endParaRPr lang="en-GB" altLang="en-US" sz="1400" b="0" baseline="-20000">
              <a:solidFill>
                <a:srgbClr val="000000"/>
              </a:solidFill>
              <a:effectLst/>
              <a:latin typeface="Times New Roman" pitchFamily="18" charset="0"/>
            </a:endParaRPr>
          </a:p>
        </p:txBody>
      </p:sp>
      <p:sp>
        <p:nvSpPr>
          <p:cNvPr id="9" name="Text Box 14"/>
          <p:cNvSpPr txBox="1">
            <a:spLocks noChangeArrowheads="1"/>
          </p:cNvSpPr>
          <p:nvPr/>
        </p:nvSpPr>
        <p:spPr bwMode="auto">
          <a:xfrm>
            <a:off x="5868863" y="3089990"/>
            <a:ext cx="2895600" cy="304800"/>
          </a:xfrm>
          <a:prstGeom prst="rect">
            <a:avLst/>
          </a:prstGeom>
          <a:solidFill>
            <a:schemeClr val="bg1"/>
          </a:solidFill>
          <a:ln>
            <a:noFill/>
          </a:ln>
          <a:effectLst/>
          <a:extLst/>
        </p:spPr>
        <p:txBody>
          <a:bodyPr>
            <a:spAutoFit/>
          </a:bodyPr>
          <a:lstStyle/>
          <a:p>
            <a:pPr algn="ctr">
              <a:spcBef>
                <a:spcPct val="50000"/>
              </a:spcBef>
              <a:buFontTx/>
              <a:buNone/>
            </a:pPr>
            <a:r>
              <a:rPr lang="en-GB" altLang="en-US" sz="1400" b="0" dirty="0">
                <a:solidFill>
                  <a:srgbClr val="000000"/>
                </a:solidFill>
                <a:effectLst/>
                <a:latin typeface="Times New Roman" pitchFamily="18" charset="0"/>
              </a:rPr>
              <a:t>( L. </a:t>
            </a:r>
            <a:r>
              <a:rPr lang="en-GB" altLang="en-US" sz="1400" b="0" dirty="0" err="1">
                <a:solidFill>
                  <a:srgbClr val="000000"/>
                </a:solidFill>
                <a:effectLst/>
                <a:latin typeface="Times New Roman" pitchFamily="18" charset="0"/>
              </a:rPr>
              <a:t>Lilje</a:t>
            </a:r>
            <a:r>
              <a:rPr lang="en-GB" altLang="en-US" sz="1400" b="0" dirty="0">
                <a:solidFill>
                  <a:srgbClr val="000000"/>
                </a:solidFill>
                <a:effectLst/>
                <a:latin typeface="Times New Roman" pitchFamily="18" charset="0"/>
              </a:rPr>
              <a:t> </a:t>
            </a:r>
            <a:r>
              <a:rPr lang="en-GB" altLang="en-US" sz="1400" b="0" i="1" dirty="0">
                <a:solidFill>
                  <a:srgbClr val="000000"/>
                </a:solidFill>
                <a:effectLst/>
                <a:latin typeface="Times New Roman" pitchFamily="18" charset="0"/>
              </a:rPr>
              <a:t>et al. - </a:t>
            </a:r>
            <a:r>
              <a:rPr lang="en-GB" altLang="en-US" sz="1400" b="0" dirty="0">
                <a:solidFill>
                  <a:srgbClr val="000000"/>
                </a:solidFill>
                <a:effectLst/>
                <a:latin typeface="Times New Roman" pitchFamily="18" charset="0"/>
              </a:rPr>
              <a:t>SRF ’99 - Santa Fe )</a:t>
            </a:r>
            <a:endParaRPr lang="en-GB" altLang="en-US" sz="1800" b="0" baseline="-20000" dirty="0">
              <a:solidFill>
                <a:srgbClr val="000000"/>
              </a:solidFill>
              <a:effectLst/>
              <a:latin typeface="Times New Roman" pitchFamily="18" charset="0"/>
            </a:endParaRPr>
          </a:p>
        </p:txBody>
      </p:sp>
      <p:sp>
        <p:nvSpPr>
          <p:cNvPr id="10" name="Text Box 33"/>
          <p:cNvSpPr txBox="1">
            <a:spLocks noChangeArrowheads="1"/>
          </p:cNvSpPr>
          <p:nvPr/>
        </p:nvSpPr>
        <p:spPr bwMode="auto">
          <a:xfrm>
            <a:off x="3804262" y="4917604"/>
            <a:ext cx="1547812" cy="954107"/>
          </a:xfrm>
          <a:prstGeom prst="rect">
            <a:avLst/>
          </a:prstGeom>
          <a:solidFill>
            <a:schemeClr val="bg1"/>
          </a:solidFill>
          <a:ln>
            <a:noFill/>
          </a:ln>
          <a:effectLst/>
          <a:extLst/>
        </p:spPr>
        <p:txBody>
          <a:bodyPr>
            <a:spAutoFit/>
          </a:bodyPr>
          <a:lstStyle/>
          <a:p>
            <a:pPr algn="ctr">
              <a:spcBef>
                <a:spcPct val="50000"/>
              </a:spcBef>
              <a:buFontTx/>
              <a:buNone/>
            </a:pPr>
            <a:r>
              <a:rPr lang="en-GB" altLang="en-US" sz="1400" b="0" dirty="0">
                <a:solidFill>
                  <a:srgbClr val="000000"/>
                </a:solidFill>
                <a:effectLst/>
                <a:latin typeface="Times New Roman" pitchFamily="18" charset="0"/>
              </a:rPr>
              <a:t> K. </a:t>
            </a:r>
            <a:r>
              <a:rPr lang="en-GB" altLang="en-US" sz="1400" b="0" dirty="0" smtClean="0">
                <a:solidFill>
                  <a:srgbClr val="000000"/>
                </a:solidFill>
                <a:effectLst/>
                <a:latin typeface="Times New Roman" pitchFamily="18" charset="0"/>
              </a:rPr>
              <a:t>Saito </a:t>
            </a:r>
            <a:r>
              <a:rPr lang="en-GB" altLang="en-US" sz="1400" b="0" i="1" dirty="0">
                <a:solidFill>
                  <a:srgbClr val="000000"/>
                </a:solidFill>
                <a:effectLst/>
                <a:latin typeface="Times New Roman" pitchFamily="18" charset="0"/>
              </a:rPr>
              <a:t>et al. </a:t>
            </a:r>
          </a:p>
          <a:p>
            <a:pPr algn="ctr">
              <a:spcBef>
                <a:spcPct val="50000"/>
              </a:spcBef>
              <a:buFontTx/>
              <a:buNone/>
            </a:pPr>
            <a:r>
              <a:rPr lang="en-GB" altLang="en-US" sz="1400" b="0" dirty="0">
                <a:solidFill>
                  <a:srgbClr val="000000"/>
                </a:solidFill>
                <a:effectLst/>
                <a:latin typeface="Times New Roman" pitchFamily="18" charset="0"/>
              </a:rPr>
              <a:t>SRF ’97 </a:t>
            </a:r>
          </a:p>
          <a:p>
            <a:pPr algn="ctr">
              <a:spcBef>
                <a:spcPct val="50000"/>
              </a:spcBef>
              <a:buFontTx/>
              <a:buNone/>
            </a:pPr>
            <a:r>
              <a:rPr lang="en-GB" altLang="en-US" sz="1400" b="0" dirty="0">
                <a:solidFill>
                  <a:srgbClr val="000000"/>
                </a:solidFill>
                <a:effectLst/>
                <a:latin typeface="Times New Roman" pitchFamily="18" charset="0"/>
              </a:rPr>
              <a:t>( </a:t>
            </a:r>
            <a:r>
              <a:rPr lang="en-GB" altLang="en-US" sz="1400" b="0" dirty="0" err="1">
                <a:solidFill>
                  <a:srgbClr val="000000"/>
                </a:solidFill>
                <a:effectLst/>
                <a:latin typeface="Times New Roman" pitchFamily="18" charset="0"/>
              </a:rPr>
              <a:t>Abano</a:t>
            </a:r>
            <a:r>
              <a:rPr lang="en-GB" altLang="en-US" sz="1400" b="0" dirty="0">
                <a:solidFill>
                  <a:srgbClr val="000000"/>
                </a:solidFill>
                <a:effectLst/>
                <a:latin typeface="Times New Roman" pitchFamily="18" charset="0"/>
              </a:rPr>
              <a:t> </a:t>
            </a:r>
            <a:r>
              <a:rPr lang="en-GB" altLang="en-US" sz="1400" b="0" dirty="0" err="1">
                <a:solidFill>
                  <a:srgbClr val="000000"/>
                </a:solidFill>
                <a:effectLst/>
                <a:latin typeface="Times New Roman" pitchFamily="18" charset="0"/>
              </a:rPr>
              <a:t>Terme</a:t>
            </a:r>
            <a:r>
              <a:rPr lang="en-GB" altLang="en-US" sz="1400" b="0" dirty="0">
                <a:solidFill>
                  <a:srgbClr val="000000"/>
                </a:solidFill>
                <a:effectLst/>
                <a:latin typeface="Times New Roman" pitchFamily="18" charset="0"/>
              </a:rPr>
              <a:t> )</a:t>
            </a:r>
            <a:endParaRPr lang="en-GB" altLang="en-US" sz="1400" b="0" baseline="-20000" dirty="0">
              <a:solidFill>
                <a:srgbClr val="000000"/>
              </a:solidFill>
              <a:effectLst/>
              <a:latin typeface="Times New Roman" pitchFamily="18" charset="0"/>
            </a:endParaRPr>
          </a:p>
        </p:txBody>
      </p:sp>
      <p:sp>
        <p:nvSpPr>
          <p:cNvPr id="11" name="Text Box 34"/>
          <p:cNvSpPr txBox="1">
            <a:spLocks noChangeArrowheads="1"/>
          </p:cNvSpPr>
          <p:nvPr/>
        </p:nvSpPr>
        <p:spPr bwMode="auto">
          <a:xfrm>
            <a:off x="395288" y="5860579"/>
            <a:ext cx="3024187" cy="304800"/>
          </a:xfrm>
          <a:prstGeom prst="rect">
            <a:avLst/>
          </a:prstGeom>
          <a:solidFill>
            <a:schemeClr val="bg1"/>
          </a:solidFill>
          <a:ln>
            <a:noFill/>
          </a:ln>
          <a:effectLst/>
          <a:extLst/>
        </p:spPr>
        <p:txBody>
          <a:bodyPr>
            <a:spAutoFit/>
          </a:bodyPr>
          <a:lstStyle/>
          <a:p>
            <a:pPr algn="ctr">
              <a:spcBef>
                <a:spcPct val="50000"/>
              </a:spcBef>
              <a:buFontTx/>
              <a:buNone/>
            </a:pPr>
            <a:r>
              <a:rPr lang="en-GB" altLang="en-US" sz="1400" b="0">
                <a:solidFill>
                  <a:srgbClr val="000000"/>
                </a:solidFill>
                <a:effectLst/>
                <a:latin typeface="Times New Roman" pitchFamily="18" charset="0"/>
              </a:rPr>
              <a:t>( Nb 1-cell cavity )</a:t>
            </a:r>
            <a:endParaRPr lang="en-GB" altLang="en-US" sz="1400" b="0" baseline="-20000">
              <a:solidFill>
                <a:srgbClr val="000000"/>
              </a:solidFill>
              <a:effectLst/>
              <a:latin typeface="Times New Roman" pitchFamily="18" charset="0"/>
            </a:endParaRPr>
          </a:p>
        </p:txBody>
      </p:sp>
      <p:pic>
        <p:nvPicPr>
          <p:cNvPr id="12" name="Picture 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863" y="3642574"/>
            <a:ext cx="3095625" cy="2001837"/>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1"/>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377327" y="3493617"/>
            <a:ext cx="3168650" cy="2455862"/>
          </a:xfrm>
          <a:prstGeom prst="rect">
            <a:avLst/>
          </a:prstGeom>
          <a:noFill/>
          <a:ln w="3175" cap="flat" algn="ctr"/>
          <a:extLst>
            <a:ext uri="{909E8E84-426E-40DD-AFC4-6F175D3DCCD1}">
              <a14:hiddenFill xmlns:a14="http://schemas.microsoft.com/office/drawing/2010/main">
                <a:solidFill>
                  <a:schemeClr val="tx1"/>
                </a:solidFill>
              </a14:hiddenFill>
            </a:ext>
          </a:extLst>
        </p:spPr>
      </p:pic>
      <p:sp>
        <p:nvSpPr>
          <p:cNvPr id="3" name="Footer Placeholder 2"/>
          <p:cNvSpPr>
            <a:spLocks noGrp="1"/>
          </p:cNvSpPr>
          <p:nvPr>
            <p:ph type="ftr" sz="quarter" idx="11"/>
          </p:nvPr>
        </p:nvSpPr>
        <p:spPr/>
        <p:txBody>
          <a:bodyPr/>
          <a:lstStyle/>
          <a:p>
            <a:r>
              <a:rPr lang="en-US" smtClean="0"/>
              <a:t>T. Junginger – IAS Saskatoon </a:t>
            </a:r>
            <a:endParaRPr lang="en-CA" dirty="0"/>
          </a:p>
        </p:txBody>
      </p:sp>
      <p:sp>
        <p:nvSpPr>
          <p:cNvPr id="14" name="Slide Number Placeholder 13"/>
          <p:cNvSpPr>
            <a:spLocks noGrp="1"/>
          </p:cNvSpPr>
          <p:nvPr>
            <p:ph type="sldNum" sz="quarter" idx="12"/>
          </p:nvPr>
        </p:nvSpPr>
        <p:spPr/>
        <p:txBody>
          <a:bodyPr/>
          <a:lstStyle/>
          <a:p>
            <a:fld id="{A5133171-1A2B-45AF-BC19-83A39A9692BB}" type="slidenum">
              <a:rPr lang="en-CA" smtClean="0"/>
              <a:pPr/>
              <a:t>57</a:t>
            </a:fld>
            <a:r>
              <a:rPr lang="en-CA" smtClean="0"/>
              <a:t>/62</a:t>
            </a:r>
            <a:endParaRPr lang="en-CA" dirty="0"/>
          </a:p>
        </p:txBody>
      </p:sp>
    </p:spTree>
    <p:extLst>
      <p:ext uri="{BB962C8B-B14F-4D97-AF65-F5344CB8AC3E}">
        <p14:creationId xmlns:p14="http://schemas.microsoft.com/office/powerpoint/2010/main" val="1762836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dirty="0" smtClean="0"/>
              <a:t>Baking Effect  on BCP Cavities</a:t>
            </a:r>
            <a:endParaRPr lang="en-CA" dirty="0"/>
          </a:p>
        </p:txBody>
      </p:sp>
      <p:sp>
        <p:nvSpPr>
          <p:cNvPr id="11" name="Rectangle 3"/>
          <p:cNvSpPr txBox="1">
            <a:spLocks noRot="1" noChangeArrowheads="1"/>
          </p:cNvSpPr>
          <p:nvPr/>
        </p:nvSpPr>
        <p:spPr>
          <a:xfrm>
            <a:off x="179388" y="784508"/>
            <a:ext cx="8785225" cy="4824412"/>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altLang="en-US" sz="400" smtClean="0"/>
          </a:p>
          <a:p>
            <a:pPr marL="179388" lvl="1" indent="720725">
              <a:buFont typeface="Wingdings" pitchFamily="2" charset="2"/>
              <a:buNone/>
            </a:pPr>
            <a:endParaRPr lang="en-GB" altLang="en-US" sz="1400" smtClean="0"/>
          </a:p>
          <a:p>
            <a:pPr marL="2424113" lvl="2" indent="0">
              <a:buFont typeface="Wingdings" pitchFamily="2" charset="2"/>
              <a:buNone/>
            </a:pPr>
            <a:r>
              <a:rPr lang="en-GB" altLang="en-US" sz="1800" smtClean="0"/>
              <a:t>“in-situ” baking discovered on </a:t>
            </a:r>
            <a:r>
              <a:rPr lang="en-GB" altLang="en-US" sz="1800" smtClean="0">
                <a:solidFill>
                  <a:srgbClr val="FF0000"/>
                </a:solidFill>
              </a:rPr>
              <a:t>BCP</a:t>
            </a:r>
            <a:r>
              <a:rPr lang="en-GB" altLang="en-US" sz="1800" smtClean="0"/>
              <a:t> cavity</a:t>
            </a:r>
          </a:p>
          <a:p>
            <a:pPr marL="179388" lvl="1" indent="720725">
              <a:buFont typeface="Wingdings" pitchFamily="2" charset="2"/>
              <a:buNone/>
            </a:pPr>
            <a:r>
              <a:rPr lang="en-GB" altLang="en-US" sz="800" smtClean="0"/>
              <a:t> </a:t>
            </a:r>
          </a:p>
          <a:p>
            <a:pPr marL="179388" lvl="1" indent="720725">
              <a:buFont typeface="Wingdings" pitchFamily="2" charset="2"/>
              <a:buNone/>
            </a:pPr>
            <a:r>
              <a:rPr lang="en-GB" altLang="en-US" sz="1800" smtClean="0"/>
              <a:t>slope improvement ( 90 &lt;  T &lt;  120°C )  -  degradation ( T &gt; 150°C ) </a:t>
            </a:r>
            <a:endParaRPr lang="en-GB" altLang="en-US" sz="1800" dirty="0"/>
          </a:p>
        </p:txBody>
      </p:sp>
      <p:pic>
        <p:nvPicPr>
          <p:cNvPr id="12" name="Picture 26"/>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395288" y="2224370"/>
            <a:ext cx="3873500" cy="2667000"/>
          </a:xfrm>
          <a:prstGeom prst="rect">
            <a:avLst/>
          </a:prstGeom>
          <a:noFill/>
          <a:ln w="9525"/>
          <a:extLst>
            <a:ext uri="{909E8E84-426E-40DD-AFC4-6F175D3DCCD1}">
              <a14:hiddenFill xmlns:a14="http://schemas.microsoft.com/office/drawing/2010/main">
                <a:solidFill>
                  <a:schemeClr val="accent1"/>
                </a:solidFill>
              </a14:hiddenFill>
            </a:ext>
          </a:extLst>
        </p:spPr>
      </p:pic>
      <p:sp>
        <p:nvSpPr>
          <p:cNvPr id="13" name="Text Box 5"/>
          <p:cNvSpPr txBox="1">
            <a:spLocks noChangeArrowheads="1"/>
          </p:cNvSpPr>
          <p:nvPr/>
        </p:nvSpPr>
        <p:spPr bwMode="auto">
          <a:xfrm>
            <a:off x="250825" y="5104095"/>
            <a:ext cx="4103688" cy="304800"/>
          </a:xfrm>
          <a:prstGeom prst="rect">
            <a:avLst/>
          </a:prstGeom>
          <a:solidFill>
            <a:schemeClr val="bg1"/>
          </a:solidFill>
          <a:ln>
            <a:noFill/>
          </a:ln>
          <a:effectLst/>
          <a:extLst/>
        </p:spPr>
        <p:txBody>
          <a:bodyPr>
            <a:spAutoFit/>
          </a:bodyPr>
          <a:lstStyle/>
          <a:p>
            <a:pPr algn="ctr">
              <a:spcBef>
                <a:spcPct val="50000"/>
              </a:spcBef>
              <a:buFontTx/>
              <a:buNone/>
            </a:pPr>
            <a:r>
              <a:rPr lang="en-GB" altLang="en-US" sz="1400" b="0" dirty="0">
                <a:solidFill>
                  <a:srgbClr val="000000"/>
                </a:solidFill>
                <a:effectLst/>
                <a:latin typeface="Times New Roman" pitchFamily="18" charset="0"/>
              </a:rPr>
              <a:t>( B. </a:t>
            </a:r>
            <a:r>
              <a:rPr lang="en-GB" altLang="en-US" sz="1400" b="0" dirty="0" err="1">
                <a:solidFill>
                  <a:srgbClr val="000000"/>
                </a:solidFill>
                <a:effectLst/>
                <a:latin typeface="Times New Roman" pitchFamily="18" charset="0"/>
              </a:rPr>
              <a:t>Visentin</a:t>
            </a:r>
            <a:r>
              <a:rPr lang="en-GB" altLang="en-US" sz="1400" b="0" dirty="0">
                <a:solidFill>
                  <a:srgbClr val="000000"/>
                </a:solidFill>
                <a:effectLst/>
                <a:latin typeface="Times New Roman" pitchFamily="18" charset="0"/>
              </a:rPr>
              <a:t> </a:t>
            </a:r>
            <a:r>
              <a:rPr lang="en-GB" altLang="en-US" sz="1400" b="0" i="1" dirty="0">
                <a:solidFill>
                  <a:srgbClr val="000000"/>
                </a:solidFill>
                <a:effectLst/>
                <a:latin typeface="Times New Roman" pitchFamily="18" charset="0"/>
              </a:rPr>
              <a:t>et al. – </a:t>
            </a:r>
            <a:r>
              <a:rPr lang="en-GB" altLang="en-US" sz="1400" b="0" dirty="0">
                <a:solidFill>
                  <a:srgbClr val="000000"/>
                </a:solidFill>
                <a:effectLst/>
                <a:latin typeface="Times New Roman" pitchFamily="18" charset="0"/>
              </a:rPr>
              <a:t>EPAC ’1998 - Stockholm )</a:t>
            </a:r>
            <a:endParaRPr lang="en-GB" altLang="en-US" sz="1800" b="0" baseline="-20000" dirty="0">
              <a:solidFill>
                <a:srgbClr val="000000"/>
              </a:solidFill>
              <a:effectLst/>
              <a:latin typeface="Times New Roman" pitchFamily="18" charset="0"/>
            </a:endParaRPr>
          </a:p>
        </p:txBody>
      </p:sp>
      <p:pic>
        <p:nvPicPr>
          <p:cNvPr id="14" name="Picture 30"/>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4787900" y="2440146"/>
            <a:ext cx="3873500" cy="2667000"/>
          </a:xfrm>
          <a:prstGeom prst="rect">
            <a:avLst/>
          </a:prstGeom>
          <a:noFill/>
          <a:ln w="9525"/>
          <a:extLst>
            <a:ext uri="{909E8E84-426E-40DD-AFC4-6F175D3DCCD1}">
              <a14:hiddenFill xmlns:a14="http://schemas.microsoft.com/office/drawing/2010/main">
                <a:solidFill>
                  <a:schemeClr val="accent1"/>
                </a:solidFill>
              </a14:hiddenFill>
            </a:ext>
          </a:extLst>
        </p:spPr>
      </p:pic>
      <p:sp>
        <p:nvSpPr>
          <p:cNvPr id="16" name="TextBox 15"/>
          <p:cNvSpPr txBox="1"/>
          <p:nvPr/>
        </p:nvSpPr>
        <p:spPr>
          <a:xfrm>
            <a:off x="5130524" y="2124530"/>
            <a:ext cx="2972352" cy="369332"/>
          </a:xfrm>
          <a:prstGeom prst="rect">
            <a:avLst/>
          </a:prstGeom>
          <a:noFill/>
        </p:spPr>
        <p:txBody>
          <a:bodyPr wrap="none" rtlCol="0">
            <a:spAutoFit/>
          </a:bodyPr>
          <a:lstStyle/>
          <a:p>
            <a:r>
              <a:rPr lang="en-CA" sz="1400" dirty="0" smtClean="0"/>
              <a:t>Baking </a:t>
            </a:r>
            <a:r>
              <a:rPr lang="en-CA" sz="1400" dirty="0"/>
              <a:t>reduces </a:t>
            </a:r>
            <a:r>
              <a:rPr lang="en-CA" sz="1400" i="1" dirty="0"/>
              <a:t>R</a:t>
            </a:r>
            <a:r>
              <a:rPr lang="en-CA" sz="1400" baseline="-25000" dirty="0"/>
              <a:t>BCS</a:t>
            </a:r>
            <a:r>
              <a:rPr lang="en-CA" sz="1400" dirty="0"/>
              <a:t> but increases </a:t>
            </a:r>
            <a:r>
              <a:rPr lang="en-CA" sz="1400" i="1" dirty="0" err="1" smtClean="0"/>
              <a:t>R</a:t>
            </a:r>
            <a:r>
              <a:rPr lang="en-CA" sz="1400" baseline="-25000" dirty="0" err="1" smtClean="0"/>
              <a:t>res</a:t>
            </a:r>
            <a:r>
              <a:rPr lang="en-CA" dirty="0" smtClean="0"/>
              <a:t>:</a:t>
            </a:r>
            <a:endParaRPr lang="en-CA" dirty="0"/>
          </a:p>
        </p:txBody>
      </p:sp>
      <p:sp>
        <p:nvSpPr>
          <p:cNvPr id="3" name="Footer Placeholder 2"/>
          <p:cNvSpPr>
            <a:spLocks noGrp="1"/>
          </p:cNvSpPr>
          <p:nvPr>
            <p:ph type="ftr" sz="quarter" idx="11"/>
          </p:nvPr>
        </p:nvSpPr>
        <p:spPr/>
        <p:txBody>
          <a:bodyPr/>
          <a:lstStyle/>
          <a:p>
            <a:r>
              <a:rPr lang="en-US" smtClean="0"/>
              <a:t>T. Junginger – IAS Saskatoon </a:t>
            </a:r>
            <a:endParaRPr lang="en-CA" dirty="0"/>
          </a:p>
        </p:txBody>
      </p:sp>
      <p:sp>
        <p:nvSpPr>
          <p:cNvPr id="6" name="Slide Number Placeholder 5"/>
          <p:cNvSpPr>
            <a:spLocks noGrp="1"/>
          </p:cNvSpPr>
          <p:nvPr>
            <p:ph type="sldNum" sz="quarter" idx="12"/>
          </p:nvPr>
        </p:nvSpPr>
        <p:spPr/>
        <p:txBody>
          <a:bodyPr/>
          <a:lstStyle/>
          <a:p>
            <a:fld id="{A5133171-1A2B-45AF-BC19-83A39A9692BB}" type="slidenum">
              <a:rPr lang="en-CA" smtClean="0"/>
              <a:pPr/>
              <a:t>58</a:t>
            </a:fld>
            <a:r>
              <a:rPr lang="en-CA" smtClean="0"/>
              <a:t>/62</a:t>
            </a:r>
            <a:endParaRPr lang="en-CA" dirty="0"/>
          </a:p>
        </p:txBody>
      </p:sp>
    </p:spTree>
    <p:extLst>
      <p:ext uri="{BB962C8B-B14F-4D97-AF65-F5344CB8AC3E}">
        <p14:creationId xmlns:p14="http://schemas.microsoft.com/office/powerpoint/2010/main" val="4196733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dirty="0" smtClean="0"/>
              <a:t>Baking Effect on EP Cavities</a:t>
            </a:r>
            <a:endParaRPr lang="en-CA" dirty="0"/>
          </a:p>
        </p:txBody>
      </p:sp>
      <p:sp>
        <p:nvSpPr>
          <p:cNvPr id="6" name="Slide Number Placeholder 7"/>
          <p:cNvSpPr txBox="1">
            <a:spLocks/>
          </p:cNvSpPr>
          <p:nvPr/>
        </p:nvSpPr>
        <p:spPr>
          <a:xfrm>
            <a:off x="7315200" y="565172"/>
            <a:ext cx="1828800" cy="4762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dirty="0" smtClean="0"/>
              <a:t>Courtesy B. </a:t>
            </a:r>
            <a:r>
              <a:rPr lang="en-GB" altLang="en-US" dirty="0" err="1" smtClean="0"/>
              <a:t>Visentin</a:t>
            </a:r>
            <a:endParaRPr lang="en-GB" altLang="en-US" dirty="0"/>
          </a:p>
        </p:txBody>
      </p:sp>
      <p:sp>
        <p:nvSpPr>
          <p:cNvPr id="7" name="Rectangle 3"/>
          <p:cNvSpPr txBox="1">
            <a:spLocks noRot="1" noChangeArrowheads="1"/>
          </p:cNvSpPr>
          <p:nvPr/>
        </p:nvSpPr>
        <p:spPr>
          <a:xfrm>
            <a:off x="179388" y="836712"/>
            <a:ext cx="8785225" cy="5486400"/>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altLang="en-US" sz="700" dirty="0" smtClean="0"/>
          </a:p>
          <a:p>
            <a:pPr marL="179388" lvl="1" indent="0" algn="ctr">
              <a:buFont typeface="Wingdings" pitchFamily="2" charset="2"/>
              <a:buNone/>
            </a:pPr>
            <a:r>
              <a:rPr lang="en-GB" altLang="en-US" sz="1800" dirty="0" smtClean="0"/>
              <a:t>Same phenomenon on  </a:t>
            </a:r>
            <a:r>
              <a:rPr lang="en-GB" altLang="en-US" sz="1800" dirty="0" smtClean="0">
                <a:solidFill>
                  <a:srgbClr val="FF0000"/>
                </a:solidFill>
              </a:rPr>
              <a:t>E.P.</a:t>
            </a:r>
            <a:r>
              <a:rPr lang="en-GB" altLang="en-US" sz="1800" dirty="0" smtClean="0"/>
              <a:t> cavities</a:t>
            </a:r>
          </a:p>
          <a:p>
            <a:endParaRPr lang="en-GB" altLang="en-US" sz="700" dirty="0" smtClean="0"/>
          </a:p>
          <a:p>
            <a:pPr marL="179388" lvl="1" indent="0">
              <a:buFont typeface="Wingdings" pitchFamily="2" charset="2"/>
              <a:buNone/>
            </a:pPr>
            <a:r>
              <a:rPr lang="en-GB" altLang="en-US" sz="1800" dirty="0" smtClean="0">
                <a:latin typeface="Times New Roman" pitchFamily="18" charset="0"/>
              </a:rPr>
              <a:t> </a:t>
            </a:r>
            <a:r>
              <a:rPr lang="en-GB" altLang="en-US" sz="1800" u="sng" dirty="0" smtClean="0">
                <a:latin typeface="Times New Roman" pitchFamily="18" charset="0"/>
              </a:rPr>
              <a:t>before baking</a:t>
            </a:r>
            <a:r>
              <a:rPr lang="en-GB" altLang="en-US" sz="1800" dirty="0" smtClean="0">
                <a:latin typeface="Times New Roman" pitchFamily="18" charset="0"/>
              </a:rPr>
              <a:t>: Q-slope identical to BCP                   </a:t>
            </a:r>
          </a:p>
          <a:p>
            <a:pPr marL="179388" lvl="1" indent="0">
              <a:buFont typeface="Wingdings" pitchFamily="2" charset="2"/>
              <a:buNone/>
            </a:pPr>
            <a:endParaRPr lang="en-GB" altLang="en-US" sz="1800" dirty="0" smtClean="0">
              <a:latin typeface="Times New Roman" pitchFamily="18" charset="0"/>
            </a:endParaRPr>
          </a:p>
          <a:p>
            <a:pPr marL="179388" lvl="1" indent="0">
              <a:buFont typeface="Wingdings" pitchFamily="2" charset="2"/>
              <a:buNone/>
            </a:pPr>
            <a:endParaRPr lang="en-GB" altLang="en-US" sz="1800" dirty="0" smtClean="0">
              <a:latin typeface="Times New Roman" pitchFamily="18" charset="0"/>
            </a:endParaRPr>
          </a:p>
          <a:p>
            <a:pPr marL="179388" lvl="1" indent="0">
              <a:buFont typeface="Wingdings" pitchFamily="2" charset="2"/>
              <a:buNone/>
            </a:pPr>
            <a:endParaRPr lang="en-GB" altLang="en-US" sz="1800" dirty="0" smtClean="0">
              <a:latin typeface="Times New Roman" pitchFamily="18" charset="0"/>
            </a:endParaRPr>
          </a:p>
          <a:p>
            <a:pPr marL="179388" lvl="1" indent="0">
              <a:buFont typeface="Wingdings" pitchFamily="2" charset="2"/>
              <a:buNone/>
            </a:pPr>
            <a:endParaRPr lang="en-GB" altLang="en-US" sz="800" dirty="0" smtClean="0">
              <a:latin typeface="Times New Roman" pitchFamily="18" charset="0"/>
            </a:endParaRPr>
          </a:p>
          <a:p>
            <a:pPr lvl="3" algn="ctr">
              <a:buFont typeface="Wingdings" pitchFamily="2" charset="2"/>
              <a:buNone/>
            </a:pPr>
            <a:r>
              <a:rPr lang="en-GB" altLang="en-US" sz="1800" dirty="0" smtClean="0">
                <a:latin typeface="Times New Roman" pitchFamily="18" charset="0"/>
              </a:rPr>
              <a:t>                                       </a:t>
            </a:r>
            <a:r>
              <a:rPr lang="en-GB" altLang="en-US" sz="1800" u="sng" dirty="0" smtClean="0">
                <a:latin typeface="Times New Roman" pitchFamily="18" charset="0"/>
              </a:rPr>
              <a:t>after baking</a:t>
            </a:r>
            <a:r>
              <a:rPr lang="en-GB" altLang="en-US" sz="1800" dirty="0" smtClean="0">
                <a:latin typeface="Times New Roman" pitchFamily="18" charset="0"/>
              </a:rPr>
              <a:t> : Q-slope improvement</a:t>
            </a:r>
            <a:endParaRPr lang="en-GB" altLang="en-US" sz="1800" dirty="0">
              <a:latin typeface="Times New Roman" pitchFamily="18" charset="0"/>
            </a:endParaRPr>
          </a:p>
        </p:txBody>
      </p:sp>
      <p:pic>
        <p:nvPicPr>
          <p:cNvPr id="8" name="Picture 9"/>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4859338" y="3429100"/>
            <a:ext cx="3887787" cy="2301875"/>
          </a:xfrm>
          <a:prstGeom prst="rect">
            <a:avLst/>
          </a:prstGeom>
          <a:noFill/>
          <a:ln w="3175" cap="flat" algn="ctr"/>
          <a:extLst>
            <a:ext uri="{909E8E84-426E-40DD-AFC4-6F175D3DCCD1}">
              <a14:hiddenFill xmlns:a14="http://schemas.microsoft.com/office/drawing/2010/main">
                <a:solidFill>
                  <a:schemeClr val="tx1"/>
                </a:solidFill>
              </a14:hiddenFill>
            </a:ext>
          </a:extLst>
        </p:spPr>
      </p:pic>
      <p:sp>
        <p:nvSpPr>
          <p:cNvPr id="9" name="Text Box 8"/>
          <p:cNvSpPr txBox="1">
            <a:spLocks noChangeArrowheads="1"/>
          </p:cNvSpPr>
          <p:nvPr/>
        </p:nvSpPr>
        <p:spPr bwMode="auto">
          <a:xfrm>
            <a:off x="395288" y="4797525"/>
            <a:ext cx="3960812" cy="1336675"/>
          </a:xfrm>
          <a:prstGeom prst="rect">
            <a:avLst/>
          </a:prstGeom>
          <a:solidFill>
            <a:schemeClr val="bg1"/>
          </a:solidFill>
          <a:ln w="9525">
            <a:solidFill>
              <a:srgbClr val="000000"/>
            </a:solidFill>
            <a:miter lim="800000"/>
            <a:headEnd/>
            <a:tailEnd/>
          </a:ln>
          <a:effectLst/>
        </p:spPr>
        <p:txBody>
          <a:bodyPr>
            <a:spAutoFit/>
          </a:bodyPr>
          <a:lstStyle/>
          <a:p>
            <a:pPr algn="ctr"/>
            <a:r>
              <a:rPr lang="en-GB" altLang="en-US" sz="1400" b="0">
                <a:solidFill>
                  <a:srgbClr val="0000FF"/>
                </a:solidFill>
                <a:effectLst/>
                <a:latin typeface="Times New Roman" pitchFamily="18" charset="0"/>
              </a:rPr>
              <a:t>apparent superiority of EP reported before ?</a:t>
            </a:r>
          </a:p>
          <a:p>
            <a:pPr algn="ctr"/>
            <a:r>
              <a:rPr lang="en-GB" altLang="en-US" sz="1400" b="0">
                <a:solidFill>
                  <a:srgbClr val="0000FF"/>
                </a:solidFill>
                <a:effectLst/>
                <a:latin typeface="Times New Roman" pitchFamily="18" charset="0"/>
              </a:rPr>
              <a:t>cleaning procedure at KEK</a:t>
            </a:r>
          </a:p>
          <a:p>
            <a:pPr algn="ctr"/>
            <a:r>
              <a:rPr lang="en-GB" altLang="en-US" sz="1400" b="0">
                <a:solidFill>
                  <a:srgbClr val="FF0000"/>
                </a:solidFill>
                <a:effectLst/>
                <a:latin typeface="Times New Roman" pitchFamily="18" charset="0"/>
              </a:rPr>
              <a:t>wet</a:t>
            </a:r>
            <a:r>
              <a:rPr lang="en-GB" altLang="en-US" sz="1400" b="0">
                <a:solidFill>
                  <a:srgbClr val="0000FF"/>
                </a:solidFill>
                <a:effectLst/>
                <a:latin typeface="Times New Roman" pitchFamily="18" charset="0"/>
              </a:rPr>
              <a:t> cavities ( High Power Rinsing ) </a:t>
            </a:r>
          </a:p>
          <a:p>
            <a:pPr algn="ctr"/>
            <a:r>
              <a:rPr lang="en-GB" altLang="en-US" sz="1400" b="0">
                <a:solidFill>
                  <a:srgbClr val="0000FF"/>
                </a:solidFill>
                <a:effectLst/>
                <a:latin typeface="Times New Roman" pitchFamily="18" charset="0"/>
              </a:rPr>
              <a:t>directly pumped out and  </a:t>
            </a:r>
            <a:r>
              <a:rPr lang="en-GB" altLang="en-US" sz="1400" b="0">
                <a:solidFill>
                  <a:srgbClr val="FF0000"/>
                </a:solidFill>
                <a:effectLst/>
                <a:latin typeface="Times New Roman" pitchFamily="18" charset="0"/>
              </a:rPr>
              <a:t>baked at 85°C/20h</a:t>
            </a:r>
          </a:p>
          <a:p>
            <a:pPr algn="ctr"/>
            <a:r>
              <a:rPr lang="en-GB" altLang="en-US" sz="1400" b="0">
                <a:solidFill>
                  <a:srgbClr val="0000FF"/>
                </a:solidFill>
                <a:effectLst/>
                <a:latin typeface="Times New Roman" pitchFamily="18" charset="0"/>
              </a:rPr>
              <a:t>to accelerate</a:t>
            </a:r>
            <a:r>
              <a:rPr lang="en-GB" altLang="en-US" sz="1400" b="0">
                <a:solidFill>
                  <a:srgbClr val="FF0000"/>
                </a:solidFill>
                <a:effectLst/>
                <a:latin typeface="Times New Roman" pitchFamily="18" charset="0"/>
              </a:rPr>
              <a:t> </a:t>
            </a:r>
            <a:r>
              <a:rPr lang="en-GB" altLang="en-US" sz="1400" b="0">
                <a:solidFill>
                  <a:srgbClr val="0000FF"/>
                </a:solidFill>
                <a:effectLst/>
                <a:latin typeface="Times New Roman" pitchFamily="18" charset="0"/>
              </a:rPr>
              <a:t> pumping  speed</a:t>
            </a:r>
          </a:p>
        </p:txBody>
      </p:sp>
      <p:sp>
        <p:nvSpPr>
          <p:cNvPr id="10" name="Text Box 11"/>
          <p:cNvSpPr txBox="1">
            <a:spLocks noChangeArrowheads="1"/>
          </p:cNvSpPr>
          <p:nvPr/>
        </p:nvSpPr>
        <p:spPr bwMode="auto">
          <a:xfrm>
            <a:off x="4859338" y="5877025"/>
            <a:ext cx="3816350" cy="304800"/>
          </a:xfrm>
          <a:prstGeom prst="rect">
            <a:avLst/>
          </a:prstGeom>
          <a:solidFill>
            <a:schemeClr val="bg1"/>
          </a:solidFill>
          <a:ln>
            <a:noFill/>
          </a:ln>
          <a:effectLst/>
        </p:spPr>
        <p:txBody>
          <a:bodyPr>
            <a:spAutoFit/>
          </a:bodyPr>
          <a:lstStyle/>
          <a:p>
            <a:pPr algn="ctr">
              <a:spcBef>
                <a:spcPct val="50000"/>
              </a:spcBef>
              <a:buFontTx/>
              <a:buNone/>
            </a:pPr>
            <a:r>
              <a:rPr lang="en-GB" altLang="en-US" sz="1400" b="0">
                <a:solidFill>
                  <a:srgbClr val="000000"/>
                </a:solidFill>
                <a:effectLst/>
                <a:latin typeface="Times New Roman" pitchFamily="18" charset="0"/>
              </a:rPr>
              <a:t>( </a:t>
            </a:r>
            <a:r>
              <a:rPr lang="en-GB" altLang="en-US" sz="1400" b="0" i="1">
                <a:solidFill>
                  <a:srgbClr val="000000"/>
                </a:solidFill>
                <a:effectLst/>
                <a:latin typeface="Times New Roman" pitchFamily="18" charset="0"/>
              </a:rPr>
              <a:t> Saclay cavity – EP &amp; tested @ KEK </a:t>
            </a:r>
            <a:r>
              <a:rPr lang="en-GB" altLang="en-US" sz="1400" b="0">
                <a:solidFill>
                  <a:srgbClr val="000000"/>
                </a:solidFill>
                <a:effectLst/>
                <a:latin typeface="Times New Roman" pitchFamily="18" charset="0"/>
              </a:rPr>
              <a:t>)</a:t>
            </a:r>
          </a:p>
        </p:txBody>
      </p:sp>
      <p:pic>
        <p:nvPicPr>
          <p:cNvPr id="11" name="Picture 16"/>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323850" y="1989237"/>
            <a:ext cx="4064000" cy="2667000"/>
          </a:xfrm>
          <a:prstGeom prst="rect">
            <a:avLst/>
          </a:prstGeom>
          <a:noFill/>
          <a:ln w="3175" cap="flat" algn="ctr"/>
          <a:extLst>
            <a:ext uri="{909E8E84-426E-40DD-AFC4-6F175D3DCCD1}">
              <a14:hiddenFill xmlns:a14="http://schemas.microsoft.com/office/drawing/2010/main">
                <a:solidFill>
                  <a:schemeClr val="tx1"/>
                </a:solidFill>
              </a14:hiddenFill>
            </a:ext>
          </a:extLst>
        </p:spPr>
      </p:pic>
      <p:grpSp>
        <p:nvGrpSpPr>
          <p:cNvPr id="12" name="Group 4"/>
          <p:cNvGrpSpPr>
            <a:grpSpLocks/>
          </p:cNvGrpSpPr>
          <p:nvPr/>
        </p:nvGrpSpPr>
        <p:grpSpPr bwMode="auto">
          <a:xfrm>
            <a:off x="4787900" y="1555850"/>
            <a:ext cx="4027488" cy="1262062"/>
            <a:chOff x="252" y="3203"/>
            <a:chExt cx="2537" cy="795"/>
          </a:xfrm>
          <a:solidFill>
            <a:schemeClr val="bg1"/>
          </a:solidFill>
        </p:grpSpPr>
        <p:sp>
          <p:nvSpPr>
            <p:cNvPr id="13" name="Text Box 5"/>
            <p:cNvSpPr txBox="1">
              <a:spLocks noChangeArrowheads="1"/>
            </p:cNvSpPr>
            <p:nvPr/>
          </p:nvSpPr>
          <p:spPr bwMode="auto">
            <a:xfrm>
              <a:off x="1066" y="3203"/>
              <a:ext cx="1723" cy="79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None/>
              </a:pPr>
              <a:r>
                <a:rPr lang="en-GB" altLang="en-US" sz="1400" b="0" dirty="0">
                  <a:solidFill>
                    <a:srgbClr val="000000"/>
                  </a:solidFill>
                  <a:effectLst/>
                  <a:latin typeface="Times New Roman" pitchFamily="18" charset="0"/>
                </a:rPr>
                <a:t>P. </a:t>
              </a:r>
              <a:r>
                <a:rPr lang="en-GB" altLang="en-US" sz="1400" b="0" dirty="0" err="1">
                  <a:solidFill>
                    <a:srgbClr val="000000"/>
                  </a:solidFill>
                  <a:effectLst/>
                  <a:latin typeface="Times New Roman" pitchFamily="18" charset="0"/>
                </a:rPr>
                <a:t>Kneisel</a:t>
              </a:r>
              <a:r>
                <a:rPr lang="en-GB" altLang="en-US" sz="1400" b="0" i="1" dirty="0">
                  <a:solidFill>
                    <a:srgbClr val="000000"/>
                  </a:solidFill>
                  <a:effectLst/>
                  <a:latin typeface="Times New Roman" pitchFamily="18" charset="0"/>
                </a:rPr>
                <a:t>. – TUP 044 </a:t>
              </a:r>
              <a:endParaRPr lang="en-GB" altLang="en-US" sz="1400" b="0" dirty="0">
                <a:solidFill>
                  <a:srgbClr val="000000"/>
                </a:solidFill>
                <a:effectLst/>
                <a:latin typeface="Times New Roman" pitchFamily="18" charset="0"/>
              </a:endParaRPr>
            </a:p>
            <a:p>
              <a:pPr>
                <a:spcBef>
                  <a:spcPct val="50000"/>
                </a:spcBef>
                <a:buFontTx/>
                <a:buNone/>
              </a:pPr>
              <a:r>
                <a:rPr lang="en-GB" altLang="en-US" sz="1400" b="0" dirty="0">
                  <a:solidFill>
                    <a:srgbClr val="000000"/>
                  </a:solidFill>
                  <a:effectLst/>
                  <a:latin typeface="Times New Roman" pitchFamily="18" charset="0"/>
                </a:rPr>
                <a:t>K. </a:t>
              </a:r>
              <a:r>
                <a:rPr lang="en-GB" altLang="en-US" sz="1400" b="0" dirty="0" err="1">
                  <a:solidFill>
                    <a:srgbClr val="000000"/>
                  </a:solidFill>
                  <a:effectLst/>
                  <a:latin typeface="Times New Roman" pitchFamily="18" charset="0"/>
                </a:rPr>
                <a:t>Saïto</a:t>
              </a:r>
              <a:r>
                <a:rPr lang="en-GB" altLang="en-US" sz="1400" b="0" i="1" dirty="0">
                  <a:solidFill>
                    <a:srgbClr val="000000"/>
                  </a:solidFill>
                  <a:effectLst/>
                  <a:latin typeface="Times New Roman" pitchFamily="18" charset="0"/>
                </a:rPr>
                <a:t>. – TUP 031</a:t>
              </a:r>
              <a:endParaRPr lang="en-GB" altLang="en-US" sz="1400" b="0" dirty="0">
                <a:solidFill>
                  <a:srgbClr val="000000"/>
                </a:solidFill>
                <a:effectLst/>
                <a:latin typeface="Times New Roman" pitchFamily="18" charset="0"/>
              </a:endParaRPr>
            </a:p>
            <a:p>
              <a:pPr>
                <a:spcBef>
                  <a:spcPct val="50000"/>
                </a:spcBef>
                <a:buFontTx/>
                <a:buNone/>
              </a:pPr>
              <a:r>
                <a:rPr lang="en-GB" altLang="en-US" sz="1400" b="0" dirty="0">
                  <a:solidFill>
                    <a:srgbClr val="000000"/>
                  </a:solidFill>
                  <a:effectLst/>
                  <a:latin typeface="Times New Roman" pitchFamily="18" charset="0"/>
                </a:rPr>
                <a:t>L. </a:t>
              </a:r>
              <a:r>
                <a:rPr lang="en-GB" altLang="en-US" sz="1400" b="0" dirty="0" err="1">
                  <a:solidFill>
                    <a:srgbClr val="000000"/>
                  </a:solidFill>
                  <a:effectLst/>
                  <a:latin typeface="Times New Roman" pitchFamily="18" charset="0"/>
                </a:rPr>
                <a:t>Lilje</a:t>
              </a:r>
              <a:r>
                <a:rPr lang="en-GB" altLang="en-US" sz="1400" b="0" dirty="0">
                  <a:solidFill>
                    <a:srgbClr val="000000"/>
                  </a:solidFill>
                  <a:effectLst/>
                  <a:latin typeface="Times New Roman" pitchFamily="18" charset="0"/>
                </a:rPr>
                <a:t> </a:t>
              </a:r>
              <a:r>
                <a:rPr lang="en-GB" altLang="en-US" sz="1400" b="0" i="1" dirty="0">
                  <a:solidFill>
                    <a:srgbClr val="000000"/>
                  </a:solidFill>
                  <a:effectLst/>
                  <a:latin typeface="Times New Roman" pitchFamily="18" charset="0"/>
                </a:rPr>
                <a:t>et al. – TUA 001</a:t>
              </a:r>
              <a:endParaRPr lang="en-GB" altLang="en-US" sz="1400" b="0" dirty="0">
                <a:solidFill>
                  <a:srgbClr val="000000"/>
                </a:solidFill>
                <a:effectLst/>
                <a:latin typeface="Times New Roman" pitchFamily="18" charset="0"/>
              </a:endParaRPr>
            </a:p>
            <a:p>
              <a:pPr>
                <a:spcBef>
                  <a:spcPct val="50000"/>
                </a:spcBef>
                <a:buFontTx/>
                <a:buNone/>
              </a:pPr>
              <a:r>
                <a:rPr lang="en-GB" altLang="en-US" sz="1400" b="0" dirty="0">
                  <a:solidFill>
                    <a:srgbClr val="000000"/>
                  </a:solidFill>
                  <a:effectLst/>
                  <a:latin typeface="Times New Roman" pitchFamily="18" charset="0"/>
                </a:rPr>
                <a:t>B. </a:t>
              </a:r>
              <a:r>
                <a:rPr lang="en-GB" altLang="en-US" sz="1400" b="0" dirty="0" err="1">
                  <a:solidFill>
                    <a:srgbClr val="000000"/>
                  </a:solidFill>
                  <a:effectLst/>
                  <a:latin typeface="Times New Roman" pitchFamily="18" charset="0"/>
                </a:rPr>
                <a:t>Visentin</a:t>
              </a:r>
              <a:r>
                <a:rPr lang="en-GB" altLang="en-US" sz="1400" b="0" dirty="0">
                  <a:solidFill>
                    <a:srgbClr val="000000"/>
                  </a:solidFill>
                  <a:effectLst/>
                  <a:latin typeface="Times New Roman" pitchFamily="18" charset="0"/>
                </a:rPr>
                <a:t> </a:t>
              </a:r>
              <a:r>
                <a:rPr lang="en-GB" altLang="en-US" sz="1400" b="0" i="1" dirty="0">
                  <a:solidFill>
                    <a:srgbClr val="000000"/>
                  </a:solidFill>
                  <a:effectLst/>
                  <a:latin typeface="Times New Roman" pitchFamily="18" charset="0"/>
                </a:rPr>
                <a:t>et al. – TUP 015</a:t>
              </a:r>
              <a:endParaRPr lang="en-GB" altLang="en-US" sz="1400" b="0" dirty="0">
                <a:solidFill>
                  <a:srgbClr val="000000"/>
                </a:solidFill>
                <a:effectLst/>
                <a:latin typeface="Times New Roman" pitchFamily="18" charset="0"/>
              </a:endParaRPr>
            </a:p>
          </p:txBody>
        </p:sp>
        <p:sp>
          <p:nvSpPr>
            <p:cNvPr id="14" name="Rectangle 6"/>
            <p:cNvSpPr>
              <a:spLocks noChangeArrowheads="1"/>
            </p:cNvSpPr>
            <p:nvPr/>
          </p:nvSpPr>
          <p:spPr bwMode="auto">
            <a:xfrm>
              <a:off x="252" y="3430"/>
              <a:ext cx="520" cy="353"/>
            </a:xfrm>
            <a:prstGeom prst="rect">
              <a:avLst/>
            </a:prstGeom>
            <a:grpFill/>
            <a:ln>
              <a:noFill/>
            </a:ln>
            <a:effectLst/>
            <a:extLst>
              <a:ext uri="{91240B29-F687-4F45-9708-019B960494DF}">
                <a14:hiddenLine xmlns:a14="http://schemas.microsoft.com/office/drawing/2010/main" w="31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b="0">
                  <a:solidFill>
                    <a:srgbClr val="000000"/>
                  </a:solidFill>
                  <a:effectLst/>
                  <a:latin typeface="Times New Roman" pitchFamily="18" charset="0"/>
                </a:rPr>
                <a:t>SRF ’ 99</a:t>
              </a:r>
            </a:p>
            <a:p>
              <a:pPr algn="ctr"/>
              <a:r>
                <a:rPr lang="en-GB" altLang="en-US" sz="1400" b="0">
                  <a:solidFill>
                    <a:srgbClr val="000000"/>
                  </a:solidFill>
                  <a:effectLst/>
                  <a:latin typeface="Times New Roman" pitchFamily="18" charset="0"/>
                </a:rPr>
                <a:t>Santa Fe</a:t>
              </a:r>
              <a:endParaRPr lang="fr-FR" altLang="en-US" sz="1400" b="0">
                <a:solidFill>
                  <a:srgbClr val="000000"/>
                </a:solidFill>
                <a:effectLst/>
                <a:latin typeface="Times New Roman" pitchFamily="18" charset="0"/>
              </a:endParaRPr>
            </a:p>
          </p:txBody>
        </p:sp>
        <p:sp>
          <p:nvSpPr>
            <p:cNvPr id="15" name="AutoShape 7"/>
            <p:cNvSpPr>
              <a:spLocks/>
            </p:cNvSpPr>
            <p:nvPr/>
          </p:nvSpPr>
          <p:spPr bwMode="auto">
            <a:xfrm>
              <a:off x="884" y="3249"/>
              <a:ext cx="91" cy="726"/>
            </a:xfrm>
            <a:prstGeom prst="leftBrace">
              <a:avLst>
                <a:gd name="adj1" fmla="val 66484"/>
                <a:gd name="adj2" fmla="val 50000"/>
              </a:avLst>
            </a:prstGeom>
            <a:grpFill/>
            <a:ln w="31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
        <p:nvSpPr>
          <p:cNvPr id="3" name="Footer Placeholder 2"/>
          <p:cNvSpPr>
            <a:spLocks noGrp="1"/>
          </p:cNvSpPr>
          <p:nvPr>
            <p:ph type="ftr" sz="quarter" idx="11"/>
          </p:nvPr>
        </p:nvSpPr>
        <p:spPr/>
        <p:txBody>
          <a:bodyPr/>
          <a:lstStyle/>
          <a:p>
            <a:r>
              <a:rPr lang="en-US" smtClean="0"/>
              <a:t>T. Junginger – IAS Saskatoon </a:t>
            </a:r>
            <a:endParaRPr lang="en-CA" dirty="0"/>
          </a:p>
        </p:txBody>
      </p:sp>
      <p:sp>
        <p:nvSpPr>
          <p:cNvPr id="16" name="Slide Number Placeholder 15"/>
          <p:cNvSpPr>
            <a:spLocks noGrp="1"/>
          </p:cNvSpPr>
          <p:nvPr>
            <p:ph type="sldNum" sz="quarter" idx="12"/>
          </p:nvPr>
        </p:nvSpPr>
        <p:spPr/>
        <p:txBody>
          <a:bodyPr/>
          <a:lstStyle/>
          <a:p>
            <a:fld id="{A5133171-1A2B-45AF-BC19-83A39A9692BB}" type="slidenum">
              <a:rPr lang="en-CA" smtClean="0"/>
              <a:pPr/>
              <a:t>59</a:t>
            </a:fld>
            <a:r>
              <a:rPr lang="en-CA" smtClean="0"/>
              <a:t>/62</a:t>
            </a:r>
            <a:endParaRPr lang="en-CA" dirty="0"/>
          </a:p>
        </p:txBody>
      </p:sp>
    </p:spTree>
    <p:extLst>
      <p:ext uri="{BB962C8B-B14F-4D97-AF65-F5344CB8AC3E}">
        <p14:creationId xmlns:p14="http://schemas.microsoft.com/office/powerpoint/2010/main" val="2277441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Outline</a:t>
            </a:r>
            <a:endParaRPr lang="en-CA" b="1" dirty="0"/>
          </a:p>
        </p:txBody>
      </p:sp>
      <p:sp>
        <p:nvSpPr>
          <p:cNvPr id="3" name="Content Placeholder 2"/>
          <p:cNvSpPr>
            <a:spLocks noGrp="1"/>
          </p:cNvSpPr>
          <p:nvPr>
            <p:ph idx="1"/>
          </p:nvPr>
        </p:nvSpPr>
        <p:spPr/>
        <p:txBody>
          <a:bodyPr>
            <a:normAutofit fontScale="70000" lnSpcReduction="20000"/>
          </a:bodyPr>
          <a:lstStyle/>
          <a:p>
            <a:r>
              <a:rPr lang="en-CA" dirty="0" smtClean="0"/>
              <a:t>Quick recap of London theory and demonstration of the Meissner effect</a:t>
            </a:r>
          </a:p>
          <a:p>
            <a:r>
              <a:rPr lang="en-CA" dirty="0" smtClean="0"/>
              <a:t>Surface Resistance </a:t>
            </a:r>
          </a:p>
          <a:p>
            <a:pPr lvl="1"/>
            <a:r>
              <a:rPr lang="en-CA" dirty="0" smtClean="0"/>
              <a:t>Electrodynamics of normal conductors</a:t>
            </a:r>
          </a:p>
          <a:p>
            <a:pPr lvl="2"/>
            <a:r>
              <a:rPr lang="en-CA" dirty="0" smtClean="0"/>
              <a:t>Normal and anomalous skin effect</a:t>
            </a:r>
          </a:p>
          <a:p>
            <a:pPr lvl="1"/>
            <a:r>
              <a:rPr lang="en-CA" dirty="0" smtClean="0"/>
              <a:t>Electrodynamics of superconductors </a:t>
            </a:r>
          </a:p>
          <a:p>
            <a:pPr lvl="2"/>
            <a:r>
              <a:rPr lang="en-CA" dirty="0"/>
              <a:t>Surface impedance of superconductors in the two fluid model and the BCS theory</a:t>
            </a:r>
          </a:p>
          <a:p>
            <a:pPr lvl="2"/>
            <a:r>
              <a:rPr lang="en-CA" dirty="0" smtClean="0"/>
              <a:t>Residual resistance </a:t>
            </a:r>
          </a:p>
          <a:p>
            <a:pPr lvl="2"/>
            <a:r>
              <a:rPr lang="en-CA" dirty="0" smtClean="0"/>
              <a:t>Field dependence of surface resistance </a:t>
            </a:r>
          </a:p>
          <a:p>
            <a:r>
              <a:rPr lang="en-CA" dirty="0" smtClean="0"/>
              <a:t>Maximum RF field</a:t>
            </a:r>
          </a:p>
          <a:p>
            <a:pPr lvl="1"/>
            <a:r>
              <a:rPr lang="en-CA" dirty="0" smtClean="0"/>
              <a:t>DC critical fields, </a:t>
            </a:r>
            <a:r>
              <a:rPr lang="en-CA" dirty="0" err="1" smtClean="0"/>
              <a:t>Hc</a:t>
            </a:r>
            <a:r>
              <a:rPr lang="en-CA" dirty="0" smtClean="0"/>
              <a:t>, Hc1, Hc2, </a:t>
            </a:r>
            <a:r>
              <a:rPr lang="en-CA" dirty="0" err="1" smtClean="0"/>
              <a:t>Hsh</a:t>
            </a:r>
            <a:endParaRPr lang="en-CA" dirty="0" smtClean="0"/>
          </a:p>
          <a:p>
            <a:pPr lvl="1"/>
            <a:r>
              <a:rPr lang="en-CA" dirty="0" smtClean="0"/>
              <a:t>Critical field under RF </a:t>
            </a:r>
          </a:p>
          <a:p>
            <a:r>
              <a:rPr lang="en-CA" dirty="0" smtClean="0"/>
              <a:t>Materials for SRF </a:t>
            </a:r>
          </a:p>
          <a:p>
            <a:pPr lvl="1"/>
            <a:r>
              <a:rPr lang="en-CA" dirty="0" smtClean="0"/>
              <a:t>Why niobium</a:t>
            </a:r>
          </a:p>
          <a:p>
            <a:pPr lvl="1"/>
            <a:r>
              <a:rPr lang="en-CA" dirty="0" smtClean="0"/>
              <a:t>Materials beyond niobium</a:t>
            </a:r>
          </a:p>
          <a:p>
            <a:pPr lvl="1"/>
            <a:r>
              <a:rPr lang="en-CA" dirty="0" smtClean="0"/>
              <a:t>Multilayers</a:t>
            </a:r>
          </a:p>
        </p:txBody>
      </p:sp>
      <p:sp>
        <p:nvSpPr>
          <p:cNvPr id="4" name="Footer Placeholder 3"/>
          <p:cNvSpPr>
            <a:spLocks noGrp="1"/>
          </p:cNvSpPr>
          <p:nvPr>
            <p:ph type="ftr" sz="quarter" idx="11"/>
          </p:nvPr>
        </p:nvSpPr>
        <p:spPr/>
        <p:txBody>
          <a:bodyPr/>
          <a:lstStyle/>
          <a:p>
            <a:r>
              <a:rPr lang="en-US" smtClean="0"/>
              <a:t>T. Junginger – IAS Saskatoon </a:t>
            </a:r>
            <a:endParaRPr lang="en-CA" dirty="0"/>
          </a:p>
        </p:txBody>
      </p:sp>
      <p:sp>
        <p:nvSpPr>
          <p:cNvPr id="5" name="Slide Number Placeholder 4"/>
          <p:cNvSpPr>
            <a:spLocks noGrp="1"/>
          </p:cNvSpPr>
          <p:nvPr>
            <p:ph type="sldNum" sz="quarter" idx="12"/>
          </p:nvPr>
        </p:nvSpPr>
        <p:spPr/>
        <p:txBody>
          <a:bodyPr/>
          <a:lstStyle/>
          <a:p>
            <a:fld id="{A5133171-1A2B-45AF-BC19-83A39A9692BB}" type="slidenum">
              <a:rPr lang="en-CA" smtClean="0"/>
              <a:pPr/>
              <a:t>6</a:t>
            </a:fld>
            <a:r>
              <a:rPr lang="en-CA" smtClean="0"/>
              <a:t>/62</a:t>
            </a:r>
            <a:endParaRPr lang="en-CA" dirty="0"/>
          </a:p>
        </p:txBody>
      </p:sp>
    </p:spTree>
    <p:extLst>
      <p:ext uri="{BB962C8B-B14F-4D97-AF65-F5344CB8AC3E}">
        <p14:creationId xmlns:p14="http://schemas.microsoft.com/office/powerpoint/2010/main" val="38978468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Field dependence of </a:t>
            </a:r>
            <a:r>
              <a:rPr lang="en-CA" dirty="0" err="1" smtClean="0"/>
              <a:t>Rs</a:t>
            </a:r>
            <a:endParaRPr lang="en-CA" dirty="0"/>
          </a:p>
        </p:txBody>
      </p:sp>
      <p:sp>
        <p:nvSpPr>
          <p:cNvPr id="3" name="Content Placeholder 2"/>
          <p:cNvSpPr>
            <a:spLocks noGrp="1"/>
          </p:cNvSpPr>
          <p:nvPr>
            <p:ph idx="1"/>
          </p:nvPr>
        </p:nvSpPr>
        <p:spPr>
          <a:xfrm>
            <a:off x="457200" y="764705"/>
            <a:ext cx="8229600" cy="3096343"/>
          </a:xfrm>
        </p:spPr>
        <p:txBody>
          <a:bodyPr>
            <a:normAutofit fontScale="70000" lnSpcReduction="20000"/>
          </a:bodyPr>
          <a:lstStyle/>
          <a:p>
            <a:r>
              <a:rPr lang="en-CA" dirty="0" smtClean="0"/>
              <a:t>Strong RF currents affect superconducting properties, in particular the DOS</a:t>
            </a:r>
          </a:p>
          <a:p>
            <a:r>
              <a:rPr lang="en-CA" dirty="0" smtClean="0"/>
              <a:t>Observed normal </a:t>
            </a:r>
            <a:r>
              <a:rPr lang="el-GR" dirty="0" smtClean="0"/>
              <a:t>Δ</a:t>
            </a:r>
            <a:r>
              <a:rPr lang="en-CA" dirty="0" smtClean="0"/>
              <a:t>R</a:t>
            </a:r>
            <a:r>
              <a:rPr lang="en-CA" baseline="-25000" dirty="0" smtClean="0"/>
              <a:t>S</a:t>
            </a:r>
            <a:r>
              <a:rPr lang="en-CA" dirty="0" smtClean="0"/>
              <a:t>/</a:t>
            </a:r>
            <a:r>
              <a:rPr lang="el-GR" dirty="0" smtClean="0"/>
              <a:t>Δ</a:t>
            </a:r>
            <a:r>
              <a:rPr lang="de-DE" dirty="0" smtClean="0"/>
              <a:t>B</a:t>
            </a:r>
            <a:r>
              <a:rPr lang="en-CA" dirty="0" smtClean="0"/>
              <a:t>&gt;0 mainly due to external sources and dependent on material preparation </a:t>
            </a:r>
          </a:p>
          <a:p>
            <a:r>
              <a:rPr lang="en-CA" dirty="0" smtClean="0">
                <a:latin typeface="Calibri"/>
              </a:rPr>
              <a:t>Inversed </a:t>
            </a:r>
            <a:r>
              <a:rPr lang="el-GR" dirty="0" smtClean="0"/>
              <a:t>Δ</a:t>
            </a:r>
            <a:r>
              <a:rPr lang="en-CA" dirty="0" smtClean="0"/>
              <a:t>R</a:t>
            </a:r>
            <a:r>
              <a:rPr lang="en-CA" baseline="-25000" dirty="0" smtClean="0"/>
              <a:t>S</a:t>
            </a:r>
            <a:r>
              <a:rPr lang="en-CA" dirty="0" smtClean="0"/>
              <a:t>/</a:t>
            </a:r>
            <a:r>
              <a:rPr lang="el-GR" dirty="0"/>
              <a:t>Δ</a:t>
            </a:r>
            <a:r>
              <a:rPr lang="de-DE" dirty="0"/>
              <a:t>B </a:t>
            </a:r>
            <a:r>
              <a:rPr lang="en-CA" dirty="0" smtClean="0"/>
              <a:t>&lt;0 is thought to be intrinsic</a:t>
            </a:r>
          </a:p>
          <a:p>
            <a:r>
              <a:rPr lang="en-US" dirty="0" smtClean="0"/>
              <a:t>A theory </a:t>
            </a:r>
            <a:r>
              <a:rPr lang="en-US" dirty="0"/>
              <a:t>of non-linear </a:t>
            </a:r>
            <a:r>
              <a:rPr lang="en-US" i="1" dirty="0" smtClean="0"/>
              <a:t>R</a:t>
            </a:r>
            <a:r>
              <a:rPr lang="en-US" baseline="-25000" dirty="0"/>
              <a:t>S</a:t>
            </a:r>
            <a:r>
              <a:rPr lang="en-US" dirty="0" smtClean="0"/>
              <a:t> </a:t>
            </a:r>
            <a:r>
              <a:rPr lang="en-US" dirty="0"/>
              <a:t>at high field [</a:t>
            </a:r>
            <a:r>
              <a:rPr lang="en-US" sz="2800" dirty="0">
                <a:solidFill>
                  <a:srgbClr val="00B050"/>
                </a:solidFill>
              </a:rPr>
              <a:t>A. </a:t>
            </a:r>
            <a:r>
              <a:rPr lang="en-US" sz="2800" dirty="0" err="1">
                <a:solidFill>
                  <a:srgbClr val="00B050"/>
                </a:solidFill>
              </a:rPr>
              <a:t>Gurevich</a:t>
            </a:r>
            <a:r>
              <a:rPr lang="en-US" sz="2800" dirty="0">
                <a:solidFill>
                  <a:srgbClr val="00B050"/>
                </a:solidFill>
              </a:rPr>
              <a:t>, </a:t>
            </a:r>
            <a:r>
              <a:rPr lang="en-US" sz="2800" i="1" dirty="0">
                <a:solidFill>
                  <a:srgbClr val="00B050"/>
                </a:solidFill>
              </a:rPr>
              <a:t>Phys. Rev. Lett</a:t>
            </a:r>
            <a:r>
              <a:rPr lang="en-US" sz="2800" dirty="0">
                <a:solidFill>
                  <a:srgbClr val="00B050"/>
                </a:solidFill>
              </a:rPr>
              <a:t>. </a:t>
            </a:r>
            <a:r>
              <a:rPr lang="en-US" sz="2800" b="1" dirty="0">
                <a:solidFill>
                  <a:srgbClr val="00B050"/>
                </a:solidFill>
              </a:rPr>
              <a:t>113</a:t>
            </a:r>
            <a:r>
              <a:rPr lang="en-US" sz="2800" dirty="0">
                <a:solidFill>
                  <a:srgbClr val="00B050"/>
                </a:solidFill>
              </a:rPr>
              <a:t>, 087001 (2014</a:t>
            </a:r>
            <a:r>
              <a:rPr lang="en-US" sz="2800" dirty="0" smtClean="0">
                <a:solidFill>
                  <a:srgbClr val="00B050"/>
                </a:solidFill>
              </a:rPr>
              <a:t>)</a:t>
            </a:r>
            <a:r>
              <a:rPr lang="en-US" dirty="0" smtClean="0"/>
              <a:t>]</a:t>
            </a:r>
            <a:endParaRPr lang="en-US" dirty="0"/>
          </a:p>
          <a:p>
            <a:r>
              <a:rPr lang="en-US" i="1" dirty="0" err="1"/>
              <a:t>R</a:t>
            </a:r>
            <a:r>
              <a:rPr lang="en-US" baseline="-25000" dirty="0" err="1"/>
              <a:t>s</a:t>
            </a:r>
            <a:r>
              <a:rPr lang="en-US" dirty="0"/>
              <a:t>(</a:t>
            </a:r>
            <a:r>
              <a:rPr lang="en-US" i="1" dirty="0"/>
              <a:t>H</a:t>
            </a:r>
            <a:r>
              <a:rPr lang="en-US" dirty="0"/>
              <a:t>) was re-derived from first principles (BCS) taking into account oscillations of </a:t>
            </a:r>
            <a:r>
              <a:rPr lang="en-US" i="1" dirty="0"/>
              <a:t>N</a:t>
            </a:r>
            <a:r>
              <a:rPr lang="en-US" dirty="0"/>
              <a:t>(</a:t>
            </a:r>
            <a:r>
              <a:rPr lang="en-US" dirty="0">
                <a:latin typeface="Symbol" panose="05050102010706020507" pitchFamily="18" charset="2"/>
              </a:rPr>
              <a:t>e</a:t>
            </a:r>
            <a:r>
              <a:rPr lang="en-US" dirty="0"/>
              <a:t>, </a:t>
            </a:r>
            <a:r>
              <a:rPr lang="en-US" i="1" dirty="0"/>
              <a:t>t</a:t>
            </a:r>
            <a:r>
              <a:rPr lang="en-US" dirty="0"/>
              <a:t>) due to RF current </a:t>
            </a:r>
            <a:r>
              <a:rPr lang="en-US" dirty="0" err="1"/>
              <a:t>pairbreaking</a:t>
            </a:r>
            <a:r>
              <a:rPr lang="en-US" dirty="0"/>
              <a:t> and non-equilibrium distribution function of quasiparticles in the dirty </a:t>
            </a:r>
            <a:r>
              <a:rPr lang="en-US" dirty="0" smtClean="0"/>
              <a:t>limit</a:t>
            </a:r>
            <a:endParaRPr lang="en-CA" dirty="0" smtClean="0"/>
          </a:p>
          <a:p>
            <a:endParaRPr lang="en-CA"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861048"/>
            <a:ext cx="3013429" cy="2346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1"/>
          </p:nvPr>
        </p:nvSpPr>
        <p:spPr/>
        <p:txBody>
          <a:bodyPr/>
          <a:lstStyle/>
          <a:p>
            <a:r>
              <a:rPr lang="en-US" smtClean="0"/>
              <a:t>T. Junginger – IAS Saskatoon </a:t>
            </a:r>
            <a:endParaRPr lang="en-CA" dirty="0"/>
          </a:p>
        </p:txBody>
      </p:sp>
      <p:sp>
        <p:nvSpPr>
          <p:cNvPr id="7" name="Slide Number Placeholder 6"/>
          <p:cNvSpPr>
            <a:spLocks noGrp="1"/>
          </p:cNvSpPr>
          <p:nvPr>
            <p:ph type="sldNum" sz="quarter" idx="12"/>
          </p:nvPr>
        </p:nvSpPr>
        <p:spPr/>
        <p:txBody>
          <a:bodyPr/>
          <a:lstStyle/>
          <a:p>
            <a:fld id="{A5133171-1A2B-45AF-BC19-83A39A9692BB}" type="slidenum">
              <a:rPr lang="en-CA" smtClean="0"/>
              <a:pPr/>
              <a:t>60</a:t>
            </a:fld>
            <a:r>
              <a:rPr lang="en-CA" smtClean="0"/>
              <a:t>/62</a:t>
            </a:r>
            <a:endParaRPr lang="en-CA" dirty="0"/>
          </a:p>
        </p:txBody>
      </p:sp>
      <p:pic>
        <p:nvPicPr>
          <p:cNvPr id="8" name="Picture 7"/>
          <p:cNvPicPr>
            <a:picLocks noChangeAspect="1"/>
          </p:cNvPicPr>
          <p:nvPr/>
        </p:nvPicPr>
        <p:blipFill rotWithShape="1">
          <a:blip r:embed="rId3"/>
          <a:srcRect l="2589"/>
          <a:stretch/>
        </p:blipFill>
        <p:spPr>
          <a:xfrm>
            <a:off x="179512" y="3906650"/>
            <a:ext cx="2952328" cy="2249764"/>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6174341" y="3804052"/>
                <a:ext cx="2969659"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𝑅</m:t>
                          </m:r>
                        </m:e>
                        <m:sub>
                          <m:r>
                            <m:rPr>
                              <m:sty m:val="p"/>
                            </m:rPr>
                            <a:rPr lang="de-DE" b="0" i="0" smtClean="0">
                              <a:latin typeface="Cambria Math" panose="02040503050406030204" pitchFamily="18" charset="0"/>
                            </a:rPr>
                            <m:t>BCS</m:t>
                          </m:r>
                        </m:sub>
                      </m:sSub>
                      <m:r>
                        <a:rPr lang="de-DE" b="0" i="1" smtClean="0">
                          <a:latin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𝜔</m:t>
                          </m:r>
                        </m:e>
                        <m:sup>
                          <m:r>
                            <a:rPr lang="de-DE" b="0" i="1" smtClean="0">
                              <a:latin typeface="Cambria Math" panose="02040503050406030204" pitchFamily="18" charset="0"/>
                              <a:ea typeface="Cambria Math" panose="02040503050406030204" pitchFamily="18" charset="0"/>
                            </a:rPr>
                            <m:t>2</m:t>
                          </m:r>
                        </m:sup>
                      </m:sSup>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𝜆</m:t>
                          </m:r>
                        </m:e>
                        <m:sup>
                          <m:r>
                            <a:rPr lang="de-DE" b="0" i="1" smtClean="0">
                              <a:latin typeface="Cambria Math" panose="02040503050406030204" pitchFamily="18" charset="0"/>
                              <a:ea typeface="Cambria Math" panose="02040503050406030204" pitchFamily="18" charset="0"/>
                            </a:rPr>
                            <m:t>3</m:t>
                          </m:r>
                        </m:sup>
                      </m:sSup>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𝜎</m:t>
                          </m:r>
                        </m:e>
                        <m:sub>
                          <m:r>
                            <a:rPr lang="en-CA" b="0" i="1" smtClean="0">
                              <a:latin typeface="Cambria Math" panose="02040503050406030204" pitchFamily="18" charset="0"/>
                              <a:ea typeface="Cambria Math" panose="02040503050406030204" pitchFamily="18" charset="0"/>
                            </a:rPr>
                            <m:t>1</m:t>
                          </m:r>
                        </m:sub>
                      </m:sSub>
                      <m:sSubSup>
                        <m:sSubSupPr>
                          <m:ctrlPr>
                            <a:rPr lang="de-DE" b="0" i="1" smtClean="0">
                              <a:latin typeface="Cambria Math" panose="02040503050406030204" pitchFamily="18" charset="0"/>
                              <a:ea typeface="Cambria Math" panose="02040503050406030204" pitchFamily="18" charset="0"/>
                            </a:rPr>
                          </m:ctrlPr>
                        </m:sSubSupPr>
                        <m:e>
                          <m:r>
                            <a:rPr lang="de-DE" b="0" i="1" smtClean="0">
                              <a:latin typeface="Cambria Math" panose="02040503050406030204" pitchFamily="18" charset="0"/>
                              <a:ea typeface="Cambria Math" panose="02040503050406030204" pitchFamily="18" charset="0"/>
                            </a:rPr>
                            <m:t>𝜇</m:t>
                          </m:r>
                        </m:e>
                        <m:sub>
                          <m:r>
                            <a:rPr lang="de-DE" b="0" i="1" smtClean="0">
                              <a:latin typeface="Cambria Math" panose="02040503050406030204" pitchFamily="18" charset="0"/>
                              <a:ea typeface="Cambria Math" panose="02040503050406030204" pitchFamily="18" charset="0"/>
                            </a:rPr>
                            <m:t>0</m:t>
                          </m:r>
                        </m:sub>
                        <m:sup>
                          <m:r>
                            <a:rPr lang="de-DE" b="0" i="1" smtClean="0">
                              <a:latin typeface="Cambria Math" panose="02040503050406030204" pitchFamily="18" charset="0"/>
                              <a:ea typeface="Cambria Math" panose="02040503050406030204" pitchFamily="18" charset="0"/>
                            </a:rPr>
                            <m:t>2</m:t>
                          </m:r>
                        </m:sup>
                      </m:sSubSup>
                      <m:r>
                        <m:rPr>
                          <m:sty m:val="p"/>
                        </m:rPr>
                        <a:rPr lang="de-DE" b="0" i="0" smtClean="0">
                          <a:latin typeface="Cambria Math" panose="02040503050406030204" pitchFamily="18" charset="0"/>
                          <a:ea typeface="Cambria Math" panose="02040503050406030204" pitchFamily="18" charset="0"/>
                        </a:rPr>
                        <m:t>exp</m:t>
                      </m:r>
                      <m:r>
                        <a:rPr lang="de-DE" b="0" i="1" smtClean="0">
                          <a:latin typeface="Cambria Math" panose="02040503050406030204" pitchFamily="18" charset="0"/>
                          <a:ea typeface="Cambria Math" panose="02040503050406030204" pitchFamily="18" charset="0"/>
                        </a:rPr>
                        <m:t>⁡</m:t>
                      </m:r>
                      <m:d>
                        <m:dPr>
                          <m:ctrlPr>
                            <a:rPr lang="de-DE" b="0" i="1" smtClean="0">
                              <a:latin typeface="Cambria Math" panose="02040503050406030204" pitchFamily="18" charset="0"/>
                              <a:ea typeface="Cambria Math" panose="02040503050406030204" pitchFamily="18" charset="0"/>
                            </a:rPr>
                          </m:ctrlPr>
                        </m:dPr>
                        <m:e>
                          <m:r>
                            <a:rPr lang="de-DE" sz="1400" i="1" smtClean="0">
                              <a:latin typeface="Cambria Math" panose="02040503050406030204" pitchFamily="18" charset="0"/>
                            </a:rPr>
                            <m:t>−</m:t>
                          </m:r>
                          <m:f>
                            <m:fPr>
                              <m:ctrlPr>
                                <a:rPr lang="de-DE" sz="1400" i="1">
                                  <a:latin typeface="Cambria Math" panose="02040503050406030204" pitchFamily="18" charset="0"/>
                                  <a:ea typeface="Cambria Math" panose="02040503050406030204" pitchFamily="18" charset="0"/>
                                </a:rPr>
                              </m:ctrlPr>
                            </m:fPr>
                            <m:num>
                              <m:r>
                                <m:rPr>
                                  <m:sty m:val="p"/>
                                </m:rPr>
                                <a:rPr lang="el-GR" sz="1400" i="1">
                                  <a:latin typeface="Cambria Math" panose="02040503050406030204" pitchFamily="18" charset="0"/>
                                  <a:ea typeface="Cambria Math" panose="02040503050406030204" pitchFamily="18" charset="0"/>
                                </a:rPr>
                                <m:t>Δ</m:t>
                              </m:r>
                            </m:num>
                            <m:den>
                              <m:sSub>
                                <m:sSubPr>
                                  <m:ctrlPr>
                                    <a:rPr lang="de-DE" sz="1400" i="1">
                                      <a:latin typeface="Cambria Math" panose="02040503050406030204" pitchFamily="18" charset="0"/>
                                      <a:ea typeface="Cambria Math" panose="02040503050406030204" pitchFamily="18" charset="0"/>
                                    </a:rPr>
                                  </m:ctrlPr>
                                </m:sSubPr>
                                <m:e>
                                  <m:r>
                                    <a:rPr lang="de-DE" sz="1400" i="1">
                                      <a:latin typeface="Cambria Math" panose="02040503050406030204" pitchFamily="18" charset="0"/>
                                      <a:ea typeface="Cambria Math" panose="02040503050406030204" pitchFamily="18" charset="0"/>
                                    </a:rPr>
                                    <m:t>𝑘</m:t>
                                  </m:r>
                                </m:e>
                                <m:sub>
                                  <m:r>
                                    <a:rPr lang="de-DE" sz="1400" i="1">
                                      <a:latin typeface="Cambria Math" panose="02040503050406030204" pitchFamily="18" charset="0"/>
                                      <a:ea typeface="Cambria Math" panose="02040503050406030204" pitchFamily="18" charset="0"/>
                                    </a:rPr>
                                    <m:t>𝑏</m:t>
                                  </m:r>
                                </m:sub>
                              </m:sSub>
                              <m:r>
                                <a:rPr lang="de-DE" sz="1400" i="1">
                                  <a:latin typeface="Cambria Math" panose="02040503050406030204" pitchFamily="18" charset="0"/>
                                  <a:ea typeface="Cambria Math" panose="02040503050406030204" pitchFamily="18" charset="0"/>
                                </a:rPr>
                                <m:t>𝑇</m:t>
                              </m:r>
                            </m:den>
                          </m:f>
                        </m:e>
                      </m:d>
                    </m:oMath>
                  </m:oMathPara>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6174341" y="3804052"/>
                <a:ext cx="2969659" cy="622350"/>
              </a:xfrm>
              <a:prstGeom prst="rect">
                <a:avLst/>
              </a:prstGeom>
              <a:blipFill>
                <a:blip r:embed="rId4"/>
                <a:stretch>
                  <a:fillRect/>
                </a:stretch>
              </a:blipFill>
            </p:spPr>
            <p:txBody>
              <a:bodyPr/>
              <a:lstStyle/>
              <a:p>
                <a:r>
                  <a:rPr lang="en-CA">
                    <a:noFill/>
                  </a:rPr>
                  <a:t> </a:t>
                </a:r>
              </a:p>
            </p:txBody>
          </p:sp>
        </mc:Fallback>
      </mc:AlternateContent>
      <p:sp>
        <p:nvSpPr>
          <p:cNvPr id="9" name="Rectangle 8"/>
          <p:cNvSpPr/>
          <p:nvPr/>
        </p:nvSpPr>
        <p:spPr>
          <a:xfrm>
            <a:off x="6151961" y="4466615"/>
            <a:ext cx="2672164" cy="1754326"/>
          </a:xfrm>
          <a:prstGeom prst="rect">
            <a:avLst/>
          </a:prstGeom>
        </p:spPr>
        <p:txBody>
          <a:bodyPr wrap="square">
            <a:spAutoFit/>
          </a:bodyPr>
          <a:lstStyle/>
          <a:p>
            <a:r>
              <a:rPr lang="en-CA" i="1" dirty="0" smtClean="0"/>
              <a:t>Left: </a:t>
            </a:r>
            <a:r>
              <a:rPr lang="el-GR" i="1" dirty="0" smtClean="0"/>
              <a:t>σ</a:t>
            </a:r>
            <a:r>
              <a:rPr lang="el-GR" i="1" baseline="-25000" dirty="0" smtClean="0"/>
              <a:t>1</a:t>
            </a:r>
            <a:r>
              <a:rPr lang="en-CA" i="1" dirty="0" smtClean="0"/>
              <a:t> calculated for different levels of quasiparticle overheating parametrized by </a:t>
            </a:r>
            <a:r>
              <a:rPr lang="el-GR" i="1" dirty="0" smtClean="0"/>
              <a:t>α</a:t>
            </a:r>
            <a:r>
              <a:rPr lang="en-CA" i="1" dirty="0" smtClean="0"/>
              <a:t>. Right: </a:t>
            </a:r>
            <a:r>
              <a:rPr lang="en-CA" i="1" dirty="0" err="1" smtClean="0"/>
              <a:t>Nb</a:t>
            </a:r>
            <a:r>
              <a:rPr lang="en-CA" i="1" dirty="0" smtClean="0"/>
              <a:t> </a:t>
            </a:r>
            <a:r>
              <a:rPr lang="en-CA" i="1" dirty="0"/>
              <a:t>cavity at 1.75 </a:t>
            </a:r>
            <a:r>
              <a:rPr lang="en-CA" i="1" dirty="0" smtClean="0"/>
              <a:t>GHz fitted with </a:t>
            </a:r>
            <a:r>
              <a:rPr lang="el-GR" i="1" dirty="0"/>
              <a:t>α</a:t>
            </a:r>
            <a:r>
              <a:rPr lang="en-CA" i="1" dirty="0"/>
              <a:t>=0.91</a:t>
            </a:r>
          </a:p>
        </p:txBody>
      </p:sp>
    </p:spTree>
    <p:extLst>
      <p:ext uri="{BB962C8B-B14F-4D97-AF65-F5344CB8AC3E}">
        <p14:creationId xmlns:p14="http://schemas.microsoft.com/office/powerpoint/2010/main" val="16249138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800" dirty="0"/>
              <a:t>Surface treatments for State of the art SRF cavities</a:t>
            </a:r>
          </a:p>
        </p:txBody>
      </p:sp>
      <p:sp>
        <p:nvSpPr>
          <p:cNvPr id="3" name="Content Placeholder 2"/>
          <p:cNvSpPr>
            <a:spLocks noGrp="1"/>
          </p:cNvSpPr>
          <p:nvPr>
            <p:ph idx="1"/>
          </p:nvPr>
        </p:nvSpPr>
        <p:spPr>
          <a:xfrm>
            <a:off x="282765" y="4869160"/>
            <a:ext cx="5616624" cy="2016224"/>
          </a:xfrm>
        </p:spPr>
        <p:txBody>
          <a:bodyPr>
            <a:noAutofit/>
          </a:bodyPr>
          <a:lstStyle/>
          <a:p>
            <a:pPr marL="0" indent="0">
              <a:buNone/>
            </a:pPr>
            <a:r>
              <a:rPr lang="en-CA" sz="2000" i="1" dirty="0" smtClean="0"/>
              <a:t>Maximum </a:t>
            </a:r>
            <a:r>
              <a:rPr lang="en-CA" sz="2000" i="1" dirty="0"/>
              <a:t>quality factor and accelerating gradient depend on surface treatment but also on RF frequency, cavity shape (surface field configuration), ambient magnetic flux in a correlated and not fully understood way </a:t>
            </a:r>
          </a:p>
        </p:txBody>
      </p:sp>
      <p:pic>
        <p:nvPicPr>
          <p:cNvPr id="21" name="Picture 20"/>
          <p:cNvPicPr>
            <a:picLocks noChangeAspect="1"/>
          </p:cNvPicPr>
          <p:nvPr/>
        </p:nvPicPr>
        <p:blipFill>
          <a:blip r:embed="rId2"/>
          <a:stretch>
            <a:fillRect/>
          </a:stretch>
        </p:blipFill>
        <p:spPr>
          <a:xfrm>
            <a:off x="395536" y="948865"/>
            <a:ext cx="5391082" cy="3920295"/>
          </a:xfrm>
          <a:prstGeom prst="rect">
            <a:avLst/>
          </a:prstGeom>
          <a:noFill/>
          <a:ln>
            <a:solidFill>
              <a:schemeClr val="tx1"/>
            </a:solidFill>
          </a:ln>
        </p:spPr>
      </p:pic>
      <p:sp>
        <p:nvSpPr>
          <p:cNvPr id="4" name="Rectangle 3"/>
          <p:cNvSpPr/>
          <p:nvPr/>
        </p:nvSpPr>
        <p:spPr>
          <a:xfrm>
            <a:off x="6051104" y="1447746"/>
            <a:ext cx="2646040" cy="4801314"/>
          </a:xfrm>
          <a:prstGeom prst="rect">
            <a:avLst/>
          </a:prstGeom>
        </p:spPr>
        <p:txBody>
          <a:bodyPr wrap="square">
            <a:spAutoFit/>
          </a:bodyPr>
          <a:lstStyle/>
          <a:p>
            <a:pPr marL="285750" indent="-285750">
              <a:buFont typeface="Arial" panose="020B0604020202020204" pitchFamily="34" charset="0"/>
              <a:buChar char="•"/>
            </a:pPr>
            <a:r>
              <a:rPr lang="en-CA" dirty="0" err="1"/>
              <a:t>Nb</a:t>
            </a:r>
            <a:r>
              <a:rPr lang="en-CA" dirty="0"/>
              <a:t> is reaching fundamental limits in quality factor and accelerating gradient.</a:t>
            </a:r>
          </a:p>
          <a:p>
            <a:pPr marL="285750" indent="-285750">
              <a:buFont typeface="Arial" panose="020B0604020202020204" pitchFamily="34" charset="0"/>
              <a:buChar char="•"/>
            </a:pPr>
            <a:r>
              <a:rPr lang="en-CA" dirty="0"/>
              <a:t>Unfortunately so far we can have only one or the other and only for elliptical niobium cavities. </a:t>
            </a:r>
          </a:p>
          <a:p>
            <a:pPr marL="285750" indent="-285750">
              <a:buFont typeface="Arial" panose="020B0604020202020204" pitchFamily="34" charset="0"/>
              <a:buChar char="•"/>
            </a:pPr>
            <a:r>
              <a:rPr lang="en-CA" dirty="0"/>
              <a:t>There is still margin for improvement of non-elliptical cavities. </a:t>
            </a:r>
          </a:p>
          <a:p>
            <a:pPr marL="285750" indent="-285750">
              <a:buFont typeface="Arial" panose="020B0604020202020204" pitchFamily="34" charset="0"/>
              <a:buChar char="•"/>
            </a:pPr>
            <a:r>
              <a:rPr lang="en-CA" dirty="0"/>
              <a:t>For performance far beyond the state of the art of elliptical cavities materials other than </a:t>
            </a:r>
            <a:r>
              <a:rPr lang="en-CA" dirty="0" err="1"/>
              <a:t>Nb</a:t>
            </a:r>
            <a:r>
              <a:rPr lang="en-CA" dirty="0"/>
              <a:t> need to considered</a:t>
            </a:r>
            <a:endParaRPr lang="en-CA" b="1" dirty="0"/>
          </a:p>
        </p:txBody>
      </p:sp>
      <p:sp>
        <p:nvSpPr>
          <p:cNvPr id="6" name="TextBox 5"/>
          <p:cNvSpPr txBox="1"/>
          <p:nvPr/>
        </p:nvSpPr>
        <p:spPr>
          <a:xfrm>
            <a:off x="5580112" y="893748"/>
            <a:ext cx="2919454"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CA" dirty="0" smtClean="0"/>
              <a:t>Are these fundamental limit?</a:t>
            </a:r>
            <a:endParaRPr lang="en-CA" dirty="0"/>
          </a:p>
        </p:txBody>
      </p:sp>
      <p:cxnSp>
        <p:nvCxnSpPr>
          <p:cNvPr id="7" name="Straight Arrow Connector 6"/>
          <p:cNvCxnSpPr/>
          <p:nvPr/>
        </p:nvCxnSpPr>
        <p:spPr>
          <a:xfrm flipH="1">
            <a:off x="2987824" y="1078414"/>
            <a:ext cx="2592288" cy="18466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364089" y="1263080"/>
            <a:ext cx="792087" cy="122981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Footer Placeholder 12"/>
          <p:cNvSpPr>
            <a:spLocks noGrp="1"/>
          </p:cNvSpPr>
          <p:nvPr>
            <p:ph type="ftr" sz="quarter" idx="11"/>
          </p:nvPr>
        </p:nvSpPr>
        <p:spPr/>
        <p:txBody>
          <a:bodyPr/>
          <a:lstStyle/>
          <a:p>
            <a:r>
              <a:rPr lang="en-US" smtClean="0"/>
              <a:t>T. Junginger – IAS Saskatoon </a:t>
            </a:r>
            <a:endParaRPr lang="en-CA" dirty="0"/>
          </a:p>
        </p:txBody>
      </p:sp>
      <p:sp>
        <p:nvSpPr>
          <p:cNvPr id="14" name="Slide Number Placeholder 13"/>
          <p:cNvSpPr>
            <a:spLocks noGrp="1"/>
          </p:cNvSpPr>
          <p:nvPr>
            <p:ph type="sldNum" sz="quarter" idx="12"/>
          </p:nvPr>
        </p:nvSpPr>
        <p:spPr/>
        <p:txBody>
          <a:bodyPr/>
          <a:lstStyle/>
          <a:p>
            <a:fld id="{A5133171-1A2B-45AF-BC19-83A39A9692BB}" type="slidenum">
              <a:rPr lang="en-CA" smtClean="0"/>
              <a:pPr/>
              <a:t>61</a:t>
            </a:fld>
            <a:r>
              <a:rPr lang="en-CA" smtClean="0"/>
              <a:t>/62</a:t>
            </a:r>
            <a:endParaRPr lang="en-CA" dirty="0"/>
          </a:p>
        </p:txBody>
      </p:sp>
    </p:spTree>
    <p:extLst>
      <p:ext uri="{BB962C8B-B14F-4D97-AF65-F5344CB8AC3E}">
        <p14:creationId xmlns:p14="http://schemas.microsoft.com/office/powerpoint/2010/main" val="3549570089"/>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3"/>
    </p:ext>
  </p:extLst>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CA"/>
          </a:p>
        </p:txBody>
      </p:sp>
      <p:sp>
        <p:nvSpPr>
          <p:cNvPr id="3" name="Content Placeholder 2"/>
          <p:cNvSpPr>
            <a:spLocks noGrp="1"/>
          </p:cNvSpPr>
          <p:nvPr>
            <p:ph idx="1"/>
          </p:nvPr>
        </p:nvSpPr>
        <p:spPr/>
        <p:txBody>
          <a:bodyPr/>
          <a:lstStyle/>
          <a:p>
            <a:endParaRPr lang="en-CA"/>
          </a:p>
        </p:txBody>
      </p:sp>
      <p:pic>
        <p:nvPicPr>
          <p:cNvPr id="6" name="Picture 5"/>
          <p:cNvPicPr>
            <a:picLocks noChangeAspect="1"/>
          </p:cNvPicPr>
          <p:nvPr/>
        </p:nvPicPr>
        <p:blipFill>
          <a:blip r:embed="rId2"/>
          <a:stretch>
            <a:fillRect/>
          </a:stretch>
        </p:blipFill>
        <p:spPr>
          <a:xfrm>
            <a:off x="-823913" y="-485775"/>
            <a:ext cx="10791825" cy="7829550"/>
          </a:xfrm>
          <a:prstGeom prst="rect">
            <a:avLst/>
          </a:prstGeom>
        </p:spPr>
      </p:pic>
      <p:sp>
        <p:nvSpPr>
          <p:cNvPr id="7" name="Footer Placeholder 6"/>
          <p:cNvSpPr>
            <a:spLocks noGrp="1"/>
          </p:cNvSpPr>
          <p:nvPr>
            <p:ph type="ftr" sz="quarter" idx="11"/>
          </p:nvPr>
        </p:nvSpPr>
        <p:spPr/>
        <p:txBody>
          <a:bodyPr/>
          <a:lstStyle/>
          <a:p>
            <a:r>
              <a:rPr lang="en-US" smtClean="0"/>
              <a:t>T. Junginger – IAS Saskatoon </a:t>
            </a:r>
            <a:endParaRPr lang="en-CA" dirty="0"/>
          </a:p>
        </p:txBody>
      </p:sp>
      <p:sp>
        <p:nvSpPr>
          <p:cNvPr id="8" name="Slide Number Placeholder 7"/>
          <p:cNvSpPr>
            <a:spLocks noGrp="1"/>
          </p:cNvSpPr>
          <p:nvPr>
            <p:ph type="sldNum" sz="quarter" idx="12"/>
          </p:nvPr>
        </p:nvSpPr>
        <p:spPr/>
        <p:txBody>
          <a:bodyPr/>
          <a:lstStyle/>
          <a:p>
            <a:fld id="{A5133171-1A2B-45AF-BC19-83A39A9692BB}" type="slidenum">
              <a:rPr lang="en-CA" smtClean="0"/>
              <a:pPr/>
              <a:t>62</a:t>
            </a:fld>
            <a:r>
              <a:rPr lang="en-CA" smtClean="0"/>
              <a:t>/62</a:t>
            </a:r>
            <a:endParaRPr lang="en-CA" dirty="0"/>
          </a:p>
        </p:txBody>
      </p:sp>
    </p:spTree>
    <p:extLst>
      <p:ext uri="{BB962C8B-B14F-4D97-AF65-F5344CB8AC3E}">
        <p14:creationId xmlns:p14="http://schemas.microsoft.com/office/powerpoint/2010/main" val="8378533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Outline</a:t>
            </a:r>
            <a:endParaRPr lang="en-CA" b="1" dirty="0"/>
          </a:p>
        </p:txBody>
      </p:sp>
      <p:sp>
        <p:nvSpPr>
          <p:cNvPr id="3" name="Content Placeholder 2"/>
          <p:cNvSpPr>
            <a:spLocks noGrp="1"/>
          </p:cNvSpPr>
          <p:nvPr>
            <p:ph idx="1"/>
          </p:nvPr>
        </p:nvSpPr>
        <p:spPr/>
        <p:txBody>
          <a:bodyPr>
            <a:normAutofit fontScale="70000" lnSpcReduction="20000"/>
          </a:bodyPr>
          <a:lstStyle/>
          <a:p>
            <a:r>
              <a:rPr lang="en-CA" dirty="0" smtClean="0"/>
              <a:t>Quick recap of London theory and demonstration of the Meissner effect</a:t>
            </a:r>
          </a:p>
          <a:p>
            <a:r>
              <a:rPr lang="en-CA" dirty="0" smtClean="0"/>
              <a:t>Surface Resistance </a:t>
            </a:r>
          </a:p>
          <a:p>
            <a:pPr lvl="1"/>
            <a:r>
              <a:rPr lang="en-CA" dirty="0" smtClean="0"/>
              <a:t>Electrodynamics of normal conductors</a:t>
            </a:r>
          </a:p>
          <a:p>
            <a:pPr lvl="2"/>
            <a:r>
              <a:rPr lang="en-CA" dirty="0" smtClean="0"/>
              <a:t>Normal and anomalous skin effect</a:t>
            </a:r>
          </a:p>
          <a:p>
            <a:pPr lvl="1"/>
            <a:r>
              <a:rPr lang="en-CA" dirty="0" smtClean="0"/>
              <a:t>Electrodynamics of superconductors </a:t>
            </a:r>
          </a:p>
          <a:p>
            <a:pPr lvl="2"/>
            <a:r>
              <a:rPr lang="en-CA" dirty="0"/>
              <a:t>Surface impedance of superconductors in the two fluid model and the BCS theory</a:t>
            </a:r>
          </a:p>
          <a:p>
            <a:pPr lvl="2"/>
            <a:r>
              <a:rPr lang="en-CA" dirty="0" smtClean="0"/>
              <a:t>Residual resistance </a:t>
            </a:r>
          </a:p>
          <a:p>
            <a:pPr lvl="2"/>
            <a:r>
              <a:rPr lang="en-CA" dirty="0" smtClean="0"/>
              <a:t>Field dependence of surface resistance </a:t>
            </a:r>
          </a:p>
          <a:p>
            <a:r>
              <a:rPr lang="en-CA" b="1" dirty="0" smtClean="0"/>
              <a:t>Maximum RF field</a:t>
            </a:r>
          </a:p>
          <a:p>
            <a:pPr lvl="1"/>
            <a:r>
              <a:rPr lang="en-CA" b="1" dirty="0" smtClean="0"/>
              <a:t>DC critical fields, </a:t>
            </a:r>
            <a:r>
              <a:rPr lang="en-CA" b="1" dirty="0" err="1" smtClean="0"/>
              <a:t>Hc</a:t>
            </a:r>
            <a:r>
              <a:rPr lang="en-CA" b="1" dirty="0" smtClean="0"/>
              <a:t>, Hc1, Hc2, </a:t>
            </a:r>
            <a:r>
              <a:rPr lang="en-CA" b="1" dirty="0" err="1" smtClean="0"/>
              <a:t>Hsh</a:t>
            </a:r>
            <a:endParaRPr lang="en-CA" b="1" dirty="0" smtClean="0"/>
          </a:p>
          <a:p>
            <a:pPr lvl="1"/>
            <a:r>
              <a:rPr lang="en-CA" b="1" dirty="0" smtClean="0"/>
              <a:t>Critical field under RF </a:t>
            </a:r>
          </a:p>
          <a:p>
            <a:r>
              <a:rPr lang="en-CA" dirty="0" smtClean="0"/>
              <a:t>Materials for SRF </a:t>
            </a:r>
          </a:p>
          <a:p>
            <a:pPr lvl="1"/>
            <a:r>
              <a:rPr lang="en-CA" dirty="0" smtClean="0"/>
              <a:t>Why niobium</a:t>
            </a:r>
          </a:p>
          <a:p>
            <a:pPr lvl="1"/>
            <a:r>
              <a:rPr lang="en-CA" dirty="0" smtClean="0"/>
              <a:t>Materials beyond niobium</a:t>
            </a:r>
          </a:p>
          <a:p>
            <a:pPr lvl="1"/>
            <a:r>
              <a:rPr lang="en-CA" dirty="0" smtClean="0"/>
              <a:t>Multilayers</a:t>
            </a:r>
          </a:p>
        </p:txBody>
      </p:sp>
      <p:sp>
        <p:nvSpPr>
          <p:cNvPr id="4" name="Footer Placeholder 3"/>
          <p:cNvSpPr>
            <a:spLocks noGrp="1"/>
          </p:cNvSpPr>
          <p:nvPr>
            <p:ph type="ftr" sz="quarter" idx="11"/>
          </p:nvPr>
        </p:nvSpPr>
        <p:spPr/>
        <p:txBody>
          <a:bodyPr/>
          <a:lstStyle/>
          <a:p>
            <a:r>
              <a:rPr lang="en-US" smtClean="0"/>
              <a:t>T. Junginger – IAS Saskatoon </a:t>
            </a:r>
            <a:endParaRPr lang="en-CA" dirty="0"/>
          </a:p>
        </p:txBody>
      </p:sp>
      <p:sp>
        <p:nvSpPr>
          <p:cNvPr id="5" name="Slide Number Placeholder 4"/>
          <p:cNvSpPr>
            <a:spLocks noGrp="1"/>
          </p:cNvSpPr>
          <p:nvPr>
            <p:ph type="sldNum" sz="quarter" idx="12"/>
          </p:nvPr>
        </p:nvSpPr>
        <p:spPr/>
        <p:txBody>
          <a:bodyPr/>
          <a:lstStyle/>
          <a:p>
            <a:fld id="{A5133171-1A2B-45AF-BC19-83A39A9692BB}" type="slidenum">
              <a:rPr lang="en-CA" smtClean="0"/>
              <a:pPr/>
              <a:t>63</a:t>
            </a:fld>
            <a:r>
              <a:rPr lang="en-CA" smtClean="0"/>
              <a:t>/62</a:t>
            </a:r>
            <a:endParaRPr lang="en-CA" dirty="0"/>
          </a:p>
        </p:txBody>
      </p:sp>
    </p:spTree>
    <p:extLst>
      <p:ext uri="{BB962C8B-B14F-4D97-AF65-F5344CB8AC3E}">
        <p14:creationId xmlns:p14="http://schemas.microsoft.com/office/powerpoint/2010/main" val="24556064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Energy balance at a SC-NC interface</a:t>
            </a:r>
            <a:endParaRPr lang="en-CA" dirty="0"/>
          </a:p>
        </p:txBody>
      </p:sp>
      <p:sp>
        <p:nvSpPr>
          <p:cNvPr id="6" name="TextBox 59"/>
          <p:cNvSpPr>
            <a:spLocks noChangeArrowheads="1"/>
          </p:cNvSpPr>
          <p:nvPr/>
        </p:nvSpPr>
        <p:spPr bwMode="auto">
          <a:xfrm>
            <a:off x="1360715" y="1161707"/>
            <a:ext cx="4796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dirty="0" err="1">
                <a:solidFill>
                  <a:srgbClr val="000000"/>
                </a:solidFill>
                <a:ea typeface="HG創英ﾌﾟﾚｾﾞﾝｽEB" charset="0"/>
                <a:cs typeface="Arial" pitchFamily="34" charset="0"/>
                <a:sym typeface="HG創英ﾌﾟﾚｾﾞﾝｽEB" charset="0"/>
              </a:rPr>
              <a:t>s.c</a:t>
            </a:r>
            <a:endParaRPr lang="en-US" altLang="zh-CN" dirty="0">
              <a:cs typeface="Arial" pitchFamily="34" charset="0"/>
            </a:endParaRPr>
          </a:p>
        </p:txBody>
      </p:sp>
      <p:graphicFrame>
        <p:nvGraphicFramePr>
          <p:cNvPr id="7" name="Object 6"/>
          <p:cNvGraphicFramePr>
            <a:graphicFrameLocks noChangeAspect="1"/>
          </p:cNvGraphicFramePr>
          <p:nvPr>
            <p:extLst/>
          </p:nvPr>
        </p:nvGraphicFramePr>
        <p:xfrm>
          <a:off x="4538663" y="1971224"/>
          <a:ext cx="2606675" cy="1093787"/>
        </p:xfrm>
        <a:graphic>
          <a:graphicData uri="http://schemas.openxmlformats.org/presentationml/2006/ole">
            <mc:AlternateContent xmlns:mc="http://schemas.openxmlformats.org/markup-compatibility/2006">
              <mc:Choice xmlns:v="urn:schemas-microsoft-com:vml" Requires="v">
                <p:oleObj spid="_x0000_s36891" name="Equation" r:id="rId4" imgW="1574640" imgH="660240" progId="Equation.3">
                  <p:embed/>
                </p:oleObj>
              </mc:Choice>
              <mc:Fallback>
                <p:oleObj name="Equation" r:id="rId4" imgW="1574640" imgH="660240" progId="Equation.3">
                  <p:embed/>
                  <p:pic>
                    <p:nvPicPr>
                      <p:cNvPr id="7" name="Object 6"/>
                      <p:cNvPicPr>
                        <a:picLocks noChangeAspect="1" noChangeArrowheads="1"/>
                      </p:cNvPicPr>
                      <p:nvPr/>
                    </p:nvPicPr>
                    <p:blipFill>
                      <a:blip r:embed="rId5"/>
                      <a:srcRect/>
                      <a:stretch>
                        <a:fillRect/>
                      </a:stretch>
                    </p:blipFill>
                    <p:spPr bwMode="auto">
                      <a:xfrm>
                        <a:off x="4538663" y="1971224"/>
                        <a:ext cx="2606675"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59"/>
          <p:cNvSpPr>
            <a:spLocks noChangeArrowheads="1"/>
          </p:cNvSpPr>
          <p:nvPr/>
        </p:nvSpPr>
        <p:spPr bwMode="auto">
          <a:xfrm>
            <a:off x="40133" y="1133495"/>
            <a:ext cx="13858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dirty="0" smtClean="0">
                <a:solidFill>
                  <a:srgbClr val="000000"/>
                </a:solidFill>
                <a:ea typeface="HG創英ﾌﾟﾚｾﾞﾝｽEB" charset="0"/>
                <a:cs typeface="Arial" pitchFamily="34" charset="0"/>
                <a:sym typeface="HG創英ﾌﾟﾚｾﾞﾝｽEB" charset="0"/>
              </a:rPr>
              <a:t>Vacuum/</a:t>
            </a:r>
            <a:r>
              <a:rPr lang="en-US" altLang="zh-CN" dirty="0" err="1" smtClean="0">
                <a:solidFill>
                  <a:srgbClr val="000000"/>
                </a:solidFill>
                <a:ea typeface="HG創英ﾌﾟﾚｾﾞﾝｽEB" charset="0"/>
                <a:cs typeface="Arial" pitchFamily="34" charset="0"/>
                <a:sym typeface="HG創英ﾌﾟﾚｾﾞﾝｽEB" charset="0"/>
              </a:rPr>
              <a:t>n.c</a:t>
            </a:r>
            <a:endParaRPr lang="en-US" altLang="zh-CN" dirty="0">
              <a:cs typeface="Arial" pitchFamily="34" charset="0"/>
            </a:endParaRPr>
          </a:p>
        </p:txBody>
      </p:sp>
      <mc:AlternateContent xmlns:mc="http://schemas.openxmlformats.org/markup-compatibility/2006" xmlns:a14="http://schemas.microsoft.com/office/drawing/2010/main">
        <mc:Choice Requires="a14">
          <p:sp>
            <p:nvSpPr>
              <p:cNvPr id="9" name="TextBox 8"/>
              <p:cNvSpPr txBox="1"/>
              <p:nvPr/>
            </p:nvSpPr>
            <p:spPr>
              <a:xfrm>
                <a:off x="7538002" y="3048008"/>
                <a:ext cx="1713482" cy="6560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a:rPr>
                            <m:t>𝐵</m:t>
                          </m:r>
                        </m:e>
                        <m:sub>
                          <m:r>
                            <a:rPr lang="en-GB" b="0" i="1" smtClean="0">
                              <a:latin typeface="Cambria Math"/>
                            </a:rPr>
                            <m:t>𝑐</m:t>
                          </m:r>
                          <m:r>
                            <a:rPr lang="en-GB" b="0" i="1" smtClean="0">
                              <a:latin typeface="Cambria Math"/>
                            </a:rPr>
                            <m:t>1</m:t>
                          </m:r>
                        </m:sub>
                      </m:sSub>
                      <m:r>
                        <a:rPr lang="en-GB" b="0" i="0" smtClean="0">
                          <a:latin typeface="Cambria Math"/>
                        </a:rPr>
                        <m:t>=</m:t>
                      </m:r>
                      <m:r>
                        <a:rPr lang="en-GB" b="0" i="1" smtClean="0">
                          <a:latin typeface="Cambria Math"/>
                        </a:rPr>
                        <m:t> </m:t>
                      </m:r>
                      <m:rad>
                        <m:radPr>
                          <m:degHide m:val="on"/>
                          <m:ctrlPr>
                            <a:rPr lang="en-GB" b="0" i="1" smtClean="0">
                              <a:latin typeface="Cambria Math" panose="02040503050406030204" pitchFamily="18" charset="0"/>
                            </a:rPr>
                          </m:ctrlPr>
                        </m:radPr>
                        <m:deg/>
                        <m:e>
                          <m:f>
                            <m:fPr>
                              <m:type m:val="skw"/>
                              <m:ctrlPr>
                                <a:rPr lang="en-GB" b="0" i="1" smtClean="0">
                                  <a:latin typeface="Cambria Math" panose="02040503050406030204" pitchFamily="18" charset="0"/>
                                  <a:ea typeface="Cambria Math"/>
                                </a:rPr>
                              </m:ctrlPr>
                            </m:fPr>
                            <m:num>
                              <m:r>
                                <a:rPr lang="en-GB" b="0" i="1" smtClean="0">
                                  <a:latin typeface="Cambria Math"/>
                                  <a:ea typeface="Cambria Math"/>
                                </a:rPr>
                                <m:t>𝜉</m:t>
                              </m:r>
                            </m:num>
                            <m:den>
                              <m:r>
                                <a:rPr lang="en-GB" b="0" i="1" smtClean="0">
                                  <a:latin typeface="Cambria Math"/>
                                  <a:ea typeface="Cambria Math"/>
                                </a:rPr>
                                <m:t>𝜆</m:t>
                              </m:r>
                            </m:den>
                          </m:f>
                        </m:e>
                      </m:rad>
                      <m:sSubSup>
                        <m:sSubSupPr>
                          <m:ctrlPr>
                            <a:rPr lang="en-GB" b="0" i="1" smtClean="0">
                              <a:latin typeface="Cambria Math" panose="02040503050406030204" pitchFamily="18" charset="0"/>
                            </a:rPr>
                          </m:ctrlPr>
                        </m:sSubSupPr>
                        <m:e>
                          <m:r>
                            <a:rPr lang="en-GB" b="0" i="1" smtClean="0">
                              <a:latin typeface="Cambria Math"/>
                            </a:rPr>
                            <m:t>𝐵</m:t>
                          </m:r>
                        </m:e>
                        <m:sub>
                          <m:r>
                            <a:rPr lang="en-GB" b="0" i="1" smtClean="0">
                              <a:latin typeface="Cambria Math"/>
                            </a:rPr>
                            <m:t>𝑐</m:t>
                          </m:r>
                        </m:sub>
                        <m:sup/>
                      </m:sSubSup>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7538002" y="3048008"/>
                <a:ext cx="1713482" cy="656013"/>
              </a:xfrm>
              <a:prstGeom prst="rect">
                <a:avLst/>
              </a:prstGeom>
              <a:blipFill rotWithShape="1">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211960" y="3078077"/>
                <a:ext cx="1726089" cy="1477328"/>
              </a:xfrm>
              <a:prstGeom prst="rect">
                <a:avLst/>
              </a:prstGeom>
              <a:noFill/>
            </p:spPr>
            <p:txBody>
              <a:bodyPr wrap="square" rtlCol="0">
                <a:spAutoFit/>
              </a:bodyPr>
              <a:lstStyle/>
              <a:p>
                <a:r>
                  <a:rPr lang="en-US" u="sng" dirty="0" smtClean="0">
                    <a:solidFill>
                      <a:srgbClr val="FF0000"/>
                    </a:solidFill>
                  </a:rPr>
                  <a:t>Energy loss:</a:t>
                </a:r>
              </a:p>
              <a:p>
                <a:r>
                  <a:rPr lang="en-US" dirty="0" smtClean="0">
                    <a:solidFill>
                      <a:srgbClr val="FF0000"/>
                    </a:solidFill>
                  </a:rPr>
                  <a:t>The density of cooper pairs is suppressed over the distance </a:t>
                </a:r>
                <a14:m>
                  <m:oMath xmlns:m="http://schemas.openxmlformats.org/officeDocument/2006/math">
                    <m:r>
                      <a:rPr lang="en-GB" i="1">
                        <a:solidFill>
                          <a:srgbClr val="FF0000"/>
                        </a:solidFill>
                        <a:latin typeface="Cambria Math"/>
                        <a:ea typeface="Cambria Math"/>
                      </a:rPr>
                      <m:t>𝜉</m:t>
                    </m:r>
                  </m:oMath>
                </a14:m>
                <a:endParaRPr lang="en-US" dirty="0">
                  <a:solidFill>
                    <a:srgbClr val="FF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211960" y="3078077"/>
                <a:ext cx="1726089" cy="1477328"/>
              </a:xfrm>
              <a:prstGeom prst="rect">
                <a:avLst/>
              </a:prstGeom>
              <a:blipFill rotWithShape="1">
                <a:blip r:embed="rId7"/>
                <a:stretch>
                  <a:fillRect l="-3180" t="-2066" r="-4594" b="-578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987261" y="3051577"/>
                <a:ext cx="1503801" cy="1477328"/>
              </a:xfrm>
              <a:prstGeom prst="rect">
                <a:avLst/>
              </a:prstGeom>
              <a:noFill/>
            </p:spPr>
            <p:txBody>
              <a:bodyPr wrap="square" rtlCol="0">
                <a:spAutoFit/>
              </a:bodyPr>
              <a:lstStyle/>
              <a:p>
                <a:r>
                  <a:rPr lang="en-US" u="sng" dirty="0" smtClean="0">
                    <a:solidFill>
                      <a:srgbClr val="00B050"/>
                    </a:solidFill>
                  </a:rPr>
                  <a:t>Energy gain</a:t>
                </a:r>
                <a:r>
                  <a:rPr lang="en-US" dirty="0" smtClean="0">
                    <a:solidFill>
                      <a:srgbClr val="00B050"/>
                    </a:solidFill>
                  </a:rPr>
                  <a:t>:</a:t>
                </a:r>
              </a:p>
              <a:p>
                <a:r>
                  <a:rPr lang="en-US" dirty="0" smtClean="0">
                    <a:solidFill>
                      <a:srgbClr val="00B050"/>
                    </a:solidFill>
                  </a:rPr>
                  <a:t>Field does not need to be expelled over the distance </a:t>
                </a:r>
                <a14:m>
                  <m:oMath xmlns:m="http://schemas.openxmlformats.org/officeDocument/2006/math">
                    <m:r>
                      <a:rPr lang="en-GB" i="1">
                        <a:solidFill>
                          <a:srgbClr val="00B050"/>
                        </a:solidFill>
                        <a:latin typeface="Cambria Math"/>
                        <a:ea typeface="Cambria Math"/>
                      </a:rPr>
                      <m:t>𝜆</m:t>
                    </m:r>
                  </m:oMath>
                </a14:m>
                <a:endParaRPr lang="en-US" dirty="0">
                  <a:solidFill>
                    <a:srgbClr val="00B05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987261" y="3051577"/>
                <a:ext cx="1503801" cy="1477328"/>
              </a:xfrm>
              <a:prstGeom prst="rect">
                <a:avLst/>
              </a:prstGeom>
              <a:blipFill rotWithShape="1">
                <a:blip r:embed="rId8"/>
                <a:stretch>
                  <a:fillRect l="-3239" t="-2066" r="-6478" b="-5785"/>
                </a:stretch>
              </a:blipFill>
            </p:spPr>
            <p:txBody>
              <a:bodyPr/>
              <a:lstStyle/>
              <a:p>
                <a:r>
                  <a:rPr lang="en-CA">
                    <a:noFill/>
                  </a:rPr>
                  <a:t> </a:t>
                </a:r>
              </a:p>
            </p:txBody>
          </p:sp>
        </mc:Fallback>
      </mc:AlternateContent>
      <p:grpSp>
        <p:nvGrpSpPr>
          <p:cNvPr id="12" name="Group 11"/>
          <p:cNvGrpSpPr/>
          <p:nvPr/>
        </p:nvGrpSpPr>
        <p:grpSpPr>
          <a:xfrm>
            <a:off x="-175891" y="1133495"/>
            <a:ext cx="4387851" cy="3290888"/>
            <a:chOff x="899592" y="2809727"/>
            <a:chExt cx="4387851" cy="3290888"/>
          </a:xfrm>
        </p:grpSpPr>
        <p:sp>
          <p:nvSpPr>
            <p:cNvPr id="13" name="Straight Connector 54"/>
            <p:cNvSpPr>
              <a:spLocks noChangeShapeType="1"/>
            </p:cNvSpPr>
            <p:nvPr/>
          </p:nvSpPr>
          <p:spPr bwMode="auto">
            <a:xfrm flipH="1">
              <a:off x="2397307" y="2959210"/>
              <a:ext cx="0" cy="1143367"/>
            </a:xfrm>
            <a:prstGeom prst="line">
              <a:avLst/>
            </a:prstGeom>
            <a:noFill/>
            <a:ln w="15875" cap="flat" cmpd="sng">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4" name="Group 5"/>
            <p:cNvGrpSpPr>
              <a:grpSpLocks noChangeAspect="1"/>
            </p:cNvGrpSpPr>
            <p:nvPr/>
          </p:nvGrpSpPr>
          <p:grpSpPr bwMode="auto">
            <a:xfrm>
              <a:off x="899592" y="2809727"/>
              <a:ext cx="4387851" cy="3290888"/>
              <a:chOff x="528" y="336"/>
              <a:chExt cx="2764" cy="2073"/>
            </a:xfrm>
          </p:grpSpPr>
          <p:sp>
            <p:nvSpPr>
              <p:cNvPr id="17" name="AutoShape 4"/>
              <p:cNvSpPr>
                <a:spLocks noChangeAspect="1" noChangeArrowheads="1" noTextEdit="1"/>
              </p:cNvSpPr>
              <p:nvPr/>
            </p:nvSpPr>
            <p:spPr bwMode="auto">
              <a:xfrm>
                <a:off x="528" y="336"/>
                <a:ext cx="2715" cy="20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Rectangle 6"/>
              <p:cNvSpPr>
                <a:spLocks noChangeArrowheads="1"/>
              </p:cNvSpPr>
              <p:nvPr/>
            </p:nvSpPr>
            <p:spPr bwMode="auto">
              <a:xfrm>
                <a:off x="3242" y="2276"/>
                <a:ext cx="50"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19" name="Freeform 8"/>
              <p:cNvSpPr>
                <a:spLocks noEditPoints="1"/>
              </p:cNvSpPr>
              <p:nvPr/>
            </p:nvSpPr>
            <p:spPr bwMode="auto">
              <a:xfrm>
                <a:off x="1199" y="1802"/>
                <a:ext cx="1802" cy="77"/>
              </a:xfrm>
              <a:custGeom>
                <a:avLst/>
                <a:gdLst/>
                <a:ahLst/>
                <a:cxnLst>
                  <a:cxn ang="0">
                    <a:pos x="0" y="59"/>
                  </a:cxn>
                  <a:cxn ang="0">
                    <a:pos x="4065" y="59"/>
                  </a:cxn>
                  <a:cxn ang="0">
                    <a:pos x="4065" y="94"/>
                  </a:cxn>
                  <a:cxn ang="0">
                    <a:pos x="0" y="94"/>
                  </a:cxn>
                  <a:cxn ang="0">
                    <a:pos x="0" y="59"/>
                  </a:cxn>
                  <a:cxn ang="0">
                    <a:pos x="3991" y="3"/>
                  </a:cxn>
                  <a:cxn ang="0">
                    <a:pos x="4091" y="76"/>
                  </a:cxn>
                  <a:cxn ang="0">
                    <a:pos x="3991" y="150"/>
                  </a:cxn>
                  <a:cxn ang="0">
                    <a:pos x="3988" y="151"/>
                  </a:cxn>
                  <a:cxn ang="0">
                    <a:pos x="3985" y="151"/>
                  </a:cxn>
                  <a:cxn ang="0">
                    <a:pos x="3984" y="153"/>
                  </a:cxn>
                  <a:cxn ang="0">
                    <a:pos x="3981" y="151"/>
                  </a:cxn>
                  <a:cxn ang="0">
                    <a:pos x="3978" y="151"/>
                  </a:cxn>
                  <a:cxn ang="0">
                    <a:pos x="3976" y="150"/>
                  </a:cxn>
                  <a:cxn ang="0">
                    <a:pos x="3974" y="148"/>
                  </a:cxn>
                  <a:cxn ang="0">
                    <a:pos x="3972" y="144"/>
                  </a:cxn>
                  <a:cxn ang="0">
                    <a:pos x="3971" y="141"/>
                  </a:cxn>
                  <a:cxn ang="0">
                    <a:pos x="3971" y="137"/>
                  </a:cxn>
                  <a:cxn ang="0">
                    <a:pos x="3971" y="135"/>
                  </a:cxn>
                  <a:cxn ang="0">
                    <a:pos x="3971" y="132"/>
                  </a:cxn>
                  <a:cxn ang="0">
                    <a:pos x="3972" y="128"/>
                  </a:cxn>
                  <a:cxn ang="0">
                    <a:pos x="3974" y="126"/>
                  </a:cxn>
                  <a:cxn ang="0">
                    <a:pos x="3975" y="123"/>
                  </a:cxn>
                  <a:cxn ang="0">
                    <a:pos x="3978" y="121"/>
                  </a:cxn>
                  <a:cxn ang="0">
                    <a:pos x="4058" y="61"/>
                  </a:cxn>
                  <a:cxn ang="0">
                    <a:pos x="4058" y="92"/>
                  </a:cxn>
                  <a:cxn ang="0">
                    <a:pos x="3978" y="32"/>
                  </a:cxn>
                  <a:cxn ang="0">
                    <a:pos x="3975" y="30"/>
                  </a:cxn>
                  <a:cxn ang="0">
                    <a:pos x="3974" y="27"/>
                  </a:cxn>
                  <a:cxn ang="0">
                    <a:pos x="3972" y="25"/>
                  </a:cxn>
                  <a:cxn ang="0">
                    <a:pos x="3971" y="21"/>
                  </a:cxn>
                  <a:cxn ang="0">
                    <a:pos x="3971" y="18"/>
                  </a:cxn>
                  <a:cxn ang="0">
                    <a:pos x="3971" y="14"/>
                  </a:cxn>
                  <a:cxn ang="0">
                    <a:pos x="3971" y="12"/>
                  </a:cxn>
                  <a:cxn ang="0">
                    <a:pos x="3972" y="9"/>
                  </a:cxn>
                  <a:cxn ang="0">
                    <a:pos x="3974" y="5"/>
                  </a:cxn>
                  <a:cxn ang="0">
                    <a:pos x="3976" y="3"/>
                  </a:cxn>
                  <a:cxn ang="0">
                    <a:pos x="3978" y="2"/>
                  </a:cxn>
                  <a:cxn ang="0">
                    <a:pos x="3981" y="2"/>
                  </a:cxn>
                  <a:cxn ang="0">
                    <a:pos x="3984" y="0"/>
                  </a:cxn>
                  <a:cxn ang="0">
                    <a:pos x="3985" y="0"/>
                  </a:cxn>
                  <a:cxn ang="0">
                    <a:pos x="3988" y="2"/>
                  </a:cxn>
                  <a:cxn ang="0">
                    <a:pos x="3991" y="3"/>
                  </a:cxn>
                  <a:cxn ang="0">
                    <a:pos x="3991" y="3"/>
                  </a:cxn>
                </a:cxnLst>
                <a:rect l="0" t="0" r="r" b="b"/>
                <a:pathLst>
                  <a:path w="4091" h="153">
                    <a:moveTo>
                      <a:pt x="0" y="59"/>
                    </a:moveTo>
                    <a:lnTo>
                      <a:pt x="4065" y="59"/>
                    </a:lnTo>
                    <a:lnTo>
                      <a:pt x="4065" y="94"/>
                    </a:lnTo>
                    <a:lnTo>
                      <a:pt x="0" y="94"/>
                    </a:lnTo>
                    <a:lnTo>
                      <a:pt x="0" y="59"/>
                    </a:lnTo>
                    <a:close/>
                    <a:moveTo>
                      <a:pt x="3991" y="3"/>
                    </a:moveTo>
                    <a:lnTo>
                      <a:pt x="4091" y="76"/>
                    </a:lnTo>
                    <a:lnTo>
                      <a:pt x="3991" y="150"/>
                    </a:lnTo>
                    <a:lnTo>
                      <a:pt x="3988" y="151"/>
                    </a:lnTo>
                    <a:lnTo>
                      <a:pt x="3985" y="151"/>
                    </a:lnTo>
                    <a:lnTo>
                      <a:pt x="3984" y="153"/>
                    </a:lnTo>
                    <a:lnTo>
                      <a:pt x="3981" y="151"/>
                    </a:lnTo>
                    <a:lnTo>
                      <a:pt x="3978" y="151"/>
                    </a:lnTo>
                    <a:lnTo>
                      <a:pt x="3976" y="150"/>
                    </a:lnTo>
                    <a:lnTo>
                      <a:pt x="3974" y="148"/>
                    </a:lnTo>
                    <a:lnTo>
                      <a:pt x="3972" y="144"/>
                    </a:lnTo>
                    <a:lnTo>
                      <a:pt x="3971" y="141"/>
                    </a:lnTo>
                    <a:lnTo>
                      <a:pt x="3971" y="137"/>
                    </a:lnTo>
                    <a:lnTo>
                      <a:pt x="3971" y="135"/>
                    </a:lnTo>
                    <a:lnTo>
                      <a:pt x="3971" y="132"/>
                    </a:lnTo>
                    <a:lnTo>
                      <a:pt x="3972" y="128"/>
                    </a:lnTo>
                    <a:lnTo>
                      <a:pt x="3974" y="126"/>
                    </a:lnTo>
                    <a:lnTo>
                      <a:pt x="3975" y="123"/>
                    </a:lnTo>
                    <a:lnTo>
                      <a:pt x="3978" y="121"/>
                    </a:lnTo>
                    <a:lnTo>
                      <a:pt x="4058" y="61"/>
                    </a:lnTo>
                    <a:lnTo>
                      <a:pt x="4058" y="92"/>
                    </a:lnTo>
                    <a:lnTo>
                      <a:pt x="3978" y="32"/>
                    </a:lnTo>
                    <a:lnTo>
                      <a:pt x="3975" y="30"/>
                    </a:lnTo>
                    <a:lnTo>
                      <a:pt x="3974" y="27"/>
                    </a:lnTo>
                    <a:lnTo>
                      <a:pt x="3972" y="25"/>
                    </a:lnTo>
                    <a:lnTo>
                      <a:pt x="3971" y="21"/>
                    </a:lnTo>
                    <a:lnTo>
                      <a:pt x="3971" y="18"/>
                    </a:lnTo>
                    <a:lnTo>
                      <a:pt x="3971" y="14"/>
                    </a:lnTo>
                    <a:lnTo>
                      <a:pt x="3971" y="12"/>
                    </a:lnTo>
                    <a:lnTo>
                      <a:pt x="3972" y="9"/>
                    </a:lnTo>
                    <a:lnTo>
                      <a:pt x="3974" y="5"/>
                    </a:lnTo>
                    <a:lnTo>
                      <a:pt x="3976" y="3"/>
                    </a:lnTo>
                    <a:lnTo>
                      <a:pt x="3978" y="2"/>
                    </a:lnTo>
                    <a:lnTo>
                      <a:pt x="3981" y="2"/>
                    </a:lnTo>
                    <a:lnTo>
                      <a:pt x="3984" y="0"/>
                    </a:lnTo>
                    <a:lnTo>
                      <a:pt x="3985" y="0"/>
                    </a:lnTo>
                    <a:lnTo>
                      <a:pt x="3988" y="2"/>
                    </a:lnTo>
                    <a:lnTo>
                      <a:pt x="3991" y="3"/>
                    </a:lnTo>
                    <a:lnTo>
                      <a:pt x="3991" y="3"/>
                    </a:lnTo>
                    <a:close/>
                  </a:path>
                </a:pathLst>
              </a:cu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9"/>
              <p:cNvSpPr>
                <a:spLocks noEditPoints="1"/>
              </p:cNvSpPr>
              <p:nvPr/>
            </p:nvSpPr>
            <p:spPr bwMode="auto">
              <a:xfrm>
                <a:off x="1473" y="915"/>
                <a:ext cx="5" cy="1248"/>
              </a:xfrm>
              <a:custGeom>
                <a:avLst/>
                <a:gdLst/>
                <a:ahLst/>
                <a:cxnLst>
                  <a:cxn ang="0">
                    <a:pos x="0" y="6"/>
                  </a:cxn>
                  <a:cxn ang="0">
                    <a:pos x="8" y="118"/>
                  </a:cxn>
                  <a:cxn ang="0">
                    <a:pos x="1" y="80"/>
                  </a:cxn>
                  <a:cxn ang="0">
                    <a:pos x="7" y="201"/>
                  </a:cxn>
                  <a:cxn ang="0">
                    <a:pos x="4" y="157"/>
                  </a:cxn>
                  <a:cxn ang="0">
                    <a:pos x="4" y="282"/>
                  </a:cxn>
                  <a:cxn ang="0">
                    <a:pos x="7" y="239"/>
                  </a:cxn>
                  <a:cxn ang="0">
                    <a:pos x="1" y="360"/>
                  </a:cxn>
                  <a:cxn ang="0">
                    <a:pos x="8" y="322"/>
                  </a:cxn>
                  <a:cxn ang="0">
                    <a:pos x="0" y="434"/>
                  </a:cxn>
                  <a:cxn ang="0">
                    <a:pos x="8" y="479"/>
                  </a:cxn>
                  <a:cxn ang="0">
                    <a:pos x="0" y="477"/>
                  </a:cxn>
                  <a:cxn ang="0">
                    <a:pos x="8" y="595"/>
                  </a:cxn>
                  <a:cxn ang="0">
                    <a:pos x="2" y="553"/>
                  </a:cxn>
                  <a:cxn ang="0">
                    <a:pos x="5" y="676"/>
                  </a:cxn>
                  <a:cxn ang="0">
                    <a:pos x="5" y="633"/>
                  </a:cxn>
                  <a:cxn ang="0">
                    <a:pos x="2" y="756"/>
                  </a:cxn>
                  <a:cxn ang="0">
                    <a:pos x="8" y="714"/>
                  </a:cxn>
                  <a:cxn ang="0">
                    <a:pos x="0" y="831"/>
                  </a:cxn>
                  <a:cxn ang="0">
                    <a:pos x="8" y="795"/>
                  </a:cxn>
                  <a:cxn ang="0">
                    <a:pos x="0" y="875"/>
                  </a:cxn>
                  <a:cxn ang="0">
                    <a:pos x="8" y="987"/>
                  </a:cxn>
                  <a:cxn ang="0">
                    <a:pos x="1" y="951"/>
                  </a:cxn>
                  <a:cxn ang="0">
                    <a:pos x="7" y="1070"/>
                  </a:cxn>
                  <a:cxn ang="0">
                    <a:pos x="4" y="1027"/>
                  </a:cxn>
                  <a:cxn ang="0">
                    <a:pos x="4" y="1151"/>
                  </a:cxn>
                  <a:cxn ang="0">
                    <a:pos x="7" y="1108"/>
                  </a:cxn>
                  <a:cxn ang="0">
                    <a:pos x="1" y="1229"/>
                  </a:cxn>
                  <a:cxn ang="0">
                    <a:pos x="8" y="1191"/>
                  </a:cxn>
                  <a:cxn ang="0">
                    <a:pos x="0" y="1303"/>
                  </a:cxn>
                  <a:cxn ang="0">
                    <a:pos x="8" y="1348"/>
                  </a:cxn>
                  <a:cxn ang="0">
                    <a:pos x="0" y="1346"/>
                  </a:cxn>
                  <a:cxn ang="0">
                    <a:pos x="8" y="1464"/>
                  </a:cxn>
                  <a:cxn ang="0">
                    <a:pos x="2" y="1422"/>
                  </a:cxn>
                  <a:cxn ang="0">
                    <a:pos x="5" y="1547"/>
                  </a:cxn>
                  <a:cxn ang="0">
                    <a:pos x="5" y="1502"/>
                  </a:cxn>
                  <a:cxn ang="0">
                    <a:pos x="2" y="1625"/>
                  </a:cxn>
                  <a:cxn ang="0">
                    <a:pos x="8" y="1585"/>
                  </a:cxn>
                  <a:cxn ang="0">
                    <a:pos x="0" y="1701"/>
                  </a:cxn>
                  <a:cxn ang="0">
                    <a:pos x="8" y="1664"/>
                  </a:cxn>
                  <a:cxn ang="0">
                    <a:pos x="0" y="1744"/>
                  </a:cxn>
                  <a:cxn ang="0">
                    <a:pos x="8" y="1858"/>
                  </a:cxn>
                  <a:cxn ang="0">
                    <a:pos x="1" y="1820"/>
                  </a:cxn>
                  <a:cxn ang="0">
                    <a:pos x="7" y="1941"/>
                  </a:cxn>
                  <a:cxn ang="0">
                    <a:pos x="4" y="1898"/>
                  </a:cxn>
                  <a:cxn ang="0">
                    <a:pos x="4" y="2020"/>
                  </a:cxn>
                  <a:cxn ang="0">
                    <a:pos x="7" y="1977"/>
                  </a:cxn>
                  <a:cxn ang="0">
                    <a:pos x="1" y="2098"/>
                  </a:cxn>
                  <a:cxn ang="0">
                    <a:pos x="8" y="2060"/>
                  </a:cxn>
                  <a:cxn ang="0">
                    <a:pos x="0" y="2174"/>
                  </a:cxn>
                  <a:cxn ang="0">
                    <a:pos x="8" y="2219"/>
                  </a:cxn>
                  <a:cxn ang="0">
                    <a:pos x="0" y="2217"/>
                  </a:cxn>
                  <a:cxn ang="0">
                    <a:pos x="8" y="2333"/>
                  </a:cxn>
                  <a:cxn ang="0">
                    <a:pos x="2" y="2293"/>
                  </a:cxn>
                  <a:cxn ang="0">
                    <a:pos x="5" y="2416"/>
                  </a:cxn>
                  <a:cxn ang="0">
                    <a:pos x="5" y="2371"/>
                  </a:cxn>
                  <a:cxn ang="0">
                    <a:pos x="2" y="2496"/>
                  </a:cxn>
                  <a:cxn ang="0">
                    <a:pos x="8" y="2454"/>
                  </a:cxn>
                </a:cxnLst>
                <a:rect l="0" t="0" r="r" b="b"/>
                <a:pathLst>
                  <a:path w="8" h="2496">
                    <a:moveTo>
                      <a:pt x="8" y="6"/>
                    </a:moveTo>
                    <a:lnTo>
                      <a:pt x="8" y="38"/>
                    </a:lnTo>
                    <a:lnTo>
                      <a:pt x="8" y="42"/>
                    </a:lnTo>
                    <a:lnTo>
                      <a:pt x="7" y="44"/>
                    </a:lnTo>
                    <a:lnTo>
                      <a:pt x="5" y="44"/>
                    </a:lnTo>
                    <a:lnTo>
                      <a:pt x="4" y="45"/>
                    </a:lnTo>
                    <a:lnTo>
                      <a:pt x="2" y="44"/>
                    </a:lnTo>
                    <a:lnTo>
                      <a:pt x="1" y="44"/>
                    </a:lnTo>
                    <a:lnTo>
                      <a:pt x="0" y="42"/>
                    </a:lnTo>
                    <a:lnTo>
                      <a:pt x="0" y="38"/>
                    </a:lnTo>
                    <a:lnTo>
                      <a:pt x="0" y="6"/>
                    </a:lnTo>
                    <a:lnTo>
                      <a:pt x="0" y="4"/>
                    </a:lnTo>
                    <a:lnTo>
                      <a:pt x="1" y="2"/>
                    </a:lnTo>
                    <a:lnTo>
                      <a:pt x="2" y="0"/>
                    </a:lnTo>
                    <a:lnTo>
                      <a:pt x="4" y="0"/>
                    </a:lnTo>
                    <a:lnTo>
                      <a:pt x="5" y="0"/>
                    </a:lnTo>
                    <a:lnTo>
                      <a:pt x="7" y="2"/>
                    </a:lnTo>
                    <a:lnTo>
                      <a:pt x="8" y="4"/>
                    </a:lnTo>
                    <a:lnTo>
                      <a:pt x="8" y="6"/>
                    </a:lnTo>
                    <a:lnTo>
                      <a:pt x="8" y="6"/>
                    </a:lnTo>
                    <a:close/>
                    <a:moveTo>
                      <a:pt x="8" y="83"/>
                    </a:moveTo>
                    <a:lnTo>
                      <a:pt x="8" y="118"/>
                    </a:lnTo>
                    <a:lnTo>
                      <a:pt x="8" y="120"/>
                    </a:lnTo>
                    <a:lnTo>
                      <a:pt x="7" y="121"/>
                    </a:lnTo>
                    <a:lnTo>
                      <a:pt x="5" y="123"/>
                    </a:lnTo>
                    <a:lnTo>
                      <a:pt x="4" y="123"/>
                    </a:lnTo>
                    <a:lnTo>
                      <a:pt x="2" y="123"/>
                    </a:lnTo>
                    <a:lnTo>
                      <a:pt x="1" y="121"/>
                    </a:lnTo>
                    <a:lnTo>
                      <a:pt x="0" y="120"/>
                    </a:lnTo>
                    <a:lnTo>
                      <a:pt x="0" y="118"/>
                    </a:lnTo>
                    <a:lnTo>
                      <a:pt x="0" y="83"/>
                    </a:lnTo>
                    <a:lnTo>
                      <a:pt x="0" y="82"/>
                    </a:lnTo>
                    <a:lnTo>
                      <a:pt x="1" y="80"/>
                    </a:lnTo>
                    <a:lnTo>
                      <a:pt x="2" y="80"/>
                    </a:lnTo>
                    <a:lnTo>
                      <a:pt x="4" y="78"/>
                    </a:lnTo>
                    <a:lnTo>
                      <a:pt x="5" y="80"/>
                    </a:lnTo>
                    <a:lnTo>
                      <a:pt x="7" y="80"/>
                    </a:lnTo>
                    <a:lnTo>
                      <a:pt x="8" y="82"/>
                    </a:lnTo>
                    <a:lnTo>
                      <a:pt x="8" y="83"/>
                    </a:lnTo>
                    <a:lnTo>
                      <a:pt x="8" y="83"/>
                    </a:lnTo>
                    <a:close/>
                    <a:moveTo>
                      <a:pt x="8" y="163"/>
                    </a:moveTo>
                    <a:lnTo>
                      <a:pt x="8" y="197"/>
                    </a:lnTo>
                    <a:lnTo>
                      <a:pt x="8" y="199"/>
                    </a:lnTo>
                    <a:lnTo>
                      <a:pt x="7" y="201"/>
                    </a:lnTo>
                    <a:lnTo>
                      <a:pt x="5" y="203"/>
                    </a:lnTo>
                    <a:lnTo>
                      <a:pt x="4" y="203"/>
                    </a:lnTo>
                    <a:lnTo>
                      <a:pt x="2" y="203"/>
                    </a:lnTo>
                    <a:lnTo>
                      <a:pt x="1" y="201"/>
                    </a:lnTo>
                    <a:lnTo>
                      <a:pt x="0" y="199"/>
                    </a:lnTo>
                    <a:lnTo>
                      <a:pt x="0" y="197"/>
                    </a:lnTo>
                    <a:lnTo>
                      <a:pt x="0" y="163"/>
                    </a:lnTo>
                    <a:lnTo>
                      <a:pt x="0" y="161"/>
                    </a:lnTo>
                    <a:lnTo>
                      <a:pt x="1" y="159"/>
                    </a:lnTo>
                    <a:lnTo>
                      <a:pt x="2" y="157"/>
                    </a:lnTo>
                    <a:lnTo>
                      <a:pt x="4" y="157"/>
                    </a:lnTo>
                    <a:lnTo>
                      <a:pt x="5" y="157"/>
                    </a:lnTo>
                    <a:lnTo>
                      <a:pt x="7" y="159"/>
                    </a:lnTo>
                    <a:lnTo>
                      <a:pt x="8" y="161"/>
                    </a:lnTo>
                    <a:lnTo>
                      <a:pt x="8" y="163"/>
                    </a:lnTo>
                    <a:lnTo>
                      <a:pt x="8" y="163"/>
                    </a:lnTo>
                    <a:close/>
                    <a:moveTo>
                      <a:pt x="8" y="242"/>
                    </a:moveTo>
                    <a:lnTo>
                      <a:pt x="8" y="277"/>
                    </a:lnTo>
                    <a:lnTo>
                      <a:pt x="8" y="279"/>
                    </a:lnTo>
                    <a:lnTo>
                      <a:pt x="7" y="280"/>
                    </a:lnTo>
                    <a:lnTo>
                      <a:pt x="5" y="282"/>
                    </a:lnTo>
                    <a:lnTo>
                      <a:pt x="4" y="282"/>
                    </a:lnTo>
                    <a:lnTo>
                      <a:pt x="2" y="282"/>
                    </a:lnTo>
                    <a:lnTo>
                      <a:pt x="1" y="280"/>
                    </a:lnTo>
                    <a:lnTo>
                      <a:pt x="0" y="279"/>
                    </a:lnTo>
                    <a:lnTo>
                      <a:pt x="0" y="277"/>
                    </a:lnTo>
                    <a:lnTo>
                      <a:pt x="0" y="242"/>
                    </a:lnTo>
                    <a:lnTo>
                      <a:pt x="0" y="241"/>
                    </a:lnTo>
                    <a:lnTo>
                      <a:pt x="1" y="239"/>
                    </a:lnTo>
                    <a:lnTo>
                      <a:pt x="2" y="237"/>
                    </a:lnTo>
                    <a:lnTo>
                      <a:pt x="4" y="237"/>
                    </a:lnTo>
                    <a:lnTo>
                      <a:pt x="5" y="237"/>
                    </a:lnTo>
                    <a:lnTo>
                      <a:pt x="7" y="239"/>
                    </a:lnTo>
                    <a:lnTo>
                      <a:pt x="8" y="241"/>
                    </a:lnTo>
                    <a:lnTo>
                      <a:pt x="8" y="242"/>
                    </a:lnTo>
                    <a:lnTo>
                      <a:pt x="8" y="242"/>
                    </a:lnTo>
                    <a:close/>
                    <a:moveTo>
                      <a:pt x="8" y="322"/>
                    </a:moveTo>
                    <a:lnTo>
                      <a:pt x="8" y="354"/>
                    </a:lnTo>
                    <a:lnTo>
                      <a:pt x="8" y="358"/>
                    </a:lnTo>
                    <a:lnTo>
                      <a:pt x="7" y="360"/>
                    </a:lnTo>
                    <a:lnTo>
                      <a:pt x="5" y="360"/>
                    </a:lnTo>
                    <a:lnTo>
                      <a:pt x="4" y="362"/>
                    </a:lnTo>
                    <a:lnTo>
                      <a:pt x="2" y="360"/>
                    </a:lnTo>
                    <a:lnTo>
                      <a:pt x="1" y="360"/>
                    </a:lnTo>
                    <a:lnTo>
                      <a:pt x="0" y="358"/>
                    </a:lnTo>
                    <a:lnTo>
                      <a:pt x="0" y="354"/>
                    </a:lnTo>
                    <a:lnTo>
                      <a:pt x="0" y="322"/>
                    </a:lnTo>
                    <a:lnTo>
                      <a:pt x="0" y="320"/>
                    </a:lnTo>
                    <a:lnTo>
                      <a:pt x="1" y="318"/>
                    </a:lnTo>
                    <a:lnTo>
                      <a:pt x="2" y="316"/>
                    </a:lnTo>
                    <a:lnTo>
                      <a:pt x="4" y="316"/>
                    </a:lnTo>
                    <a:lnTo>
                      <a:pt x="5" y="316"/>
                    </a:lnTo>
                    <a:lnTo>
                      <a:pt x="7" y="318"/>
                    </a:lnTo>
                    <a:lnTo>
                      <a:pt x="8" y="320"/>
                    </a:lnTo>
                    <a:lnTo>
                      <a:pt x="8" y="322"/>
                    </a:lnTo>
                    <a:lnTo>
                      <a:pt x="8" y="322"/>
                    </a:lnTo>
                    <a:close/>
                    <a:moveTo>
                      <a:pt x="8" y="400"/>
                    </a:moveTo>
                    <a:lnTo>
                      <a:pt x="8" y="434"/>
                    </a:lnTo>
                    <a:lnTo>
                      <a:pt x="8" y="436"/>
                    </a:lnTo>
                    <a:lnTo>
                      <a:pt x="7" y="438"/>
                    </a:lnTo>
                    <a:lnTo>
                      <a:pt x="5" y="439"/>
                    </a:lnTo>
                    <a:lnTo>
                      <a:pt x="4" y="439"/>
                    </a:lnTo>
                    <a:lnTo>
                      <a:pt x="2" y="439"/>
                    </a:lnTo>
                    <a:lnTo>
                      <a:pt x="1" y="438"/>
                    </a:lnTo>
                    <a:lnTo>
                      <a:pt x="0" y="436"/>
                    </a:lnTo>
                    <a:lnTo>
                      <a:pt x="0" y="434"/>
                    </a:lnTo>
                    <a:lnTo>
                      <a:pt x="0" y="400"/>
                    </a:lnTo>
                    <a:lnTo>
                      <a:pt x="0" y="398"/>
                    </a:lnTo>
                    <a:lnTo>
                      <a:pt x="1" y="396"/>
                    </a:lnTo>
                    <a:lnTo>
                      <a:pt x="2" y="396"/>
                    </a:lnTo>
                    <a:lnTo>
                      <a:pt x="4" y="394"/>
                    </a:lnTo>
                    <a:lnTo>
                      <a:pt x="5" y="396"/>
                    </a:lnTo>
                    <a:lnTo>
                      <a:pt x="7" y="396"/>
                    </a:lnTo>
                    <a:lnTo>
                      <a:pt x="8" y="398"/>
                    </a:lnTo>
                    <a:lnTo>
                      <a:pt x="8" y="400"/>
                    </a:lnTo>
                    <a:lnTo>
                      <a:pt x="8" y="400"/>
                    </a:lnTo>
                    <a:close/>
                    <a:moveTo>
                      <a:pt x="8" y="479"/>
                    </a:moveTo>
                    <a:lnTo>
                      <a:pt x="8" y="513"/>
                    </a:lnTo>
                    <a:lnTo>
                      <a:pt x="8" y="515"/>
                    </a:lnTo>
                    <a:lnTo>
                      <a:pt x="7" y="517"/>
                    </a:lnTo>
                    <a:lnTo>
                      <a:pt x="5" y="519"/>
                    </a:lnTo>
                    <a:lnTo>
                      <a:pt x="4" y="519"/>
                    </a:lnTo>
                    <a:lnTo>
                      <a:pt x="2" y="519"/>
                    </a:lnTo>
                    <a:lnTo>
                      <a:pt x="1" y="517"/>
                    </a:lnTo>
                    <a:lnTo>
                      <a:pt x="0" y="515"/>
                    </a:lnTo>
                    <a:lnTo>
                      <a:pt x="0" y="513"/>
                    </a:lnTo>
                    <a:lnTo>
                      <a:pt x="0" y="479"/>
                    </a:lnTo>
                    <a:lnTo>
                      <a:pt x="0" y="477"/>
                    </a:lnTo>
                    <a:lnTo>
                      <a:pt x="1" y="476"/>
                    </a:lnTo>
                    <a:lnTo>
                      <a:pt x="2" y="474"/>
                    </a:lnTo>
                    <a:lnTo>
                      <a:pt x="4" y="474"/>
                    </a:lnTo>
                    <a:lnTo>
                      <a:pt x="5" y="474"/>
                    </a:lnTo>
                    <a:lnTo>
                      <a:pt x="7" y="476"/>
                    </a:lnTo>
                    <a:lnTo>
                      <a:pt x="8" y="477"/>
                    </a:lnTo>
                    <a:lnTo>
                      <a:pt x="8" y="479"/>
                    </a:lnTo>
                    <a:lnTo>
                      <a:pt x="8" y="479"/>
                    </a:lnTo>
                    <a:close/>
                    <a:moveTo>
                      <a:pt x="8" y="559"/>
                    </a:moveTo>
                    <a:lnTo>
                      <a:pt x="8" y="593"/>
                    </a:lnTo>
                    <a:lnTo>
                      <a:pt x="8" y="595"/>
                    </a:lnTo>
                    <a:lnTo>
                      <a:pt x="7" y="597"/>
                    </a:lnTo>
                    <a:lnTo>
                      <a:pt x="5" y="598"/>
                    </a:lnTo>
                    <a:lnTo>
                      <a:pt x="4" y="598"/>
                    </a:lnTo>
                    <a:lnTo>
                      <a:pt x="2" y="598"/>
                    </a:lnTo>
                    <a:lnTo>
                      <a:pt x="1" y="597"/>
                    </a:lnTo>
                    <a:lnTo>
                      <a:pt x="0" y="595"/>
                    </a:lnTo>
                    <a:lnTo>
                      <a:pt x="0" y="593"/>
                    </a:lnTo>
                    <a:lnTo>
                      <a:pt x="0" y="559"/>
                    </a:lnTo>
                    <a:lnTo>
                      <a:pt x="0" y="557"/>
                    </a:lnTo>
                    <a:lnTo>
                      <a:pt x="1" y="555"/>
                    </a:lnTo>
                    <a:lnTo>
                      <a:pt x="2" y="553"/>
                    </a:lnTo>
                    <a:lnTo>
                      <a:pt x="4" y="553"/>
                    </a:lnTo>
                    <a:lnTo>
                      <a:pt x="5" y="553"/>
                    </a:lnTo>
                    <a:lnTo>
                      <a:pt x="7" y="555"/>
                    </a:lnTo>
                    <a:lnTo>
                      <a:pt x="8" y="557"/>
                    </a:lnTo>
                    <a:lnTo>
                      <a:pt x="8" y="559"/>
                    </a:lnTo>
                    <a:lnTo>
                      <a:pt x="8" y="559"/>
                    </a:lnTo>
                    <a:close/>
                    <a:moveTo>
                      <a:pt x="8" y="638"/>
                    </a:moveTo>
                    <a:lnTo>
                      <a:pt x="8" y="671"/>
                    </a:lnTo>
                    <a:lnTo>
                      <a:pt x="8" y="674"/>
                    </a:lnTo>
                    <a:lnTo>
                      <a:pt x="7" y="676"/>
                    </a:lnTo>
                    <a:lnTo>
                      <a:pt x="5" y="676"/>
                    </a:lnTo>
                    <a:lnTo>
                      <a:pt x="4" y="678"/>
                    </a:lnTo>
                    <a:lnTo>
                      <a:pt x="2" y="676"/>
                    </a:lnTo>
                    <a:lnTo>
                      <a:pt x="1" y="676"/>
                    </a:lnTo>
                    <a:lnTo>
                      <a:pt x="0" y="674"/>
                    </a:lnTo>
                    <a:lnTo>
                      <a:pt x="0" y="671"/>
                    </a:lnTo>
                    <a:lnTo>
                      <a:pt x="0" y="638"/>
                    </a:lnTo>
                    <a:lnTo>
                      <a:pt x="0" y="636"/>
                    </a:lnTo>
                    <a:lnTo>
                      <a:pt x="1" y="635"/>
                    </a:lnTo>
                    <a:lnTo>
                      <a:pt x="2" y="633"/>
                    </a:lnTo>
                    <a:lnTo>
                      <a:pt x="4" y="633"/>
                    </a:lnTo>
                    <a:lnTo>
                      <a:pt x="5" y="633"/>
                    </a:lnTo>
                    <a:lnTo>
                      <a:pt x="7" y="635"/>
                    </a:lnTo>
                    <a:lnTo>
                      <a:pt x="8" y="636"/>
                    </a:lnTo>
                    <a:lnTo>
                      <a:pt x="8" y="638"/>
                    </a:lnTo>
                    <a:lnTo>
                      <a:pt x="8" y="638"/>
                    </a:lnTo>
                    <a:close/>
                    <a:moveTo>
                      <a:pt x="8" y="716"/>
                    </a:moveTo>
                    <a:lnTo>
                      <a:pt x="8" y="750"/>
                    </a:lnTo>
                    <a:lnTo>
                      <a:pt x="8" y="752"/>
                    </a:lnTo>
                    <a:lnTo>
                      <a:pt x="7" y="754"/>
                    </a:lnTo>
                    <a:lnTo>
                      <a:pt x="5" y="756"/>
                    </a:lnTo>
                    <a:lnTo>
                      <a:pt x="4" y="756"/>
                    </a:lnTo>
                    <a:lnTo>
                      <a:pt x="2" y="756"/>
                    </a:lnTo>
                    <a:lnTo>
                      <a:pt x="1" y="754"/>
                    </a:lnTo>
                    <a:lnTo>
                      <a:pt x="0" y="752"/>
                    </a:lnTo>
                    <a:lnTo>
                      <a:pt x="0" y="750"/>
                    </a:lnTo>
                    <a:lnTo>
                      <a:pt x="0" y="716"/>
                    </a:lnTo>
                    <a:lnTo>
                      <a:pt x="0" y="714"/>
                    </a:lnTo>
                    <a:lnTo>
                      <a:pt x="1" y="712"/>
                    </a:lnTo>
                    <a:lnTo>
                      <a:pt x="2" y="712"/>
                    </a:lnTo>
                    <a:lnTo>
                      <a:pt x="4" y="710"/>
                    </a:lnTo>
                    <a:lnTo>
                      <a:pt x="5" y="712"/>
                    </a:lnTo>
                    <a:lnTo>
                      <a:pt x="7" y="712"/>
                    </a:lnTo>
                    <a:lnTo>
                      <a:pt x="8" y="714"/>
                    </a:lnTo>
                    <a:lnTo>
                      <a:pt x="8" y="716"/>
                    </a:lnTo>
                    <a:lnTo>
                      <a:pt x="8" y="716"/>
                    </a:lnTo>
                    <a:close/>
                    <a:moveTo>
                      <a:pt x="8" y="795"/>
                    </a:moveTo>
                    <a:lnTo>
                      <a:pt x="8" y="830"/>
                    </a:lnTo>
                    <a:lnTo>
                      <a:pt x="8" y="831"/>
                    </a:lnTo>
                    <a:lnTo>
                      <a:pt x="7" y="833"/>
                    </a:lnTo>
                    <a:lnTo>
                      <a:pt x="5" y="835"/>
                    </a:lnTo>
                    <a:lnTo>
                      <a:pt x="4" y="835"/>
                    </a:lnTo>
                    <a:lnTo>
                      <a:pt x="2" y="835"/>
                    </a:lnTo>
                    <a:lnTo>
                      <a:pt x="1" y="833"/>
                    </a:lnTo>
                    <a:lnTo>
                      <a:pt x="0" y="831"/>
                    </a:lnTo>
                    <a:lnTo>
                      <a:pt x="0" y="830"/>
                    </a:lnTo>
                    <a:lnTo>
                      <a:pt x="0" y="795"/>
                    </a:lnTo>
                    <a:lnTo>
                      <a:pt x="0" y="794"/>
                    </a:lnTo>
                    <a:lnTo>
                      <a:pt x="1" y="792"/>
                    </a:lnTo>
                    <a:lnTo>
                      <a:pt x="2" y="790"/>
                    </a:lnTo>
                    <a:lnTo>
                      <a:pt x="4" y="790"/>
                    </a:lnTo>
                    <a:lnTo>
                      <a:pt x="5" y="790"/>
                    </a:lnTo>
                    <a:lnTo>
                      <a:pt x="7" y="792"/>
                    </a:lnTo>
                    <a:lnTo>
                      <a:pt x="8" y="794"/>
                    </a:lnTo>
                    <a:lnTo>
                      <a:pt x="8" y="795"/>
                    </a:lnTo>
                    <a:lnTo>
                      <a:pt x="8" y="795"/>
                    </a:lnTo>
                    <a:close/>
                    <a:moveTo>
                      <a:pt x="8" y="875"/>
                    </a:moveTo>
                    <a:lnTo>
                      <a:pt x="8" y="909"/>
                    </a:lnTo>
                    <a:lnTo>
                      <a:pt x="8" y="911"/>
                    </a:lnTo>
                    <a:lnTo>
                      <a:pt x="7" y="913"/>
                    </a:lnTo>
                    <a:lnTo>
                      <a:pt x="5" y="915"/>
                    </a:lnTo>
                    <a:lnTo>
                      <a:pt x="4" y="915"/>
                    </a:lnTo>
                    <a:lnTo>
                      <a:pt x="2" y="915"/>
                    </a:lnTo>
                    <a:lnTo>
                      <a:pt x="1" y="913"/>
                    </a:lnTo>
                    <a:lnTo>
                      <a:pt x="0" y="911"/>
                    </a:lnTo>
                    <a:lnTo>
                      <a:pt x="0" y="909"/>
                    </a:lnTo>
                    <a:lnTo>
                      <a:pt x="0" y="875"/>
                    </a:lnTo>
                    <a:lnTo>
                      <a:pt x="0" y="873"/>
                    </a:lnTo>
                    <a:lnTo>
                      <a:pt x="1" y="871"/>
                    </a:lnTo>
                    <a:lnTo>
                      <a:pt x="2" y="869"/>
                    </a:lnTo>
                    <a:lnTo>
                      <a:pt x="4" y="869"/>
                    </a:lnTo>
                    <a:lnTo>
                      <a:pt x="5" y="869"/>
                    </a:lnTo>
                    <a:lnTo>
                      <a:pt x="7" y="871"/>
                    </a:lnTo>
                    <a:lnTo>
                      <a:pt x="8" y="873"/>
                    </a:lnTo>
                    <a:lnTo>
                      <a:pt x="8" y="875"/>
                    </a:lnTo>
                    <a:lnTo>
                      <a:pt x="8" y="875"/>
                    </a:lnTo>
                    <a:close/>
                    <a:moveTo>
                      <a:pt x="8" y="954"/>
                    </a:moveTo>
                    <a:lnTo>
                      <a:pt x="8" y="987"/>
                    </a:lnTo>
                    <a:lnTo>
                      <a:pt x="8" y="990"/>
                    </a:lnTo>
                    <a:lnTo>
                      <a:pt x="7" y="992"/>
                    </a:lnTo>
                    <a:lnTo>
                      <a:pt x="5" y="992"/>
                    </a:lnTo>
                    <a:lnTo>
                      <a:pt x="4" y="994"/>
                    </a:lnTo>
                    <a:lnTo>
                      <a:pt x="2" y="992"/>
                    </a:lnTo>
                    <a:lnTo>
                      <a:pt x="1" y="992"/>
                    </a:lnTo>
                    <a:lnTo>
                      <a:pt x="0" y="990"/>
                    </a:lnTo>
                    <a:lnTo>
                      <a:pt x="0" y="987"/>
                    </a:lnTo>
                    <a:lnTo>
                      <a:pt x="0" y="954"/>
                    </a:lnTo>
                    <a:lnTo>
                      <a:pt x="0" y="953"/>
                    </a:lnTo>
                    <a:lnTo>
                      <a:pt x="1" y="951"/>
                    </a:lnTo>
                    <a:lnTo>
                      <a:pt x="2" y="949"/>
                    </a:lnTo>
                    <a:lnTo>
                      <a:pt x="4" y="949"/>
                    </a:lnTo>
                    <a:lnTo>
                      <a:pt x="5" y="949"/>
                    </a:lnTo>
                    <a:lnTo>
                      <a:pt x="7" y="951"/>
                    </a:lnTo>
                    <a:lnTo>
                      <a:pt x="8" y="953"/>
                    </a:lnTo>
                    <a:lnTo>
                      <a:pt x="8" y="954"/>
                    </a:lnTo>
                    <a:lnTo>
                      <a:pt x="8" y="954"/>
                    </a:lnTo>
                    <a:close/>
                    <a:moveTo>
                      <a:pt x="8" y="1032"/>
                    </a:moveTo>
                    <a:lnTo>
                      <a:pt x="8" y="1066"/>
                    </a:lnTo>
                    <a:lnTo>
                      <a:pt x="8" y="1068"/>
                    </a:lnTo>
                    <a:lnTo>
                      <a:pt x="7" y="1070"/>
                    </a:lnTo>
                    <a:lnTo>
                      <a:pt x="5" y="1072"/>
                    </a:lnTo>
                    <a:lnTo>
                      <a:pt x="4" y="1072"/>
                    </a:lnTo>
                    <a:lnTo>
                      <a:pt x="2" y="1072"/>
                    </a:lnTo>
                    <a:lnTo>
                      <a:pt x="1" y="1070"/>
                    </a:lnTo>
                    <a:lnTo>
                      <a:pt x="0" y="1068"/>
                    </a:lnTo>
                    <a:lnTo>
                      <a:pt x="0" y="1066"/>
                    </a:lnTo>
                    <a:lnTo>
                      <a:pt x="0" y="1032"/>
                    </a:lnTo>
                    <a:lnTo>
                      <a:pt x="0" y="1030"/>
                    </a:lnTo>
                    <a:lnTo>
                      <a:pt x="1" y="1028"/>
                    </a:lnTo>
                    <a:lnTo>
                      <a:pt x="2" y="1028"/>
                    </a:lnTo>
                    <a:lnTo>
                      <a:pt x="4" y="1027"/>
                    </a:lnTo>
                    <a:lnTo>
                      <a:pt x="5" y="1028"/>
                    </a:lnTo>
                    <a:lnTo>
                      <a:pt x="7" y="1028"/>
                    </a:lnTo>
                    <a:lnTo>
                      <a:pt x="8" y="1030"/>
                    </a:lnTo>
                    <a:lnTo>
                      <a:pt x="8" y="1032"/>
                    </a:lnTo>
                    <a:lnTo>
                      <a:pt x="8" y="1032"/>
                    </a:lnTo>
                    <a:close/>
                    <a:moveTo>
                      <a:pt x="8" y="1112"/>
                    </a:moveTo>
                    <a:lnTo>
                      <a:pt x="8" y="1146"/>
                    </a:lnTo>
                    <a:lnTo>
                      <a:pt x="8" y="1148"/>
                    </a:lnTo>
                    <a:lnTo>
                      <a:pt x="7" y="1150"/>
                    </a:lnTo>
                    <a:lnTo>
                      <a:pt x="5" y="1151"/>
                    </a:lnTo>
                    <a:lnTo>
                      <a:pt x="4" y="1151"/>
                    </a:lnTo>
                    <a:lnTo>
                      <a:pt x="2" y="1151"/>
                    </a:lnTo>
                    <a:lnTo>
                      <a:pt x="1" y="1150"/>
                    </a:lnTo>
                    <a:lnTo>
                      <a:pt x="0" y="1148"/>
                    </a:lnTo>
                    <a:lnTo>
                      <a:pt x="0" y="1146"/>
                    </a:lnTo>
                    <a:lnTo>
                      <a:pt x="0" y="1112"/>
                    </a:lnTo>
                    <a:lnTo>
                      <a:pt x="0" y="1110"/>
                    </a:lnTo>
                    <a:lnTo>
                      <a:pt x="1" y="1108"/>
                    </a:lnTo>
                    <a:lnTo>
                      <a:pt x="2" y="1106"/>
                    </a:lnTo>
                    <a:lnTo>
                      <a:pt x="4" y="1106"/>
                    </a:lnTo>
                    <a:lnTo>
                      <a:pt x="5" y="1106"/>
                    </a:lnTo>
                    <a:lnTo>
                      <a:pt x="7" y="1108"/>
                    </a:lnTo>
                    <a:lnTo>
                      <a:pt x="8" y="1110"/>
                    </a:lnTo>
                    <a:lnTo>
                      <a:pt x="8" y="1112"/>
                    </a:lnTo>
                    <a:lnTo>
                      <a:pt x="8" y="1112"/>
                    </a:lnTo>
                    <a:close/>
                    <a:moveTo>
                      <a:pt x="8" y="1191"/>
                    </a:moveTo>
                    <a:lnTo>
                      <a:pt x="8" y="1225"/>
                    </a:lnTo>
                    <a:lnTo>
                      <a:pt x="8" y="1227"/>
                    </a:lnTo>
                    <a:lnTo>
                      <a:pt x="7" y="1229"/>
                    </a:lnTo>
                    <a:lnTo>
                      <a:pt x="5" y="1231"/>
                    </a:lnTo>
                    <a:lnTo>
                      <a:pt x="4" y="1231"/>
                    </a:lnTo>
                    <a:lnTo>
                      <a:pt x="2" y="1231"/>
                    </a:lnTo>
                    <a:lnTo>
                      <a:pt x="1" y="1229"/>
                    </a:lnTo>
                    <a:lnTo>
                      <a:pt x="0" y="1227"/>
                    </a:lnTo>
                    <a:lnTo>
                      <a:pt x="0" y="1225"/>
                    </a:lnTo>
                    <a:lnTo>
                      <a:pt x="0" y="1191"/>
                    </a:lnTo>
                    <a:lnTo>
                      <a:pt x="0" y="1189"/>
                    </a:lnTo>
                    <a:lnTo>
                      <a:pt x="1" y="1187"/>
                    </a:lnTo>
                    <a:lnTo>
                      <a:pt x="2" y="1186"/>
                    </a:lnTo>
                    <a:lnTo>
                      <a:pt x="4" y="1186"/>
                    </a:lnTo>
                    <a:lnTo>
                      <a:pt x="5" y="1186"/>
                    </a:lnTo>
                    <a:lnTo>
                      <a:pt x="7" y="1187"/>
                    </a:lnTo>
                    <a:lnTo>
                      <a:pt x="8" y="1189"/>
                    </a:lnTo>
                    <a:lnTo>
                      <a:pt x="8" y="1191"/>
                    </a:lnTo>
                    <a:lnTo>
                      <a:pt x="8" y="1191"/>
                    </a:lnTo>
                    <a:close/>
                    <a:moveTo>
                      <a:pt x="8" y="1271"/>
                    </a:moveTo>
                    <a:lnTo>
                      <a:pt x="8" y="1303"/>
                    </a:lnTo>
                    <a:lnTo>
                      <a:pt x="8" y="1307"/>
                    </a:lnTo>
                    <a:lnTo>
                      <a:pt x="7" y="1309"/>
                    </a:lnTo>
                    <a:lnTo>
                      <a:pt x="5" y="1309"/>
                    </a:lnTo>
                    <a:lnTo>
                      <a:pt x="4" y="1310"/>
                    </a:lnTo>
                    <a:lnTo>
                      <a:pt x="2" y="1309"/>
                    </a:lnTo>
                    <a:lnTo>
                      <a:pt x="1" y="1309"/>
                    </a:lnTo>
                    <a:lnTo>
                      <a:pt x="0" y="1307"/>
                    </a:lnTo>
                    <a:lnTo>
                      <a:pt x="0" y="1303"/>
                    </a:lnTo>
                    <a:lnTo>
                      <a:pt x="0" y="1271"/>
                    </a:lnTo>
                    <a:lnTo>
                      <a:pt x="0" y="1269"/>
                    </a:lnTo>
                    <a:lnTo>
                      <a:pt x="1" y="1267"/>
                    </a:lnTo>
                    <a:lnTo>
                      <a:pt x="2" y="1265"/>
                    </a:lnTo>
                    <a:lnTo>
                      <a:pt x="4" y="1265"/>
                    </a:lnTo>
                    <a:lnTo>
                      <a:pt x="5" y="1265"/>
                    </a:lnTo>
                    <a:lnTo>
                      <a:pt x="7" y="1267"/>
                    </a:lnTo>
                    <a:lnTo>
                      <a:pt x="8" y="1269"/>
                    </a:lnTo>
                    <a:lnTo>
                      <a:pt x="8" y="1271"/>
                    </a:lnTo>
                    <a:lnTo>
                      <a:pt x="8" y="1271"/>
                    </a:lnTo>
                    <a:close/>
                    <a:moveTo>
                      <a:pt x="8" y="1348"/>
                    </a:moveTo>
                    <a:lnTo>
                      <a:pt x="8" y="1383"/>
                    </a:lnTo>
                    <a:lnTo>
                      <a:pt x="8" y="1384"/>
                    </a:lnTo>
                    <a:lnTo>
                      <a:pt x="7" y="1386"/>
                    </a:lnTo>
                    <a:lnTo>
                      <a:pt x="5" y="1388"/>
                    </a:lnTo>
                    <a:lnTo>
                      <a:pt x="4" y="1388"/>
                    </a:lnTo>
                    <a:lnTo>
                      <a:pt x="2" y="1388"/>
                    </a:lnTo>
                    <a:lnTo>
                      <a:pt x="1" y="1386"/>
                    </a:lnTo>
                    <a:lnTo>
                      <a:pt x="0" y="1384"/>
                    </a:lnTo>
                    <a:lnTo>
                      <a:pt x="0" y="1383"/>
                    </a:lnTo>
                    <a:lnTo>
                      <a:pt x="0" y="1348"/>
                    </a:lnTo>
                    <a:lnTo>
                      <a:pt x="0" y="1346"/>
                    </a:lnTo>
                    <a:lnTo>
                      <a:pt x="1" y="1345"/>
                    </a:lnTo>
                    <a:lnTo>
                      <a:pt x="2" y="1345"/>
                    </a:lnTo>
                    <a:lnTo>
                      <a:pt x="4" y="1343"/>
                    </a:lnTo>
                    <a:lnTo>
                      <a:pt x="5" y="1345"/>
                    </a:lnTo>
                    <a:lnTo>
                      <a:pt x="7" y="1345"/>
                    </a:lnTo>
                    <a:lnTo>
                      <a:pt x="8" y="1346"/>
                    </a:lnTo>
                    <a:lnTo>
                      <a:pt x="8" y="1348"/>
                    </a:lnTo>
                    <a:lnTo>
                      <a:pt x="8" y="1348"/>
                    </a:lnTo>
                    <a:close/>
                    <a:moveTo>
                      <a:pt x="8" y="1428"/>
                    </a:moveTo>
                    <a:lnTo>
                      <a:pt x="8" y="1462"/>
                    </a:lnTo>
                    <a:lnTo>
                      <a:pt x="8" y="1464"/>
                    </a:lnTo>
                    <a:lnTo>
                      <a:pt x="7" y="1466"/>
                    </a:lnTo>
                    <a:lnTo>
                      <a:pt x="5" y="1468"/>
                    </a:lnTo>
                    <a:lnTo>
                      <a:pt x="4" y="1468"/>
                    </a:lnTo>
                    <a:lnTo>
                      <a:pt x="2" y="1468"/>
                    </a:lnTo>
                    <a:lnTo>
                      <a:pt x="1" y="1466"/>
                    </a:lnTo>
                    <a:lnTo>
                      <a:pt x="0" y="1464"/>
                    </a:lnTo>
                    <a:lnTo>
                      <a:pt x="0" y="1462"/>
                    </a:lnTo>
                    <a:lnTo>
                      <a:pt x="0" y="1428"/>
                    </a:lnTo>
                    <a:lnTo>
                      <a:pt x="0" y="1426"/>
                    </a:lnTo>
                    <a:lnTo>
                      <a:pt x="1" y="1424"/>
                    </a:lnTo>
                    <a:lnTo>
                      <a:pt x="2" y="1422"/>
                    </a:lnTo>
                    <a:lnTo>
                      <a:pt x="4" y="1422"/>
                    </a:lnTo>
                    <a:lnTo>
                      <a:pt x="5" y="1422"/>
                    </a:lnTo>
                    <a:lnTo>
                      <a:pt x="7" y="1424"/>
                    </a:lnTo>
                    <a:lnTo>
                      <a:pt x="8" y="1426"/>
                    </a:lnTo>
                    <a:lnTo>
                      <a:pt x="8" y="1428"/>
                    </a:lnTo>
                    <a:lnTo>
                      <a:pt x="8" y="1428"/>
                    </a:lnTo>
                    <a:close/>
                    <a:moveTo>
                      <a:pt x="8" y="1507"/>
                    </a:moveTo>
                    <a:lnTo>
                      <a:pt x="8" y="1542"/>
                    </a:lnTo>
                    <a:lnTo>
                      <a:pt x="8" y="1543"/>
                    </a:lnTo>
                    <a:lnTo>
                      <a:pt x="7" y="1545"/>
                    </a:lnTo>
                    <a:lnTo>
                      <a:pt x="5" y="1547"/>
                    </a:lnTo>
                    <a:lnTo>
                      <a:pt x="4" y="1547"/>
                    </a:lnTo>
                    <a:lnTo>
                      <a:pt x="2" y="1547"/>
                    </a:lnTo>
                    <a:lnTo>
                      <a:pt x="1" y="1545"/>
                    </a:lnTo>
                    <a:lnTo>
                      <a:pt x="0" y="1543"/>
                    </a:lnTo>
                    <a:lnTo>
                      <a:pt x="0" y="1542"/>
                    </a:lnTo>
                    <a:lnTo>
                      <a:pt x="0" y="1507"/>
                    </a:lnTo>
                    <a:lnTo>
                      <a:pt x="0" y="1505"/>
                    </a:lnTo>
                    <a:lnTo>
                      <a:pt x="1" y="1504"/>
                    </a:lnTo>
                    <a:lnTo>
                      <a:pt x="2" y="1502"/>
                    </a:lnTo>
                    <a:lnTo>
                      <a:pt x="4" y="1502"/>
                    </a:lnTo>
                    <a:lnTo>
                      <a:pt x="5" y="1502"/>
                    </a:lnTo>
                    <a:lnTo>
                      <a:pt x="7" y="1504"/>
                    </a:lnTo>
                    <a:lnTo>
                      <a:pt x="8" y="1505"/>
                    </a:lnTo>
                    <a:lnTo>
                      <a:pt x="8" y="1507"/>
                    </a:lnTo>
                    <a:lnTo>
                      <a:pt x="8" y="1507"/>
                    </a:lnTo>
                    <a:close/>
                    <a:moveTo>
                      <a:pt x="8" y="1587"/>
                    </a:moveTo>
                    <a:lnTo>
                      <a:pt x="8" y="1619"/>
                    </a:lnTo>
                    <a:lnTo>
                      <a:pt x="8" y="1623"/>
                    </a:lnTo>
                    <a:lnTo>
                      <a:pt x="7" y="1625"/>
                    </a:lnTo>
                    <a:lnTo>
                      <a:pt x="5" y="1625"/>
                    </a:lnTo>
                    <a:lnTo>
                      <a:pt x="4" y="1627"/>
                    </a:lnTo>
                    <a:lnTo>
                      <a:pt x="2" y="1625"/>
                    </a:lnTo>
                    <a:lnTo>
                      <a:pt x="1" y="1625"/>
                    </a:lnTo>
                    <a:lnTo>
                      <a:pt x="0" y="1623"/>
                    </a:lnTo>
                    <a:lnTo>
                      <a:pt x="0" y="1619"/>
                    </a:lnTo>
                    <a:lnTo>
                      <a:pt x="0" y="1587"/>
                    </a:lnTo>
                    <a:lnTo>
                      <a:pt x="0" y="1585"/>
                    </a:lnTo>
                    <a:lnTo>
                      <a:pt x="1" y="1583"/>
                    </a:lnTo>
                    <a:lnTo>
                      <a:pt x="2" y="1581"/>
                    </a:lnTo>
                    <a:lnTo>
                      <a:pt x="4" y="1581"/>
                    </a:lnTo>
                    <a:lnTo>
                      <a:pt x="5" y="1581"/>
                    </a:lnTo>
                    <a:lnTo>
                      <a:pt x="7" y="1583"/>
                    </a:lnTo>
                    <a:lnTo>
                      <a:pt x="8" y="1585"/>
                    </a:lnTo>
                    <a:lnTo>
                      <a:pt x="8" y="1587"/>
                    </a:lnTo>
                    <a:lnTo>
                      <a:pt x="8" y="1587"/>
                    </a:lnTo>
                    <a:close/>
                    <a:moveTo>
                      <a:pt x="8" y="1664"/>
                    </a:moveTo>
                    <a:lnTo>
                      <a:pt x="8" y="1699"/>
                    </a:lnTo>
                    <a:lnTo>
                      <a:pt x="8" y="1701"/>
                    </a:lnTo>
                    <a:lnTo>
                      <a:pt x="7" y="1702"/>
                    </a:lnTo>
                    <a:lnTo>
                      <a:pt x="5" y="1704"/>
                    </a:lnTo>
                    <a:lnTo>
                      <a:pt x="4" y="1704"/>
                    </a:lnTo>
                    <a:lnTo>
                      <a:pt x="2" y="1704"/>
                    </a:lnTo>
                    <a:lnTo>
                      <a:pt x="1" y="1702"/>
                    </a:lnTo>
                    <a:lnTo>
                      <a:pt x="0" y="1701"/>
                    </a:lnTo>
                    <a:lnTo>
                      <a:pt x="0" y="1699"/>
                    </a:lnTo>
                    <a:lnTo>
                      <a:pt x="0" y="1664"/>
                    </a:lnTo>
                    <a:lnTo>
                      <a:pt x="0" y="1663"/>
                    </a:lnTo>
                    <a:lnTo>
                      <a:pt x="1" y="1661"/>
                    </a:lnTo>
                    <a:lnTo>
                      <a:pt x="2" y="1661"/>
                    </a:lnTo>
                    <a:lnTo>
                      <a:pt x="4" y="1659"/>
                    </a:lnTo>
                    <a:lnTo>
                      <a:pt x="5" y="1661"/>
                    </a:lnTo>
                    <a:lnTo>
                      <a:pt x="7" y="1661"/>
                    </a:lnTo>
                    <a:lnTo>
                      <a:pt x="8" y="1663"/>
                    </a:lnTo>
                    <a:lnTo>
                      <a:pt x="8" y="1664"/>
                    </a:lnTo>
                    <a:lnTo>
                      <a:pt x="8" y="1664"/>
                    </a:lnTo>
                    <a:close/>
                    <a:moveTo>
                      <a:pt x="8" y="1744"/>
                    </a:moveTo>
                    <a:lnTo>
                      <a:pt x="8" y="1778"/>
                    </a:lnTo>
                    <a:lnTo>
                      <a:pt x="8" y="1780"/>
                    </a:lnTo>
                    <a:lnTo>
                      <a:pt x="7" y="1782"/>
                    </a:lnTo>
                    <a:lnTo>
                      <a:pt x="5" y="1784"/>
                    </a:lnTo>
                    <a:lnTo>
                      <a:pt x="4" y="1784"/>
                    </a:lnTo>
                    <a:lnTo>
                      <a:pt x="2" y="1784"/>
                    </a:lnTo>
                    <a:lnTo>
                      <a:pt x="1" y="1782"/>
                    </a:lnTo>
                    <a:lnTo>
                      <a:pt x="0" y="1780"/>
                    </a:lnTo>
                    <a:lnTo>
                      <a:pt x="0" y="1778"/>
                    </a:lnTo>
                    <a:lnTo>
                      <a:pt x="0" y="1744"/>
                    </a:lnTo>
                    <a:lnTo>
                      <a:pt x="0" y="1742"/>
                    </a:lnTo>
                    <a:lnTo>
                      <a:pt x="1" y="1740"/>
                    </a:lnTo>
                    <a:lnTo>
                      <a:pt x="2" y="1739"/>
                    </a:lnTo>
                    <a:lnTo>
                      <a:pt x="4" y="1739"/>
                    </a:lnTo>
                    <a:lnTo>
                      <a:pt x="5" y="1739"/>
                    </a:lnTo>
                    <a:lnTo>
                      <a:pt x="7" y="1740"/>
                    </a:lnTo>
                    <a:lnTo>
                      <a:pt x="8" y="1742"/>
                    </a:lnTo>
                    <a:lnTo>
                      <a:pt x="8" y="1744"/>
                    </a:lnTo>
                    <a:lnTo>
                      <a:pt x="8" y="1744"/>
                    </a:lnTo>
                    <a:close/>
                    <a:moveTo>
                      <a:pt x="8" y="1824"/>
                    </a:moveTo>
                    <a:lnTo>
                      <a:pt x="8" y="1858"/>
                    </a:lnTo>
                    <a:lnTo>
                      <a:pt x="8" y="1860"/>
                    </a:lnTo>
                    <a:lnTo>
                      <a:pt x="7" y="1861"/>
                    </a:lnTo>
                    <a:lnTo>
                      <a:pt x="5" y="1863"/>
                    </a:lnTo>
                    <a:lnTo>
                      <a:pt x="4" y="1863"/>
                    </a:lnTo>
                    <a:lnTo>
                      <a:pt x="2" y="1863"/>
                    </a:lnTo>
                    <a:lnTo>
                      <a:pt x="1" y="1861"/>
                    </a:lnTo>
                    <a:lnTo>
                      <a:pt x="0" y="1860"/>
                    </a:lnTo>
                    <a:lnTo>
                      <a:pt x="0" y="1858"/>
                    </a:lnTo>
                    <a:lnTo>
                      <a:pt x="0" y="1824"/>
                    </a:lnTo>
                    <a:lnTo>
                      <a:pt x="0" y="1822"/>
                    </a:lnTo>
                    <a:lnTo>
                      <a:pt x="1" y="1820"/>
                    </a:lnTo>
                    <a:lnTo>
                      <a:pt x="2" y="1818"/>
                    </a:lnTo>
                    <a:lnTo>
                      <a:pt x="4" y="1818"/>
                    </a:lnTo>
                    <a:lnTo>
                      <a:pt x="5" y="1818"/>
                    </a:lnTo>
                    <a:lnTo>
                      <a:pt x="7" y="1820"/>
                    </a:lnTo>
                    <a:lnTo>
                      <a:pt x="8" y="1822"/>
                    </a:lnTo>
                    <a:lnTo>
                      <a:pt x="8" y="1824"/>
                    </a:lnTo>
                    <a:lnTo>
                      <a:pt x="8" y="1824"/>
                    </a:lnTo>
                    <a:close/>
                    <a:moveTo>
                      <a:pt x="8" y="1903"/>
                    </a:moveTo>
                    <a:lnTo>
                      <a:pt x="8" y="1936"/>
                    </a:lnTo>
                    <a:lnTo>
                      <a:pt x="8" y="1939"/>
                    </a:lnTo>
                    <a:lnTo>
                      <a:pt x="7" y="1941"/>
                    </a:lnTo>
                    <a:lnTo>
                      <a:pt x="5" y="1941"/>
                    </a:lnTo>
                    <a:lnTo>
                      <a:pt x="4" y="1943"/>
                    </a:lnTo>
                    <a:lnTo>
                      <a:pt x="2" y="1941"/>
                    </a:lnTo>
                    <a:lnTo>
                      <a:pt x="1" y="1941"/>
                    </a:lnTo>
                    <a:lnTo>
                      <a:pt x="0" y="1939"/>
                    </a:lnTo>
                    <a:lnTo>
                      <a:pt x="0" y="1936"/>
                    </a:lnTo>
                    <a:lnTo>
                      <a:pt x="0" y="1903"/>
                    </a:lnTo>
                    <a:lnTo>
                      <a:pt x="0" y="1901"/>
                    </a:lnTo>
                    <a:lnTo>
                      <a:pt x="1" y="1899"/>
                    </a:lnTo>
                    <a:lnTo>
                      <a:pt x="2" y="1898"/>
                    </a:lnTo>
                    <a:lnTo>
                      <a:pt x="4" y="1898"/>
                    </a:lnTo>
                    <a:lnTo>
                      <a:pt x="5" y="1898"/>
                    </a:lnTo>
                    <a:lnTo>
                      <a:pt x="7" y="1899"/>
                    </a:lnTo>
                    <a:lnTo>
                      <a:pt x="8" y="1901"/>
                    </a:lnTo>
                    <a:lnTo>
                      <a:pt x="8" y="1903"/>
                    </a:lnTo>
                    <a:lnTo>
                      <a:pt x="8" y="1903"/>
                    </a:lnTo>
                    <a:close/>
                    <a:moveTo>
                      <a:pt x="8" y="1981"/>
                    </a:moveTo>
                    <a:lnTo>
                      <a:pt x="8" y="2015"/>
                    </a:lnTo>
                    <a:lnTo>
                      <a:pt x="8" y="2017"/>
                    </a:lnTo>
                    <a:lnTo>
                      <a:pt x="7" y="2019"/>
                    </a:lnTo>
                    <a:lnTo>
                      <a:pt x="5" y="2020"/>
                    </a:lnTo>
                    <a:lnTo>
                      <a:pt x="4" y="2020"/>
                    </a:lnTo>
                    <a:lnTo>
                      <a:pt x="2" y="2020"/>
                    </a:lnTo>
                    <a:lnTo>
                      <a:pt x="1" y="2019"/>
                    </a:lnTo>
                    <a:lnTo>
                      <a:pt x="0" y="2017"/>
                    </a:lnTo>
                    <a:lnTo>
                      <a:pt x="0" y="2015"/>
                    </a:lnTo>
                    <a:lnTo>
                      <a:pt x="0" y="1981"/>
                    </a:lnTo>
                    <a:lnTo>
                      <a:pt x="0" y="1979"/>
                    </a:lnTo>
                    <a:lnTo>
                      <a:pt x="1" y="1977"/>
                    </a:lnTo>
                    <a:lnTo>
                      <a:pt x="2" y="1977"/>
                    </a:lnTo>
                    <a:lnTo>
                      <a:pt x="4" y="1975"/>
                    </a:lnTo>
                    <a:lnTo>
                      <a:pt x="5" y="1977"/>
                    </a:lnTo>
                    <a:lnTo>
                      <a:pt x="7" y="1977"/>
                    </a:lnTo>
                    <a:lnTo>
                      <a:pt x="8" y="1979"/>
                    </a:lnTo>
                    <a:lnTo>
                      <a:pt x="8" y="1981"/>
                    </a:lnTo>
                    <a:lnTo>
                      <a:pt x="8" y="1981"/>
                    </a:lnTo>
                    <a:close/>
                    <a:moveTo>
                      <a:pt x="8" y="2060"/>
                    </a:moveTo>
                    <a:lnTo>
                      <a:pt x="8" y="2095"/>
                    </a:lnTo>
                    <a:lnTo>
                      <a:pt x="8" y="2096"/>
                    </a:lnTo>
                    <a:lnTo>
                      <a:pt x="7" y="2098"/>
                    </a:lnTo>
                    <a:lnTo>
                      <a:pt x="5" y="2100"/>
                    </a:lnTo>
                    <a:lnTo>
                      <a:pt x="4" y="2100"/>
                    </a:lnTo>
                    <a:lnTo>
                      <a:pt x="2" y="2100"/>
                    </a:lnTo>
                    <a:lnTo>
                      <a:pt x="1" y="2098"/>
                    </a:lnTo>
                    <a:lnTo>
                      <a:pt x="0" y="2096"/>
                    </a:lnTo>
                    <a:lnTo>
                      <a:pt x="0" y="2095"/>
                    </a:lnTo>
                    <a:lnTo>
                      <a:pt x="0" y="2060"/>
                    </a:lnTo>
                    <a:lnTo>
                      <a:pt x="0" y="2058"/>
                    </a:lnTo>
                    <a:lnTo>
                      <a:pt x="1" y="2057"/>
                    </a:lnTo>
                    <a:lnTo>
                      <a:pt x="2" y="2055"/>
                    </a:lnTo>
                    <a:lnTo>
                      <a:pt x="4" y="2055"/>
                    </a:lnTo>
                    <a:lnTo>
                      <a:pt x="5" y="2055"/>
                    </a:lnTo>
                    <a:lnTo>
                      <a:pt x="7" y="2057"/>
                    </a:lnTo>
                    <a:lnTo>
                      <a:pt x="8" y="2058"/>
                    </a:lnTo>
                    <a:lnTo>
                      <a:pt x="8" y="2060"/>
                    </a:lnTo>
                    <a:lnTo>
                      <a:pt x="8" y="2060"/>
                    </a:lnTo>
                    <a:close/>
                    <a:moveTo>
                      <a:pt x="8" y="2140"/>
                    </a:moveTo>
                    <a:lnTo>
                      <a:pt x="8" y="2174"/>
                    </a:lnTo>
                    <a:lnTo>
                      <a:pt x="8" y="2176"/>
                    </a:lnTo>
                    <a:lnTo>
                      <a:pt x="7" y="2178"/>
                    </a:lnTo>
                    <a:lnTo>
                      <a:pt x="5" y="2179"/>
                    </a:lnTo>
                    <a:lnTo>
                      <a:pt x="4" y="2179"/>
                    </a:lnTo>
                    <a:lnTo>
                      <a:pt x="2" y="2179"/>
                    </a:lnTo>
                    <a:lnTo>
                      <a:pt x="1" y="2178"/>
                    </a:lnTo>
                    <a:lnTo>
                      <a:pt x="0" y="2176"/>
                    </a:lnTo>
                    <a:lnTo>
                      <a:pt x="0" y="2174"/>
                    </a:lnTo>
                    <a:lnTo>
                      <a:pt x="0" y="2140"/>
                    </a:lnTo>
                    <a:lnTo>
                      <a:pt x="0" y="2138"/>
                    </a:lnTo>
                    <a:lnTo>
                      <a:pt x="1" y="2136"/>
                    </a:lnTo>
                    <a:lnTo>
                      <a:pt x="2" y="2134"/>
                    </a:lnTo>
                    <a:lnTo>
                      <a:pt x="4" y="2134"/>
                    </a:lnTo>
                    <a:lnTo>
                      <a:pt x="5" y="2134"/>
                    </a:lnTo>
                    <a:lnTo>
                      <a:pt x="7" y="2136"/>
                    </a:lnTo>
                    <a:lnTo>
                      <a:pt x="8" y="2138"/>
                    </a:lnTo>
                    <a:lnTo>
                      <a:pt x="8" y="2140"/>
                    </a:lnTo>
                    <a:lnTo>
                      <a:pt x="8" y="2140"/>
                    </a:lnTo>
                    <a:close/>
                    <a:moveTo>
                      <a:pt x="8" y="2219"/>
                    </a:moveTo>
                    <a:lnTo>
                      <a:pt x="8" y="2252"/>
                    </a:lnTo>
                    <a:lnTo>
                      <a:pt x="8" y="2255"/>
                    </a:lnTo>
                    <a:lnTo>
                      <a:pt x="7" y="2257"/>
                    </a:lnTo>
                    <a:lnTo>
                      <a:pt x="5" y="2257"/>
                    </a:lnTo>
                    <a:lnTo>
                      <a:pt x="4" y="2259"/>
                    </a:lnTo>
                    <a:lnTo>
                      <a:pt x="2" y="2257"/>
                    </a:lnTo>
                    <a:lnTo>
                      <a:pt x="1" y="2257"/>
                    </a:lnTo>
                    <a:lnTo>
                      <a:pt x="0" y="2255"/>
                    </a:lnTo>
                    <a:lnTo>
                      <a:pt x="0" y="2252"/>
                    </a:lnTo>
                    <a:lnTo>
                      <a:pt x="0" y="2219"/>
                    </a:lnTo>
                    <a:lnTo>
                      <a:pt x="0" y="2217"/>
                    </a:lnTo>
                    <a:lnTo>
                      <a:pt x="1" y="2216"/>
                    </a:lnTo>
                    <a:lnTo>
                      <a:pt x="2" y="2214"/>
                    </a:lnTo>
                    <a:lnTo>
                      <a:pt x="4" y="2214"/>
                    </a:lnTo>
                    <a:lnTo>
                      <a:pt x="5" y="2214"/>
                    </a:lnTo>
                    <a:lnTo>
                      <a:pt x="7" y="2216"/>
                    </a:lnTo>
                    <a:lnTo>
                      <a:pt x="8" y="2217"/>
                    </a:lnTo>
                    <a:lnTo>
                      <a:pt x="8" y="2219"/>
                    </a:lnTo>
                    <a:lnTo>
                      <a:pt x="8" y="2219"/>
                    </a:lnTo>
                    <a:close/>
                    <a:moveTo>
                      <a:pt x="8" y="2297"/>
                    </a:moveTo>
                    <a:lnTo>
                      <a:pt x="8" y="2331"/>
                    </a:lnTo>
                    <a:lnTo>
                      <a:pt x="8" y="2333"/>
                    </a:lnTo>
                    <a:lnTo>
                      <a:pt x="7" y="2335"/>
                    </a:lnTo>
                    <a:lnTo>
                      <a:pt x="5" y="2337"/>
                    </a:lnTo>
                    <a:lnTo>
                      <a:pt x="4" y="2337"/>
                    </a:lnTo>
                    <a:lnTo>
                      <a:pt x="2" y="2337"/>
                    </a:lnTo>
                    <a:lnTo>
                      <a:pt x="1" y="2335"/>
                    </a:lnTo>
                    <a:lnTo>
                      <a:pt x="0" y="2333"/>
                    </a:lnTo>
                    <a:lnTo>
                      <a:pt x="0" y="2331"/>
                    </a:lnTo>
                    <a:lnTo>
                      <a:pt x="0" y="2297"/>
                    </a:lnTo>
                    <a:lnTo>
                      <a:pt x="0" y="2295"/>
                    </a:lnTo>
                    <a:lnTo>
                      <a:pt x="1" y="2293"/>
                    </a:lnTo>
                    <a:lnTo>
                      <a:pt x="2" y="2293"/>
                    </a:lnTo>
                    <a:lnTo>
                      <a:pt x="4" y="2292"/>
                    </a:lnTo>
                    <a:lnTo>
                      <a:pt x="5" y="2293"/>
                    </a:lnTo>
                    <a:lnTo>
                      <a:pt x="7" y="2293"/>
                    </a:lnTo>
                    <a:lnTo>
                      <a:pt x="8" y="2295"/>
                    </a:lnTo>
                    <a:lnTo>
                      <a:pt x="8" y="2297"/>
                    </a:lnTo>
                    <a:lnTo>
                      <a:pt x="8" y="2297"/>
                    </a:lnTo>
                    <a:close/>
                    <a:moveTo>
                      <a:pt x="8" y="2376"/>
                    </a:moveTo>
                    <a:lnTo>
                      <a:pt x="8" y="2411"/>
                    </a:lnTo>
                    <a:lnTo>
                      <a:pt x="8" y="2413"/>
                    </a:lnTo>
                    <a:lnTo>
                      <a:pt x="7" y="2414"/>
                    </a:lnTo>
                    <a:lnTo>
                      <a:pt x="5" y="2416"/>
                    </a:lnTo>
                    <a:lnTo>
                      <a:pt x="4" y="2416"/>
                    </a:lnTo>
                    <a:lnTo>
                      <a:pt x="2" y="2416"/>
                    </a:lnTo>
                    <a:lnTo>
                      <a:pt x="1" y="2414"/>
                    </a:lnTo>
                    <a:lnTo>
                      <a:pt x="0" y="2413"/>
                    </a:lnTo>
                    <a:lnTo>
                      <a:pt x="0" y="2411"/>
                    </a:lnTo>
                    <a:lnTo>
                      <a:pt x="0" y="2376"/>
                    </a:lnTo>
                    <a:lnTo>
                      <a:pt x="0" y="2375"/>
                    </a:lnTo>
                    <a:lnTo>
                      <a:pt x="1" y="2373"/>
                    </a:lnTo>
                    <a:lnTo>
                      <a:pt x="2" y="2371"/>
                    </a:lnTo>
                    <a:lnTo>
                      <a:pt x="4" y="2371"/>
                    </a:lnTo>
                    <a:lnTo>
                      <a:pt x="5" y="2371"/>
                    </a:lnTo>
                    <a:lnTo>
                      <a:pt x="7" y="2373"/>
                    </a:lnTo>
                    <a:lnTo>
                      <a:pt x="8" y="2375"/>
                    </a:lnTo>
                    <a:lnTo>
                      <a:pt x="8" y="2376"/>
                    </a:lnTo>
                    <a:lnTo>
                      <a:pt x="8" y="2376"/>
                    </a:lnTo>
                    <a:close/>
                    <a:moveTo>
                      <a:pt x="8" y="2456"/>
                    </a:moveTo>
                    <a:lnTo>
                      <a:pt x="8" y="2490"/>
                    </a:lnTo>
                    <a:lnTo>
                      <a:pt x="8" y="2492"/>
                    </a:lnTo>
                    <a:lnTo>
                      <a:pt x="7" y="2494"/>
                    </a:lnTo>
                    <a:lnTo>
                      <a:pt x="5" y="2496"/>
                    </a:lnTo>
                    <a:lnTo>
                      <a:pt x="4" y="2496"/>
                    </a:lnTo>
                    <a:lnTo>
                      <a:pt x="2" y="2496"/>
                    </a:lnTo>
                    <a:lnTo>
                      <a:pt x="1" y="2494"/>
                    </a:lnTo>
                    <a:lnTo>
                      <a:pt x="0" y="2492"/>
                    </a:lnTo>
                    <a:lnTo>
                      <a:pt x="0" y="2490"/>
                    </a:lnTo>
                    <a:lnTo>
                      <a:pt x="0" y="2456"/>
                    </a:lnTo>
                    <a:lnTo>
                      <a:pt x="0" y="2454"/>
                    </a:lnTo>
                    <a:lnTo>
                      <a:pt x="1" y="2452"/>
                    </a:lnTo>
                    <a:lnTo>
                      <a:pt x="2" y="2451"/>
                    </a:lnTo>
                    <a:lnTo>
                      <a:pt x="4" y="2451"/>
                    </a:lnTo>
                    <a:lnTo>
                      <a:pt x="5" y="2451"/>
                    </a:lnTo>
                    <a:lnTo>
                      <a:pt x="7" y="2452"/>
                    </a:lnTo>
                    <a:lnTo>
                      <a:pt x="8" y="2454"/>
                    </a:lnTo>
                    <a:lnTo>
                      <a:pt x="8" y="2456"/>
                    </a:lnTo>
                    <a:lnTo>
                      <a:pt x="8" y="2456"/>
                    </a:lnTo>
                    <a:close/>
                  </a:path>
                </a:pathLst>
              </a:cu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Line 10"/>
              <p:cNvSpPr>
                <a:spLocks noChangeShapeType="1"/>
              </p:cNvSpPr>
              <p:nvPr/>
            </p:nvSpPr>
            <p:spPr bwMode="auto">
              <a:xfrm>
                <a:off x="1945" y="1347"/>
                <a:ext cx="903" cy="1"/>
              </a:xfrm>
              <a:prstGeom prst="line">
                <a:avLst/>
              </a:prstGeom>
              <a:noFill/>
              <a:ln w="4">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2"/>
              <p:cNvSpPr>
                <a:spLocks/>
              </p:cNvSpPr>
              <p:nvPr/>
            </p:nvSpPr>
            <p:spPr bwMode="auto">
              <a:xfrm>
                <a:off x="1467" y="1090"/>
                <a:ext cx="1466" cy="750"/>
              </a:xfrm>
              <a:custGeom>
                <a:avLst/>
                <a:gdLst/>
                <a:ahLst/>
                <a:cxnLst>
                  <a:cxn ang="0">
                    <a:pos x="0" y="0"/>
                  </a:cxn>
                  <a:cxn ang="0">
                    <a:pos x="1" y="34"/>
                  </a:cxn>
                  <a:cxn ang="0">
                    <a:pos x="4" y="70"/>
                  </a:cxn>
                  <a:cxn ang="0">
                    <a:pos x="9" y="105"/>
                  </a:cxn>
                  <a:cxn ang="0">
                    <a:pos x="16" y="141"/>
                  </a:cxn>
                  <a:cxn ang="0">
                    <a:pos x="26" y="175"/>
                  </a:cxn>
                  <a:cxn ang="0">
                    <a:pos x="37" y="210"/>
                  </a:cxn>
                  <a:cxn ang="0">
                    <a:pos x="50" y="246"/>
                  </a:cxn>
                  <a:cxn ang="0">
                    <a:pos x="66" y="280"/>
                  </a:cxn>
                  <a:cxn ang="0">
                    <a:pos x="83" y="314"/>
                  </a:cxn>
                  <a:cxn ang="0">
                    <a:pos x="102" y="349"/>
                  </a:cxn>
                  <a:cxn ang="0">
                    <a:pos x="122" y="383"/>
                  </a:cxn>
                  <a:cxn ang="0">
                    <a:pos x="145" y="417"/>
                  </a:cxn>
                  <a:cxn ang="0">
                    <a:pos x="169" y="450"/>
                  </a:cxn>
                  <a:cxn ang="0">
                    <a:pos x="195" y="484"/>
                  </a:cxn>
                  <a:cxn ang="0">
                    <a:pos x="222" y="517"/>
                  </a:cxn>
                  <a:cxn ang="0">
                    <a:pos x="251" y="551"/>
                  </a:cxn>
                  <a:cxn ang="0">
                    <a:pos x="283" y="584"/>
                  </a:cxn>
                  <a:cxn ang="0">
                    <a:pos x="314" y="616"/>
                  </a:cxn>
                  <a:cxn ang="0">
                    <a:pos x="349" y="649"/>
                  </a:cxn>
                  <a:cxn ang="0">
                    <a:pos x="385" y="681"/>
                  </a:cxn>
                  <a:cxn ang="0">
                    <a:pos x="422" y="712"/>
                  </a:cxn>
                  <a:cxn ang="0">
                    <a:pos x="459" y="743"/>
                  </a:cxn>
                  <a:cxn ang="0">
                    <a:pos x="499" y="773"/>
                  </a:cxn>
                  <a:cxn ang="0">
                    <a:pos x="541" y="804"/>
                  </a:cxn>
                  <a:cxn ang="0">
                    <a:pos x="583" y="835"/>
                  </a:cxn>
                  <a:cxn ang="0">
                    <a:pos x="627" y="864"/>
                  </a:cxn>
                  <a:cxn ang="0">
                    <a:pos x="672" y="893"/>
                  </a:cxn>
                  <a:cxn ang="0">
                    <a:pos x="719" y="922"/>
                  </a:cxn>
                  <a:cxn ang="0">
                    <a:pos x="766" y="950"/>
                  </a:cxn>
                  <a:cxn ang="0">
                    <a:pos x="815" y="978"/>
                  </a:cxn>
                  <a:cxn ang="0">
                    <a:pos x="865" y="1005"/>
                  </a:cxn>
                  <a:cxn ang="0">
                    <a:pos x="916" y="1032"/>
                  </a:cxn>
                  <a:cxn ang="0">
                    <a:pos x="967" y="1057"/>
                  </a:cxn>
                  <a:cxn ang="0">
                    <a:pos x="1020" y="1082"/>
                  </a:cxn>
                  <a:cxn ang="0">
                    <a:pos x="1075" y="1108"/>
                  </a:cxn>
                  <a:cxn ang="0">
                    <a:pos x="1130" y="1133"/>
                  </a:cxn>
                  <a:cxn ang="0">
                    <a:pos x="1243" y="1180"/>
                  </a:cxn>
                  <a:cxn ang="0">
                    <a:pos x="1359" y="1223"/>
                  </a:cxn>
                  <a:cxn ang="0">
                    <a:pos x="1480" y="1265"/>
                  </a:cxn>
                  <a:cxn ang="0">
                    <a:pos x="1602" y="1305"/>
                  </a:cxn>
                  <a:cxn ang="0">
                    <a:pos x="1727" y="1339"/>
                  </a:cxn>
                  <a:cxn ang="0">
                    <a:pos x="1854" y="1372"/>
                  </a:cxn>
                  <a:cxn ang="0">
                    <a:pos x="1985" y="1400"/>
                  </a:cxn>
                  <a:cxn ang="0">
                    <a:pos x="2117" y="1426"/>
                  </a:cxn>
                  <a:cxn ang="0">
                    <a:pos x="2249" y="1449"/>
                  </a:cxn>
                  <a:cxn ang="0">
                    <a:pos x="2384" y="1467"/>
                  </a:cxn>
                  <a:cxn ang="0">
                    <a:pos x="2520" y="1482"/>
                  </a:cxn>
                  <a:cxn ang="0">
                    <a:pos x="2657" y="1493"/>
                  </a:cxn>
                  <a:cxn ang="0">
                    <a:pos x="2795" y="1498"/>
                  </a:cxn>
                  <a:cxn ang="0">
                    <a:pos x="2931" y="1502"/>
                  </a:cxn>
                </a:cxnLst>
                <a:rect l="0" t="0" r="r" b="b"/>
                <a:pathLst>
                  <a:path w="2931" h="1502">
                    <a:moveTo>
                      <a:pt x="0" y="0"/>
                    </a:moveTo>
                    <a:lnTo>
                      <a:pt x="1" y="34"/>
                    </a:lnTo>
                    <a:lnTo>
                      <a:pt x="4" y="70"/>
                    </a:lnTo>
                    <a:lnTo>
                      <a:pt x="9" y="105"/>
                    </a:lnTo>
                    <a:lnTo>
                      <a:pt x="16" y="141"/>
                    </a:lnTo>
                    <a:lnTo>
                      <a:pt x="26" y="175"/>
                    </a:lnTo>
                    <a:lnTo>
                      <a:pt x="37" y="210"/>
                    </a:lnTo>
                    <a:lnTo>
                      <a:pt x="50" y="246"/>
                    </a:lnTo>
                    <a:lnTo>
                      <a:pt x="66" y="280"/>
                    </a:lnTo>
                    <a:lnTo>
                      <a:pt x="83" y="314"/>
                    </a:lnTo>
                    <a:lnTo>
                      <a:pt x="102" y="349"/>
                    </a:lnTo>
                    <a:lnTo>
                      <a:pt x="122" y="383"/>
                    </a:lnTo>
                    <a:lnTo>
                      <a:pt x="145" y="417"/>
                    </a:lnTo>
                    <a:lnTo>
                      <a:pt x="169" y="450"/>
                    </a:lnTo>
                    <a:lnTo>
                      <a:pt x="195" y="484"/>
                    </a:lnTo>
                    <a:lnTo>
                      <a:pt x="222" y="517"/>
                    </a:lnTo>
                    <a:lnTo>
                      <a:pt x="251" y="551"/>
                    </a:lnTo>
                    <a:lnTo>
                      <a:pt x="283" y="584"/>
                    </a:lnTo>
                    <a:lnTo>
                      <a:pt x="314" y="616"/>
                    </a:lnTo>
                    <a:lnTo>
                      <a:pt x="349" y="649"/>
                    </a:lnTo>
                    <a:lnTo>
                      <a:pt x="385" y="681"/>
                    </a:lnTo>
                    <a:lnTo>
                      <a:pt x="422" y="712"/>
                    </a:lnTo>
                    <a:lnTo>
                      <a:pt x="459" y="743"/>
                    </a:lnTo>
                    <a:lnTo>
                      <a:pt x="499" y="773"/>
                    </a:lnTo>
                    <a:lnTo>
                      <a:pt x="541" y="804"/>
                    </a:lnTo>
                    <a:lnTo>
                      <a:pt x="583" y="835"/>
                    </a:lnTo>
                    <a:lnTo>
                      <a:pt x="627" y="864"/>
                    </a:lnTo>
                    <a:lnTo>
                      <a:pt x="672" y="893"/>
                    </a:lnTo>
                    <a:lnTo>
                      <a:pt x="719" y="922"/>
                    </a:lnTo>
                    <a:lnTo>
                      <a:pt x="766" y="950"/>
                    </a:lnTo>
                    <a:lnTo>
                      <a:pt x="815" y="978"/>
                    </a:lnTo>
                    <a:lnTo>
                      <a:pt x="865" y="1005"/>
                    </a:lnTo>
                    <a:lnTo>
                      <a:pt x="916" y="1032"/>
                    </a:lnTo>
                    <a:lnTo>
                      <a:pt x="967" y="1057"/>
                    </a:lnTo>
                    <a:lnTo>
                      <a:pt x="1020" y="1082"/>
                    </a:lnTo>
                    <a:lnTo>
                      <a:pt x="1075" y="1108"/>
                    </a:lnTo>
                    <a:lnTo>
                      <a:pt x="1130" y="1133"/>
                    </a:lnTo>
                    <a:lnTo>
                      <a:pt x="1243" y="1180"/>
                    </a:lnTo>
                    <a:lnTo>
                      <a:pt x="1359" y="1223"/>
                    </a:lnTo>
                    <a:lnTo>
                      <a:pt x="1480" y="1265"/>
                    </a:lnTo>
                    <a:lnTo>
                      <a:pt x="1602" y="1305"/>
                    </a:lnTo>
                    <a:lnTo>
                      <a:pt x="1727" y="1339"/>
                    </a:lnTo>
                    <a:lnTo>
                      <a:pt x="1854" y="1372"/>
                    </a:lnTo>
                    <a:lnTo>
                      <a:pt x="1985" y="1400"/>
                    </a:lnTo>
                    <a:lnTo>
                      <a:pt x="2117" y="1426"/>
                    </a:lnTo>
                    <a:lnTo>
                      <a:pt x="2249" y="1449"/>
                    </a:lnTo>
                    <a:lnTo>
                      <a:pt x="2384" y="1467"/>
                    </a:lnTo>
                    <a:lnTo>
                      <a:pt x="2520" y="1482"/>
                    </a:lnTo>
                    <a:lnTo>
                      <a:pt x="2657" y="1493"/>
                    </a:lnTo>
                    <a:lnTo>
                      <a:pt x="2795" y="1498"/>
                    </a:lnTo>
                    <a:lnTo>
                      <a:pt x="2931" y="1502"/>
                    </a:lnTo>
                  </a:path>
                </a:pathLst>
              </a:custGeom>
              <a:noFill/>
              <a:ln w="4">
                <a:solidFill>
                  <a:srgbClr val="92D05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3"/>
              <p:cNvSpPr>
                <a:spLocks/>
              </p:cNvSpPr>
              <p:nvPr/>
            </p:nvSpPr>
            <p:spPr bwMode="auto">
              <a:xfrm>
                <a:off x="1450" y="1497"/>
                <a:ext cx="392" cy="342"/>
              </a:xfrm>
              <a:custGeom>
                <a:avLst/>
                <a:gdLst/>
                <a:ahLst/>
                <a:cxnLst>
                  <a:cxn ang="0">
                    <a:pos x="784" y="0"/>
                  </a:cxn>
                  <a:cxn ang="0">
                    <a:pos x="784" y="16"/>
                  </a:cxn>
                  <a:cxn ang="0">
                    <a:pos x="783" y="32"/>
                  </a:cxn>
                  <a:cxn ang="0">
                    <a:pos x="781" y="49"/>
                  </a:cxn>
                  <a:cxn ang="0">
                    <a:pos x="780" y="65"/>
                  </a:cxn>
                  <a:cxn ang="0">
                    <a:pos x="777" y="79"/>
                  </a:cxn>
                  <a:cxn ang="0">
                    <a:pos x="774" y="96"/>
                  </a:cxn>
                  <a:cxn ang="0">
                    <a:pos x="770" y="112"/>
                  </a:cxn>
                  <a:cxn ang="0">
                    <a:pos x="767" y="128"/>
                  </a:cxn>
                  <a:cxn ang="0">
                    <a:pos x="761" y="145"/>
                  </a:cxn>
                  <a:cxn ang="0">
                    <a:pos x="757" y="159"/>
                  </a:cxn>
                  <a:cxn ang="0">
                    <a:pos x="751" y="175"/>
                  </a:cxn>
                  <a:cxn ang="0">
                    <a:pos x="745" y="190"/>
                  </a:cxn>
                  <a:cxn ang="0">
                    <a:pos x="738" y="206"/>
                  </a:cxn>
                  <a:cxn ang="0">
                    <a:pos x="731" y="222"/>
                  </a:cxn>
                  <a:cxn ang="0">
                    <a:pos x="724" y="237"/>
                  </a:cxn>
                  <a:cxn ang="0">
                    <a:pos x="717" y="251"/>
                  </a:cxn>
                  <a:cxn ang="0">
                    <a:pos x="708" y="267"/>
                  </a:cxn>
                  <a:cxn ang="0">
                    <a:pos x="699" y="282"/>
                  </a:cxn>
                  <a:cxn ang="0">
                    <a:pos x="691" y="296"/>
                  </a:cxn>
                  <a:cxn ang="0">
                    <a:pos x="681" y="311"/>
                  </a:cxn>
                  <a:cxn ang="0">
                    <a:pos x="671" y="325"/>
                  </a:cxn>
                  <a:cxn ang="0">
                    <a:pos x="661" y="340"/>
                  </a:cxn>
                  <a:cxn ang="0">
                    <a:pos x="651" y="354"/>
                  </a:cxn>
                  <a:cxn ang="0">
                    <a:pos x="639" y="367"/>
                  </a:cxn>
                  <a:cxn ang="0">
                    <a:pos x="616" y="396"/>
                  </a:cxn>
                  <a:cxn ang="0">
                    <a:pos x="592" y="421"/>
                  </a:cxn>
                  <a:cxn ang="0">
                    <a:pos x="566" y="446"/>
                  </a:cxn>
                  <a:cxn ang="0">
                    <a:pos x="539" y="472"/>
                  </a:cxn>
                  <a:cxn ang="0">
                    <a:pos x="511" y="495"/>
                  </a:cxn>
                  <a:cxn ang="0">
                    <a:pos x="481" y="517"/>
                  </a:cxn>
                  <a:cxn ang="0">
                    <a:pos x="451" y="538"/>
                  </a:cxn>
                  <a:cxn ang="0">
                    <a:pos x="421" y="558"/>
                  </a:cxn>
                  <a:cxn ang="0">
                    <a:pos x="388" y="578"/>
                  </a:cxn>
                  <a:cxn ang="0">
                    <a:pos x="355" y="596"/>
                  </a:cxn>
                  <a:cxn ang="0">
                    <a:pos x="322" y="613"/>
                  </a:cxn>
                  <a:cxn ang="0">
                    <a:pos x="288" y="627"/>
                  </a:cxn>
                  <a:cxn ang="0">
                    <a:pos x="253" y="640"/>
                  </a:cxn>
                  <a:cxn ang="0">
                    <a:pos x="219" y="652"/>
                  </a:cxn>
                  <a:cxn ang="0">
                    <a:pos x="183" y="661"/>
                  </a:cxn>
                  <a:cxn ang="0">
                    <a:pos x="147" y="670"/>
                  </a:cxn>
                  <a:cxn ang="0">
                    <a:pos x="128" y="674"/>
                  </a:cxn>
                  <a:cxn ang="0">
                    <a:pos x="110" y="678"/>
                  </a:cxn>
                  <a:cxn ang="0">
                    <a:pos x="92" y="679"/>
                  </a:cxn>
                  <a:cxn ang="0">
                    <a:pos x="74" y="681"/>
                  </a:cxn>
                  <a:cxn ang="0">
                    <a:pos x="55" y="683"/>
                  </a:cxn>
                  <a:cxn ang="0">
                    <a:pos x="36" y="685"/>
                  </a:cxn>
                  <a:cxn ang="0">
                    <a:pos x="19" y="685"/>
                  </a:cxn>
                  <a:cxn ang="0">
                    <a:pos x="0" y="685"/>
                  </a:cxn>
                </a:cxnLst>
                <a:rect l="0" t="0" r="r" b="b"/>
                <a:pathLst>
                  <a:path w="784" h="685">
                    <a:moveTo>
                      <a:pt x="784" y="0"/>
                    </a:moveTo>
                    <a:lnTo>
                      <a:pt x="784" y="16"/>
                    </a:lnTo>
                    <a:lnTo>
                      <a:pt x="783" y="32"/>
                    </a:lnTo>
                    <a:lnTo>
                      <a:pt x="781" y="49"/>
                    </a:lnTo>
                    <a:lnTo>
                      <a:pt x="780" y="65"/>
                    </a:lnTo>
                    <a:lnTo>
                      <a:pt x="777" y="79"/>
                    </a:lnTo>
                    <a:lnTo>
                      <a:pt x="774" y="96"/>
                    </a:lnTo>
                    <a:lnTo>
                      <a:pt x="770" y="112"/>
                    </a:lnTo>
                    <a:lnTo>
                      <a:pt x="767" y="128"/>
                    </a:lnTo>
                    <a:lnTo>
                      <a:pt x="761" y="145"/>
                    </a:lnTo>
                    <a:lnTo>
                      <a:pt x="757" y="159"/>
                    </a:lnTo>
                    <a:lnTo>
                      <a:pt x="751" y="175"/>
                    </a:lnTo>
                    <a:lnTo>
                      <a:pt x="745" y="190"/>
                    </a:lnTo>
                    <a:lnTo>
                      <a:pt x="738" y="206"/>
                    </a:lnTo>
                    <a:lnTo>
                      <a:pt x="731" y="222"/>
                    </a:lnTo>
                    <a:lnTo>
                      <a:pt x="724" y="237"/>
                    </a:lnTo>
                    <a:lnTo>
                      <a:pt x="717" y="251"/>
                    </a:lnTo>
                    <a:lnTo>
                      <a:pt x="708" y="267"/>
                    </a:lnTo>
                    <a:lnTo>
                      <a:pt x="699" y="282"/>
                    </a:lnTo>
                    <a:lnTo>
                      <a:pt x="691" y="296"/>
                    </a:lnTo>
                    <a:lnTo>
                      <a:pt x="681" y="311"/>
                    </a:lnTo>
                    <a:lnTo>
                      <a:pt x="671" y="325"/>
                    </a:lnTo>
                    <a:lnTo>
                      <a:pt x="661" y="340"/>
                    </a:lnTo>
                    <a:lnTo>
                      <a:pt x="651" y="354"/>
                    </a:lnTo>
                    <a:lnTo>
                      <a:pt x="639" y="367"/>
                    </a:lnTo>
                    <a:lnTo>
                      <a:pt x="616" y="396"/>
                    </a:lnTo>
                    <a:lnTo>
                      <a:pt x="592" y="421"/>
                    </a:lnTo>
                    <a:lnTo>
                      <a:pt x="566" y="446"/>
                    </a:lnTo>
                    <a:lnTo>
                      <a:pt x="539" y="472"/>
                    </a:lnTo>
                    <a:lnTo>
                      <a:pt x="511" y="495"/>
                    </a:lnTo>
                    <a:lnTo>
                      <a:pt x="481" y="517"/>
                    </a:lnTo>
                    <a:lnTo>
                      <a:pt x="451" y="538"/>
                    </a:lnTo>
                    <a:lnTo>
                      <a:pt x="421" y="558"/>
                    </a:lnTo>
                    <a:lnTo>
                      <a:pt x="388" y="578"/>
                    </a:lnTo>
                    <a:lnTo>
                      <a:pt x="355" y="596"/>
                    </a:lnTo>
                    <a:lnTo>
                      <a:pt x="322" y="613"/>
                    </a:lnTo>
                    <a:lnTo>
                      <a:pt x="288" y="627"/>
                    </a:lnTo>
                    <a:lnTo>
                      <a:pt x="253" y="640"/>
                    </a:lnTo>
                    <a:lnTo>
                      <a:pt x="219" y="652"/>
                    </a:lnTo>
                    <a:lnTo>
                      <a:pt x="183" y="661"/>
                    </a:lnTo>
                    <a:lnTo>
                      <a:pt x="147" y="670"/>
                    </a:lnTo>
                    <a:lnTo>
                      <a:pt x="128" y="674"/>
                    </a:lnTo>
                    <a:lnTo>
                      <a:pt x="110" y="678"/>
                    </a:lnTo>
                    <a:lnTo>
                      <a:pt x="92" y="679"/>
                    </a:lnTo>
                    <a:lnTo>
                      <a:pt x="74" y="681"/>
                    </a:lnTo>
                    <a:lnTo>
                      <a:pt x="55" y="683"/>
                    </a:lnTo>
                    <a:lnTo>
                      <a:pt x="36" y="685"/>
                    </a:lnTo>
                    <a:lnTo>
                      <a:pt x="19" y="685"/>
                    </a:lnTo>
                    <a:lnTo>
                      <a:pt x="0" y="685"/>
                    </a:lnTo>
                  </a:path>
                </a:pathLst>
              </a:custGeom>
              <a:noFill/>
              <a:ln w="4">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4"/>
              <p:cNvSpPr>
                <a:spLocks/>
              </p:cNvSpPr>
              <p:nvPr/>
            </p:nvSpPr>
            <p:spPr bwMode="auto">
              <a:xfrm>
                <a:off x="1842" y="1347"/>
                <a:ext cx="103" cy="150"/>
              </a:xfrm>
              <a:custGeom>
                <a:avLst/>
                <a:gdLst/>
                <a:ahLst/>
                <a:cxnLst>
                  <a:cxn ang="0">
                    <a:pos x="205" y="0"/>
                  </a:cxn>
                  <a:cxn ang="0">
                    <a:pos x="194" y="0"/>
                  </a:cxn>
                  <a:cxn ang="0">
                    <a:pos x="184" y="2"/>
                  </a:cxn>
                  <a:cxn ang="0">
                    <a:pos x="174" y="4"/>
                  </a:cxn>
                  <a:cxn ang="0">
                    <a:pos x="164" y="7"/>
                  </a:cxn>
                  <a:cxn ang="0">
                    <a:pos x="154" y="9"/>
                  </a:cxn>
                  <a:cxn ang="0">
                    <a:pos x="144" y="14"/>
                  </a:cxn>
                  <a:cxn ang="0">
                    <a:pos x="135" y="18"/>
                  </a:cxn>
                  <a:cxn ang="0">
                    <a:pos x="125" y="23"/>
                  </a:cxn>
                  <a:cxn ang="0">
                    <a:pos x="116" y="29"/>
                  </a:cxn>
                  <a:cxn ang="0">
                    <a:pos x="108" y="36"/>
                  </a:cxn>
                  <a:cxn ang="0">
                    <a:pos x="99" y="43"/>
                  </a:cxn>
                  <a:cxn ang="0">
                    <a:pos x="91" y="51"/>
                  </a:cxn>
                  <a:cxn ang="0">
                    <a:pos x="82" y="60"/>
                  </a:cxn>
                  <a:cxn ang="0">
                    <a:pos x="75" y="69"/>
                  </a:cxn>
                  <a:cxn ang="0">
                    <a:pos x="68" y="78"/>
                  </a:cxn>
                  <a:cxn ang="0">
                    <a:pos x="60" y="89"/>
                  </a:cxn>
                  <a:cxn ang="0">
                    <a:pos x="53" y="98"/>
                  </a:cxn>
                  <a:cxn ang="0">
                    <a:pos x="48" y="108"/>
                  </a:cxn>
                  <a:cxn ang="0">
                    <a:pos x="42" y="121"/>
                  </a:cxn>
                  <a:cxn ang="0">
                    <a:pos x="36" y="132"/>
                  </a:cxn>
                  <a:cxn ang="0">
                    <a:pos x="30" y="145"/>
                  </a:cxn>
                  <a:cxn ang="0">
                    <a:pos x="25" y="157"/>
                  </a:cxn>
                  <a:cxn ang="0">
                    <a:pos x="20" y="170"/>
                  </a:cxn>
                  <a:cxn ang="0">
                    <a:pos x="16" y="183"/>
                  </a:cxn>
                  <a:cxn ang="0">
                    <a:pos x="13" y="197"/>
                  </a:cxn>
                  <a:cxn ang="0">
                    <a:pos x="10" y="211"/>
                  </a:cxn>
                  <a:cxn ang="0">
                    <a:pos x="7" y="226"/>
                  </a:cxn>
                  <a:cxn ang="0">
                    <a:pos x="4" y="240"/>
                  </a:cxn>
                  <a:cxn ang="0">
                    <a:pos x="3" y="255"/>
                  </a:cxn>
                  <a:cxn ang="0">
                    <a:pos x="2" y="269"/>
                  </a:cxn>
                  <a:cxn ang="0">
                    <a:pos x="0" y="284"/>
                  </a:cxn>
                  <a:cxn ang="0">
                    <a:pos x="0" y="300"/>
                  </a:cxn>
                </a:cxnLst>
                <a:rect l="0" t="0" r="r" b="b"/>
                <a:pathLst>
                  <a:path w="205" h="300">
                    <a:moveTo>
                      <a:pt x="205" y="0"/>
                    </a:moveTo>
                    <a:lnTo>
                      <a:pt x="194" y="0"/>
                    </a:lnTo>
                    <a:lnTo>
                      <a:pt x="184" y="2"/>
                    </a:lnTo>
                    <a:lnTo>
                      <a:pt x="174" y="4"/>
                    </a:lnTo>
                    <a:lnTo>
                      <a:pt x="164" y="7"/>
                    </a:lnTo>
                    <a:lnTo>
                      <a:pt x="154" y="9"/>
                    </a:lnTo>
                    <a:lnTo>
                      <a:pt x="144" y="14"/>
                    </a:lnTo>
                    <a:lnTo>
                      <a:pt x="135" y="18"/>
                    </a:lnTo>
                    <a:lnTo>
                      <a:pt x="125" y="23"/>
                    </a:lnTo>
                    <a:lnTo>
                      <a:pt x="116" y="29"/>
                    </a:lnTo>
                    <a:lnTo>
                      <a:pt x="108" y="36"/>
                    </a:lnTo>
                    <a:lnTo>
                      <a:pt x="99" y="43"/>
                    </a:lnTo>
                    <a:lnTo>
                      <a:pt x="91" y="51"/>
                    </a:lnTo>
                    <a:lnTo>
                      <a:pt x="82" y="60"/>
                    </a:lnTo>
                    <a:lnTo>
                      <a:pt x="75" y="69"/>
                    </a:lnTo>
                    <a:lnTo>
                      <a:pt x="68" y="78"/>
                    </a:lnTo>
                    <a:lnTo>
                      <a:pt x="60" y="89"/>
                    </a:lnTo>
                    <a:lnTo>
                      <a:pt x="53" y="98"/>
                    </a:lnTo>
                    <a:lnTo>
                      <a:pt x="48" y="108"/>
                    </a:lnTo>
                    <a:lnTo>
                      <a:pt x="42" y="121"/>
                    </a:lnTo>
                    <a:lnTo>
                      <a:pt x="36" y="132"/>
                    </a:lnTo>
                    <a:lnTo>
                      <a:pt x="30" y="145"/>
                    </a:lnTo>
                    <a:lnTo>
                      <a:pt x="25" y="157"/>
                    </a:lnTo>
                    <a:lnTo>
                      <a:pt x="20" y="170"/>
                    </a:lnTo>
                    <a:lnTo>
                      <a:pt x="16" y="183"/>
                    </a:lnTo>
                    <a:lnTo>
                      <a:pt x="13" y="197"/>
                    </a:lnTo>
                    <a:lnTo>
                      <a:pt x="10" y="211"/>
                    </a:lnTo>
                    <a:lnTo>
                      <a:pt x="7" y="226"/>
                    </a:lnTo>
                    <a:lnTo>
                      <a:pt x="4" y="240"/>
                    </a:lnTo>
                    <a:lnTo>
                      <a:pt x="3" y="255"/>
                    </a:lnTo>
                    <a:lnTo>
                      <a:pt x="2" y="269"/>
                    </a:lnTo>
                    <a:lnTo>
                      <a:pt x="0" y="284"/>
                    </a:lnTo>
                    <a:lnTo>
                      <a:pt x="0" y="300"/>
                    </a:lnTo>
                  </a:path>
                </a:pathLst>
              </a:custGeom>
              <a:noFill/>
              <a:ln w="4">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5"/>
              <p:cNvSpPr>
                <a:spLocks noEditPoints="1"/>
              </p:cNvSpPr>
              <p:nvPr/>
            </p:nvSpPr>
            <p:spPr bwMode="auto">
              <a:xfrm>
                <a:off x="1721" y="1838"/>
                <a:ext cx="4" cy="180"/>
              </a:xfrm>
              <a:custGeom>
                <a:avLst/>
                <a:gdLst/>
                <a:ahLst/>
                <a:cxnLst>
                  <a:cxn ang="0">
                    <a:pos x="8" y="40"/>
                  </a:cxn>
                  <a:cxn ang="0">
                    <a:pos x="7" y="44"/>
                  </a:cxn>
                  <a:cxn ang="0">
                    <a:pos x="4" y="45"/>
                  </a:cxn>
                  <a:cxn ang="0">
                    <a:pos x="1" y="44"/>
                  </a:cxn>
                  <a:cxn ang="0">
                    <a:pos x="0" y="40"/>
                  </a:cxn>
                  <a:cxn ang="0">
                    <a:pos x="0" y="4"/>
                  </a:cxn>
                  <a:cxn ang="0">
                    <a:pos x="2" y="2"/>
                  </a:cxn>
                  <a:cxn ang="0">
                    <a:pos x="5" y="2"/>
                  </a:cxn>
                  <a:cxn ang="0">
                    <a:pos x="8" y="4"/>
                  </a:cxn>
                  <a:cxn ang="0">
                    <a:pos x="8" y="6"/>
                  </a:cxn>
                  <a:cxn ang="0">
                    <a:pos x="8" y="119"/>
                  </a:cxn>
                  <a:cxn ang="0">
                    <a:pos x="7" y="123"/>
                  </a:cxn>
                  <a:cxn ang="0">
                    <a:pos x="4" y="125"/>
                  </a:cxn>
                  <a:cxn ang="0">
                    <a:pos x="1" y="123"/>
                  </a:cxn>
                  <a:cxn ang="0">
                    <a:pos x="0" y="119"/>
                  </a:cxn>
                  <a:cxn ang="0">
                    <a:pos x="0" y="83"/>
                  </a:cxn>
                  <a:cxn ang="0">
                    <a:pos x="2" y="80"/>
                  </a:cxn>
                  <a:cxn ang="0">
                    <a:pos x="5" y="80"/>
                  </a:cxn>
                  <a:cxn ang="0">
                    <a:pos x="8" y="83"/>
                  </a:cxn>
                  <a:cxn ang="0">
                    <a:pos x="8" y="85"/>
                  </a:cxn>
                  <a:cxn ang="0">
                    <a:pos x="8" y="199"/>
                  </a:cxn>
                  <a:cxn ang="0">
                    <a:pos x="7" y="203"/>
                  </a:cxn>
                  <a:cxn ang="0">
                    <a:pos x="4" y="204"/>
                  </a:cxn>
                  <a:cxn ang="0">
                    <a:pos x="1" y="203"/>
                  </a:cxn>
                  <a:cxn ang="0">
                    <a:pos x="0" y="199"/>
                  </a:cxn>
                  <a:cxn ang="0">
                    <a:pos x="0" y="163"/>
                  </a:cxn>
                  <a:cxn ang="0">
                    <a:pos x="2" y="159"/>
                  </a:cxn>
                  <a:cxn ang="0">
                    <a:pos x="5" y="159"/>
                  </a:cxn>
                  <a:cxn ang="0">
                    <a:pos x="8" y="163"/>
                  </a:cxn>
                  <a:cxn ang="0">
                    <a:pos x="8" y="165"/>
                  </a:cxn>
                  <a:cxn ang="0">
                    <a:pos x="8" y="277"/>
                  </a:cxn>
                  <a:cxn ang="0">
                    <a:pos x="7" y="282"/>
                  </a:cxn>
                  <a:cxn ang="0">
                    <a:pos x="4" y="284"/>
                  </a:cxn>
                  <a:cxn ang="0">
                    <a:pos x="1" y="282"/>
                  </a:cxn>
                  <a:cxn ang="0">
                    <a:pos x="0" y="277"/>
                  </a:cxn>
                  <a:cxn ang="0">
                    <a:pos x="0" y="241"/>
                  </a:cxn>
                  <a:cxn ang="0">
                    <a:pos x="2" y="239"/>
                  </a:cxn>
                  <a:cxn ang="0">
                    <a:pos x="5" y="239"/>
                  </a:cxn>
                  <a:cxn ang="0">
                    <a:pos x="8" y="241"/>
                  </a:cxn>
                  <a:cxn ang="0">
                    <a:pos x="8" y="244"/>
                  </a:cxn>
                  <a:cxn ang="0">
                    <a:pos x="8" y="356"/>
                  </a:cxn>
                  <a:cxn ang="0">
                    <a:pos x="7" y="360"/>
                  </a:cxn>
                  <a:cxn ang="0">
                    <a:pos x="4" y="362"/>
                  </a:cxn>
                  <a:cxn ang="0">
                    <a:pos x="1" y="360"/>
                  </a:cxn>
                  <a:cxn ang="0">
                    <a:pos x="0" y="356"/>
                  </a:cxn>
                  <a:cxn ang="0">
                    <a:pos x="0" y="320"/>
                  </a:cxn>
                  <a:cxn ang="0">
                    <a:pos x="2" y="318"/>
                  </a:cxn>
                  <a:cxn ang="0">
                    <a:pos x="5" y="318"/>
                  </a:cxn>
                  <a:cxn ang="0">
                    <a:pos x="8" y="320"/>
                  </a:cxn>
                  <a:cxn ang="0">
                    <a:pos x="8" y="322"/>
                  </a:cxn>
                </a:cxnLst>
                <a:rect l="0" t="0" r="r" b="b"/>
                <a:pathLst>
                  <a:path w="8" h="362">
                    <a:moveTo>
                      <a:pt x="8" y="6"/>
                    </a:moveTo>
                    <a:lnTo>
                      <a:pt x="8" y="40"/>
                    </a:lnTo>
                    <a:lnTo>
                      <a:pt x="8" y="42"/>
                    </a:lnTo>
                    <a:lnTo>
                      <a:pt x="7" y="44"/>
                    </a:lnTo>
                    <a:lnTo>
                      <a:pt x="5" y="45"/>
                    </a:lnTo>
                    <a:lnTo>
                      <a:pt x="4" y="45"/>
                    </a:lnTo>
                    <a:lnTo>
                      <a:pt x="2" y="45"/>
                    </a:lnTo>
                    <a:lnTo>
                      <a:pt x="1" y="44"/>
                    </a:lnTo>
                    <a:lnTo>
                      <a:pt x="0" y="42"/>
                    </a:lnTo>
                    <a:lnTo>
                      <a:pt x="0" y="40"/>
                    </a:lnTo>
                    <a:lnTo>
                      <a:pt x="0" y="6"/>
                    </a:lnTo>
                    <a:lnTo>
                      <a:pt x="0" y="4"/>
                    </a:lnTo>
                    <a:lnTo>
                      <a:pt x="1" y="2"/>
                    </a:lnTo>
                    <a:lnTo>
                      <a:pt x="2" y="2"/>
                    </a:lnTo>
                    <a:lnTo>
                      <a:pt x="4" y="0"/>
                    </a:lnTo>
                    <a:lnTo>
                      <a:pt x="5" y="2"/>
                    </a:lnTo>
                    <a:lnTo>
                      <a:pt x="7" y="2"/>
                    </a:lnTo>
                    <a:lnTo>
                      <a:pt x="8" y="4"/>
                    </a:lnTo>
                    <a:lnTo>
                      <a:pt x="8" y="6"/>
                    </a:lnTo>
                    <a:lnTo>
                      <a:pt x="8" y="6"/>
                    </a:lnTo>
                    <a:close/>
                    <a:moveTo>
                      <a:pt x="8" y="85"/>
                    </a:moveTo>
                    <a:lnTo>
                      <a:pt x="8" y="119"/>
                    </a:lnTo>
                    <a:lnTo>
                      <a:pt x="8" y="121"/>
                    </a:lnTo>
                    <a:lnTo>
                      <a:pt x="7" y="123"/>
                    </a:lnTo>
                    <a:lnTo>
                      <a:pt x="5" y="125"/>
                    </a:lnTo>
                    <a:lnTo>
                      <a:pt x="4" y="125"/>
                    </a:lnTo>
                    <a:lnTo>
                      <a:pt x="2" y="125"/>
                    </a:lnTo>
                    <a:lnTo>
                      <a:pt x="1" y="123"/>
                    </a:lnTo>
                    <a:lnTo>
                      <a:pt x="0" y="121"/>
                    </a:lnTo>
                    <a:lnTo>
                      <a:pt x="0" y="119"/>
                    </a:lnTo>
                    <a:lnTo>
                      <a:pt x="0" y="85"/>
                    </a:lnTo>
                    <a:lnTo>
                      <a:pt x="0" y="83"/>
                    </a:lnTo>
                    <a:lnTo>
                      <a:pt x="1" y="81"/>
                    </a:lnTo>
                    <a:lnTo>
                      <a:pt x="2" y="80"/>
                    </a:lnTo>
                    <a:lnTo>
                      <a:pt x="4" y="80"/>
                    </a:lnTo>
                    <a:lnTo>
                      <a:pt x="5" y="80"/>
                    </a:lnTo>
                    <a:lnTo>
                      <a:pt x="7" y="81"/>
                    </a:lnTo>
                    <a:lnTo>
                      <a:pt x="8" y="83"/>
                    </a:lnTo>
                    <a:lnTo>
                      <a:pt x="8" y="85"/>
                    </a:lnTo>
                    <a:lnTo>
                      <a:pt x="8" y="85"/>
                    </a:lnTo>
                    <a:close/>
                    <a:moveTo>
                      <a:pt x="8" y="165"/>
                    </a:moveTo>
                    <a:lnTo>
                      <a:pt x="8" y="199"/>
                    </a:lnTo>
                    <a:lnTo>
                      <a:pt x="8" y="201"/>
                    </a:lnTo>
                    <a:lnTo>
                      <a:pt x="7" y="203"/>
                    </a:lnTo>
                    <a:lnTo>
                      <a:pt x="5" y="204"/>
                    </a:lnTo>
                    <a:lnTo>
                      <a:pt x="4" y="204"/>
                    </a:lnTo>
                    <a:lnTo>
                      <a:pt x="2" y="204"/>
                    </a:lnTo>
                    <a:lnTo>
                      <a:pt x="1" y="203"/>
                    </a:lnTo>
                    <a:lnTo>
                      <a:pt x="0" y="201"/>
                    </a:lnTo>
                    <a:lnTo>
                      <a:pt x="0" y="199"/>
                    </a:lnTo>
                    <a:lnTo>
                      <a:pt x="0" y="165"/>
                    </a:lnTo>
                    <a:lnTo>
                      <a:pt x="0" y="163"/>
                    </a:lnTo>
                    <a:lnTo>
                      <a:pt x="1" y="161"/>
                    </a:lnTo>
                    <a:lnTo>
                      <a:pt x="2" y="159"/>
                    </a:lnTo>
                    <a:lnTo>
                      <a:pt x="4" y="159"/>
                    </a:lnTo>
                    <a:lnTo>
                      <a:pt x="5" y="159"/>
                    </a:lnTo>
                    <a:lnTo>
                      <a:pt x="7" y="161"/>
                    </a:lnTo>
                    <a:lnTo>
                      <a:pt x="8" y="163"/>
                    </a:lnTo>
                    <a:lnTo>
                      <a:pt x="8" y="165"/>
                    </a:lnTo>
                    <a:lnTo>
                      <a:pt x="8" y="165"/>
                    </a:lnTo>
                    <a:close/>
                    <a:moveTo>
                      <a:pt x="8" y="244"/>
                    </a:moveTo>
                    <a:lnTo>
                      <a:pt x="8" y="277"/>
                    </a:lnTo>
                    <a:lnTo>
                      <a:pt x="8" y="280"/>
                    </a:lnTo>
                    <a:lnTo>
                      <a:pt x="7" y="282"/>
                    </a:lnTo>
                    <a:lnTo>
                      <a:pt x="5" y="282"/>
                    </a:lnTo>
                    <a:lnTo>
                      <a:pt x="4" y="284"/>
                    </a:lnTo>
                    <a:lnTo>
                      <a:pt x="2" y="282"/>
                    </a:lnTo>
                    <a:lnTo>
                      <a:pt x="1" y="282"/>
                    </a:lnTo>
                    <a:lnTo>
                      <a:pt x="0" y="280"/>
                    </a:lnTo>
                    <a:lnTo>
                      <a:pt x="0" y="277"/>
                    </a:lnTo>
                    <a:lnTo>
                      <a:pt x="0" y="244"/>
                    </a:lnTo>
                    <a:lnTo>
                      <a:pt x="0" y="241"/>
                    </a:lnTo>
                    <a:lnTo>
                      <a:pt x="1" y="239"/>
                    </a:lnTo>
                    <a:lnTo>
                      <a:pt x="2" y="239"/>
                    </a:lnTo>
                    <a:lnTo>
                      <a:pt x="4" y="239"/>
                    </a:lnTo>
                    <a:lnTo>
                      <a:pt x="5" y="239"/>
                    </a:lnTo>
                    <a:lnTo>
                      <a:pt x="7" y="239"/>
                    </a:lnTo>
                    <a:lnTo>
                      <a:pt x="8" y="241"/>
                    </a:lnTo>
                    <a:lnTo>
                      <a:pt x="8" y="244"/>
                    </a:lnTo>
                    <a:lnTo>
                      <a:pt x="8" y="244"/>
                    </a:lnTo>
                    <a:close/>
                    <a:moveTo>
                      <a:pt x="8" y="322"/>
                    </a:moveTo>
                    <a:lnTo>
                      <a:pt x="8" y="356"/>
                    </a:lnTo>
                    <a:lnTo>
                      <a:pt x="8" y="358"/>
                    </a:lnTo>
                    <a:lnTo>
                      <a:pt x="7" y="360"/>
                    </a:lnTo>
                    <a:lnTo>
                      <a:pt x="5" y="362"/>
                    </a:lnTo>
                    <a:lnTo>
                      <a:pt x="4" y="362"/>
                    </a:lnTo>
                    <a:lnTo>
                      <a:pt x="2" y="362"/>
                    </a:lnTo>
                    <a:lnTo>
                      <a:pt x="1" y="360"/>
                    </a:lnTo>
                    <a:lnTo>
                      <a:pt x="0" y="358"/>
                    </a:lnTo>
                    <a:lnTo>
                      <a:pt x="0" y="356"/>
                    </a:lnTo>
                    <a:lnTo>
                      <a:pt x="0" y="322"/>
                    </a:lnTo>
                    <a:lnTo>
                      <a:pt x="0" y="320"/>
                    </a:lnTo>
                    <a:lnTo>
                      <a:pt x="1" y="318"/>
                    </a:lnTo>
                    <a:lnTo>
                      <a:pt x="2" y="318"/>
                    </a:lnTo>
                    <a:lnTo>
                      <a:pt x="4" y="316"/>
                    </a:lnTo>
                    <a:lnTo>
                      <a:pt x="5" y="318"/>
                    </a:lnTo>
                    <a:lnTo>
                      <a:pt x="7" y="318"/>
                    </a:lnTo>
                    <a:lnTo>
                      <a:pt x="8" y="320"/>
                    </a:lnTo>
                    <a:lnTo>
                      <a:pt x="8" y="322"/>
                    </a:lnTo>
                    <a:lnTo>
                      <a:pt x="8" y="322"/>
                    </a:lnTo>
                    <a:close/>
                  </a:path>
                </a:pathLst>
              </a:cu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16"/>
              <p:cNvSpPr>
                <a:spLocks noEditPoints="1"/>
              </p:cNvSpPr>
              <p:nvPr/>
            </p:nvSpPr>
            <p:spPr bwMode="auto">
              <a:xfrm>
                <a:off x="1976" y="1838"/>
                <a:ext cx="5" cy="327"/>
              </a:xfrm>
              <a:custGeom>
                <a:avLst/>
                <a:gdLst/>
                <a:ahLst/>
                <a:cxnLst>
                  <a:cxn ang="0">
                    <a:pos x="8" y="42"/>
                  </a:cxn>
                  <a:cxn ang="0">
                    <a:pos x="4" y="45"/>
                  </a:cxn>
                  <a:cxn ang="0">
                    <a:pos x="0" y="42"/>
                  </a:cxn>
                  <a:cxn ang="0">
                    <a:pos x="0" y="4"/>
                  </a:cxn>
                  <a:cxn ang="0">
                    <a:pos x="4" y="0"/>
                  </a:cxn>
                  <a:cxn ang="0">
                    <a:pos x="8" y="4"/>
                  </a:cxn>
                  <a:cxn ang="0">
                    <a:pos x="8" y="85"/>
                  </a:cxn>
                  <a:cxn ang="0">
                    <a:pos x="7" y="123"/>
                  </a:cxn>
                  <a:cxn ang="0">
                    <a:pos x="2" y="125"/>
                  </a:cxn>
                  <a:cxn ang="0">
                    <a:pos x="0" y="119"/>
                  </a:cxn>
                  <a:cxn ang="0">
                    <a:pos x="1" y="81"/>
                  </a:cxn>
                  <a:cxn ang="0">
                    <a:pos x="5" y="80"/>
                  </a:cxn>
                  <a:cxn ang="0">
                    <a:pos x="8" y="85"/>
                  </a:cxn>
                  <a:cxn ang="0">
                    <a:pos x="8" y="199"/>
                  </a:cxn>
                  <a:cxn ang="0">
                    <a:pos x="5" y="204"/>
                  </a:cxn>
                  <a:cxn ang="0">
                    <a:pos x="1" y="203"/>
                  </a:cxn>
                  <a:cxn ang="0">
                    <a:pos x="0" y="165"/>
                  </a:cxn>
                  <a:cxn ang="0">
                    <a:pos x="2" y="159"/>
                  </a:cxn>
                  <a:cxn ang="0">
                    <a:pos x="7" y="161"/>
                  </a:cxn>
                  <a:cxn ang="0">
                    <a:pos x="8" y="165"/>
                  </a:cxn>
                  <a:cxn ang="0">
                    <a:pos x="8" y="280"/>
                  </a:cxn>
                  <a:cxn ang="0">
                    <a:pos x="4" y="284"/>
                  </a:cxn>
                  <a:cxn ang="0">
                    <a:pos x="0" y="280"/>
                  </a:cxn>
                  <a:cxn ang="0">
                    <a:pos x="0" y="241"/>
                  </a:cxn>
                  <a:cxn ang="0">
                    <a:pos x="4" y="239"/>
                  </a:cxn>
                  <a:cxn ang="0">
                    <a:pos x="8" y="241"/>
                  </a:cxn>
                  <a:cxn ang="0">
                    <a:pos x="8" y="322"/>
                  </a:cxn>
                  <a:cxn ang="0">
                    <a:pos x="7" y="360"/>
                  </a:cxn>
                  <a:cxn ang="0">
                    <a:pos x="2" y="362"/>
                  </a:cxn>
                  <a:cxn ang="0">
                    <a:pos x="0" y="356"/>
                  </a:cxn>
                  <a:cxn ang="0">
                    <a:pos x="1" y="318"/>
                  </a:cxn>
                  <a:cxn ang="0">
                    <a:pos x="5" y="318"/>
                  </a:cxn>
                  <a:cxn ang="0">
                    <a:pos x="8" y="322"/>
                  </a:cxn>
                  <a:cxn ang="0">
                    <a:pos x="8" y="436"/>
                  </a:cxn>
                  <a:cxn ang="0">
                    <a:pos x="5" y="441"/>
                  </a:cxn>
                  <a:cxn ang="0">
                    <a:pos x="1" y="439"/>
                  </a:cxn>
                  <a:cxn ang="0">
                    <a:pos x="0" y="401"/>
                  </a:cxn>
                  <a:cxn ang="0">
                    <a:pos x="2" y="396"/>
                  </a:cxn>
                  <a:cxn ang="0">
                    <a:pos x="7" y="398"/>
                  </a:cxn>
                  <a:cxn ang="0">
                    <a:pos x="8" y="401"/>
                  </a:cxn>
                  <a:cxn ang="0">
                    <a:pos x="8" y="517"/>
                  </a:cxn>
                  <a:cxn ang="0">
                    <a:pos x="4" y="521"/>
                  </a:cxn>
                  <a:cxn ang="0">
                    <a:pos x="0" y="517"/>
                  </a:cxn>
                  <a:cxn ang="0">
                    <a:pos x="0" y="479"/>
                  </a:cxn>
                  <a:cxn ang="0">
                    <a:pos x="4" y="475"/>
                  </a:cxn>
                  <a:cxn ang="0">
                    <a:pos x="8" y="479"/>
                  </a:cxn>
                  <a:cxn ang="0">
                    <a:pos x="8" y="560"/>
                  </a:cxn>
                  <a:cxn ang="0">
                    <a:pos x="7" y="598"/>
                  </a:cxn>
                  <a:cxn ang="0">
                    <a:pos x="2" y="598"/>
                  </a:cxn>
                  <a:cxn ang="0">
                    <a:pos x="0" y="593"/>
                  </a:cxn>
                  <a:cxn ang="0">
                    <a:pos x="1" y="555"/>
                  </a:cxn>
                  <a:cxn ang="0">
                    <a:pos x="5" y="555"/>
                  </a:cxn>
                  <a:cxn ang="0">
                    <a:pos x="8" y="560"/>
                  </a:cxn>
                  <a:cxn ang="0">
                    <a:pos x="8" y="649"/>
                  </a:cxn>
                  <a:cxn ang="0">
                    <a:pos x="5" y="654"/>
                  </a:cxn>
                  <a:cxn ang="0">
                    <a:pos x="1" y="653"/>
                  </a:cxn>
                  <a:cxn ang="0">
                    <a:pos x="0" y="638"/>
                  </a:cxn>
                  <a:cxn ang="0">
                    <a:pos x="2" y="634"/>
                  </a:cxn>
                  <a:cxn ang="0">
                    <a:pos x="7" y="634"/>
                  </a:cxn>
                  <a:cxn ang="0">
                    <a:pos x="8" y="638"/>
                  </a:cxn>
                </a:cxnLst>
                <a:rect l="0" t="0" r="r" b="b"/>
                <a:pathLst>
                  <a:path w="8" h="654">
                    <a:moveTo>
                      <a:pt x="8" y="6"/>
                    </a:moveTo>
                    <a:lnTo>
                      <a:pt x="8" y="40"/>
                    </a:lnTo>
                    <a:lnTo>
                      <a:pt x="8" y="42"/>
                    </a:lnTo>
                    <a:lnTo>
                      <a:pt x="7" y="44"/>
                    </a:lnTo>
                    <a:lnTo>
                      <a:pt x="5" y="45"/>
                    </a:lnTo>
                    <a:lnTo>
                      <a:pt x="4" y="45"/>
                    </a:lnTo>
                    <a:lnTo>
                      <a:pt x="2" y="45"/>
                    </a:lnTo>
                    <a:lnTo>
                      <a:pt x="1" y="44"/>
                    </a:lnTo>
                    <a:lnTo>
                      <a:pt x="0" y="42"/>
                    </a:lnTo>
                    <a:lnTo>
                      <a:pt x="0" y="40"/>
                    </a:lnTo>
                    <a:lnTo>
                      <a:pt x="0" y="6"/>
                    </a:lnTo>
                    <a:lnTo>
                      <a:pt x="0" y="4"/>
                    </a:lnTo>
                    <a:lnTo>
                      <a:pt x="1" y="2"/>
                    </a:lnTo>
                    <a:lnTo>
                      <a:pt x="2" y="2"/>
                    </a:lnTo>
                    <a:lnTo>
                      <a:pt x="4" y="0"/>
                    </a:lnTo>
                    <a:lnTo>
                      <a:pt x="5" y="2"/>
                    </a:lnTo>
                    <a:lnTo>
                      <a:pt x="7" y="2"/>
                    </a:lnTo>
                    <a:lnTo>
                      <a:pt x="8" y="4"/>
                    </a:lnTo>
                    <a:lnTo>
                      <a:pt x="8" y="6"/>
                    </a:lnTo>
                    <a:lnTo>
                      <a:pt x="8" y="6"/>
                    </a:lnTo>
                    <a:close/>
                    <a:moveTo>
                      <a:pt x="8" y="85"/>
                    </a:moveTo>
                    <a:lnTo>
                      <a:pt x="8" y="119"/>
                    </a:lnTo>
                    <a:lnTo>
                      <a:pt x="8" y="121"/>
                    </a:lnTo>
                    <a:lnTo>
                      <a:pt x="7" y="123"/>
                    </a:lnTo>
                    <a:lnTo>
                      <a:pt x="5" y="125"/>
                    </a:lnTo>
                    <a:lnTo>
                      <a:pt x="4" y="125"/>
                    </a:lnTo>
                    <a:lnTo>
                      <a:pt x="2" y="125"/>
                    </a:lnTo>
                    <a:lnTo>
                      <a:pt x="1" y="123"/>
                    </a:lnTo>
                    <a:lnTo>
                      <a:pt x="0" y="121"/>
                    </a:lnTo>
                    <a:lnTo>
                      <a:pt x="0" y="119"/>
                    </a:lnTo>
                    <a:lnTo>
                      <a:pt x="0" y="85"/>
                    </a:lnTo>
                    <a:lnTo>
                      <a:pt x="0" y="83"/>
                    </a:lnTo>
                    <a:lnTo>
                      <a:pt x="1" y="81"/>
                    </a:lnTo>
                    <a:lnTo>
                      <a:pt x="2" y="80"/>
                    </a:lnTo>
                    <a:lnTo>
                      <a:pt x="4" y="80"/>
                    </a:lnTo>
                    <a:lnTo>
                      <a:pt x="5" y="80"/>
                    </a:lnTo>
                    <a:lnTo>
                      <a:pt x="7" y="81"/>
                    </a:lnTo>
                    <a:lnTo>
                      <a:pt x="8" y="83"/>
                    </a:lnTo>
                    <a:lnTo>
                      <a:pt x="8" y="85"/>
                    </a:lnTo>
                    <a:lnTo>
                      <a:pt x="8" y="85"/>
                    </a:lnTo>
                    <a:close/>
                    <a:moveTo>
                      <a:pt x="8" y="165"/>
                    </a:moveTo>
                    <a:lnTo>
                      <a:pt x="8" y="199"/>
                    </a:lnTo>
                    <a:lnTo>
                      <a:pt x="8" y="201"/>
                    </a:lnTo>
                    <a:lnTo>
                      <a:pt x="7" y="203"/>
                    </a:lnTo>
                    <a:lnTo>
                      <a:pt x="5" y="204"/>
                    </a:lnTo>
                    <a:lnTo>
                      <a:pt x="4" y="204"/>
                    </a:lnTo>
                    <a:lnTo>
                      <a:pt x="2" y="204"/>
                    </a:lnTo>
                    <a:lnTo>
                      <a:pt x="1" y="203"/>
                    </a:lnTo>
                    <a:lnTo>
                      <a:pt x="0" y="201"/>
                    </a:lnTo>
                    <a:lnTo>
                      <a:pt x="0" y="199"/>
                    </a:lnTo>
                    <a:lnTo>
                      <a:pt x="0" y="165"/>
                    </a:lnTo>
                    <a:lnTo>
                      <a:pt x="0" y="163"/>
                    </a:lnTo>
                    <a:lnTo>
                      <a:pt x="1" y="161"/>
                    </a:lnTo>
                    <a:lnTo>
                      <a:pt x="2" y="159"/>
                    </a:lnTo>
                    <a:lnTo>
                      <a:pt x="4" y="159"/>
                    </a:lnTo>
                    <a:lnTo>
                      <a:pt x="5" y="159"/>
                    </a:lnTo>
                    <a:lnTo>
                      <a:pt x="7" y="161"/>
                    </a:lnTo>
                    <a:lnTo>
                      <a:pt x="8" y="163"/>
                    </a:lnTo>
                    <a:lnTo>
                      <a:pt x="8" y="165"/>
                    </a:lnTo>
                    <a:lnTo>
                      <a:pt x="8" y="165"/>
                    </a:lnTo>
                    <a:close/>
                    <a:moveTo>
                      <a:pt x="8" y="244"/>
                    </a:moveTo>
                    <a:lnTo>
                      <a:pt x="8" y="277"/>
                    </a:lnTo>
                    <a:lnTo>
                      <a:pt x="8" y="280"/>
                    </a:lnTo>
                    <a:lnTo>
                      <a:pt x="7" y="282"/>
                    </a:lnTo>
                    <a:lnTo>
                      <a:pt x="5" y="282"/>
                    </a:lnTo>
                    <a:lnTo>
                      <a:pt x="4" y="284"/>
                    </a:lnTo>
                    <a:lnTo>
                      <a:pt x="2" y="282"/>
                    </a:lnTo>
                    <a:lnTo>
                      <a:pt x="1" y="282"/>
                    </a:lnTo>
                    <a:lnTo>
                      <a:pt x="0" y="280"/>
                    </a:lnTo>
                    <a:lnTo>
                      <a:pt x="0" y="277"/>
                    </a:lnTo>
                    <a:lnTo>
                      <a:pt x="0" y="244"/>
                    </a:lnTo>
                    <a:lnTo>
                      <a:pt x="0" y="241"/>
                    </a:lnTo>
                    <a:lnTo>
                      <a:pt x="1" y="239"/>
                    </a:lnTo>
                    <a:lnTo>
                      <a:pt x="2" y="239"/>
                    </a:lnTo>
                    <a:lnTo>
                      <a:pt x="4" y="239"/>
                    </a:lnTo>
                    <a:lnTo>
                      <a:pt x="5" y="239"/>
                    </a:lnTo>
                    <a:lnTo>
                      <a:pt x="7" y="239"/>
                    </a:lnTo>
                    <a:lnTo>
                      <a:pt x="8" y="241"/>
                    </a:lnTo>
                    <a:lnTo>
                      <a:pt x="8" y="244"/>
                    </a:lnTo>
                    <a:lnTo>
                      <a:pt x="8" y="244"/>
                    </a:lnTo>
                    <a:close/>
                    <a:moveTo>
                      <a:pt x="8" y="322"/>
                    </a:moveTo>
                    <a:lnTo>
                      <a:pt x="8" y="356"/>
                    </a:lnTo>
                    <a:lnTo>
                      <a:pt x="8" y="358"/>
                    </a:lnTo>
                    <a:lnTo>
                      <a:pt x="7" y="360"/>
                    </a:lnTo>
                    <a:lnTo>
                      <a:pt x="5" y="362"/>
                    </a:lnTo>
                    <a:lnTo>
                      <a:pt x="4" y="362"/>
                    </a:lnTo>
                    <a:lnTo>
                      <a:pt x="2" y="362"/>
                    </a:lnTo>
                    <a:lnTo>
                      <a:pt x="1" y="360"/>
                    </a:lnTo>
                    <a:lnTo>
                      <a:pt x="0" y="358"/>
                    </a:lnTo>
                    <a:lnTo>
                      <a:pt x="0" y="356"/>
                    </a:lnTo>
                    <a:lnTo>
                      <a:pt x="0" y="322"/>
                    </a:lnTo>
                    <a:lnTo>
                      <a:pt x="0" y="320"/>
                    </a:lnTo>
                    <a:lnTo>
                      <a:pt x="1" y="318"/>
                    </a:lnTo>
                    <a:lnTo>
                      <a:pt x="2" y="318"/>
                    </a:lnTo>
                    <a:lnTo>
                      <a:pt x="4" y="316"/>
                    </a:lnTo>
                    <a:lnTo>
                      <a:pt x="5" y="318"/>
                    </a:lnTo>
                    <a:lnTo>
                      <a:pt x="7" y="318"/>
                    </a:lnTo>
                    <a:lnTo>
                      <a:pt x="8" y="320"/>
                    </a:lnTo>
                    <a:lnTo>
                      <a:pt x="8" y="322"/>
                    </a:lnTo>
                    <a:lnTo>
                      <a:pt x="8" y="322"/>
                    </a:lnTo>
                    <a:close/>
                    <a:moveTo>
                      <a:pt x="8" y="401"/>
                    </a:moveTo>
                    <a:lnTo>
                      <a:pt x="8" y="436"/>
                    </a:lnTo>
                    <a:lnTo>
                      <a:pt x="8" y="437"/>
                    </a:lnTo>
                    <a:lnTo>
                      <a:pt x="7" y="439"/>
                    </a:lnTo>
                    <a:lnTo>
                      <a:pt x="5" y="441"/>
                    </a:lnTo>
                    <a:lnTo>
                      <a:pt x="4" y="441"/>
                    </a:lnTo>
                    <a:lnTo>
                      <a:pt x="2" y="441"/>
                    </a:lnTo>
                    <a:lnTo>
                      <a:pt x="1" y="439"/>
                    </a:lnTo>
                    <a:lnTo>
                      <a:pt x="0" y="437"/>
                    </a:lnTo>
                    <a:lnTo>
                      <a:pt x="0" y="436"/>
                    </a:lnTo>
                    <a:lnTo>
                      <a:pt x="0" y="401"/>
                    </a:lnTo>
                    <a:lnTo>
                      <a:pt x="0" y="400"/>
                    </a:lnTo>
                    <a:lnTo>
                      <a:pt x="1" y="398"/>
                    </a:lnTo>
                    <a:lnTo>
                      <a:pt x="2" y="396"/>
                    </a:lnTo>
                    <a:lnTo>
                      <a:pt x="4" y="396"/>
                    </a:lnTo>
                    <a:lnTo>
                      <a:pt x="5" y="396"/>
                    </a:lnTo>
                    <a:lnTo>
                      <a:pt x="7" y="398"/>
                    </a:lnTo>
                    <a:lnTo>
                      <a:pt x="8" y="400"/>
                    </a:lnTo>
                    <a:lnTo>
                      <a:pt x="8" y="401"/>
                    </a:lnTo>
                    <a:lnTo>
                      <a:pt x="8" y="401"/>
                    </a:lnTo>
                    <a:close/>
                    <a:moveTo>
                      <a:pt x="8" y="481"/>
                    </a:moveTo>
                    <a:lnTo>
                      <a:pt x="8" y="515"/>
                    </a:lnTo>
                    <a:lnTo>
                      <a:pt x="8" y="517"/>
                    </a:lnTo>
                    <a:lnTo>
                      <a:pt x="7" y="519"/>
                    </a:lnTo>
                    <a:lnTo>
                      <a:pt x="5" y="521"/>
                    </a:lnTo>
                    <a:lnTo>
                      <a:pt x="4" y="521"/>
                    </a:lnTo>
                    <a:lnTo>
                      <a:pt x="2" y="521"/>
                    </a:lnTo>
                    <a:lnTo>
                      <a:pt x="1" y="519"/>
                    </a:lnTo>
                    <a:lnTo>
                      <a:pt x="0" y="517"/>
                    </a:lnTo>
                    <a:lnTo>
                      <a:pt x="0" y="515"/>
                    </a:lnTo>
                    <a:lnTo>
                      <a:pt x="0" y="481"/>
                    </a:lnTo>
                    <a:lnTo>
                      <a:pt x="0" y="479"/>
                    </a:lnTo>
                    <a:lnTo>
                      <a:pt x="1" y="477"/>
                    </a:lnTo>
                    <a:lnTo>
                      <a:pt x="2" y="475"/>
                    </a:lnTo>
                    <a:lnTo>
                      <a:pt x="4" y="475"/>
                    </a:lnTo>
                    <a:lnTo>
                      <a:pt x="5" y="475"/>
                    </a:lnTo>
                    <a:lnTo>
                      <a:pt x="7" y="477"/>
                    </a:lnTo>
                    <a:lnTo>
                      <a:pt x="8" y="479"/>
                    </a:lnTo>
                    <a:lnTo>
                      <a:pt x="8" y="481"/>
                    </a:lnTo>
                    <a:lnTo>
                      <a:pt x="8" y="481"/>
                    </a:lnTo>
                    <a:close/>
                    <a:moveTo>
                      <a:pt x="8" y="560"/>
                    </a:moveTo>
                    <a:lnTo>
                      <a:pt x="8" y="593"/>
                    </a:lnTo>
                    <a:lnTo>
                      <a:pt x="8" y="596"/>
                    </a:lnTo>
                    <a:lnTo>
                      <a:pt x="7" y="598"/>
                    </a:lnTo>
                    <a:lnTo>
                      <a:pt x="5" y="598"/>
                    </a:lnTo>
                    <a:lnTo>
                      <a:pt x="4" y="600"/>
                    </a:lnTo>
                    <a:lnTo>
                      <a:pt x="2" y="598"/>
                    </a:lnTo>
                    <a:lnTo>
                      <a:pt x="1" y="598"/>
                    </a:lnTo>
                    <a:lnTo>
                      <a:pt x="0" y="596"/>
                    </a:lnTo>
                    <a:lnTo>
                      <a:pt x="0" y="593"/>
                    </a:lnTo>
                    <a:lnTo>
                      <a:pt x="0" y="560"/>
                    </a:lnTo>
                    <a:lnTo>
                      <a:pt x="0" y="557"/>
                    </a:lnTo>
                    <a:lnTo>
                      <a:pt x="1" y="555"/>
                    </a:lnTo>
                    <a:lnTo>
                      <a:pt x="2" y="555"/>
                    </a:lnTo>
                    <a:lnTo>
                      <a:pt x="4" y="555"/>
                    </a:lnTo>
                    <a:lnTo>
                      <a:pt x="5" y="555"/>
                    </a:lnTo>
                    <a:lnTo>
                      <a:pt x="7" y="555"/>
                    </a:lnTo>
                    <a:lnTo>
                      <a:pt x="8" y="557"/>
                    </a:lnTo>
                    <a:lnTo>
                      <a:pt x="8" y="560"/>
                    </a:lnTo>
                    <a:lnTo>
                      <a:pt x="8" y="560"/>
                    </a:lnTo>
                    <a:close/>
                    <a:moveTo>
                      <a:pt x="8" y="638"/>
                    </a:moveTo>
                    <a:lnTo>
                      <a:pt x="8" y="649"/>
                    </a:lnTo>
                    <a:lnTo>
                      <a:pt x="8" y="651"/>
                    </a:lnTo>
                    <a:lnTo>
                      <a:pt x="7" y="653"/>
                    </a:lnTo>
                    <a:lnTo>
                      <a:pt x="5" y="654"/>
                    </a:lnTo>
                    <a:lnTo>
                      <a:pt x="4" y="654"/>
                    </a:lnTo>
                    <a:lnTo>
                      <a:pt x="2" y="654"/>
                    </a:lnTo>
                    <a:lnTo>
                      <a:pt x="1" y="653"/>
                    </a:lnTo>
                    <a:lnTo>
                      <a:pt x="0" y="651"/>
                    </a:lnTo>
                    <a:lnTo>
                      <a:pt x="0" y="649"/>
                    </a:lnTo>
                    <a:lnTo>
                      <a:pt x="0" y="638"/>
                    </a:lnTo>
                    <a:lnTo>
                      <a:pt x="0" y="636"/>
                    </a:lnTo>
                    <a:lnTo>
                      <a:pt x="1" y="634"/>
                    </a:lnTo>
                    <a:lnTo>
                      <a:pt x="2" y="634"/>
                    </a:lnTo>
                    <a:lnTo>
                      <a:pt x="4" y="633"/>
                    </a:lnTo>
                    <a:lnTo>
                      <a:pt x="5" y="634"/>
                    </a:lnTo>
                    <a:lnTo>
                      <a:pt x="7" y="634"/>
                    </a:lnTo>
                    <a:lnTo>
                      <a:pt x="8" y="636"/>
                    </a:lnTo>
                    <a:lnTo>
                      <a:pt x="8" y="638"/>
                    </a:lnTo>
                    <a:lnTo>
                      <a:pt x="8" y="638"/>
                    </a:lnTo>
                    <a:close/>
                  </a:path>
                </a:pathLst>
              </a:custGeom>
              <a:solidFill>
                <a:srgbClr val="000000"/>
              </a:solidFill>
              <a:ln w="1">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Rectangle 17"/>
              <p:cNvSpPr>
                <a:spLocks noChangeArrowheads="1"/>
              </p:cNvSpPr>
              <p:nvPr/>
            </p:nvSpPr>
            <p:spPr bwMode="auto">
              <a:xfrm>
                <a:off x="3104" y="1754"/>
                <a:ext cx="102" cy="17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8" name="Rectangle 18"/>
              <p:cNvSpPr>
                <a:spLocks noChangeArrowheads="1"/>
              </p:cNvSpPr>
              <p:nvPr/>
            </p:nvSpPr>
            <p:spPr bwMode="auto">
              <a:xfrm>
                <a:off x="3148" y="1786"/>
                <a:ext cx="64"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z</a:t>
                </a:r>
                <a:endParaRPr kumimoji="0" lang="en-US" sz="1800" b="0" i="0" u="none" strike="noStrike" cap="none" normalizeH="0" baseline="0" smtClean="0">
                  <a:ln>
                    <a:noFill/>
                  </a:ln>
                  <a:solidFill>
                    <a:schemeClr val="tx1"/>
                  </a:solidFill>
                  <a:effectLst/>
                  <a:latin typeface="Arial" pitchFamily="34" charset="0"/>
                </a:endParaRPr>
              </a:p>
            </p:txBody>
          </p:sp>
          <p:sp>
            <p:nvSpPr>
              <p:cNvPr id="29" name="Rectangle 19"/>
              <p:cNvSpPr>
                <a:spLocks noChangeArrowheads="1"/>
              </p:cNvSpPr>
              <p:nvPr/>
            </p:nvSpPr>
            <p:spPr bwMode="auto">
              <a:xfrm>
                <a:off x="3180" y="1786"/>
                <a:ext cx="50"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30" name="Rectangle 21"/>
              <p:cNvSpPr>
                <a:spLocks noChangeArrowheads="1"/>
              </p:cNvSpPr>
              <p:nvPr/>
            </p:nvSpPr>
            <p:spPr bwMode="auto">
              <a:xfrm>
                <a:off x="1143" y="2012"/>
                <a:ext cx="103" cy="17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23"/>
              <p:cNvSpPr>
                <a:spLocks noChangeArrowheads="1"/>
              </p:cNvSpPr>
              <p:nvPr/>
            </p:nvSpPr>
            <p:spPr bwMode="auto">
              <a:xfrm>
                <a:off x="1056" y="2043"/>
                <a:ext cx="240" cy="10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32" name="Rectangle 24"/>
              <p:cNvSpPr>
                <a:spLocks noChangeArrowheads="1"/>
              </p:cNvSpPr>
              <p:nvPr/>
            </p:nvSpPr>
            <p:spPr bwMode="auto">
              <a:xfrm>
                <a:off x="1552" y="1883"/>
                <a:ext cx="103" cy="17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25"/>
              <p:cNvSpPr>
                <a:spLocks noChangeArrowheads="1"/>
              </p:cNvSpPr>
              <p:nvPr/>
            </p:nvSpPr>
            <p:spPr bwMode="auto">
              <a:xfrm>
                <a:off x="1596" y="1905"/>
                <a:ext cx="84" cy="1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Symbol" pitchFamily="18" charset="2"/>
                  </a:rPr>
                  <a:t>x</a:t>
                </a:r>
                <a:endParaRPr kumimoji="0" lang="en-US" sz="1800" b="0" i="0" u="none" strike="noStrike" cap="none" normalizeH="0" baseline="0" smtClean="0">
                  <a:ln>
                    <a:noFill/>
                  </a:ln>
                  <a:solidFill>
                    <a:schemeClr val="tx1"/>
                  </a:solidFill>
                  <a:effectLst/>
                  <a:latin typeface="Arial" pitchFamily="34" charset="0"/>
                </a:endParaRPr>
              </a:p>
            </p:txBody>
          </p:sp>
          <p:sp>
            <p:nvSpPr>
              <p:cNvPr id="34" name="Rectangle 26"/>
              <p:cNvSpPr>
                <a:spLocks noChangeArrowheads="1"/>
              </p:cNvSpPr>
              <p:nvPr/>
            </p:nvSpPr>
            <p:spPr bwMode="auto">
              <a:xfrm>
                <a:off x="1631" y="1905"/>
                <a:ext cx="65" cy="1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Symbol" pitchFamily="18" charset="2"/>
                  </a:rPr>
                  <a:t> </a:t>
                </a:r>
                <a:endParaRPr kumimoji="0" lang="en-US" sz="1800" b="0" i="0" u="none" strike="noStrike" cap="none" normalizeH="0" baseline="0" smtClean="0">
                  <a:ln>
                    <a:noFill/>
                  </a:ln>
                  <a:solidFill>
                    <a:schemeClr val="tx1"/>
                  </a:solidFill>
                  <a:effectLst/>
                  <a:latin typeface="Arial" pitchFamily="34" charset="0"/>
                </a:endParaRPr>
              </a:p>
            </p:txBody>
          </p:sp>
          <p:sp>
            <p:nvSpPr>
              <p:cNvPr id="35" name="Rectangle 27"/>
              <p:cNvSpPr>
                <a:spLocks noChangeArrowheads="1"/>
              </p:cNvSpPr>
              <p:nvPr/>
            </p:nvSpPr>
            <p:spPr bwMode="auto">
              <a:xfrm>
                <a:off x="1706" y="2098"/>
                <a:ext cx="102" cy="17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 name="Rectangle 28"/>
              <p:cNvSpPr>
                <a:spLocks noChangeArrowheads="1"/>
              </p:cNvSpPr>
              <p:nvPr/>
            </p:nvSpPr>
            <p:spPr bwMode="auto">
              <a:xfrm>
                <a:off x="1749" y="2120"/>
                <a:ext cx="88" cy="1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Symbol" pitchFamily="18" charset="2"/>
                  </a:rPr>
                  <a:t>l</a:t>
                </a:r>
                <a:endParaRPr kumimoji="0" lang="en-US" sz="1800" b="0" i="0" u="none" strike="noStrike" cap="none" normalizeH="0" baseline="0" smtClean="0">
                  <a:ln>
                    <a:noFill/>
                  </a:ln>
                  <a:solidFill>
                    <a:schemeClr val="tx1"/>
                  </a:solidFill>
                  <a:effectLst/>
                  <a:latin typeface="Arial" pitchFamily="34" charset="0"/>
                </a:endParaRPr>
              </a:p>
            </p:txBody>
          </p:sp>
          <p:sp>
            <p:nvSpPr>
              <p:cNvPr id="37" name="Rectangle 29"/>
              <p:cNvSpPr>
                <a:spLocks noChangeArrowheads="1"/>
              </p:cNvSpPr>
              <p:nvPr/>
            </p:nvSpPr>
            <p:spPr bwMode="auto">
              <a:xfrm>
                <a:off x="1789" y="2120"/>
                <a:ext cx="65" cy="13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Symbol" pitchFamily="18" charset="2"/>
                  </a:rPr>
                  <a:t> </a:t>
                </a:r>
                <a:endParaRPr kumimoji="0" lang="en-US" sz="1800" b="0" i="0" u="none" strike="noStrike" cap="none" normalizeH="0" baseline="0" smtClean="0">
                  <a:ln>
                    <a:noFill/>
                  </a:ln>
                  <a:solidFill>
                    <a:schemeClr val="tx1"/>
                  </a:solidFill>
                  <a:effectLst/>
                  <a:latin typeface="Arial" pitchFamily="34" charset="0"/>
                </a:endParaRPr>
              </a:p>
            </p:txBody>
          </p:sp>
          <p:sp>
            <p:nvSpPr>
              <p:cNvPr id="38" name="Freeform 31"/>
              <p:cNvSpPr>
                <a:spLocks noEditPoints="1"/>
              </p:cNvSpPr>
              <p:nvPr/>
            </p:nvSpPr>
            <p:spPr bwMode="auto">
              <a:xfrm>
                <a:off x="1465" y="1868"/>
                <a:ext cx="252" cy="65"/>
              </a:xfrm>
              <a:custGeom>
                <a:avLst/>
                <a:gdLst/>
                <a:ahLst/>
                <a:cxnLst>
                  <a:cxn ang="0">
                    <a:pos x="50" y="52"/>
                  </a:cxn>
                  <a:cxn ang="0">
                    <a:pos x="55" y="59"/>
                  </a:cxn>
                  <a:cxn ang="0">
                    <a:pos x="50" y="66"/>
                  </a:cxn>
                  <a:cxn ang="0">
                    <a:pos x="10" y="65"/>
                  </a:cxn>
                  <a:cxn ang="0">
                    <a:pos x="7" y="59"/>
                  </a:cxn>
                  <a:cxn ang="0">
                    <a:pos x="10" y="52"/>
                  </a:cxn>
                  <a:cxn ang="0">
                    <a:pos x="96" y="54"/>
                  </a:cxn>
                  <a:cxn ang="0">
                    <a:pos x="137" y="57"/>
                  </a:cxn>
                  <a:cxn ang="0">
                    <a:pos x="138" y="65"/>
                  </a:cxn>
                  <a:cxn ang="0">
                    <a:pos x="132" y="70"/>
                  </a:cxn>
                  <a:cxn ang="0">
                    <a:pos x="92" y="66"/>
                  </a:cxn>
                  <a:cxn ang="0">
                    <a:pos x="91" y="57"/>
                  </a:cxn>
                  <a:cxn ang="0">
                    <a:pos x="96" y="54"/>
                  </a:cxn>
                  <a:cxn ang="0">
                    <a:pos x="215" y="57"/>
                  </a:cxn>
                  <a:cxn ang="0">
                    <a:pos x="221" y="61"/>
                  </a:cxn>
                  <a:cxn ang="0">
                    <a:pos x="220" y="70"/>
                  </a:cxn>
                  <a:cxn ang="0">
                    <a:pos x="180" y="70"/>
                  </a:cxn>
                  <a:cxn ang="0">
                    <a:pos x="175" y="66"/>
                  </a:cxn>
                  <a:cxn ang="0">
                    <a:pos x="175" y="57"/>
                  </a:cxn>
                  <a:cxn ang="0">
                    <a:pos x="180" y="56"/>
                  </a:cxn>
                  <a:cxn ang="0">
                    <a:pos x="302" y="59"/>
                  </a:cxn>
                  <a:cxn ang="0">
                    <a:pos x="306" y="66"/>
                  </a:cxn>
                  <a:cxn ang="0">
                    <a:pos x="302" y="74"/>
                  </a:cxn>
                  <a:cxn ang="0">
                    <a:pos x="261" y="72"/>
                  </a:cxn>
                  <a:cxn ang="0">
                    <a:pos x="259" y="65"/>
                  </a:cxn>
                  <a:cxn ang="0">
                    <a:pos x="261" y="59"/>
                  </a:cxn>
                  <a:cxn ang="0">
                    <a:pos x="348" y="61"/>
                  </a:cxn>
                  <a:cxn ang="0">
                    <a:pos x="388" y="63"/>
                  </a:cxn>
                  <a:cxn ang="0">
                    <a:pos x="389" y="72"/>
                  </a:cxn>
                  <a:cxn ang="0">
                    <a:pos x="383" y="76"/>
                  </a:cxn>
                  <a:cxn ang="0">
                    <a:pos x="343" y="74"/>
                  </a:cxn>
                  <a:cxn ang="0">
                    <a:pos x="342" y="65"/>
                  </a:cxn>
                  <a:cxn ang="0">
                    <a:pos x="348" y="61"/>
                  </a:cxn>
                  <a:cxn ang="0">
                    <a:pos x="467" y="63"/>
                  </a:cxn>
                  <a:cxn ang="0">
                    <a:pos x="472" y="68"/>
                  </a:cxn>
                  <a:cxn ang="0">
                    <a:pos x="471" y="77"/>
                  </a:cxn>
                  <a:cxn ang="0">
                    <a:pos x="431" y="77"/>
                  </a:cxn>
                  <a:cxn ang="0">
                    <a:pos x="425" y="72"/>
                  </a:cxn>
                  <a:cxn ang="0">
                    <a:pos x="426" y="65"/>
                  </a:cxn>
                  <a:cxn ang="0">
                    <a:pos x="431" y="63"/>
                  </a:cxn>
                  <a:cxn ang="0">
                    <a:pos x="82" y="1"/>
                  </a:cxn>
                  <a:cxn ang="0">
                    <a:pos x="89" y="1"/>
                  </a:cxn>
                  <a:cxn ang="0">
                    <a:pos x="91" y="10"/>
                  </a:cxn>
                  <a:cxn ang="0">
                    <a:pos x="16" y="65"/>
                  </a:cxn>
                  <a:cxn ang="0">
                    <a:pos x="88" y="108"/>
                  </a:cxn>
                  <a:cxn ang="0">
                    <a:pos x="89" y="117"/>
                  </a:cxn>
                  <a:cxn ang="0">
                    <a:pos x="82" y="121"/>
                  </a:cxn>
                  <a:cxn ang="0">
                    <a:pos x="425" y="10"/>
                  </a:cxn>
                  <a:cxn ang="0">
                    <a:pos x="421" y="130"/>
                  </a:cxn>
                  <a:cxn ang="0">
                    <a:pos x="415" y="126"/>
                  </a:cxn>
                  <a:cxn ang="0">
                    <a:pos x="415" y="117"/>
                  </a:cxn>
                  <a:cxn ang="0">
                    <a:pos x="490" y="77"/>
                  </a:cxn>
                  <a:cxn ang="0">
                    <a:pos x="416" y="19"/>
                  </a:cxn>
                  <a:cxn ang="0">
                    <a:pos x="419" y="10"/>
                  </a:cxn>
                  <a:cxn ang="0">
                    <a:pos x="425" y="10"/>
                  </a:cxn>
                </a:cxnLst>
                <a:rect l="0" t="0" r="r" b="b"/>
                <a:pathLst>
                  <a:path w="505" h="130">
                    <a:moveTo>
                      <a:pt x="13" y="52"/>
                    </a:moveTo>
                    <a:lnTo>
                      <a:pt x="49" y="52"/>
                    </a:lnTo>
                    <a:lnTo>
                      <a:pt x="50" y="52"/>
                    </a:lnTo>
                    <a:lnTo>
                      <a:pt x="53" y="54"/>
                    </a:lnTo>
                    <a:lnTo>
                      <a:pt x="55" y="57"/>
                    </a:lnTo>
                    <a:lnTo>
                      <a:pt x="55" y="59"/>
                    </a:lnTo>
                    <a:lnTo>
                      <a:pt x="55" y="63"/>
                    </a:lnTo>
                    <a:lnTo>
                      <a:pt x="53" y="65"/>
                    </a:lnTo>
                    <a:lnTo>
                      <a:pt x="50" y="66"/>
                    </a:lnTo>
                    <a:lnTo>
                      <a:pt x="49" y="66"/>
                    </a:lnTo>
                    <a:lnTo>
                      <a:pt x="13" y="66"/>
                    </a:lnTo>
                    <a:lnTo>
                      <a:pt x="10" y="65"/>
                    </a:lnTo>
                    <a:lnTo>
                      <a:pt x="9" y="65"/>
                    </a:lnTo>
                    <a:lnTo>
                      <a:pt x="7" y="61"/>
                    </a:lnTo>
                    <a:lnTo>
                      <a:pt x="7" y="59"/>
                    </a:lnTo>
                    <a:lnTo>
                      <a:pt x="7" y="56"/>
                    </a:lnTo>
                    <a:lnTo>
                      <a:pt x="9" y="54"/>
                    </a:lnTo>
                    <a:lnTo>
                      <a:pt x="10" y="52"/>
                    </a:lnTo>
                    <a:lnTo>
                      <a:pt x="13" y="52"/>
                    </a:lnTo>
                    <a:lnTo>
                      <a:pt x="13" y="52"/>
                    </a:lnTo>
                    <a:close/>
                    <a:moveTo>
                      <a:pt x="96" y="54"/>
                    </a:moveTo>
                    <a:lnTo>
                      <a:pt x="132" y="54"/>
                    </a:lnTo>
                    <a:lnTo>
                      <a:pt x="135" y="56"/>
                    </a:lnTo>
                    <a:lnTo>
                      <a:pt x="137" y="57"/>
                    </a:lnTo>
                    <a:lnTo>
                      <a:pt x="138" y="59"/>
                    </a:lnTo>
                    <a:lnTo>
                      <a:pt x="138" y="63"/>
                    </a:lnTo>
                    <a:lnTo>
                      <a:pt x="138" y="65"/>
                    </a:lnTo>
                    <a:lnTo>
                      <a:pt x="137" y="66"/>
                    </a:lnTo>
                    <a:lnTo>
                      <a:pt x="135" y="68"/>
                    </a:lnTo>
                    <a:lnTo>
                      <a:pt x="132" y="70"/>
                    </a:lnTo>
                    <a:lnTo>
                      <a:pt x="96" y="68"/>
                    </a:lnTo>
                    <a:lnTo>
                      <a:pt x="93" y="68"/>
                    </a:lnTo>
                    <a:lnTo>
                      <a:pt x="92" y="66"/>
                    </a:lnTo>
                    <a:lnTo>
                      <a:pt x="91" y="63"/>
                    </a:lnTo>
                    <a:lnTo>
                      <a:pt x="91" y="61"/>
                    </a:lnTo>
                    <a:lnTo>
                      <a:pt x="91" y="57"/>
                    </a:lnTo>
                    <a:lnTo>
                      <a:pt x="92" y="56"/>
                    </a:lnTo>
                    <a:lnTo>
                      <a:pt x="95" y="54"/>
                    </a:lnTo>
                    <a:lnTo>
                      <a:pt x="96" y="54"/>
                    </a:lnTo>
                    <a:lnTo>
                      <a:pt x="96" y="54"/>
                    </a:lnTo>
                    <a:close/>
                    <a:moveTo>
                      <a:pt x="180" y="56"/>
                    </a:moveTo>
                    <a:lnTo>
                      <a:pt x="215" y="57"/>
                    </a:lnTo>
                    <a:lnTo>
                      <a:pt x="218" y="57"/>
                    </a:lnTo>
                    <a:lnTo>
                      <a:pt x="220" y="59"/>
                    </a:lnTo>
                    <a:lnTo>
                      <a:pt x="221" y="61"/>
                    </a:lnTo>
                    <a:lnTo>
                      <a:pt x="223" y="65"/>
                    </a:lnTo>
                    <a:lnTo>
                      <a:pt x="221" y="66"/>
                    </a:lnTo>
                    <a:lnTo>
                      <a:pt x="220" y="70"/>
                    </a:lnTo>
                    <a:lnTo>
                      <a:pt x="218" y="72"/>
                    </a:lnTo>
                    <a:lnTo>
                      <a:pt x="215" y="72"/>
                    </a:lnTo>
                    <a:lnTo>
                      <a:pt x="180" y="70"/>
                    </a:lnTo>
                    <a:lnTo>
                      <a:pt x="178" y="70"/>
                    </a:lnTo>
                    <a:lnTo>
                      <a:pt x="175" y="68"/>
                    </a:lnTo>
                    <a:lnTo>
                      <a:pt x="175" y="66"/>
                    </a:lnTo>
                    <a:lnTo>
                      <a:pt x="174" y="63"/>
                    </a:lnTo>
                    <a:lnTo>
                      <a:pt x="175" y="59"/>
                    </a:lnTo>
                    <a:lnTo>
                      <a:pt x="175" y="57"/>
                    </a:lnTo>
                    <a:lnTo>
                      <a:pt x="178" y="56"/>
                    </a:lnTo>
                    <a:lnTo>
                      <a:pt x="180" y="56"/>
                    </a:lnTo>
                    <a:lnTo>
                      <a:pt x="180" y="56"/>
                    </a:lnTo>
                    <a:close/>
                    <a:moveTo>
                      <a:pt x="264" y="57"/>
                    </a:moveTo>
                    <a:lnTo>
                      <a:pt x="300" y="59"/>
                    </a:lnTo>
                    <a:lnTo>
                      <a:pt x="302" y="59"/>
                    </a:lnTo>
                    <a:lnTo>
                      <a:pt x="304" y="61"/>
                    </a:lnTo>
                    <a:lnTo>
                      <a:pt x="306" y="63"/>
                    </a:lnTo>
                    <a:lnTo>
                      <a:pt x="306" y="66"/>
                    </a:lnTo>
                    <a:lnTo>
                      <a:pt x="304" y="70"/>
                    </a:lnTo>
                    <a:lnTo>
                      <a:pt x="304" y="72"/>
                    </a:lnTo>
                    <a:lnTo>
                      <a:pt x="302" y="74"/>
                    </a:lnTo>
                    <a:lnTo>
                      <a:pt x="300" y="74"/>
                    </a:lnTo>
                    <a:lnTo>
                      <a:pt x="264" y="74"/>
                    </a:lnTo>
                    <a:lnTo>
                      <a:pt x="261" y="72"/>
                    </a:lnTo>
                    <a:lnTo>
                      <a:pt x="260" y="70"/>
                    </a:lnTo>
                    <a:lnTo>
                      <a:pt x="259" y="68"/>
                    </a:lnTo>
                    <a:lnTo>
                      <a:pt x="259" y="65"/>
                    </a:lnTo>
                    <a:lnTo>
                      <a:pt x="259" y="63"/>
                    </a:lnTo>
                    <a:lnTo>
                      <a:pt x="260" y="59"/>
                    </a:lnTo>
                    <a:lnTo>
                      <a:pt x="261" y="59"/>
                    </a:lnTo>
                    <a:lnTo>
                      <a:pt x="264" y="57"/>
                    </a:lnTo>
                    <a:lnTo>
                      <a:pt x="264" y="57"/>
                    </a:lnTo>
                    <a:close/>
                    <a:moveTo>
                      <a:pt x="348" y="61"/>
                    </a:moveTo>
                    <a:lnTo>
                      <a:pt x="383" y="61"/>
                    </a:lnTo>
                    <a:lnTo>
                      <a:pt x="386" y="61"/>
                    </a:lnTo>
                    <a:lnTo>
                      <a:pt x="388" y="63"/>
                    </a:lnTo>
                    <a:lnTo>
                      <a:pt x="389" y="66"/>
                    </a:lnTo>
                    <a:lnTo>
                      <a:pt x="389" y="68"/>
                    </a:lnTo>
                    <a:lnTo>
                      <a:pt x="389" y="72"/>
                    </a:lnTo>
                    <a:lnTo>
                      <a:pt x="388" y="74"/>
                    </a:lnTo>
                    <a:lnTo>
                      <a:pt x="386" y="76"/>
                    </a:lnTo>
                    <a:lnTo>
                      <a:pt x="383" y="76"/>
                    </a:lnTo>
                    <a:lnTo>
                      <a:pt x="348" y="76"/>
                    </a:lnTo>
                    <a:lnTo>
                      <a:pt x="345" y="74"/>
                    </a:lnTo>
                    <a:lnTo>
                      <a:pt x="343" y="74"/>
                    </a:lnTo>
                    <a:lnTo>
                      <a:pt x="342" y="70"/>
                    </a:lnTo>
                    <a:lnTo>
                      <a:pt x="342" y="68"/>
                    </a:lnTo>
                    <a:lnTo>
                      <a:pt x="342" y="65"/>
                    </a:lnTo>
                    <a:lnTo>
                      <a:pt x="343" y="63"/>
                    </a:lnTo>
                    <a:lnTo>
                      <a:pt x="345" y="61"/>
                    </a:lnTo>
                    <a:lnTo>
                      <a:pt x="348" y="61"/>
                    </a:lnTo>
                    <a:lnTo>
                      <a:pt x="348" y="61"/>
                    </a:lnTo>
                    <a:close/>
                    <a:moveTo>
                      <a:pt x="431" y="63"/>
                    </a:moveTo>
                    <a:lnTo>
                      <a:pt x="467" y="63"/>
                    </a:lnTo>
                    <a:lnTo>
                      <a:pt x="470" y="65"/>
                    </a:lnTo>
                    <a:lnTo>
                      <a:pt x="471" y="66"/>
                    </a:lnTo>
                    <a:lnTo>
                      <a:pt x="472" y="68"/>
                    </a:lnTo>
                    <a:lnTo>
                      <a:pt x="472" y="72"/>
                    </a:lnTo>
                    <a:lnTo>
                      <a:pt x="472" y="74"/>
                    </a:lnTo>
                    <a:lnTo>
                      <a:pt x="471" y="77"/>
                    </a:lnTo>
                    <a:lnTo>
                      <a:pt x="470" y="77"/>
                    </a:lnTo>
                    <a:lnTo>
                      <a:pt x="467" y="79"/>
                    </a:lnTo>
                    <a:lnTo>
                      <a:pt x="431" y="77"/>
                    </a:lnTo>
                    <a:lnTo>
                      <a:pt x="429" y="77"/>
                    </a:lnTo>
                    <a:lnTo>
                      <a:pt x="426" y="76"/>
                    </a:lnTo>
                    <a:lnTo>
                      <a:pt x="425" y="72"/>
                    </a:lnTo>
                    <a:lnTo>
                      <a:pt x="425" y="70"/>
                    </a:lnTo>
                    <a:lnTo>
                      <a:pt x="426" y="66"/>
                    </a:lnTo>
                    <a:lnTo>
                      <a:pt x="426" y="65"/>
                    </a:lnTo>
                    <a:lnTo>
                      <a:pt x="429" y="63"/>
                    </a:lnTo>
                    <a:lnTo>
                      <a:pt x="431" y="63"/>
                    </a:lnTo>
                    <a:lnTo>
                      <a:pt x="431" y="63"/>
                    </a:lnTo>
                    <a:close/>
                    <a:moveTo>
                      <a:pt x="81" y="119"/>
                    </a:moveTo>
                    <a:lnTo>
                      <a:pt x="0" y="57"/>
                    </a:lnTo>
                    <a:lnTo>
                      <a:pt x="82" y="1"/>
                    </a:lnTo>
                    <a:lnTo>
                      <a:pt x="85" y="0"/>
                    </a:lnTo>
                    <a:lnTo>
                      <a:pt x="86" y="1"/>
                    </a:lnTo>
                    <a:lnTo>
                      <a:pt x="89" y="1"/>
                    </a:lnTo>
                    <a:lnTo>
                      <a:pt x="91" y="5"/>
                    </a:lnTo>
                    <a:lnTo>
                      <a:pt x="91" y="7"/>
                    </a:lnTo>
                    <a:lnTo>
                      <a:pt x="91" y="10"/>
                    </a:lnTo>
                    <a:lnTo>
                      <a:pt x="91" y="12"/>
                    </a:lnTo>
                    <a:lnTo>
                      <a:pt x="88" y="14"/>
                    </a:lnTo>
                    <a:lnTo>
                      <a:pt x="16" y="65"/>
                    </a:lnTo>
                    <a:lnTo>
                      <a:pt x="16" y="52"/>
                    </a:lnTo>
                    <a:lnTo>
                      <a:pt x="86" y="106"/>
                    </a:lnTo>
                    <a:lnTo>
                      <a:pt x="88" y="108"/>
                    </a:lnTo>
                    <a:lnTo>
                      <a:pt x="89" y="112"/>
                    </a:lnTo>
                    <a:lnTo>
                      <a:pt x="89" y="115"/>
                    </a:lnTo>
                    <a:lnTo>
                      <a:pt x="89" y="117"/>
                    </a:lnTo>
                    <a:lnTo>
                      <a:pt x="86" y="119"/>
                    </a:lnTo>
                    <a:lnTo>
                      <a:pt x="85" y="121"/>
                    </a:lnTo>
                    <a:lnTo>
                      <a:pt x="82" y="121"/>
                    </a:lnTo>
                    <a:lnTo>
                      <a:pt x="81" y="119"/>
                    </a:lnTo>
                    <a:lnTo>
                      <a:pt x="81" y="119"/>
                    </a:lnTo>
                    <a:close/>
                    <a:moveTo>
                      <a:pt x="425" y="10"/>
                    </a:moveTo>
                    <a:lnTo>
                      <a:pt x="505" y="72"/>
                    </a:lnTo>
                    <a:lnTo>
                      <a:pt x="424" y="130"/>
                    </a:lnTo>
                    <a:lnTo>
                      <a:pt x="421" y="130"/>
                    </a:lnTo>
                    <a:lnTo>
                      <a:pt x="419" y="130"/>
                    </a:lnTo>
                    <a:lnTo>
                      <a:pt x="416" y="128"/>
                    </a:lnTo>
                    <a:lnTo>
                      <a:pt x="415" y="126"/>
                    </a:lnTo>
                    <a:lnTo>
                      <a:pt x="415" y="122"/>
                    </a:lnTo>
                    <a:lnTo>
                      <a:pt x="415" y="121"/>
                    </a:lnTo>
                    <a:lnTo>
                      <a:pt x="415" y="117"/>
                    </a:lnTo>
                    <a:lnTo>
                      <a:pt x="418" y="115"/>
                    </a:lnTo>
                    <a:lnTo>
                      <a:pt x="490" y="65"/>
                    </a:lnTo>
                    <a:lnTo>
                      <a:pt x="490" y="77"/>
                    </a:lnTo>
                    <a:lnTo>
                      <a:pt x="419" y="23"/>
                    </a:lnTo>
                    <a:lnTo>
                      <a:pt x="418" y="21"/>
                    </a:lnTo>
                    <a:lnTo>
                      <a:pt x="416" y="19"/>
                    </a:lnTo>
                    <a:lnTo>
                      <a:pt x="416" y="16"/>
                    </a:lnTo>
                    <a:lnTo>
                      <a:pt x="416" y="12"/>
                    </a:lnTo>
                    <a:lnTo>
                      <a:pt x="419" y="10"/>
                    </a:lnTo>
                    <a:lnTo>
                      <a:pt x="421" y="10"/>
                    </a:lnTo>
                    <a:lnTo>
                      <a:pt x="424" y="10"/>
                    </a:lnTo>
                    <a:lnTo>
                      <a:pt x="425" y="10"/>
                    </a:lnTo>
                    <a:lnTo>
                      <a:pt x="425" y="10"/>
                    </a:lnTo>
                    <a:close/>
                  </a:path>
                </a:pathLst>
              </a:custGeom>
              <a:solidFill>
                <a:srgbClr val="C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32"/>
              <p:cNvSpPr>
                <a:spLocks noEditPoints="1"/>
              </p:cNvSpPr>
              <p:nvPr/>
            </p:nvSpPr>
            <p:spPr bwMode="auto">
              <a:xfrm>
                <a:off x="1463" y="2076"/>
                <a:ext cx="499" cy="60"/>
              </a:xfrm>
              <a:custGeom>
                <a:avLst/>
                <a:gdLst/>
                <a:ahLst/>
                <a:cxnLst>
                  <a:cxn ang="0">
                    <a:pos x="53" y="58"/>
                  </a:cxn>
                  <a:cxn ang="0">
                    <a:pos x="48" y="67"/>
                  </a:cxn>
                  <a:cxn ang="0">
                    <a:pos x="6" y="60"/>
                  </a:cxn>
                  <a:cxn ang="0">
                    <a:pos x="12" y="53"/>
                  </a:cxn>
                  <a:cxn ang="0">
                    <a:pos x="137" y="58"/>
                  </a:cxn>
                  <a:cxn ang="0">
                    <a:pos x="132" y="67"/>
                  </a:cxn>
                  <a:cxn ang="0">
                    <a:pos x="89" y="60"/>
                  </a:cxn>
                  <a:cxn ang="0">
                    <a:pos x="96" y="53"/>
                  </a:cxn>
                  <a:cxn ang="0">
                    <a:pos x="221" y="58"/>
                  </a:cxn>
                  <a:cxn ang="0">
                    <a:pos x="216" y="67"/>
                  </a:cxn>
                  <a:cxn ang="0">
                    <a:pos x="174" y="60"/>
                  </a:cxn>
                  <a:cxn ang="0">
                    <a:pos x="180" y="53"/>
                  </a:cxn>
                  <a:cxn ang="0">
                    <a:pos x="305" y="58"/>
                  </a:cxn>
                  <a:cxn ang="0">
                    <a:pos x="299" y="67"/>
                  </a:cxn>
                  <a:cxn ang="0">
                    <a:pos x="257" y="60"/>
                  </a:cxn>
                  <a:cxn ang="0">
                    <a:pos x="263" y="53"/>
                  </a:cxn>
                  <a:cxn ang="0">
                    <a:pos x="388" y="58"/>
                  </a:cxn>
                  <a:cxn ang="0">
                    <a:pos x="384" y="67"/>
                  </a:cxn>
                  <a:cxn ang="0">
                    <a:pos x="340" y="60"/>
                  </a:cxn>
                  <a:cxn ang="0">
                    <a:pos x="348" y="53"/>
                  </a:cxn>
                  <a:cxn ang="0">
                    <a:pos x="473" y="58"/>
                  </a:cxn>
                  <a:cxn ang="0">
                    <a:pos x="467" y="67"/>
                  </a:cxn>
                  <a:cxn ang="0">
                    <a:pos x="425" y="60"/>
                  </a:cxn>
                  <a:cxn ang="0">
                    <a:pos x="431" y="53"/>
                  </a:cxn>
                  <a:cxn ang="0">
                    <a:pos x="556" y="58"/>
                  </a:cxn>
                  <a:cxn ang="0">
                    <a:pos x="550" y="67"/>
                  </a:cxn>
                  <a:cxn ang="0">
                    <a:pos x="508" y="60"/>
                  </a:cxn>
                  <a:cxn ang="0">
                    <a:pos x="514" y="53"/>
                  </a:cxn>
                  <a:cxn ang="0">
                    <a:pos x="639" y="58"/>
                  </a:cxn>
                  <a:cxn ang="0">
                    <a:pos x="635" y="67"/>
                  </a:cxn>
                  <a:cxn ang="0">
                    <a:pos x="592" y="60"/>
                  </a:cxn>
                  <a:cxn ang="0">
                    <a:pos x="599" y="53"/>
                  </a:cxn>
                  <a:cxn ang="0">
                    <a:pos x="724" y="58"/>
                  </a:cxn>
                  <a:cxn ang="0">
                    <a:pos x="718" y="67"/>
                  </a:cxn>
                  <a:cxn ang="0">
                    <a:pos x="676" y="60"/>
                  </a:cxn>
                  <a:cxn ang="0">
                    <a:pos x="682" y="53"/>
                  </a:cxn>
                  <a:cxn ang="0">
                    <a:pos x="807" y="58"/>
                  </a:cxn>
                  <a:cxn ang="0">
                    <a:pos x="801" y="67"/>
                  </a:cxn>
                  <a:cxn ang="0">
                    <a:pos x="760" y="60"/>
                  </a:cxn>
                  <a:cxn ang="0">
                    <a:pos x="765" y="53"/>
                  </a:cxn>
                  <a:cxn ang="0">
                    <a:pos x="890" y="58"/>
                  </a:cxn>
                  <a:cxn ang="0">
                    <a:pos x="886" y="67"/>
                  </a:cxn>
                  <a:cxn ang="0">
                    <a:pos x="843" y="60"/>
                  </a:cxn>
                  <a:cxn ang="0">
                    <a:pos x="850" y="53"/>
                  </a:cxn>
                  <a:cxn ang="0">
                    <a:pos x="975" y="58"/>
                  </a:cxn>
                  <a:cxn ang="0">
                    <a:pos x="969" y="67"/>
                  </a:cxn>
                  <a:cxn ang="0">
                    <a:pos x="928" y="60"/>
                  </a:cxn>
                  <a:cxn ang="0">
                    <a:pos x="933" y="53"/>
                  </a:cxn>
                  <a:cxn ang="0">
                    <a:pos x="85" y="0"/>
                  </a:cxn>
                  <a:cxn ang="0">
                    <a:pos x="89" y="13"/>
                  </a:cxn>
                  <a:cxn ang="0">
                    <a:pos x="89" y="109"/>
                  </a:cxn>
                  <a:cxn ang="0">
                    <a:pos x="85" y="119"/>
                  </a:cxn>
                  <a:cxn ang="0">
                    <a:pos x="998" y="60"/>
                  </a:cxn>
                  <a:cxn ang="0">
                    <a:pos x="909" y="116"/>
                  </a:cxn>
                  <a:cxn ang="0">
                    <a:pos x="984" y="54"/>
                  </a:cxn>
                  <a:cxn ang="0">
                    <a:pos x="909" y="6"/>
                  </a:cxn>
                  <a:cxn ang="0">
                    <a:pos x="917" y="0"/>
                  </a:cxn>
                </a:cxnLst>
                <a:rect l="0" t="0" r="r" b="b"/>
                <a:pathLst>
                  <a:path w="998" h="119">
                    <a:moveTo>
                      <a:pt x="12" y="53"/>
                    </a:moveTo>
                    <a:lnTo>
                      <a:pt x="48" y="53"/>
                    </a:lnTo>
                    <a:lnTo>
                      <a:pt x="51" y="53"/>
                    </a:lnTo>
                    <a:lnTo>
                      <a:pt x="52" y="54"/>
                    </a:lnTo>
                    <a:lnTo>
                      <a:pt x="53" y="58"/>
                    </a:lnTo>
                    <a:lnTo>
                      <a:pt x="53" y="60"/>
                    </a:lnTo>
                    <a:lnTo>
                      <a:pt x="53" y="63"/>
                    </a:lnTo>
                    <a:lnTo>
                      <a:pt x="52" y="65"/>
                    </a:lnTo>
                    <a:lnTo>
                      <a:pt x="51" y="67"/>
                    </a:lnTo>
                    <a:lnTo>
                      <a:pt x="48" y="67"/>
                    </a:lnTo>
                    <a:lnTo>
                      <a:pt x="12" y="67"/>
                    </a:lnTo>
                    <a:lnTo>
                      <a:pt x="10" y="67"/>
                    </a:lnTo>
                    <a:lnTo>
                      <a:pt x="7" y="65"/>
                    </a:lnTo>
                    <a:lnTo>
                      <a:pt x="6" y="63"/>
                    </a:lnTo>
                    <a:lnTo>
                      <a:pt x="6" y="60"/>
                    </a:lnTo>
                    <a:lnTo>
                      <a:pt x="6" y="58"/>
                    </a:lnTo>
                    <a:lnTo>
                      <a:pt x="7" y="54"/>
                    </a:lnTo>
                    <a:lnTo>
                      <a:pt x="10" y="53"/>
                    </a:lnTo>
                    <a:lnTo>
                      <a:pt x="12" y="53"/>
                    </a:lnTo>
                    <a:lnTo>
                      <a:pt x="12" y="53"/>
                    </a:lnTo>
                    <a:close/>
                    <a:moveTo>
                      <a:pt x="96" y="53"/>
                    </a:moveTo>
                    <a:lnTo>
                      <a:pt x="132" y="53"/>
                    </a:lnTo>
                    <a:lnTo>
                      <a:pt x="134" y="53"/>
                    </a:lnTo>
                    <a:lnTo>
                      <a:pt x="137" y="54"/>
                    </a:lnTo>
                    <a:lnTo>
                      <a:pt x="137" y="58"/>
                    </a:lnTo>
                    <a:lnTo>
                      <a:pt x="138" y="60"/>
                    </a:lnTo>
                    <a:lnTo>
                      <a:pt x="137" y="63"/>
                    </a:lnTo>
                    <a:lnTo>
                      <a:pt x="137" y="65"/>
                    </a:lnTo>
                    <a:lnTo>
                      <a:pt x="134" y="67"/>
                    </a:lnTo>
                    <a:lnTo>
                      <a:pt x="132" y="67"/>
                    </a:lnTo>
                    <a:lnTo>
                      <a:pt x="96" y="67"/>
                    </a:lnTo>
                    <a:lnTo>
                      <a:pt x="94" y="67"/>
                    </a:lnTo>
                    <a:lnTo>
                      <a:pt x="92" y="65"/>
                    </a:lnTo>
                    <a:lnTo>
                      <a:pt x="91" y="63"/>
                    </a:lnTo>
                    <a:lnTo>
                      <a:pt x="89" y="60"/>
                    </a:lnTo>
                    <a:lnTo>
                      <a:pt x="91" y="58"/>
                    </a:lnTo>
                    <a:lnTo>
                      <a:pt x="92" y="54"/>
                    </a:lnTo>
                    <a:lnTo>
                      <a:pt x="94" y="53"/>
                    </a:lnTo>
                    <a:lnTo>
                      <a:pt x="96" y="53"/>
                    </a:lnTo>
                    <a:lnTo>
                      <a:pt x="96" y="53"/>
                    </a:lnTo>
                    <a:close/>
                    <a:moveTo>
                      <a:pt x="180" y="53"/>
                    </a:moveTo>
                    <a:lnTo>
                      <a:pt x="216" y="53"/>
                    </a:lnTo>
                    <a:lnTo>
                      <a:pt x="218" y="53"/>
                    </a:lnTo>
                    <a:lnTo>
                      <a:pt x="220" y="54"/>
                    </a:lnTo>
                    <a:lnTo>
                      <a:pt x="221" y="58"/>
                    </a:lnTo>
                    <a:lnTo>
                      <a:pt x="221" y="60"/>
                    </a:lnTo>
                    <a:lnTo>
                      <a:pt x="221" y="63"/>
                    </a:lnTo>
                    <a:lnTo>
                      <a:pt x="220" y="65"/>
                    </a:lnTo>
                    <a:lnTo>
                      <a:pt x="218" y="67"/>
                    </a:lnTo>
                    <a:lnTo>
                      <a:pt x="216" y="67"/>
                    </a:lnTo>
                    <a:lnTo>
                      <a:pt x="180" y="67"/>
                    </a:lnTo>
                    <a:lnTo>
                      <a:pt x="177" y="67"/>
                    </a:lnTo>
                    <a:lnTo>
                      <a:pt x="175" y="65"/>
                    </a:lnTo>
                    <a:lnTo>
                      <a:pt x="174" y="63"/>
                    </a:lnTo>
                    <a:lnTo>
                      <a:pt x="174" y="60"/>
                    </a:lnTo>
                    <a:lnTo>
                      <a:pt x="174" y="58"/>
                    </a:lnTo>
                    <a:lnTo>
                      <a:pt x="175" y="54"/>
                    </a:lnTo>
                    <a:lnTo>
                      <a:pt x="177" y="53"/>
                    </a:lnTo>
                    <a:lnTo>
                      <a:pt x="180" y="53"/>
                    </a:lnTo>
                    <a:lnTo>
                      <a:pt x="180" y="53"/>
                    </a:lnTo>
                    <a:close/>
                    <a:moveTo>
                      <a:pt x="263" y="53"/>
                    </a:moveTo>
                    <a:lnTo>
                      <a:pt x="299" y="53"/>
                    </a:lnTo>
                    <a:lnTo>
                      <a:pt x="302" y="53"/>
                    </a:lnTo>
                    <a:lnTo>
                      <a:pt x="303" y="54"/>
                    </a:lnTo>
                    <a:lnTo>
                      <a:pt x="305" y="58"/>
                    </a:lnTo>
                    <a:lnTo>
                      <a:pt x="305" y="60"/>
                    </a:lnTo>
                    <a:lnTo>
                      <a:pt x="305" y="63"/>
                    </a:lnTo>
                    <a:lnTo>
                      <a:pt x="303" y="65"/>
                    </a:lnTo>
                    <a:lnTo>
                      <a:pt x="302" y="67"/>
                    </a:lnTo>
                    <a:lnTo>
                      <a:pt x="299" y="67"/>
                    </a:lnTo>
                    <a:lnTo>
                      <a:pt x="263" y="67"/>
                    </a:lnTo>
                    <a:lnTo>
                      <a:pt x="262" y="67"/>
                    </a:lnTo>
                    <a:lnTo>
                      <a:pt x="259" y="65"/>
                    </a:lnTo>
                    <a:lnTo>
                      <a:pt x="257" y="63"/>
                    </a:lnTo>
                    <a:lnTo>
                      <a:pt x="257" y="60"/>
                    </a:lnTo>
                    <a:lnTo>
                      <a:pt x="257" y="58"/>
                    </a:lnTo>
                    <a:lnTo>
                      <a:pt x="259" y="54"/>
                    </a:lnTo>
                    <a:lnTo>
                      <a:pt x="262" y="53"/>
                    </a:lnTo>
                    <a:lnTo>
                      <a:pt x="263" y="53"/>
                    </a:lnTo>
                    <a:lnTo>
                      <a:pt x="263" y="53"/>
                    </a:lnTo>
                    <a:close/>
                    <a:moveTo>
                      <a:pt x="348" y="53"/>
                    </a:moveTo>
                    <a:lnTo>
                      <a:pt x="384" y="53"/>
                    </a:lnTo>
                    <a:lnTo>
                      <a:pt x="385" y="53"/>
                    </a:lnTo>
                    <a:lnTo>
                      <a:pt x="388" y="54"/>
                    </a:lnTo>
                    <a:lnTo>
                      <a:pt x="388" y="58"/>
                    </a:lnTo>
                    <a:lnTo>
                      <a:pt x="389" y="60"/>
                    </a:lnTo>
                    <a:lnTo>
                      <a:pt x="388" y="63"/>
                    </a:lnTo>
                    <a:lnTo>
                      <a:pt x="388" y="65"/>
                    </a:lnTo>
                    <a:lnTo>
                      <a:pt x="385" y="67"/>
                    </a:lnTo>
                    <a:lnTo>
                      <a:pt x="384" y="67"/>
                    </a:lnTo>
                    <a:lnTo>
                      <a:pt x="348" y="67"/>
                    </a:lnTo>
                    <a:lnTo>
                      <a:pt x="345" y="67"/>
                    </a:lnTo>
                    <a:lnTo>
                      <a:pt x="343" y="65"/>
                    </a:lnTo>
                    <a:lnTo>
                      <a:pt x="342" y="63"/>
                    </a:lnTo>
                    <a:lnTo>
                      <a:pt x="340" y="60"/>
                    </a:lnTo>
                    <a:lnTo>
                      <a:pt x="342" y="58"/>
                    </a:lnTo>
                    <a:lnTo>
                      <a:pt x="343" y="54"/>
                    </a:lnTo>
                    <a:lnTo>
                      <a:pt x="345" y="53"/>
                    </a:lnTo>
                    <a:lnTo>
                      <a:pt x="348" y="53"/>
                    </a:lnTo>
                    <a:lnTo>
                      <a:pt x="348" y="53"/>
                    </a:lnTo>
                    <a:close/>
                    <a:moveTo>
                      <a:pt x="431" y="53"/>
                    </a:moveTo>
                    <a:lnTo>
                      <a:pt x="467" y="53"/>
                    </a:lnTo>
                    <a:lnTo>
                      <a:pt x="470" y="53"/>
                    </a:lnTo>
                    <a:lnTo>
                      <a:pt x="471" y="54"/>
                    </a:lnTo>
                    <a:lnTo>
                      <a:pt x="473" y="58"/>
                    </a:lnTo>
                    <a:lnTo>
                      <a:pt x="473" y="60"/>
                    </a:lnTo>
                    <a:lnTo>
                      <a:pt x="473" y="63"/>
                    </a:lnTo>
                    <a:lnTo>
                      <a:pt x="471" y="65"/>
                    </a:lnTo>
                    <a:lnTo>
                      <a:pt x="470" y="67"/>
                    </a:lnTo>
                    <a:lnTo>
                      <a:pt x="467" y="67"/>
                    </a:lnTo>
                    <a:lnTo>
                      <a:pt x="431" y="67"/>
                    </a:lnTo>
                    <a:lnTo>
                      <a:pt x="428" y="67"/>
                    </a:lnTo>
                    <a:lnTo>
                      <a:pt x="427" y="65"/>
                    </a:lnTo>
                    <a:lnTo>
                      <a:pt x="425" y="63"/>
                    </a:lnTo>
                    <a:lnTo>
                      <a:pt x="425" y="60"/>
                    </a:lnTo>
                    <a:lnTo>
                      <a:pt x="425" y="58"/>
                    </a:lnTo>
                    <a:lnTo>
                      <a:pt x="427" y="54"/>
                    </a:lnTo>
                    <a:lnTo>
                      <a:pt x="428" y="53"/>
                    </a:lnTo>
                    <a:lnTo>
                      <a:pt x="431" y="53"/>
                    </a:lnTo>
                    <a:lnTo>
                      <a:pt x="431" y="53"/>
                    </a:lnTo>
                    <a:close/>
                    <a:moveTo>
                      <a:pt x="514" y="53"/>
                    </a:moveTo>
                    <a:lnTo>
                      <a:pt x="550" y="53"/>
                    </a:lnTo>
                    <a:lnTo>
                      <a:pt x="553" y="53"/>
                    </a:lnTo>
                    <a:lnTo>
                      <a:pt x="554" y="54"/>
                    </a:lnTo>
                    <a:lnTo>
                      <a:pt x="556" y="58"/>
                    </a:lnTo>
                    <a:lnTo>
                      <a:pt x="556" y="60"/>
                    </a:lnTo>
                    <a:lnTo>
                      <a:pt x="556" y="63"/>
                    </a:lnTo>
                    <a:lnTo>
                      <a:pt x="554" y="65"/>
                    </a:lnTo>
                    <a:lnTo>
                      <a:pt x="553" y="67"/>
                    </a:lnTo>
                    <a:lnTo>
                      <a:pt x="550" y="67"/>
                    </a:lnTo>
                    <a:lnTo>
                      <a:pt x="514" y="67"/>
                    </a:lnTo>
                    <a:lnTo>
                      <a:pt x="513" y="67"/>
                    </a:lnTo>
                    <a:lnTo>
                      <a:pt x="510" y="65"/>
                    </a:lnTo>
                    <a:lnTo>
                      <a:pt x="508" y="63"/>
                    </a:lnTo>
                    <a:lnTo>
                      <a:pt x="508" y="60"/>
                    </a:lnTo>
                    <a:lnTo>
                      <a:pt x="508" y="58"/>
                    </a:lnTo>
                    <a:lnTo>
                      <a:pt x="510" y="54"/>
                    </a:lnTo>
                    <a:lnTo>
                      <a:pt x="513" y="53"/>
                    </a:lnTo>
                    <a:lnTo>
                      <a:pt x="514" y="53"/>
                    </a:lnTo>
                    <a:lnTo>
                      <a:pt x="514" y="53"/>
                    </a:lnTo>
                    <a:close/>
                    <a:moveTo>
                      <a:pt x="599" y="53"/>
                    </a:moveTo>
                    <a:lnTo>
                      <a:pt x="635" y="53"/>
                    </a:lnTo>
                    <a:lnTo>
                      <a:pt x="636" y="53"/>
                    </a:lnTo>
                    <a:lnTo>
                      <a:pt x="639" y="54"/>
                    </a:lnTo>
                    <a:lnTo>
                      <a:pt x="639" y="58"/>
                    </a:lnTo>
                    <a:lnTo>
                      <a:pt x="640" y="60"/>
                    </a:lnTo>
                    <a:lnTo>
                      <a:pt x="639" y="63"/>
                    </a:lnTo>
                    <a:lnTo>
                      <a:pt x="639" y="65"/>
                    </a:lnTo>
                    <a:lnTo>
                      <a:pt x="636" y="67"/>
                    </a:lnTo>
                    <a:lnTo>
                      <a:pt x="635" y="67"/>
                    </a:lnTo>
                    <a:lnTo>
                      <a:pt x="599" y="67"/>
                    </a:lnTo>
                    <a:lnTo>
                      <a:pt x="596" y="67"/>
                    </a:lnTo>
                    <a:lnTo>
                      <a:pt x="595" y="65"/>
                    </a:lnTo>
                    <a:lnTo>
                      <a:pt x="593" y="63"/>
                    </a:lnTo>
                    <a:lnTo>
                      <a:pt x="592" y="60"/>
                    </a:lnTo>
                    <a:lnTo>
                      <a:pt x="593" y="58"/>
                    </a:lnTo>
                    <a:lnTo>
                      <a:pt x="595" y="54"/>
                    </a:lnTo>
                    <a:lnTo>
                      <a:pt x="596" y="53"/>
                    </a:lnTo>
                    <a:lnTo>
                      <a:pt x="599" y="53"/>
                    </a:lnTo>
                    <a:lnTo>
                      <a:pt x="599" y="53"/>
                    </a:lnTo>
                    <a:close/>
                    <a:moveTo>
                      <a:pt x="682" y="53"/>
                    </a:moveTo>
                    <a:lnTo>
                      <a:pt x="718" y="53"/>
                    </a:lnTo>
                    <a:lnTo>
                      <a:pt x="721" y="53"/>
                    </a:lnTo>
                    <a:lnTo>
                      <a:pt x="722" y="54"/>
                    </a:lnTo>
                    <a:lnTo>
                      <a:pt x="724" y="58"/>
                    </a:lnTo>
                    <a:lnTo>
                      <a:pt x="724" y="60"/>
                    </a:lnTo>
                    <a:lnTo>
                      <a:pt x="724" y="63"/>
                    </a:lnTo>
                    <a:lnTo>
                      <a:pt x="722" y="65"/>
                    </a:lnTo>
                    <a:lnTo>
                      <a:pt x="721" y="67"/>
                    </a:lnTo>
                    <a:lnTo>
                      <a:pt x="718" y="67"/>
                    </a:lnTo>
                    <a:lnTo>
                      <a:pt x="682" y="67"/>
                    </a:lnTo>
                    <a:lnTo>
                      <a:pt x="679" y="67"/>
                    </a:lnTo>
                    <a:lnTo>
                      <a:pt x="678" y="65"/>
                    </a:lnTo>
                    <a:lnTo>
                      <a:pt x="676" y="63"/>
                    </a:lnTo>
                    <a:lnTo>
                      <a:pt x="676" y="60"/>
                    </a:lnTo>
                    <a:lnTo>
                      <a:pt x="676" y="58"/>
                    </a:lnTo>
                    <a:lnTo>
                      <a:pt x="678" y="54"/>
                    </a:lnTo>
                    <a:lnTo>
                      <a:pt x="679" y="53"/>
                    </a:lnTo>
                    <a:lnTo>
                      <a:pt x="682" y="53"/>
                    </a:lnTo>
                    <a:lnTo>
                      <a:pt x="682" y="53"/>
                    </a:lnTo>
                    <a:close/>
                    <a:moveTo>
                      <a:pt x="765" y="53"/>
                    </a:moveTo>
                    <a:lnTo>
                      <a:pt x="801" y="53"/>
                    </a:lnTo>
                    <a:lnTo>
                      <a:pt x="804" y="53"/>
                    </a:lnTo>
                    <a:lnTo>
                      <a:pt x="806" y="54"/>
                    </a:lnTo>
                    <a:lnTo>
                      <a:pt x="807" y="58"/>
                    </a:lnTo>
                    <a:lnTo>
                      <a:pt x="807" y="60"/>
                    </a:lnTo>
                    <a:lnTo>
                      <a:pt x="807" y="63"/>
                    </a:lnTo>
                    <a:lnTo>
                      <a:pt x="806" y="65"/>
                    </a:lnTo>
                    <a:lnTo>
                      <a:pt x="804" y="67"/>
                    </a:lnTo>
                    <a:lnTo>
                      <a:pt x="801" y="67"/>
                    </a:lnTo>
                    <a:lnTo>
                      <a:pt x="765" y="67"/>
                    </a:lnTo>
                    <a:lnTo>
                      <a:pt x="764" y="67"/>
                    </a:lnTo>
                    <a:lnTo>
                      <a:pt x="761" y="65"/>
                    </a:lnTo>
                    <a:lnTo>
                      <a:pt x="760" y="63"/>
                    </a:lnTo>
                    <a:lnTo>
                      <a:pt x="760" y="60"/>
                    </a:lnTo>
                    <a:lnTo>
                      <a:pt x="760" y="58"/>
                    </a:lnTo>
                    <a:lnTo>
                      <a:pt x="761" y="54"/>
                    </a:lnTo>
                    <a:lnTo>
                      <a:pt x="764" y="53"/>
                    </a:lnTo>
                    <a:lnTo>
                      <a:pt x="765" y="53"/>
                    </a:lnTo>
                    <a:lnTo>
                      <a:pt x="765" y="53"/>
                    </a:lnTo>
                    <a:close/>
                    <a:moveTo>
                      <a:pt x="850" y="53"/>
                    </a:moveTo>
                    <a:lnTo>
                      <a:pt x="886" y="53"/>
                    </a:lnTo>
                    <a:lnTo>
                      <a:pt x="887" y="53"/>
                    </a:lnTo>
                    <a:lnTo>
                      <a:pt x="890" y="54"/>
                    </a:lnTo>
                    <a:lnTo>
                      <a:pt x="890" y="58"/>
                    </a:lnTo>
                    <a:lnTo>
                      <a:pt x="892" y="60"/>
                    </a:lnTo>
                    <a:lnTo>
                      <a:pt x="890" y="63"/>
                    </a:lnTo>
                    <a:lnTo>
                      <a:pt x="890" y="65"/>
                    </a:lnTo>
                    <a:lnTo>
                      <a:pt x="887" y="67"/>
                    </a:lnTo>
                    <a:lnTo>
                      <a:pt x="886" y="67"/>
                    </a:lnTo>
                    <a:lnTo>
                      <a:pt x="850" y="67"/>
                    </a:lnTo>
                    <a:lnTo>
                      <a:pt x="847" y="67"/>
                    </a:lnTo>
                    <a:lnTo>
                      <a:pt x="846" y="65"/>
                    </a:lnTo>
                    <a:lnTo>
                      <a:pt x="844" y="63"/>
                    </a:lnTo>
                    <a:lnTo>
                      <a:pt x="843" y="60"/>
                    </a:lnTo>
                    <a:lnTo>
                      <a:pt x="844" y="58"/>
                    </a:lnTo>
                    <a:lnTo>
                      <a:pt x="846" y="54"/>
                    </a:lnTo>
                    <a:lnTo>
                      <a:pt x="847" y="53"/>
                    </a:lnTo>
                    <a:lnTo>
                      <a:pt x="850" y="53"/>
                    </a:lnTo>
                    <a:lnTo>
                      <a:pt x="850" y="53"/>
                    </a:lnTo>
                    <a:close/>
                    <a:moveTo>
                      <a:pt x="933" y="53"/>
                    </a:moveTo>
                    <a:lnTo>
                      <a:pt x="969" y="53"/>
                    </a:lnTo>
                    <a:lnTo>
                      <a:pt x="972" y="53"/>
                    </a:lnTo>
                    <a:lnTo>
                      <a:pt x="973" y="54"/>
                    </a:lnTo>
                    <a:lnTo>
                      <a:pt x="975" y="58"/>
                    </a:lnTo>
                    <a:lnTo>
                      <a:pt x="975" y="60"/>
                    </a:lnTo>
                    <a:lnTo>
                      <a:pt x="975" y="63"/>
                    </a:lnTo>
                    <a:lnTo>
                      <a:pt x="973" y="65"/>
                    </a:lnTo>
                    <a:lnTo>
                      <a:pt x="972" y="67"/>
                    </a:lnTo>
                    <a:lnTo>
                      <a:pt x="969" y="67"/>
                    </a:lnTo>
                    <a:lnTo>
                      <a:pt x="933" y="67"/>
                    </a:lnTo>
                    <a:lnTo>
                      <a:pt x="930" y="67"/>
                    </a:lnTo>
                    <a:lnTo>
                      <a:pt x="929" y="65"/>
                    </a:lnTo>
                    <a:lnTo>
                      <a:pt x="928" y="63"/>
                    </a:lnTo>
                    <a:lnTo>
                      <a:pt x="928" y="60"/>
                    </a:lnTo>
                    <a:lnTo>
                      <a:pt x="928" y="58"/>
                    </a:lnTo>
                    <a:lnTo>
                      <a:pt x="929" y="54"/>
                    </a:lnTo>
                    <a:lnTo>
                      <a:pt x="930" y="53"/>
                    </a:lnTo>
                    <a:lnTo>
                      <a:pt x="933" y="53"/>
                    </a:lnTo>
                    <a:lnTo>
                      <a:pt x="933" y="53"/>
                    </a:lnTo>
                    <a:close/>
                    <a:moveTo>
                      <a:pt x="81" y="119"/>
                    </a:moveTo>
                    <a:lnTo>
                      <a:pt x="0" y="60"/>
                    </a:lnTo>
                    <a:lnTo>
                      <a:pt x="81" y="0"/>
                    </a:lnTo>
                    <a:lnTo>
                      <a:pt x="84" y="0"/>
                    </a:lnTo>
                    <a:lnTo>
                      <a:pt x="85" y="0"/>
                    </a:lnTo>
                    <a:lnTo>
                      <a:pt x="88" y="2"/>
                    </a:lnTo>
                    <a:lnTo>
                      <a:pt x="89" y="4"/>
                    </a:lnTo>
                    <a:lnTo>
                      <a:pt x="89" y="6"/>
                    </a:lnTo>
                    <a:lnTo>
                      <a:pt x="89" y="9"/>
                    </a:lnTo>
                    <a:lnTo>
                      <a:pt x="89" y="13"/>
                    </a:lnTo>
                    <a:lnTo>
                      <a:pt x="86" y="15"/>
                    </a:lnTo>
                    <a:lnTo>
                      <a:pt x="15" y="67"/>
                    </a:lnTo>
                    <a:lnTo>
                      <a:pt x="15" y="54"/>
                    </a:lnTo>
                    <a:lnTo>
                      <a:pt x="86" y="107"/>
                    </a:lnTo>
                    <a:lnTo>
                      <a:pt x="89" y="109"/>
                    </a:lnTo>
                    <a:lnTo>
                      <a:pt x="89" y="110"/>
                    </a:lnTo>
                    <a:lnTo>
                      <a:pt x="89" y="114"/>
                    </a:lnTo>
                    <a:lnTo>
                      <a:pt x="89" y="116"/>
                    </a:lnTo>
                    <a:lnTo>
                      <a:pt x="88" y="119"/>
                    </a:lnTo>
                    <a:lnTo>
                      <a:pt x="85" y="119"/>
                    </a:lnTo>
                    <a:lnTo>
                      <a:pt x="84" y="119"/>
                    </a:lnTo>
                    <a:lnTo>
                      <a:pt x="81" y="119"/>
                    </a:lnTo>
                    <a:lnTo>
                      <a:pt x="81" y="119"/>
                    </a:lnTo>
                    <a:close/>
                    <a:moveTo>
                      <a:pt x="917" y="0"/>
                    </a:moveTo>
                    <a:lnTo>
                      <a:pt x="998" y="60"/>
                    </a:lnTo>
                    <a:lnTo>
                      <a:pt x="917" y="119"/>
                    </a:lnTo>
                    <a:lnTo>
                      <a:pt x="916" y="119"/>
                    </a:lnTo>
                    <a:lnTo>
                      <a:pt x="913" y="119"/>
                    </a:lnTo>
                    <a:lnTo>
                      <a:pt x="910" y="119"/>
                    </a:lnTo>
                    <a:lnTo>
                      <a:pt x="909" y="116"/>
                    </a:lnTo>
                    <a:lnTo>
                      <a:pt x="909" y="114"/>
                    </a:lnTo>
                    <a:lnTo>
                      <a:pt x="909" y="110"/>
                    </a:lnTo>
                    <a:lnTo>
                      <a:pt x="910" y="109"/>
                    </a:lnTo>
                    <a:lnTo>
                      <a:pt x="912" y="107"/>
                    </a:lnTo>
                    <a:lnTo>
                      <a:pt x="984" y="54"/>
                    </a:lnTo>
                    <a:lnTo>
                      <a:pt x="984" y="67"/>
                    </a:lnTo>
                    <a:lnTo>
                      <a:pt x="912" y="15"/>
                    </a:lnTo>
                    <a:lnTo>
                      <a:pt x="910" y="13"/>
                    </a:lnTo>
                    <a:lnTo>
                      <a:pt x="909" y="9"/>
                    </a:lnTo>
                    <a:lnTo>
                      <a:pt x="909" y="6"/>
                    </a:lnTo>
                    <a:lnTo>
                      <a:pt x="909" y="4"/>
                    </a:lnTo>
                    <a:lnTo>
                      <a:pt x="910" y="2"/>
                    </a:lnTo>
                    <a:lnTo>
                      <a:pt x="913" y="0"/>
                    </a:lnTo>
                    <a:lnTo>
                      <a:pt x="916" y="0"/>
                    </a:lnTo>
                    <a:lnTo>
                      <a:pt x="917" y="0"/>
                    </a:lnTo>
                    <a:lnTo>
                      <a:pt x="917" y="0"/>
                    </a:lnTo>
                    <a:close/>
                  </a:path>
                </a:pathLst>
              </a:custGeom>
              <a:solidFill>
                <a:srgbClr val="000000"/>
              </a:solidFill>
              <a:ln w="1">
                <a:solidFill>
                  <a:srgbClr val="92D05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FF0000"/>
                  </a:solidFill>
                </a:endParaRPr>
              </a:p>
            </p:txBody>
          </p:sp>
          <p:sp>
            <p:nvSpPr>
              <p:cNvPr id="40" name="Rectangle 35"/>
              <p:cNvSpPr>
                <a:spLocks noChangeArrowheads="1"/>
              </p:cNvSpPr>
              <p:nvPr/>
            </p:nvSpPr>
            <p:spPr bwMode="auto">
              <a:xfrm>
                <a:off x="1254" y="841"/>
                <a:ext cx="50"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41" name="Rectangle 36"/>
              <p:cNvSpPr>
                <a:spLocks noChangeArrowheads="1"/>
              </p:cNvSpPr>
              <p:nvPr/>
            </p:nvSpPr>
            <p:spPr bwMode="auto">
              <a:xfrm>
                <a:off x="2080" y="896"/>
                <a:ext cx="205" cy="17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38"/>
              <p:cNvSpPr>
                <a:spLocks noChangeArrowheads="1"/>
              </p:cNvSpPr>
              <p:nvPr/>
            </p:nvSpPr>
            <p:spPr bwMode="auto">
              <a:xfrm>
                <a:off x="2184" y="926"/>
                <a:ext cx="50"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43" name="Rectangle 39"/>
              <p:cNvSpPr>
                <a:spLocks noChangeArrowheads="1"/>
              </p:cNvSpPr>
              <p:nvPr/>
            </p:nvSpPr>
            <p:spPr bwMode="auto">
              <a:xfrm>
                <a:off x="2507" y="1154"/>
                <a:ext cx="153" cy="17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40"/>
              <p:cNvSpPr>
                <a:spLocks noChangeArrowheads="1"/>
              </p:cNvSpPr>
              <p:nvPr/>
            </p:nvSpPr>
            <p:spPr bwMode="auto">
              <a:xfrm>
                <a:off x="2550" y="1176"/>
                <a:ext cx="61" cy="10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FF0000"/>
                    </a:solidFill>
                    <a:effectLst/>
                    <a:latin typeface="Symbol" pitchFamily="18" charset="2"/>
                  </a:rPr>
                  <a:t>y</a:t>
                </a:r>
                <a:endParaRPr kumimoji="0" lang="en-US" sz="1800" b="0" i="0" u="none" strike="noStrike" cap="none" normalizeH="0" baseline="0" dirty="0" smtClean="0">
                  <a:ln>
                    <a:noFill/>
                  </a:ln>
                  <a:solidFill>
                    <a:srgbClr val="FF0000"/>
                  </a:solidFill>
                  <a:effectLst/>
                  <a:latin typeface="Arial" pitchFamily="34" charset="0"/>
                </a:endParaRPr>
              </a:p>
            </p:txBody>
          </p:sp>
          <p:sp>
            <p:nvSpPr>
              <p:cNvPr id="45" name="Rectangle 41"/>
              <p:cNvSpPr>
                <a:spLocks noChangeArrowheads="1"/>
              </p:cNvSpPr>
              <p:nvPr/>
            </p:nvSpPr>
            <p:spPr bwMode="auto">
              <a:xfrm>
                <a:off x="2600" y="1185"/>
                <a:ext cx="50"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46" name="Rectangle 42"/>
              <p:cNvSpPr>
                <a:spLocks noChangeArrowheads="1"/>
              </p:cNvSpPr>
              <p:nvPr/>
            </p:nvSpPr>
            <p:spPr bwMode="auto">
              <a:xfrm>
                <a:off x="1143" y="1132"/>
                <a:ext cx="103" cy="17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7" name="Rectangle 44"/>
              <p:cNvSpPr>
                <a:spLocks noChangeArrowheads="1"/>
              </p:cNvSpPr>
              <p:nvPr/>
            </p:nvSpPr>
            <p:spPr bwMode="auto">
              <a:xfrm>
                <a:off x="1223" y="1163"/>
                <a:ext cx="50"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48" name="Freeform 7"/>
              <p:cNvSpPr>
                <a:spLocks noEditPoints="1"/>
              </p:cNvSpPr>
              <p:nvPr/>
            </p:nvSpPr>
            <p:spPr bwMode="auto">
              <a:xfrm>
                <a:off x="1169" y="553"/>
                <a:ext cx="60" cy="1287"/>
              </a:xfrm>
              <a:custGeom>
                <a:avLst/>
                <a:gdLst/>
                <a:ahLst/>
                <a:cxnLst>
                  <a:cxn ang="0">
                    <a:pos x="75" y="34"/>
                  </a:cxn>
                  <a:cxn ang="0">
                    <a:pos x="75" y="2575"/>
                  </a:cxn>
                  <a:cxn ang="0">
                    <a:pos x="48" y="2575"/>
                  </a:cxn>
                  <a:cxn ang="0">
                    <a:pos x="48" y="34"/>
                  </a:cxn>
                  <a:cxn ang="0">
                    <a:pos x="75" y="34"/>
                  </a:cxn>
                  <a:cxn ang="0">
                    <a:pos x="2" y="126"/>
                  </a:cxn>
                  <a:cxn ang="0">
                    <a:pos x="60" y="0"/>
                  </a:cxn>
                  <a:cxn ang="0">
                    <a:pos x="119" y="126"/>
                  </a:cxn>
                  <a:cxn ang="0">
                    <a:pos x="121" y="130"/>
                  </a:cxn>
                  <a:cxn ang="0">
                    <a:pos x="121" y="133"/>
                  </a:cxn>
                  <a:cxn ang="0">
                    <a:pos x="121" y="137"/>
                  </a:cxn>
                  <a:cxn ang="0">
                    <a:pos x="121" y="139"/>
                  </a:cxn>
                  <a:cxn ang="0">
                    <a:pos x="121" y="142"/>
                  </a:cxn>
                  <a:cxn ang="0">
                    <a:pos x="119" y="146"/>
                  </a:cxn>
                  <a:cxn ang="0">
                    <a:pos x="116" y="148"/>
                  </a:cxn>
                  <a:cxn ang="0">
                    <a:pos x="115" y="150"/>
                  </a:cxn>
                  <a:cxn ang="0">
                    <a:pos x="112" y="151"/>
                  </a:cxn>
                  <a:cxn ang="0">
                    <a:pos x="109" y="151"/>
                  </a:cxn>
                  <a:cxn ang="0">
                    <a:pos x="106" y="151"/>
                  </a:cxn>
                  <a:cxn ang="0">
                    <a:pos x="105" y="151"/>
                  </a:cxn>
                  <a:cxn ang="0">
                    <a:pos x="102" y="150"/>
                  </a:cxn>
                  <a:cxn ang="0">
                    <a:pos x="99" y="148"/>
                  </a:cxn>
                  <a:cxn ang="0">
                    <a:pos x="98" y="146"/>
                  </a:cxn>
                  <a:cxn ang="0">
                    <a:pos x="96" y="144"/>
                  </a:cxn>
                  <a:cxn ang="0">
                    <a:pos x="49" y="41"/>
                  </a:cxn>
                  <a:cxn ang="0">
                    <a:pos x="72" y="41"/>
                  </a:cxn>
                  <a:cxn ang="0">
                    <a:pos x="26" y="144"/>
                  </a:cxn>
                  <a:cxn ang="0">
                    <a:pos x="23" y="146"/>
                  </a:cxn>
                  <a:cxn ang="0">
                    <a:pos x="22" y="148"/>
                  </a:cxn>
                  <a:cxn ang="0">
                    <a:pos x="20" y="150"/>
                  </a:cxn>
                  <a:cxn ang="0">
                    <a:pos x="17" y="151"/>
                  </a:cxn>
                  <a:cxn ang="0">
                    <a:pos x="15" y="151"/>
                  </a:cxn>
                  <a:cxn ang="0">
                    <a:pos x="12" y="151"/>
                  </a:cxn>
                  <a:cxn ang="0">
                    <a:pos x="9" y="151"/>
                  </a:cxn>
                  <a:cxn ang="0">
                    <a:pos x="7" y="150"/>
                  </a:cxn>
                  <a:cxn ang="0">
                    <a:pos x="5" y="148"/>
                  </a:cxn>
                  <a:cxn ang="0">
                    <a:pos x="3" y="146"/>
                  </a:cxn>
                  <a:cxn ang="0">
                    <a:pos x="2" y="142"/>
                  </a:cxn>
                  <a:cxn ang="0">
                    <a:pos x="0" y="139"/>
                  </a:cxn>
                  <a:cxn ang="0">
                    <a:pos x="0" y="137"/>
                  </a:cxn>
                  <a:cxn ang="0">
                    <a:pos x="0" y="133"/>
                  </a:cxn>
                  <a:cxn ang="0">
                    <a:pos x="2" y="130"/>
                  </a:cxn>
                  <a:cxn ang="0">
                    <a:pos x="2" y="126"/>
                  </a:cxn>
                  <a:cxn ang="0">
                    <a:pos x="2" y="126"/>
                  </a:cxn>
                </a:cxnLst>
                <a:rect l="0" t="0" r="r" b="b"/>
                <a:pathLst>
                  <a:path w="121" h="2575">
                    <a:moveTo>
                      <a:pt x="75" y="34"/>
                    </a:moveTo>
                    <a:lnTo>
                      <a:pt x="75" y="2575"/>
                    </a:lnTo>
                    <a:lnTo>
                      <a:pt x="48" y="2575"/>
                    </a:lnTo>
                    <a:lnTo>
                      <a:pt x="48" y="34"/>
                    </a:lnTo>
                    <a:lnTo>
                      <a:pt x="75" y="34"/>
                    </a:lnTo>
                    <a:close/>
                    <a:moveTo>
                      <a:pt x="2" y="126"/>
                    </a:moveTo>
                    <a:lnTo>
                      <a:pt x="60" y="0"/>
                    </a:lnTo>
                    <a:lnTo>
                      <a:pt x="119" y="126"/>
                    </a:lnTo>
                    <a:lnTo>
                      <a:pt x="121" y="130"/>
                    </a:lnTo>
                    <a:lnTo>
                      <a:pt x="121" y="133"/>
                    </a:lnTo>
                    <a:lnTo>
                      <a:pt x="121" y="137"/>
                    </a:lnTo>
                    <a:lnTo>
                      <a:pt x="121" y="139"/>
                    </a:lnTo>
                    <a:lnTo>
                      <a:pt x="121" y="142"/>
                    </a:lnTo>
                    <a:lnTo>
                      <a:pt x="119" y="146"/>
                    </a:lnTo>
                    <a:lnTo>
                      <a:pt x="116" y="148"/>
                    </a:lnTo>
                    <a:lnTo>
                      <a:pt x="115" y="150"/>
                    </a:lnTo>
                    <a:lnTo>
                      <a:pt x="112" y="151"/>
                    </a:lnTo>
                    <a:lnTo>
                      <a:pt x="109" y="151"/>
                    </a:lnTo>
                    <a:lnTo>
                      <a:pt x="106" y="151"/>
                    </a:lnTo>
                    <a:lnTo>
                      <a:pt x="105" y="151"/>
                    </a:lnTo>
                    <a:lnTo>
                      <a:pt x="102" y="150"/>
                    </a:lnTo>
                    <a:lnTo>
                      <a:pt x="99" y="148"/>
                    </a:lnTo>
                    <a:lnTo>
                      <a:pt x="98" y="146"/>
                    </a:lnTo>
                    <a:lnTo>
                      <a:pt x="96" y="144"/>
                    </a:lnTo>
                    <a:lnTo>
                      <a:pt x="49" y="41"/>
                    </a:lnTo>
                    <a:lnTo>
                      <a:pt x="72" y="41"/>
                    </a:lnTo>
                    <a:lnTo>
                      <a:pt x="26" y="144"/>
                    </a:lnTo>
                    <a:lnTo>
                      <a:pt x="23" y="146"/>
                    </a:lnTo>
                    <a:lnTo>
                      <a:pt x="22" y="148"/>
                    </a:lnTo>
                    <a:lnTo>
                      <a:pt x="20" y="150"/>
                    </a:lnTo>
                    <a:lnTo>
                      <a:pt x="17" y="151"/>
                    </a:lnTo>
                    <a:lnTo>
                      <a:pt x="15" y="151"/>
                    </a:lnTo>
                    <a:lnTo>
                      <a:pt x="12" y="151"/>
                    </a:lnTo>
                    <a:lnTo>
                      <a:pt x="9" y="151"/>
                    </a:lnTo>
                    <a:lnTo>
                      <a:pt x="7" y="150"/>
                    </a:lnTo>
                    <a:lnTo>
                      <a:pt x="5" y="148"/>
                    </a:lnTo>
                    <a:lnTo>
                      <a:pt x="3" y="146"/>
                    </a:lnTo>
                    <a:lnTo>
                      <a:pt x="2" y="142"/>
                    </a:lnTo>
                    <a:lnTo>
                      <a:pt x="0" y="139"/>
                    </a:lnTo>
                    <a:lnTo>
                      <a:pt x="0" y="137"/>
                    </a:lnTo>
                    <a:lnTo>
                      <a:pt x="0" y="133"/>
                    </a:lnTo>
                    <a:lnTo>
                      <a:pt x="2" y="130"/>
                    </a:lnTo>
                    <a:lnTo>
                      <a:pt x="2" y="126"/>
                    </a:lnTo>
                    <a:lnTo>
                      <a:pt x="2" y="126"/>
                    </a:lnTo>
                    <a:close/>
                  </a:path>
                </a:pathLst>
              </a:custGeom>
              <a:solidFill>
                <a:srgbClr val="000000"/>
              </a:solidFill>
              <a:ln w="1">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5" name="TextBox 14"/>
            <p:cNvSpPr txBox="1"/>
            <p:nvPr/>
          </p:nvSpPr>
          <p:spPr>
            <a:xfrm>
              <a:off x="2525192" y="4098064"/>
              <a:ext cx="314510" cy="369332"/>
            </a:xfrm>
            <a:prstGeom prst="rect">
              <a:avLst/>
            </a:prstGeom>
            <a:noFill/>
          </p:spPr>
          <p:txBody>
            <a:bodyPr wrap="none" rtlCol="0">
              <a:spAutoFit/>
            </a:bodyPr>
            <a:lstStyle/>
            <a:p>
              <a:r>
                <a:rPr lang="en-US" dirty="0" smtClean="0">
                  <a:solidFill>
                    <a:srgbClr val="00B050"/>
                  </a:solidFill>
                </a:rPr>
                <a:t>B</a:t>
              </a:r>
              <a:endParaRPr lang="en-US" dirty="0">
                <a:solidFill>
                  <a:srgbClr val="00B050"/>
                </a:solidFill>
              </a:endParaRPr>
            </a:p>
          </p:txBody>
        </p:sp>
        <p:sp>
          <p:nvSpPr>
            <p:cNvPr id="16" name="Freeform 16"/>
            <p:cNvSpPr>
              <a:spLocks noEditPoints="1"/>
            </p:cNvSpPr>
            <p:nvPr/>
          </p:nvSpPr>
          <p:spPr bwMode="auto">
            <a:xfrm>
              <a:off x="2396770" y="5196652"/>
              <a:ext cx="7938" cy="519113"/>
            </a:xfrm>
            <a:custGeom>
              <a:avLst/>
              <a:gdLst/>
              <a:ahLst/>
              <a:cxnLst>
                <a:cxn ang="0">
                  <a:pos x="8" y="42"/>
                </a:cxn>
                <a:cxn ang="0">
                  <a:pos x="4" y="45"/>
                </a:cxn>
                <a:cxn ang="0">
                  <a:pos x="0" y="42"/>
                </a:cxn>
                <a:cxn ang="0">
                  <a:pos x="0" y="4"/>
                </a:cxn>
                <a:cxn ang="0">
                  <a:pos x="4" y="0"/>
                </a:cxn>
                <a:cxn ang="0">
                  <a:pos x="8" y="4"/>
                </a:cxn>
                <a:cxn ang="0">
                  <a:pos x="8" y="85"/>
                </a:cxn>
                <a:cxn ang="0">
                  <a:pos x="7" y="123"/>
                </a:cxn>
                <a:cxn ang="0">
                  <a:pos x="2" y="125"/>
                </a:cxn>
                <a:cxn ang="0">
                  <a:pos x="0" y="119"/>
                </a:cxn>
                <a:cxn ang="0">
                  <a:pos x="1" y="81"/>
                </a:cxn>
                <a:cxn ang="0">
                  <a:pos x="5" y="80"/>
                </a:cxn>
                <a:cxn ang="0">
                  <a:pos x="8" y="85"/>
                </a:cxn>
                <a:cxn ang="0">
                  <a:pos x="8" y="199"/>
                </a:cxn>
                <a:cxn ang="0">
                  <a:pos x="5" y="204"/>
                </a:cxn>
                <a:cxn ang="0">
                  <a:pos x="1" y="203"/>
                </a:cxn>
                <a:cxn ang="0">
                  <a:pos x="0" y="165"/>
                </a:cxn>
                <a:cxn ang="0">
                  <a:pos x="2" y="159"/>
                </a:cxn>
                <a:cxn ang="0">
                  <a:pos x="7" y="161"/>
                </a:cxn>
                <a:cxn ang="0">
                  <a:pos x="8" y="165"/>
                </a:cxn>
                <a:cxn ang="0">
                  <a:pos x="8" y="280"/>
                </a:cxn>
                <a:cxn ang="0">
                  <a:pos x="4" y="284"/>
                </a:cxn>
                <a:cxn ang="0">
                  <a:pos x="0" y="280"/>
                </a:cxn>
                <a:cxn ang="0">
                  <a:pos x="0" y="241"/>
                </a:cxn>
                <a:cxn ang="0">
                  <a:pos x="4" y="239"/>
                </a:cxn>
                <a:cxn ang="0">
                  <a:pos x="8" y="241"/>
                </a:cxn>
                <a:cxn ang="0">
                  <a:pos x="8" y="322"/>
                </a:cxn>
                <a:cxn ang="0">
                  <a:pos x="7" y="360"/>
                </a:cxn>
                <a:cxn ang="0">
                  <a:pos x="2" y="362"/>
                </a:cxn>
                <a:cxn ang="0">
                  <a:pos x="0" y="356"/>
                </a:cxn>
                <a:cxn ang="0">
                  <a:pos x="1" y="318"/>
                </a:cxn>
                <a:cxn ang="0">
                  <a:pos x="5" y="318"/>
                </a:cxn>
                <a:cxn ang="0">
                  <a:pos x="8" y="322"/>
                </a:cxn>
                <a:cxn ang="0">
                  <a:pos x="8" y="436"/>
                </a:cxn>
                <a:cxn ang="0">
                  <a:pos x="5" y="441"/>
                </a:cxn>
                <a:cxn ang="0">
                  <a:pos x="1" y="439"/>
                </a:cxn>
                <a:cxn ang="0">
                  <a:pos x="0" y="401"/>
                </a:cxn>
                <a:cxn ang="0">
                  <a:pos x="2" y="396"/>
                </a:cxn>
                <a:cxn ang="0">
                  <a:pos x="7" y="398"/>
                </a:cxn>
                <a:cxn ang="0">
                  <a:pos x="8" y="401"/>
                </a:cxn>
                <a:cxn ang="0">
                  <a:pos x="8" y="517"/>
                </a:cxn>
                <a:cxn ang="0">
                  <a:pos x="4" y="521"/>
                </a:cxn>
                <a:cxn ang="0">
                  <a:pos x="0" y="517"/>
                </a:cxn>
                <a:cxn ang="0">
                  <a:pos x="0" y="479"/>
                </a:cxn>
                <a:cxn ang="0">
                  <a:pos x="4" y="475"/>
                </a:cxn>
                <a:cxn ang="0">
                  <a:pos x="8" y="479"/>
                </a:cxn>
                <a:cxn ang="0">
                  <a:pos x="8" y="560"/>
                </a:cxn>
                <a:cxn ang="0">
                  <a:pos x="7" y="598"/>
                </a:cxn>
                <a:cxn ang="0">
                  <a:pos x="2" y="598"/>
                </a:cxn>
                <a:cxn ang="0">
                  <a:pos x="0" y="593"/>
                </a:cxn>
                <a:cxn ang="0">
                  <a:pos x="1" y="555"/>
                </a:cxn>
                <a:cxn ang="0">
                  <a:pos x="5" y="555"/>
                </a:cxn>
                <a:cxn ang="0">
                  <a:pos x="8" y="560"/>
                </a:cxn>
                <a:cxn ang="0">
                  <a:pos x="8" y="649"/>
                </a:cxn>
                <a:cxn ang="0">
                  <a:pos x="5" y="654"/>
                </a:cxn>
                <a:cxn ang="0">
                  <a:pos x="1" y="653"/>
                </a:cxn>
                <a:cxn ang="0">
                  <a:pos x="0" y="638"/>
                </a:cxn>
                <a:cxn ang="0">
                  <a:pos x="2" y="634"/>
                </a:cxn>
                <a:cxn ang="0">
                  <a:pos x="7" y="634"/>
                </a:cxn>
                <a:cxn ang="0">
                  <a:pos x="8" y="638"/>
                </a:cxn>
              </a:cxnLst>
              <a:rect l="0" t="0" r="r" b="b"/>
              <a:pathLst>
                <a:path w="8" h="654">
                  <a:moveTo>
                    <a:pt x="8" y="6"/>
                  </a:moveTo>
                  <a:lnTo>
                    <a:pt x="8" y="40"/>
                  </a:lnTo>
                  <a:lnTo>
                    <a:pt x="8" y="42"/>
                  </a:lnTo>
                  <a:lnTo>
                    <a:pt x="7" y="44"/>
                  </a:lnTo>
                  <a:lnTo>
                    <a:pt x="5" y="45"/>
                  </a:lnTo>
                  <a:lnTo>
                    <a:pt x="4" y="45"/>
                  </a:lnTo>
                  <a:lnTo>
                    <a:pt x="2" y="45"/>
                  </a:lnTo>
                  <a:lnTo>
                    <a:pt x="1" y="44"/>
                  </a:lnTo>
                  <a:lnTo>
                    <a:pt x="0" y="42"/>
                  </a:lnTo>
                  <a:lnTo>
                    <a:pt x="0" y="40"/>
                  </a:lnTo>
                  <a:lnTo>
                    <a:pt x="0" y="6"/>
                  </a:lnTo>
                  <a:lnTo>
                    <a:pt x="0" y="4"/>
                  </a:lnTo>
                  <a:lnTo>
                    <a:pt x="1" y="2"/>
                  </a:lnTo>
                  <a:lnTo>
                    <a:pt x="2" y="2"/>
                  </a:lnTo>
                  <a:lnTo>
                    <a:pt x="4" y="0"/>
                  </a:lnTo>
                  <a:lnTo>
                    <a:pt x="5" y="2"/>
                  </a:lnTo>
                  <a:lnTo>
                    <a:pt x="7" y="2"/>
                  </a:lnTo>
                  <a:lnTo>
                    <a:pt x="8" y="4"/>
                  </a:lnTo>
                  <a:lnTo>
                    <a:pt x="8" y="6"/>
                  </a:lnTo>
                  <a:lnTo>
                    <a:pt x="8" y="6"/>
                  </a:lnTo>
                  <a:close/>
                  <a:moveTo>
                    <a:pt x="8" y="85"/>
                  </a:moveTo>
                  <a:lnTo>
                    <a:pt x="8" y="119"/>
                  </a:lnTo>
                  <a:lnTo>
                    <a:pt x="8" y="121"/>
                  </a:lnTo>
                  <a:lnTo>
                    <a:pt x="7" y="123"/>
                  </a:lnTo>
                  <a:lnTo>
                    <a:pt x="5" y="125"/>
                  </a:lnTo>
                  <a:lnTo>
                    <a:pt x="4" y="125"/>
                  </a:lnTo>
                  <a:lnTo>
                    <a:pt x="2" y="125"/>
                  </a:lnTo>
                  <a:lnTo>
                    <a:pt x="1" y="123"/>
                  </a:lnTo>
                  <a:lnTo>
                    <a:pt x="0" y="121"/>
                  </a:lnTo>
                  <a:lnTo>
                    <a:pt x="0" y="119"/>
                  </a:lnTo>
                  <a:lnTo>
                    <a:pt x="0" y="85"/>
                  </a:lnTo>
                  <a:lnTo>
                    <a:pt x="0" y="83"/>
                  </a:lnTo>
                  <a:lnTo>
                    <a:pt x="1" y="81"/>
                  </a:lnTo>
                  <a:lnTo>
                    <a:pt x="2" y="80"/>
                  </a:lnTo>
                  <a:lnTo>
                    <a:pt x="4" y="80"/>
                  </a:lnTo>
                  <a:lnTo>
                    <a:pt x="5" y="80"/>
                  </a:lnTo>
                  <a:lnTo>
                    <a:pt x="7" y="81"/>
                  </a:lnTo>
                  <a:lnTo>
                    <a:pt x="8" y="83"/>
                  </a:lnTo>
                  <a:lnTo>
                    <a:pt x="8" y="85"/>
                  </a:lnTo>
                  <a:lnTo>
                    <a:pt x="8" y="85"/>
                  </a:lnTo>
                  <a:close/>
                  <a:moveTo>
                    <a:pt x="8" y="165"/>
                  </a:moveTo>
                  <a:lnTo>
                    <a:pt x="8" y="199"/>
                  </a:lnTo>
                  <a:lnTo>
                    <a:pt x="8" y="201"/>
                  </a:lnTo>
                  <a:lnTo>
                    <a:pt x="7" y="203"/>
                  </a:lnTo>
                  <a:lnTo>
                    <a:pt x="5" y="204"/>
                  </a:lnTo>
                  <a:lnTo>
                    <a:pt x="4" y="204"/>
                  </a:lnTo>
                  <a:lnTo>
                    <a:pt x="2" y="204"/>
                  </a:lnTo>
                  <a:lnTo>
                    <a:pt x="1" y="203"/>
                  </a:lnTo>
                  <a:lnTo>
                    <a:pt x="0" y="201"/>
                  </a:lnTo>
                  <a:lnTo>
                    <a:pt x="0" y="199"/>
                  </a:lnTo>
                  <a:lnTo>
                    <a:pt x="0" y="165"/>
                  </a:lnTo>
                  <a:lnTo>
                    <a:pt x="0" y="163"/>
                  </a:lnTo>
                  <a:lnTo>
                    <a:pt x="1" y="161"/>
                  </a:lnTo>
                  <a:lnTo>
                    <a:pt x="2" y="159"/>
                  </a:lnTo>
                  <a:lnTo>
                    <a:pt x="4" y="159"/>
                  </a:lnTo>
                  <a:lnTo>
                    <a:pt x="5" y="159"/>
                  </a:lnTo>
                  <a:lnTo>
                    <a:pt x="7" y="161"/>
                  </a:lnTo>
                  <a:lnTo>
                    <a:pt x="8" y="163"/>
                  </a:lnTo>
                  <a:lnTo>
                    <a:pt x="8" y="165"/>
                  </a:lnTo>
                  <a:lnTo>
                    <a:pt x="8" y="165"/>
                  </a:lnTo>
                  <a:close/>
                  <a:moveTo>
                    <a:pt x="8" y="244"/>
                  </a:moveTo>
                  <a:lnTo>
                    <a:pt x="8" y="277"/>
                  </a:lnTo>
                  <a:lnTo>
                    <a:pt x="8" y="280"/>
                  </a:lnTo>
                  <a:lnTo>
                    <a:pt x="7" y="282"/>
                  </a:lnTo>
                  <a:lnTo>
                    <a:pt x="5" y="282"/>
                  </a:lnTo>
                  <a:lnTo>
                    <a:pt x="4" y="284"/>
                  </a:lnTo>
                  <a:lnTo>
                    <a:pt x="2" y="282"/>
                  </a:lnTo>
                  <a:lnTo>
                    <a:pt x="1" y="282"/>
                  </a:lnTo>
                  <a:lnTo>
                    <a:pt x="0" y="280"/>
                  </a:lnTo>
                  <a:lnTo>
                    <a:pt x="0" y="277"/>
                  </a:lnTo>
                  <a:lnTo>
                    <a:pt x="0" y="244"/>
                  </a:lnTo>
                  <a:lnTo>
                    <a:pt x="0" y="241"/>
                  </a:lnTo>
                  <a:lnTo>
                    <a:pt x="1" y="239"/>
                  </a:lnTo>
                  <a:lnTo>
                    <a:pt x="2" y="239"/>
                  </a:lnTo>
                  <a:lnTo>
                    <a:pt x="4" y="239"/>
                  </a:lnTo>
                  <a:lnTo>
                    <a:pt x="5" y="239"/>
                  </a:lnTo>
                  <a:lnTo>
                    <a:pt x="7" y="239"/>
                  </a:lnTo>
                  <a:lnTo>
                    <a:pt x="8" y="241"/>
                  </a:lnTo>
                  <a:lnTo>
                    <a:pt x="8" y="244"/>
                  </a:lnTo>
                  <a:lnTo>
                    <a:pt x="8" y="244"/>
                  </a:lnTo>
                  <a:close/>
                  <a:moveTo>
                    <a:pt x="8" y="322"/>
                  </a:moveTo>
                  <a:lnTo>
                    <a:pt x="8" y="356"/>
                  </a:lnTo>
                  <a:lnTo>
                    <a:pt x="8" y="358"/>
                  </a:lnTo>
                  <a:lnTo>
                    <a:pt x="7" y="360"/>
                  </a:lnTo>
                  <a:lnTo>
                    <a:pt x="5" y="362"/>
                  </a:lnTo>
                  <a:lnTo>
                    <a:pt x="4" y="362"/>
                  </a:lnTo>
                  <a:lnTo>
                    <a:pt x="2" y="362"/>
                  </a:lnTo>
                  <a:lnTo>
                    <a:pt x="1" y="360"/>
                  </a:lnTo>
                  <a:lnTo>
                    <a:pt x="0" y="358"/>
                  </a:lnTo>
                  <a:lnTo>
                    <a:pt x="0" y="356"/>
                  </a:lnTo>
                  <a:lnTo>
                    <a:pt x="0" y="322"/>
                  </a:lnTo>
                  <a:lnTo>
                    <a:pt x="0" y="320"/>
                  </a:lnTo>
                  <a:lnTo>
                    <a:pt x="1" y="318"/>
                  </a:lnTo>
                  <a:lnTo>
                    <a:pt x="2" y="318"/>
                  </a:lnTo>
                  <a:lnTo>
                    <a:pt x="4" y="316"/>
                  </a:lnTo>
                  <a:lnTo>
                    <a:pt x="5" y="318"/>
                  </a:lnTo>
                  <a:lnTo>
                    <a:pt x="7" y="318"/>
                  </a:lnTo>
                  <a:lnTo>
                    <a:pt x="8" y="320"/>
                  </a:lnTo>
                  <a:lnTo>
                    <a:pt x="8" y="322"/>
                  </a:lnTo>
                  <a:lnTo>
                    <a:pt x="8" y="322"/>
                  </a:lnTo>
                  <a:close/>
                  <a:moveTo>
                    <a:pt x="8" y="401"/>
                  </a:moveTo>
                  <a:lnTo>
                    <a:pt x="8" y="436"/>
                  </a:lnTo>
                  <a:lnTo>
                    <a:pt x="8" y="437"/>
                  </a:lnTo>
                  <a:lnTo>
                    <a:pt x="7" y="439"/>
                  </a:lnTo>
                  <a:lnTo>
                    <a:pt x="5" y="441"/>
                  </a:lnTo>
                  <a:lnTo>
                    <a:pt x="4" y="441"/>
                  </a:lnTo>
                  <a:lnTo>
                    <a:pt x="2" y="441"/>
                  </a:lnTo>
                  <a:lnTo>
                    <a:pt x="1" y="439"/>
                  </a:lnTo>
                  <a:lnTo>
                    <a:pt x="0" y="437"/>
                  </a:lnTo>
                  <a:lnTo>
                    <a:pt x="0" y="436"/>
                  </a:lnTo>
                  <a:lnTo>
                    <a:pt x="0" y="401"/>
                  </a:lnTo>
                  <a:lnTo>
                    <a:pt x="0" y="400"/>
                  </a:lnTo>
                  <a:lnTo>
                    <a:pt x="1" y="398"/>
                  </a:lnTo>
                  <a:lnTo>
                    <a:pt x="2" y="396"/>
                  </a:lnTo>
                  <a:lnTo>
                    <a:pt x="4" y="396"/>
                  </a:lnTo>
                  <a:lnTo>
                    <a:pt x="5" y="396"/>
                  </a:lnTo>
                  <a:lnTo>
                    <a:pt x="7" y="398"/>
                  </a:lnTo>
                  <a:lnTo>
                    <a:pt x="8" y="400"/>
                  </a:lnTo>
                  <a:lnTo>
                    <a:pt x="8" y="401"/>
                  </a:lnTo>
                  <a:lnTo>
                    <a:pt x="8" y="401"/>
                  </a:lnTo>
                  <a:close/>
                  <a:moveTo>
                    <a:pt x="8" y="481"/>
                  </a:moveTo>
                  <a:lnTo>
                    <a:pt x="8" y="515"/>
                  </a:lnTo>
                  <a:lnTo>
                    <a:pt x="8" y="517"/>
                  </a:lnTo>
                  <a:lnTo>
                    <a:pt x="7" y="519"/>
                  </a:lnTo>
                  <a:lnTo>
                    <a:pt x="5" y="521"/>
                  </a:lnTo>
                  <a:lnTo>
                    <a:pt x="4" y="521"/>
                  </a:lnTo>
                  <a:lnTo>
                    <a:pt x="2" y="521"/>
                  </a:lnTo>
                  <a:lnTo>
                    <a:pt x="1" y="519"/>
                  </a:lnTo>
                  <a:lnTo>
                    <a:pt x="0" y="517"/>
                  </a:lnTo>
                  <a:lnTo>
                    <a:pt x="0" y="515"/>
                  </a:lnTo>
                  <a:lnTo>
                    <a:pt x="0" y="481"/>
                  </a:lnTo>
                  <a:lnTo>
                    <a:pt x="0" y="479"/>
                  </a:lnTo>
                  <a:lnTo>
                    <a:pt x="1" y="477"/>
                  </a:lnTo>
                  <a:lnTo>
                    <a:pt x="2" y="475"/>
                  </a:lnTo>
                  <a:lnTo>
                    <a:pt x="4" y="475"/>
                  </a:lnTo>
                  <a:lnTo>
                    <a:pt x="5" y="475"/>
                  </a:lnTo>
                  <a:lnTo>
                    <a:pt x="7" y="477"/>
                  </a:lnTo>
                  <a:lnTo>
                    <a:pt x="8" y="479"/>
                  </a:lnTo>
                  <a:lnTo>
                    <a:pt x="8" y="481"/>
                  </a:lnTo>
                  <a:lnTo>
                    <a:pt x="8" y="481"/>
                  </a:lnTo>
                  <a:close/>
                  <a:moveTo>
                    <a:pt x="8" y="560"/>
                  </a:moveTo>
                  <a:lnTo>
                    <a:pt x="8" y="593"/>
                  </a:lnTo>
                  <a:lnTo>
                    <a:pt x="8" y="596"/>
                  </a:lnTo>
                  <a:lnTo>
                    <a:pt x="7" y="598"/>
                  </a:lnTo>
                  <a:lnTo>
                    <a:pt x="5" y="598"/>
                  </a:lnTo>
                  <a:lnTo>
                    <a:pt x="4" y="600"/>
                  </a:lnTo>
                  <a:lnTo>
                    <a:pt x="2" y="598"/>
                  </a:lnTo>
                  <a:lnTo>
                    <a:pt x="1" y="598"/>
                  </a:lnTo>
                  <a:lnTo>
                    <a:pt x="0" y="596"/>
                  </a:lnTo>
                  <a:lnTo>
                    <a:pt x="0" y="593"/>
                  </a:lnTo>
                  <a:lnTo>
                    <a:pt x="0" y="560"/>
                  </a:lnTo>
                  <a:lnTo>
                    <a:pt x="0" y="557"/>
                  </a:lnTo>
                  <a:lnTo>
                    <a:pt x="1" y="555"/>
                  </a:lnTo>
                  <a:lnTo>
                    <a:pt x="2" y="555"/>
                  </a:lnTo>
                  <a:lnTo>
                    <a:pt x="4" y="555"/>
                  </a:lnTo>
                  <a:lnTo>
                    <a:pt x="5" y="555"/>
                  </a:lnTo>
                  <a:lnTo>
                    <a:pt x="7" y="555"/>
                  </a:lnTo>
                  <a:lnTo>
                    <a:pt x="8" y="557"/>
                  </a:lnTo>
                  <a:lnTo>
                    <a:pt x="8" y="560"/>
                  </a:lnTo>
                  <a:lnTo>
                    <a:pt x="8" y="560"/>
                  </a:lnTo>
                  <a:close/>
                  <a:moveTo>
                    <a:pt x="8" y="638"/>
                  </a:moveTo>
                  <a:lnTo>
                    <a:pt x="8" y="649"/>
                  </a:lnTo>
                  <a:lnTo>
                    <a:pt x="8" y="651"/>
                  </a:lnTo>
                  <a:lnTo>
                    <a:pt x="7" y="653"/>
                  </a:lnTo>
                  <a:lnTo>
                    <a:pt x="5" y="654"/>
                  </a:lnTo>
                  <a:lnTo>
                    <a:pt x="4" y="654"/>
                  </a:lnTo>
                  <a:lnTo>
                    <a:pt x="2" y="654"/>
                  </a:lnTo>
                  <a:lnTo>
                    <a:pt x="1" y="653"/>
                  </a:lnTo>
                  <a:lnTo>
                    <a:pt x="0" y="651"/>
                  </a:lnTo>
                  <a:lnTo>
                    <a:pt x="0" y="649"/>
                  </a:lnTo>
                  <a:lnTo>
                    <a:pt x="0" y="638"/>
                  </a:lnTo>
                  <a:lnTo>
                    <a:pt x="0" y="636"/>
                  </a:lnTo>
                  <a:lnTo>
                    <a:pt x="1" y="634"/>
                  </a:lnTo>
                  <a:lnTo>
                    <a:pt x="2" y="634"/>
                  </a:lnTo>
                  <a:lnTo>
                    <a:pt x="4" y="633"/>
                  </a:lnTo>
                  <a:lnTo>
                    <a:pt x="5" y="634"/>
                  </a:lnTo>
                  <a:lnTo>
                    <a:pt x="7" y="634"/>
                  </a:lnTo>
                  <a:lnTo>
                    <a:pt x="8" y="636"/>
                  </a:lnTo>
                  <a:lnTo>
                    <a:pt x="8" y="638"/>
                  </a:lnTo>
                  <a:lnTo>
                    <a:pt x="8" y="638"/>
                  </a:lnTo>
                  <a:close/>
                </a:path>
              </a:pathLst>
            </a:custGeom>
            <a:solidFill>
              <a:srgbClr val="000000"/>
            </a:solidFill>
            <a:ln w="1">
              <a:solidFill>
                <a:srgbClr val="00B05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mc:AlternateContent xmlns:mc="http://schemas.openxmlformats.org/markup-compatibility/2006" xmlns:a14="http://schemas.microsoft.com/office/drawing/2010/main">
        <mc:Choice Requires="a14">
          <p:sp>
            <p:nvSpPr>
              <p:cNvPr id="49" name="TextBox 48"/>
              <p:cNvSpPr txBox="1"/>
              <p:nvPr/>
            </p:nvSpPr>
            <p:spPr>
              <a:xfrm>
                <a:off x="460848" y="4902733"/>
                <a:ext cx="8150296" cy="923330"/>
              </a:xfrm>
              <a:prstGeom prst="rect">
                <a:avLst/>
              </a:prstGeom>
              <a:noFill/>
            </p:spPr>
            <p:txBody>
              <a:bodyPr wrap="square" rtlCol="0">
                <a:spAutoFit/>
              </a:bodyPr>
              <a:lstStyle/>
              <a:p>
                <a:pPr marL="285750" indent="-285750">
                  <a:buFont typeface="Arial" panose="020B0604020202020204" pitchFamily="34" charset="0"/>
                  <a:buChar char="•"/>
                </a:pPr>
                <a:r>
                  <a:rPr lang="en-CA" dirty="0" smtClean="0"/>
                  <a:t>If </a:t>
                </a:r>
                <a14:m>
                  <m:oMath xmlns:m="http://schemas.openxmlformats.org/officeDocument/2006/math">
                    <m:r>
                      <a:rPr lang="en-GB" i="1">
                        <a:latin typeface="Cambria Math"/>
                        <a:ea typeface="Cambria Math"/>
                      </a:rPr>
                      <m:t>𝜉</m:t>
                    </m:r>
                    <m:r>
                      <a:rPr lang="en-CA" b="0" i="1" smtClean="0">
                        <a:latin typeface="Cambria Math"/>
                        <a:ea typeface="Cambria Math"/>
                      </a:rPr>
                      <m:t>&lt;</m:t>
                    </m:r>
                    <m:r>
                      <a:rPr lang="en-GB" i="1">
                        <a:latin typeface="Cambria Math"/>
                        <a:ea typeface="Cambria Math"/>
                      </a:rPr>
                      <m:t>𝜆</m:t>
                    </m:r>
                    <m:r>
                      <a:rPr lang="en-CA" b="0" i="1" smtClean="0">
                        <a:latin typeface="Cambria Math"/>
                        <a:ea typeface="Cambria Math"/>
                      </a:rPr>
                      <m:t>,</m:t>
                    </m:r>
                  </m:oMath>
                </a14:m>
                <a:r>
                  <a:rPr lang="en-CA" dirty="0" smtClean="0"/>
                  <a:t> it is energetically favourable to create normal-superconducting boundaries above the lower critical field </a:t>
                </a:r>
                <a:r>
                  <a:rPr lang="en-CA" i="1" dirty="0" err="1" smtClean="0"/>
                  <a:t>B</a:t>
                </a:r>
                <a:r>
                  <a:rPr lang="en-CA" baseline="-25000" dirty="0" err="1" smtClean="0"/>
                  <a:t>c1</a:t>
                </a:r>
                <a:r>
                  <a:rPr lang="en-CA" dirty="0" smtClean="0"/>
                  <a:t> </a:t>
                </a:r>
              </a:p>
              <a:p>
                <a:pPr marL="285750" indent="-285750">
                  <a:buFont typeface="Arial" panose="020B0604020202020204" pitchFamily="34" charset="0"/>
                  <a:buChar char="•"/>
                </a:pPr>
                <a:r>
                  <a:rPr lang="en-CA" dirty="0" smtClean="0"/>
                  <a:t>These superconductors are referred to as type-II</a:t>
                </a:r>
              </a:p>
            </p:txBody>
          </p:sp>
        </mc:Choice>
        <mc:Fallback xmlns="">
          <p:sp>
            <p:nvSpPr>
              <p:cNvPr id="49" name="TextBox 48"/>
              <p:cNvSpPr txBox="1">
                <a:spLocks noRot="1" noChangeAspect="1" noMove="1" noResize="1" noEditPoints="1" noAdjustHandles="1" noChangeArrowheads="1" noChangeShapeType="1" noTextEdit="1"/>
              </p:cNvSpPr>
              <p:nvPr/>
            </p:nvSpPr>
            <p:spPr>
              <a:xfrm>
                <a:off x="460848" y="4902733"/>
                <a:ext cx="8150296" cy="923330"/>
              </a:xfrm>
              <a:prstGeom prst="rect">
                <a:avLst/>
              </a:prstGeom>
              <a:blipFill rotWithShape="1">
                <a:blip r:embed="rId9"/>
                <a:stretch>
                  <a:fillRect l="-524" t="-3289" b="-921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2203228" y="908720"/>
                <a:ext cx="6837732" cy="923330"/>
              </a:xfrm>
              <a:prstGeom prst="rect">
                <a:avLst/>
              </a:prstGeom>
              <a:noFill/>
            </p:spPr>
            <p:txBody>
              <a:bodyPr wrap="square" rtlCol="0">
                <a:spAutoFit/>
              </a:bodyPr>
              <a:lstStyle/>
              <a:p>
                <a14:m>
                  <m:oMath xmlns:m="http://schemas.openxmlformats.org/officeDocument/2006/math">
                    <m:r>
                      <m:rPr>
                        <m:sty m:val="p"/>
                      </m:rPr>
                      <a:rPr lang="el-GR" i="1">
                        <a:latin typeface="Cambria Math" panose="02040503050406030204" pitchFamily="18" charset="0"/>
                        <a:ea typeface="Cambria Math" panose="02040503050406030204" pitchFamily="18" charset="0"/>
                      </a:rPr>
                      <m:t>Δ</m:t>
                    </m:r>
                    <m:r>
                      <a:rPr lang="de-DE" i="1">
                        <a:latin typeface="Cambria Math" panose="02040503050406030204" pitchFamily="18" charset="0"/>
                        <a:ea typeface="Cambria Math" panose="02040503050406030204" pitchFamily="18" charset="0"/>
                      </a:rPr>
                      <m:t>𝐸</m:t>
                    </m:r>
                    <m:r>
                      <a:rPr lang="de-DE" i="1">
                        <a:latin typeface="Cambria Math" panose="02040503050406030204" pitchFamily="18" charset="0"/>
                        <a:ea typeface="Cambria Math" panose="02040503050406030204" pitchFamily="18" charset="0"/>
                      </a:rPr>
                      <m:t> </m:t>
                    </m:r>
                  </m:oMath>
                </a14:m>
                <a:r>
                  <a:rPr lang="en-CA" dirty="0" smtClean="0"/>
                  <a:t>: Energy difference at a NC-SC boundary compared to the SC state</a:t>
                </a:r>
              </a:p>
              <a:p>
                <a:r>
                  <a:rPr lang="en-US" i="1" dirty="0" err="1" smtClean="0"/>
                  <a:t>B</a:t>
                </a:r>
                <a:r>
                  <a:rPr lang="en-US" baseline="-25000" dirty="0" err="1" smtClean="0"/>
                  <a:t>c</a:t>
                </a:r>
                <a:r>
                  <a:rPr lang="en-US" dirty="0"/>
                  <a:t>: </a:t>
                </a:r>
                <a:r>
                  <a:rPr lang="en-US" dirty="0" err="1" smtClean="0"/>
                  <a:t>crtical</a:t>
                </a:r>
                <a:r>
                  <a:rPr lang="en-US" dirty="0" smtClean="0"/>
                  <a:t> </a:t>
                </a:r>
                <a:r>
                  <a:rPr lang="en-US" dirty="0"/>
                  <a:t>thermodynamic field, above </a:t>
                </a:r>
                <a:r>
                  <a:rPr lang="en-US" i="1" dirty="0" err="1"/>
                  <a:t>B</a:t>
                </a:r>
                <a:r>
                  <a:rPr lang="en-US" baseline="-25000" dirty="0" err="1"/>
                  <a:t>c</a:t>
                </a:r>
                <a:r>
                  <a:rPr lang="en-US" baseline="-25000" dirty="0"/>
                  <a:t> </a:t>
                </a:r>
                <a:r>
                  <a:rPr lang="en-US" dirty="0"/>
                  <a:t>the normal conducting state is energetically </a:t>
                </a:r>
                <a:r>
                  <a:rPr lang="en-US" dirty="0" smtClean="0"/>
                  <a:t>favorable</a:t>
                </a:r>
                <a:endParaRPr lang="en-US" baseline="-25000" dirty="0"/>
              </a:p>
            </p:txBody>
          </p:sp>
        </mc:Choice>
        <mc:Fallback xmlns="">
          <p:sp>
            <p:nvSpPr>
              <p:cNvPr id="50" name="TextBox 49"/>
              <p:cNvSpPr txBox="1">
                <a:spLocks noRot="1" noChangeAspect="1" noMove="1" noResize="1" noEditPoints="1" noAdjustHandles="1" noChangeArrowheads="1" noChangeShapeType="1" noTextEdit="1"/>
              </p:cNvSpPr>
              <p:nvPr/>
            </p:nvSpPr>
            <p:spPr>
              <a:xfrm>
                <a:off x="2203228" y="908720"/>
                <a:ext cx="6837732" cy="923330"/>
              </a:xfrm>
              <a:prstGeom prst="rect">
                <a:avLst/>
              </a:prstGeom>
              <a:blipFill rotWithShape="1">
                <a:blip r:embed="rId10"/>
                <a:stretch>
                  <a:fillRect l="-713" t="-3289" r="-1070" b="-9211"/>
                </a:stretch>
              </a:blipFill>
            </p:spPr>
            <p:txBody>
              <a:bodyPr/>
              <a:lstStyle/>
              <a:p>
                <a:r>
                  <a:rPr lang="en-CA">
                    <a:noFill/>
                  </a:rPr>
                  <a:t> </a:t>
                </a:r>
              </a:p>
            </p:txBody>
          </p:sp>
        </mc:Fallback>
      </mc:AlternateContent>
      <p:sp>
        <p:nvSpPr>
          <p:cNvPr id="51" name="Left Brace 50"/>
          <p:cNvSpPr/>
          <p:nvPr/>
        </p:nvSpPr>
        <p:spPr>
          <a:xfrm rot="16200000">
            <a:off x="6427202" y="2478114"/>
            <a:ext cx="253950" cy="1112844"/>
          </a:xfrm>
          <a:prstGeom prst="leftBrace">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52" name="Left Brace 51"/>
          <p:cNvSpPr/>
          <p:nvPr/>
        </p:nvSpPr>
        <p:spPr>
          <a:xfrm rot="16200000">
            <a:off x="5157019" y="2484779"/>
            <a:ext cx="220739" cy="1102743"/>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53" name="TextBox 52"/>
              <p:cNvSpPr txBox="1"/>
              <p:nvPr/>
            </p:nvSpPr>
            <p:spPr>
              <a:xfrm>
                <a:off x="7491063" y="2346872"/>
                <a:ext cx="1652937" cy="646331"/>
              </a:xfrm>
              <a:prstGeom prst="rect">
                <a:avLst/>
              </a:prstGeom>
              <a:noFill/>
            </p:spPr>
            <p:txBody>
              <a:bodyPr wrap="square" rtlCol="0">
                <a:spAutoFit/>
              </a:bodyPr>
              <a:lstStyle/>
              <a:p>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Δ</m:t>
                    </m:r>
                    <m:r>
                      <a:rPr lang="de-DE" b="0" i="1" smtClean="0">
                        <a:latin typeface="Cambria Math" panose="02040503050406030204" pitchFamily="18" charset="0"/>
                        <a:ea typeface="Cambria Math" panose="02040503050406030204" pitchFamily="18" charset="0"/>
                      </a:rPr>
                      <m:t>𝐸</m:t>
                    </m:r>
                  </m:oMath>
                </a14:m>
                <a:r>
                  <a:rPr lang="en-US" dirty="0" smtClean="0"/>
                  <a:t>=0 and resolve </a:t>
                </a:r>
                <a:r>
                  <a:rPr lang="en-US" dirty="0" err="1" smtClean="0"/>
                  <a:t>wrt</a:t>
                </a:r>
                <a:r>
                  <a:rPr lang="en-US" dirty="0" smtClean="0"/>
                  <a:t> </a:t>
                </a:r>
                <a:r>
                  <a:rPr lang="en-US" b="1" i="1" dirty="0" smtClean="0"/>
                  <a:t>B</a:t>
                </a:r>
                <a:endParaRPr lang="en-US" b="1" i="1" dirty="0"/>
              </a:p>
            </p:txBody>
          </p:sp>
        </mc:Choice>
        <mc:Fallback xmlns="">
          <p:sp>
            <p:nvSpPr>
              <p:cNvPr id="53" name="TextBox 52"/>
              <p:cNvSpPr txBox="1">
                <a:spLocks noRot="1" noChangeAspect="1" noMove="1" noResize="1" noEditPoints="1" noAdjustHandles="1" noChangeArrowheads="1" noChangeShapeType="1" noTextEdit="1"/>
              </p:cNvSpPr>
              <p:nvPr/>
            </p:nvSpPr>
            <p:spPr>
              <a:xfrm>
                <a:off x="7491063" y="2346872"/>
                <a:ext cx="1652937" cy="646331"/>
              </a:xfrm>
              <a:prstGeom prst="rect">
                <a:avLst/>
              </a:prstGeom>
              <a:blipFill rotWithShape="0">
                <a:blip r:embed="rId11"/>
                <a:stretch>
                  <a:fillRect l="-3321" t="-5660"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6167338" y="5364398"/>
                <a:ext cx="2741328" cy="9471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Exact result from GL theory</a:t>
                </a:r>
              </a:p>
              <a:p>
                <a:pPr/>
                <a14:m>
                  <m:oMathPara xmlns:m="http://schemas.openxmlformats.org/officeDocument/2006/math">
                    <m:oMathParaPr>
                      <m:jc m:val="centerGroup"/>
                    </m:oMathParaPr>
                    <m:oMath xmlns:m="http://schemas.openxmlformats.org/officeDocument/2006/math">
                      <m:sSub>
                        <m:sSubPr>
                          <m:ctrlPr>
                            <a:rPr lang="en-CA" i="1">
                              <a:latin typeface="Cambria Math" panose="02040503050406030204" pitchFamily="18" charset="0"/>
                            </a:rPr>
                          </m:ctrlPr>
                        </m:sSubPr>
                        <m:e>
                          <m:r>
                            <a:rPr lang="en-CA" i="1">
                              <a:latin typeface="Cambria Math"/>
                              <a:ea typeface="Cambria Math"/>
                            </a:rPr>
                            <m:t>𝜅</m:t>
                          </m:r>
                        </m:e>
                        <m:sub>
                          <m:r>
                            <a:rPr lang="en-CA" i="1">
                              <a:latin typeface="Cambria Math"/>
                            </a:rPr>
                            <m:t>𝐺𝐿</m:t>
                          </m:r>
                        </m:sub>
                      </m:sSub>
                      <m:r>
                        <a:rPr lang="en-CA" i="1">
                          <a:latin typeface="Cambria Math"/>
                        </a:rPr>
                        <m:t>=</m:t>
                      </m:r>
                      <m:f>
                        <m:fPr>
                          <m:ctrlPr>
                            <a:rPr lang="en-CA" i="1">
                              <a:latin typeface="Cambria Math" panose="02040503050406030204" pitchFamily="18" charset="0"/>
                            </a:rPr>
                          </m:ctrlPr>
                        </m:fPr>
                        <m:num>
                          <m:sSub>
                            <m:sSubPr>
                              <m:ctrlPr>
                                <a:rPr lang="en-CA" i="1">
                                  <a:latin typeface="Cambria Math" panose="02040503050406030204" pitchFamily="18" charset="0"/>
                                </a:rPr>
                              </m:ctrlPr>
                            </m:sSubPr>
                            <m:e>
                              <m:r>
                                <a:rPr lang="en-CA" i="1">
                                  <a:latin typeface="Cambria Math"/>
                                  <a:ea typeface="Cambria Math"/>
                                </a:rPr>
                                <m:t>𝜆</m:t>
                              </m:r>
                            </m:e>
                            <m:sub>
                              <m:r>
                                <a:rPr lang="en-CA" i="1">
                                  <a:latin typeface="Cambria Math"/>
                                </a:rPr>
                                <m:t>𝐿</m:t>
                              </m:r>
                            </m:sub>
                          </m:sSub>
                        </m:num>
                        <m:den>
                          <m:sSub>
                            <m:sSubPr>
                              <m:ctrlPr>
                                <a:rPr lang="en-CA" i="1">
                                  <a:latin typeface="Cambria Math" panose="02040503050406030204" pitchFamily="18" charset="0"/>
                                </a:rPr>
                              </m:ctrlPr>
                            </m:sSubPr>
                            <m:e>
                              <m:r>
                                <a:rPr lang="en-CA" i="1">
                                  <a:latin typeface="Cambria Math"/>
                                  <a:ea typeface="Cambria Math"/>
                                </a:rPr>
                                <m:t>𝜉</m:t>
                              </m:r>
                            </m:e>
                            <m:sub>
                              <m:r>
                                <a:rPr lang="en-CA" i="1">
                                  <a:latin typeface="Cambria Math"/>
                                </a:rPr>
                                <m:t>𝐺𝐿</m:t>
                              </m:r>
                            </m:sub>
                          </m:sSub>
                        </m:den>
                      </m:f>
                      <m:r>
                        <a:rPr lang="de-DE" b="0" i="0" smtClean="0">
                          <a:latin typeface="Cambria Math" panose="02040503050406030204" pitchFamily="18" charset="0"/>
                        </a:rPr>
                        <m:t>&gt;</m:t>
                      </m:r>
                      <m:f>
                        <m:fPr>
                          <m:ctrlPr>
                            <a:rPr lang="de-DE" b="0" i="1" smtClean="0">
                              <a:latin typeface="Cambria Math" panose="02040503050406030204" pitchFamily="18" charset="0"/>
                            </a:rPr>
                          </m:ctrlPr>
                        </m:fPr>
                        <m:num>
                          <m:r>
                            <a:rPr lang="de-DE" b="0" i="1" smtClean="0">
                              <a:latin typeface="Cambria Math" panose="02040503050406030204" pitchFamily="18" charset="0"/>
                            </a:rPr>
                            <m:t>1</m:t>
                          </m:r>
                        </m:num>
                        <m:den>
                          <m:rad>
                            <m:radPr>
                              <m:degHide m:val="on"/>
                              <m:ctrlPr>
                                <a:rPr lang="de-DE" b="0" i="1" smtClean="0">
                                  <a:latin typeface="Cambria Math" panose="02040503050406030204" pitchFamily="18" charset="0"/>
                                </a:rPr>
                              </m:ctrlPr>
                            </m:radPr>
                            <m:deg/>
                            <m:e>
                              <m:r>
                                <a:rPr lang="de-DE" b="0" i="1" smtClean="0">
                                  <a:latin typeface="Cambria Math" panose="02040503050406030204" pitchFamily="18" charset="0"/>
                                </a:rPr>
                                <m:t>2</m:t>
                              </m:r>
                            </m:e>
                          </m:rad>
                        </m:den>
                      </m:f>
                    </m:oMath>
                  </m:oMathPara>
                </a14:m>
                <a:endParaRPr lang="en-CA" dirty="0"/>
              </a:p>
            </p:txBody>
          </p:sp>
        </mc:Choice>
        <mc:Fallback xmlns="">
          <p:sp>
            <p:nvSpPr>
              <p:cNvPr id="3" name="TextBox 2"/>
              <p:cNvSpPr txBox="1">
                <a:spLocks noRot="1" noChangeAspect="1" noMove="1" noResize="1" noEditPoints="1" noAdjustHandles="1" noChangeArrowheads="1" noChangeShapeType="1" noTextEdit="1"/>
              </p:cNvSpPr>
              <p:nvPr/>
            </p:nvSpPr>
            <p:spPr>
              <a:xfrm>
                <a:off x="6167338" y="5364398"/>
                <a:ext cx="2741328" cy="947182"/>
              </a:xfrm>
              <a:prstGeom prst="rect">
                <a:avLst/>
              </a:prstGeom>
              <a:blipFill rotWithShape="0">
                <a:blip r:embed="rId12"/>
                <a:stretch>
                  <a:fillRect l="-1545" t="-2516" r="-662"/>
                </a:stretch>
              </a:blipFill>
            </p:spPr>
            <p:txBody>
              <a:bodyPr/>
              <a:lstStyle/>
              <a:p>
                <a:r>
                  <a:rPr lang="en-US">
                    <a:noFill/>
                  </a:rPr>
                  <a:t> </a:t>
                </a:r>
              </a:p>
            </p:txBody>
          </p:sp>
        </mc:Fallback>
      </mc:AlternateContent>
      <p:sp>
        <p:nvSpPr>
          <p:cNvPr id="54" name="Footer Placeholder 53"/>
          <p:cNvSpPr>
            <a:spLocks noGrp="1"/>
          </p:cNvSpPr>
          <p:nvPr>
            <p:ph type="ftr" sz="quarter" idx="11"/>
          </p:nvPr>
        </p:nvSpPr>
        <p:spPr/>
        <p:txBody>
          <a:bodyPr/>
          <a:lstStyle/>
          <a:p>
            <a:r>
              <a:rPr lang="en-US" smtClean="0"/>
              <a:t>T. Junginger – IAS Saskatoon </a:t>
            </a:r>
            <a:endParaRPr lang="en-CA" dirty="0"/>
          </a:p>
        </p:txBody>
      </p:sp>
      <p:sp>
        <p:nvSpPr>
          <p:cNvPr id="55" name="Slide Number Placeholder 54"/>
          <p:cNvSpPr>
            <a:spLocks noGrp="1"/>
          </p:cNvSpPr>
          <p:nvPr>
            <p:ph type="sldNum" sz="quarter" idx="12"/>
          </p:nvPr>
        </p:nvSpPr>
        <p:spPr/>
        <p:txBody>
          <a:bodyPr/>
          <a:lstStyle/>
          <a:p>
            <a:fld id="{A5133171-1A2B-45AF-BC19-83A39A9692BB}" type="slidenum">
              <a:rPr lang="en-CA" smtClean="0"/>
              <a:pPr/>
              <a:t>64</a:t>
            </a:fld>
            <a:r>
              <a:rPr lang="en-CA" smtClean="0"/>
              <a:t>/62</a:t>
            </a:r>
            <a:endParaRPr lang="en-CA" dirty="0"/>
          </a:p>
        </p:txBody>
      </p:sp>
    </p:spTree>
    <p:extLst>
      <p:ext uri="{BB962C8B-B14F-4D97-AF65-F5344CB8AC3E}">
        <p14:creationId xmlns:p14="http://schemas.microsoft.com/office/powerpoint/2010/main" val="11357612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types of superconductors</a:t>
            </a:r>
            <a:endParaRPr lang="en-US" dirty="0"/>
          </a:p>
        </p:txBody>
      </p:sp>
      <mc:AlternateContent xmlns:mc="http://schemas.openxmlformats.org/markup-compatibility/2006" xmlns:a14="http://schemas.microsoft.com/office/drawing/2010/main">
        <mc:Choice Requires="a14">
          <p:sp>
            <p:nvSpPr>
              <p:cNvPr id="9" name="Content Placeholder 5"/>
              <p:cNvSpPr>
                <a:spLocks noGrp="1"/>
              </p:cNvSpPr>
              <p:nvPr>
                <p:ph idx="1"/>
              </p:nvPr>
            </p:nvSpPr>
            <p:spPr>
              <a:xfrm>
                <a:off x="457200" y="764704"/>
                <a:ext cx="7787208" cy="5361459"/>
              </a:xfrm>
            </p:spPr>
            <p:txBody>
              <a:bodyPr>
                <a:normAutofit fontScale="92500" lnSpcReduction="10000"/>
              </a:bodyPr>
              <a:lstStyle/>
              <a:p>
                <a:r>
                  <a:rPr lang="en-US" dirty="0" smtClean="0"/>
                  <a:t>Type II Superconductors</a:t>
                </a:r>
              </a:p>
              <a:p>
                <a:pPr lvl="1"/>
                <a14:m>
                  <m:oMath xmlns:m="http://schemas.openxmlformats.org/officeDocument/2006/math">
                    <m:r>
                      <a:rPr lang="de-DE" i="1" smtClean="0">
                        <a:latin typeface="Cambria Math" panose="02040503050406030204" pitchFamily="18" charset="0"/>
                        <a:ea typeface="Cambria Math" panose="02040503050406030204" pitchFamily="18" charset="0"/>
                        <a:sym typeface="Symbol" panose="05050102010706020507" pitchFamily="18" charset="2"/>
                      </a:rPr>
                      <m:t>𝜅</m:t>
                    </m:r>
                    <m:r>
                      <a:rPr lang="de-DE" b="0" i="1" smtClean="0">
                        <a:latin typeface="Cambria Math" panose="02040503050406030204" pitchFamily="18" charset="0"/>
                        <a:ea typeface="Cambria Math" panose="02040503050406030204" pitchFamily="18" charset="0"/>
                        <a:sym typeface="Symbol" panose="05050102010706020507" pitchFamily="18" charset="2"/>
                      </a:rPr>
                      <m:t>&gt;1/</m:t>
                    </m:r>
                    <m:rad>
                      <m:radPr>
                        <m:degHide m:val="on"/>
                        <m:ctrlPr>
                          <a:rPr lang="de-DE" i="1" smtClean="0">
                            <a:latin typeface="Cambria Math" panose="02040503050406030204" pitchFamily="18" charset="0"/>
                            <a:sym typeface="Symbol" panose="05050102010706020507" pitchFamily="18" charset="2"/>
                          </a:rPr>
                        </m:ctrlPr>
                      </m:radPr>
                      <m:deg/>
                      <m:e>
                        <m:r>
                          <a:rPr lang="de-DE" b="0" i="1" smtClean="0">
                            <a:latin typeface="Cambria Math" panose="02040503050406030204" pitchFamily="18" charset="0"/>
                            <a:sym typeface="Symbol" panose="05050102010706020507" pitchFamily="18" charset="2"/>
                          </a:rPr>
                          <m:t>2</m:t>
                        </m:r>
                      </m:e>
                    </m:rad>
                  </m:oMath>
                </a14:m>
                <a:endParaRPr lang="en-CA" dirty="0" smtClean="0">
                  <a:latin typeface="Calibri"/>
                </a:endParaRPr>
              </a:p>
              <a:p>
                <a:pPr lvl="1"/>
                <a:r>
                  <a:rPr lang="en-CA" dirty="0" smtClean="0">
                    <a:latin typeface="Calibri"/>
                  </a:rPr>
                  <a:t>Impure metals including high RRR niobium as used for SRF cavities</a:t>
                </a:r>
              </a:p>
              <a:p>
                <a:pPr lvl="1"/>
                <a:r>
                  <a:rPr lang="en-CA" dirty="0" smtClean="0">
                    <a:latin typeface="Calibri"/>
                  </a:rPr>
                  <a:t>All alloys</a:t>
                </a:r>
              </a:p>
              <a:p>
                <a:pPr lvl="1"/>
                <a:r>
                  <a:rPr lang="en-CA" dirty="0" smtClean="0">
                    <a:latin typeface="Calibri"/>
                  </a:rPr>
                  <a:t>For </a:t>
                </a:r>
                <a14:m>
                  <m:oMath xmlns:m="http://schemas.openxmlformats.org/officeDocument/2006/math">
                    <m:r>
                      <a:rPr lang="de-DE" i="1">
                        <a:latin typeface="Cambria Math" panose="02040503050406030204" pitchFamily="18" charset="0"/>
                        <a:ea typeface="Cambria Math" panose="02040503050406030204" pitchFamily="18" charset="0"/>
                        <a:sym typeface="Symbol" panose="05050102010706020507" pitchFamily="18" charset="2"/>
                      </a:rPr>
                      <m:t>𝜅</m:t>
                    </m:r>
                  </m:oMath>
                </a14:m>
                <a:r>
                  <a:rPr lang="en-CA" dirty="0" smtClean="0">
                    <a:latin typeface="Calibri"/>
                  </a:rPr>
                  <a:t>&gt;&gt;1 </a:t>
                </a:r>
                <a:r>
                  <a:rPr lang="en-CA" dirty="0">
                    <a:latin typeface="Calibri"/>
                  </a:rPr>
                  <a:t>l</a:t>
                </a:r>
                <a:r>
                  <a:rPr lang="en-CA" dirty="0" smtClean="0">
                    <a:latin typeface="Calibri"/>
                  </a:rPr>
                  <a:t>ocal electrodynamics (London theory) applicable</a:t>
                </a:r>
              </a:p>
              <a:p>
                <a:r>
                  <a:rPr lang="en-US" dirty="0" smtClean="0"/>
                  <a:t>Type </a:t>
                </a:r>
                <a:r>
                  <a:rPr lang="en-US" dirty="0"/>
                  <a:t>I</a:t>
                </a:r>
                <a:r>
                  <a:rPr lang="en-US" dirty="0" smtClean="0"/>
                  <a:t> Superconductors</a:t>
                </a:r>
              </a:p>
              <a:p>
                <a:pPr lvl="1"/>
                <a14:m>
                  <m:oMath xmlns:m="http://schemas.openxmlformats.org/officeDocument/2006/math">
                    <m:r>
                      <a:rPr lang="de-DE" i="1">
                        <a:latin typeface="Cambria Math" panose="02040503050406030204" pitchFamily="18" charset="0"/>
                        <a:ea typeface="Cambria Math" panose="02040503050406030204" pitchFamily="18" charset="0"/>
                        <a:sym typeface="Symbol" panose="05050102010706020507" pitchFamily="18" charset="2"/>
                      </a:rPr>
                      <m:t>𝜅</m:t>
                    </m:r>
                    <m:r>
                      <a:rPr lang="de-DE" b="0" i="1" smtClean="0">
                        <a:latin typeface="Cambria Math" panose="02040503050406030204" pitchFamily="18" charset="0"/>
                        <a:ea typeface="Cambria Math" panose="02040503050406030204" pitchFamily="18" charset="0"/>
                        <a:sym typeface="Symbol" panose="05050102010706020507" pitchFamily="18" charset="2"/>
                      </a:rPr>
                      <m:t>&lt;</m:t>
                    </m:r>
                    <m:r>
                      <a:rPr lang="de-DE" i="1">
                        <a:latin typeface="Cambria Math" panose="02040503050406030204" pitchFamily="18" charset="0"/>
                        <a:ea typeface="Cambria Math" panose="02040503050406030204" pitchFamily="18" charset="0"/>
                        <a:sym typeface="Symbol" panose="05050102010706020507" pitchFamily="18" charset="2"/>
                      </a:rPr>
                      <m:t>1/</m:t>
                    </m:r>
                    <m:rad>
                      <m:radPr>
                        <m:degHide m:val="on"/>
                        <m:ctrlPr>
                          <a:rPr lang="de-DE" i="1">
                            <a:latin typeface="Cambria Math" panose="02040503050406030204" pitchFamily="18" charset="0"/>
                            <a:sym typeface="Symbol" panose="05050102010706020507" pitchFamily="18" charset="2"/>
                          </a:rPr>
                        </m:ctrlPr>
                      </m:radPr>
                      <m:deg/>
                      <m:e>
                        <m:r>
                          <a:rPr lang="de-DE" i="1">
                            <a:latin typeface="Cambria Math" panose="02040503050406030204" pitchFamily="18" charset="0"/>
                            <a:sym typeface="Symbol" panose="05050102010706020507" pitchFamily="18" charset="2"/>
                          </a:rPr>
                          <m:t>2</m:t>
                        </m:r>
                      </m:e>
                    </m:rad>
                  </m:oMath>
                </a14:m>
                <a:endParaRPr lang="de-DE" dirty="0" smtClean="0">
                  <a:sym typeface="Symbol" panose="05050102010706020507" pitchFamily="18" charset="2"/>
                </a:endParaRPr>
              </a:p>
              <a:p>
                <a:pPr lvl="1"/>
                <a:r>
                  <a:rPr lang="en-US" dirty="0" smtClean="0"/>
                  <a:t>All elements including very pure niobium </a:t>
                </a:r>
                <a:r>
                  <a:rPr lang="en-CA" b="1" dirty="0"/>
                  <a:t>Phys. Rev. B 106, </a:t>
                </a:r>
                <a:r>
                  <a:rPr lang="en-CA" b="1" dirty="0" smtClean="0"/>
                  <a:t>L180505 (2022)</a:t>
                </a:r>
                <a:endParaRPr lang="en-US" dirty="0" smtClean="0"/>
              </a:p>
              <a:p>
                <a:pPr lvl="1"/>
                <a:r>
                  <a:rPr lang="en-US" dirty="0" smtClean="0"/>
                  <a:t>Non-local electrodynamics needs to be considered </a:t>
                </a:r>
              </a:p>
              <a:p>
                <a:pPr lvl="1"/>
                <a:endParaRPr lang="en-US" dirty="0"/>
              </a:p>
            </p:txBody>
          </p:sp>
        </mc:Choice>
        <mc:Fallback xmlns="">
          <p:sp>
            <p:nvSpPr>
              <p:cNvPr id="9" name="Content Placeholder 5"/>
              <p:cNvSpPr>
                <a:spLocks noGrp="1" noRot="1" noChangeAspect="1" noMove="1" noResize="1" noEditPoints="1" noAdjustHandles="1" noChangeArrowheads="1" noChangeShapeType="1" noTextEdit="1"/>
              </p:cNvSpPr>
              <p:nvPr>
                <p:ph idx="1"/>
              </p:nvPr>
            </p:nvSpPr>
            <p:spPr>
              <a:xfrm>
                <a:off x="457200" y="764704"/>
                <a:ext cx="7787208" cy="5361459"/>
              </a:xfrm>
              <a:blipFill>
                <a:blip r:embed="rId2"/>
                <a:stretch>
                  <a:fillRect l="-1566" t="-2273" r="-1018" b="-1818"/>
                </a:stretch>
              </a:blipFill>
            </p:spPr>
            <p:txBody>
              <a:bodyPr/>
              <a:lstStyle/>
              <a:p>
                <a:r>
                  <a:rPr lang="en-CA">
                    <a:noFill/>
                  </a:rPr>
                  <a:t> </a:t>
                </a:r>
              </a:p>
            </p:txBody>
          </p:sp>
        </mc:Fallback>
      </mc:AlternateContent>
      <p:sp>
        <p:nvSpPr>
          <p:cNvPr id="3" name="Footer Placeholder 2"/>
          <p:cNvSpPr>
            <a:spLocks noGrp="1"/>
          </p:cNvSpPr>
          <p:nvPr>
            <p:ph type="ftr" sz="quarter" idx="11"/>
          </p:nvPr>
        </p:nvSpPr>
        <p:spPr/>
        <p:txBody>
          <a:bodyPr/>
          <a:lstStyle/>
          <a:p>
            <a:r>
              <a:rPr lang="en-US" smtClean="0"/>
              <a:t>T. Junginger – IAS Saskatoon </a:t>
            </a:r>
            <a:endParaRPr lang="en-CA" dirty="0"/>
          </a:p>
        </p:txBody>
      </p:sp>
      <p:sp>
        <p:nvSpPr>
          <p:cNvPr id="4" name="Slide Number Placeholder 3"/>
          <p:cNvSpPr>
            <a:spLocks noGrp="1"/>
          </p:cNvSpPr>
          <p:nvPr>
            <p:ph type="sldNum" sz="quarter" idx="12"/>
          </p:nvPr>
        </p:nvSpPr>
        <p:spPr/>
        <p:txBody>
          <a:bodyPr/>
          <a:lstStyle/>
          <a:p>
            <a:fld id="{A5133171-1A2B-45AF-BC19-83A39A9692BB}" type="slidenum">
              <a:rPr lang="en-CA" smtClean="0"/>
              <a:pPr/>
              <a:t>65</a:t>
            </a:fld>
            <a:r>
              <a:rPr lang="en-CA" smtClean="0"/>
              <a:t>/62</a:t>
            </a:r>
            <a:endParaRPr lang="en-CA" dirty="0"/>
          </a:p>
        </p:txBody>
      </p:sp>
    </p:spTree>
    <p:extLst>
      <p:ext uri="{BB962C8B-B14F-4D97-AF65-F5344CB8AC3E}">
        <p14:creationId xmlns:p14="http://schemas.microsoft.com/office/powerpoint/2010/main" val="8565888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Flux Quantization</a:t>
            </a:r>
            <a:endParaRPr lang="en-CA" dirty="0"/>
          </a:p>
        </p:txBody>
      </p:sp>
      <p:grpSp>
        <p:nvGrpSpPr>
          <p:cNvPr id="6" name="Group 5"/>
          <p:cNvGrpSpPr/>
          <p:nvPr/>
        </p:nvGrpSpPr>
        <p:grpSpPr>
          <a:xfrm>
            <a:off x="4067944" y="3417966"/>
            <a:ext cx="3836465" cy="2304256"/>
            <a:chOff x="827584" y="3573016"/>
            <a:chExt cx="3836465" cy="2304256"/>
          </a:xfrm>
        </p:grpSpPr>
        <p:pic>
          <p:nvPicPr>
            <p:cNvPr id="7" name="Picture 6" descr="http://www.spektrum.de/lexika/images/physik/fff38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573016"/>
              <a:ext cx="3836465" cy="230425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547664" y="3717031"/>
              <a:ext cx="1477840" cy="276999"/>
            </a:xfrm>
            <a:prstGeom prst="rect">
              <a:avLst/>
            </a:prstGeom>
          </p:spPr>
          <p:txBody>
            <a:bodyPr wrap="none">
              <a:spAutoFit/>
            </a:bodyPr>
            <a:lstStyle/>
            <a:p>
              <a:r>
                <a:rPr lang="en-CA" sz="1200" dirty="0" err="1"/>
                <a:t>Deaver</a:t>
              </a:r>
              <a:r>
                <a:rPr lang="en-CA" sz="1200" dirty="0"/>
                <a:t> und Fairbank</a:t>
              </a:r>
            </a:p>
          </p:txBody>
        </p:sp>
      </p:grpSp>
      <p:pic>
        <p:nvPicPr>
          <p:cNvPr id="9" name="Picture 2" descr="https://upload.wikimedia.org/wikipedia/commons/thumb/f/f2/VSM_en.svg/252px-VSM_e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165156"/>
            <a:ext cx="2400300" cy="280987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16200000">
            <a:off x="3560373" y="4475132"/>
            <a:ext cx="1418978" cy="369332"/>
          </a:xfrm>
          <a:prstGeom prst="rect">
            <a:avLst/>
          </a:prstGeom>
          <a:solidFill>
            <a:schemeClr val="bg1"/>
          </a:solidFill>
        </p:spPr>
        <p:txBody>
          <a:bodyPr wrap="none" rtlCol="0">
            <a:spAutoFit/>
          </a:bodyPr>
          <a:lstStyle/>
          <a:p>
            <a:r>
              <a:rPr lang="en-CA" dirty="0" smtClean="0"/>
              <a:t>Magnetic flux</a:t>
            </a:r>
            <a:endParaRPr lang="en-CA" dirty="0"/>
          </a:p>
        </p:txBody>
      </p:sp>
      <p:sp>
        <p:nvSpPr>
          <p:cNvPr id="11" name="TextBox 10"/>
          <p:cNvSpPr txBox="1"/>
          <p:nvPr/>
        </p:nvSpPr>
        <p:spPr>
          <a:xfrm>
            <a:off x="4932040" y="5445224"/>
            <a:ext cx="1402948" cy="369332"/>
          </a:xfrm>
          <a:prstGeom prst="rect">
            <a:avLst/>
          </a:prstGeom>
          <a:solidFill>
            <a:schemeClr val="bg1"/>
          </a:solidFill>
        </p:spPr>
        <p:txBody>
          <a:bodyPr wrap="none" rtlCol="0">
            <a:spAutoFit/>
          </a:bodyPr>
          <a:lstStyle/>
          <a:p>
            <a:r>
              <a:rPr lang="en-CA" dirty="0" smtClean="0"/>
              <a:t>Applied Field</a:t>
            </a:r>
            <a:endParaRPr lang="en-CA" dirty="0"/>
          </a:p>
        </p:txBody>
      </p:sp>
      <p:sp>
        <p:nvSpPr>
          <p:cNvPr id="12" name="TextBox 11"/>
          <p:cNvSpPr txBox="1"/>
          <p:nvPr/>
        </p:nvSpPr>
        <p:spPr>
          <a:xfrm>
            <a:off x="350604" y="1029020"/>
            <a:ext cx="8463479"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It is energetically favorable for Type-II superconductors to create normal superconducting boundaries </a:t>
            </a:r>
          </a:p>
          <a:p>
            <a:pPr marL="285750" indent="-285750">
              <a:buFont typeface="Arial" panose="020B0604020202020204" pitchFamily="34" charset="0"/>
              <a:buChar char="•"/>
            </a:pPr>
            <a:r>
              <a:rPr lang="en-US" sz="2000" dirty="0" smtClean="0"/>
              <a:t>The energy is minimized if the boundary area is maximized</a:t>
            </a:r>
          </a:p>
          <a:p>
            <a:pPr marL="285750" indent="-285750">
              <a:buFont typeface="Arial" panose="020B0604020202020204" pitchFamily="34" charset="0"/>
              <a:buChar char="•"/>
            </a:pPr>
            <a:r>
              <a:rPr lang="en-US" sz="2000" dirty="0" smtClean="0"/>
              <a:t>However quantum mechanics does not allow for infinite small domains</a:t>
            </a:r>
          </a:p>
          <a:p>
            <a:pPr marL="742950" lvl="1" indent="-285750">
              <a:buFont typeface="Arial" panose="020B0604020202020204" pitchFamily="34" charset="0"/>
              <a:buChar char="•"/>
            </a:pPr>
            <a:r>
              <a:rPr lang="en-US" sz="2000" dirty="0" smtClean="0"/>
              <a:t>This leads to flux quantization</a:t>
            </a:r>
          </a:p>
        </p:txBody>
      </p:sp>
      <p:sp>
        <p:nvSpPr>
          <p:cNvPr id="3" name="Footer Placeholder 2"/>
          <p:cNvSpPr>
            <a:spLocks noGrp="1"/>
          </p:cNvSpPr>
          <p:nvPr>
            <p:ph type="ftr" sz="quarter" idx="11"/>
          </p:nvPr>
        </p:nvSpPr>
        <p:spPr/>
        <p:txBody>
          <a:bodyPr/>
          <a:lstStyle/>
          <a:p>
            <a:r>
              <a:rPr lang="en-US" smtClean="0"/>
              <a:t>T. Junginger – IAS Saskatoon </a:t>
            </a:r>
            <a:endParaRPr lang="en-CA" dirty="0"/>
          </a:p>
        </p:txBody>
      </p:sp>
      <p:sp>
        <p:nvSpPr>
          <p:cNvPr id="13" name="Slide Number Placeholder 12"/>
          <p:cNvSpPr>
            <a:spLocks noGrp="1"/>
          </p:cNvSpPr>
          <p:nvPr>
            <p:ph type="sldNum" sz="quarter" idx="12"/>
          </p:nvPr>
        </p:nvSpPr>
        <p:spPr/>
        <p:txBody>
          <a:bodyPr/>
          <a:lstStyle/>
          <a:p>
            <a:fld id="{A5133171-1A2B-45AF-BC19-83A39A9692BB}" type="slidenum">
              <a:rPr lang="en-CA" smtClean="0"/>
              <a:pPr/>
              <a:t>66</a:t>
            </a:fld>
            <a:r>
              <a:rPr lang="en-CA" smtClean="0"/>
              <a:t>/62</a:t>
            </a:r>
            <a:endParaRPr lang="en-CA" dirty="0"/>
          </a:p>
        </p:txBody>
      </p:sp>
    </p:spTree>
    <p:extLst>
      <p:ext uri="{BB962C8B-B14F-4D97-AF65-F5344CB8AC3E}">
        <p14:creationId xmlns:p14="http://schemas.microsoft.com/office/powerpoint/2010/main" val="1308239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Flux Quantization</a:t>
            </a:r>
            <a:endParaRPr lang="en-CA" dirty="0"/>
          </a:p>
        </p:txBody>
      </p:sp>
      <p:sp>
        <p:nvSpPr>
          <p:cNvPr id="13" name="TextBox 12"/>
          <p:cNvSpPr txBox="1"/>
          <p:nvPr/>
        </p:nvSpPr>
        <p:spPr>
          <a:xfrm>
            <a:off x="356992" y="1124744"/>
            <a:ext cx="8463479"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In Type-II superconductors flux tubes are created each carrying one flux quantum (the minimal flux allowed by quantum mechanics)</a:t>
            </a:r>
          </a:p>
          <a:p>
            <a:pPr marL="285750" indent="-285750">
              <a:buFont typeface="Arial" panose="020B0604020202020204" pitchFamily="34" charset="0"/>
              <a:buChar char="•"/>
            </a:pPr>
            <a:r>
              <a:rPr lang="en-US" sz="2000" dirty="0" smtClean="0"/>
              <a:t>Flux tubes are repulsive creating therefore the vortex lattice</a:t>
            </a:r>
            <a:endParaRPr lang="en-US" dirty="0"/>
          </a:p>
        </p:txBody>
      </p:sp>
      <p:pic>
        <p:nvPicPr>
          <p:cNvPr id="14" name="Picture 2" descr="STM image of Abrikosov Vortex latt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956" y="2492896"/>
            <a:ext cx="2613174" cy="290715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76237" y="5429433"/>
            <a:ext cx="4572000" cy="523220"/>
          </a:xfrm>
          <a:prstGeom prst="rect">
            <a:avLst/>
          </a:prstGeom>
        </p:spPr>
        <p:txBody>
          <a:bodyPr>
            <a:spAutoFit/>
          </a:bodyPr>
          <a:lstStyle/>
          <a:p>
            <a:r>
              <a:rPr lang="en-US" sz="1400" b="1" dirty="0"/>
              <a:t>STM image of </a:t>
            </a:r>
            <a:r>
              <a:rPr lang="en-US" sz="1400" b="1" dirty="0" smtClean="0"/>
              <a:t> Vortex </a:t>
            </a:r>
            <a:r>
              <a:rPr lang="en-US" sz="1400" b="1" dirty="0"/>
              <a:t>lattice, 1989</a:t>
            </a:r>
          </a:p>
          <a:p>
            <a:r>
              <a:rPr lang="en-US" sz="1400" dirty="0" smtClean="0"/>
              <a:t>H</a:t>
            </a:r>
            <a:r>
              <a:rPr lang="en-US" sz="1400" dirty="0"/>
              <a:t>. F. Hess et </a:t>
            </a:r>
            <a:r>
              <a:rPr lang="en-US" sz="1400" dirty="0" smtClean="0"/>
              <a:t>al. </a:t>
            </a:r>
            <a:r>
              <a:rPr lang="en-US" sz="1400" dirty="0" smtClean="0">
                <a:hlinkClick r:id="rId3"/>
              </a:rPr>
              <a:t>Phys</a:t>
            </a:r>
            <a:r>
              <a:rPr lang="en-US" sz="1400" dirty="0">
                <a:hlinkClick r:id="rId3"/>
              </a:rPr>
              <a:t>. Rev. Lett. 62, 214 (1989)</a:t>
            </a:r>
            <a:r>
              <a:rPr lang="en-US" sz="1400" dirty="0"/>
              <a:t> </a:t>
            </a:r>
          </a:p>
        </p:txBody>
      </p:sp>
      <p:pic>
        <p:nvPicPr>
          <p:cNvPr id="16" name="Picture 4" descr="Fig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3193" y="2492896"/>
            <a:ext cx="4173427" cy="3361929"/>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T. Junginger – IAS Saskatoon </a:t>
            </a:r>
            <a:endParaRPr lang="en-CA" dirty="0"/>
          </a:p>
        </p:txBody>
      </p:sp>
      <p:sp>
        <p:nvSpPr>
          <p:cNvPr id="6" name="Slide Number Placeholder 5"/>
          <p:cNvSpPr>
            <a:spLocks noGrp="1"/>
          </p:cNvSpPr>
          <p:nvPr>
            <p:ph type="sldNum" sz="quarter" idx="12"/>
          </p:nvPr>
        </p:nvSpPr>
        <p:spPr/>
        <p:txBody>
          <a:bodyPr/>
          <a:lstStyle/>
          <a:p>
            <a:fld id="{A5133171-1A2B-45AF-BC19-83A39A9692BB}" type="slidenum">
              <a:rPr lang="en-CA" smtClean="0"/>
              <a:pPr/>
              <a:t>67</a:t>
            </a:fld>
            <a:r>
              <a:rPr lang="en-CA" smtClean="0"/>
              <a:t>/62</a:t>
            </a:r>
            <a:endParaRPr lang="en-CA" dirty="0"/>
          </a:p>
        </p:txBody>
      </p:sp>
    </p:spTree>
    <p:extLst>
      <p:ext uri="{BB962C8B-B14F-4D97-AF65-F5344CB8AC3E}">
        <p14:creationId xmlns:p14="http://schemas.microsoft.com/office/powerpoint/2010/main" val="2186849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The Magnetization Curve</a:t>
            </a:r>
            <a:endParaRPr lang="en-CA" dirty="0"/>
          </a:p>
        </p:txBody>
      </p:sp>
      <p:sp>
        <p:nvSpPr>
          <p:cNvPr id="6" name="TextBox 5"/>
          <p:cNvSpPr txBox="1"/>
          <p:nvPr/>
        </p:nvSpPr>
        <p:spPr>
          <a:xfrm>
            <a:off x="307856" y="4437112"/>
            <a:ext cx="6403035" cy="1323439"/>
          </a:xfrm>
          <a:prstGeom prst="rect">
            <a:avLst/>
          </a:prstGeom>
          <a:noFill/>
        </p:spPr>
        <p:txBody>
          <a:bodyPr wrap="none" rtlCol="0">
            <a:spAutoFit/>
          </a:bodyPr>
          <a:lstStyle/>
          <a:p>
            <a:pPr marL="285750" indent="-285750">
              <a:buFont typeface="Arial" panose="020B0604020202020204" pitchFamily="34" charset="0"/>
              <a:buChar char="•"/>
            </a:pPr>
            <a:r>
              <a:rPr lang="en-CA" sz="2000" dirty="0" smtClean="0">
                <a:solidFill>
                  <a:srgbClr val="0033CC"/>
                </a:solidFill>
              </a:rPr>
              <a:t>Under DC fields flux tubes can be pinned – no dissipation</a:t>
            </a:r>
          </a:p>
          <a:p>
            <a:pPr marL="1200150" lvl="2" indent="-285750">
              <a:buFont typeface="Arial" panose="020B0604020202020204" pitchFamily="34" charset="0"/>
              <a:buChar char="•"/>
            </a:pPr>
            <a:r>
              <a:rPr lang="en-CA" sz="2000" dirty="0" smtClean="0">
                <a:solidFill>
                  <a:srgbClr val="0033CC"/>
                </a:solidFill>
              </a:rPr>
              <a:t>SC magnets are operated between </a:t>
            </a:r>
            <a:r>
              <a:rPr lang="en-CA" sz="2000" i="1" dirty="0" smtClean="0">
                <a:solidFill>
                  <a:srgbClr val="0033CC"/>
                </a:solidFill>
              </a:rPr>
              <a:t>H</a:t>
            </a:r>
            <a:r>
              <a:rPr lang="en-CA" sz="2000" baseline="-25000" dirty="0" smtClean="0">
                <a:solidFill>
                  <a:srgbClr val="0033CC"/>
                </a:solidFill>
              </a:rPr>
              <a:t>c1</a:t>
            </a:r>
            <a:r>
              <a:rPr lang="en-CA" sz="2000" dirty="0" smtClean="0">
                <a:solidFill>
                  <a:srgbClr val="0033CC"/>
                </a:solidFill>
              </a:rPr>
              <a:t> and </a:t>
            </a:r>
            <a:r>
              <a:rPr lang="en-CA" sz="2000" i="1" dirty="0" smtClean="0">
                <a:solidFill>
                  <a:srgbClr val="0033CC"/>
                </a:solidFill>
              </a:rPr>
              <a:t>H</a:t>
            </a:r>
            <a:r>
              <a:rPr lang="en-CA" sz="2000" baseline="-25000" dirty="0" smtClean="0">
                <a:solidFill>
                  <a:srgbClr val="0033CC"/>
                </a:solidFill>
              </a:rPr>
              <a:t>c2</a:t>
            </a:r>
          </a:p>
          <a:p>
            <a:pPr marL="285750" indent="-285750">
              <a:buFont typeface="Arial" panose="020B0604020202020204" pitchFamily="34" charset="0"/>
              <a:buChar char="•"/>
            </a:pPr>
            <a:r>
              <a:rPr lang="en-CA" sz="2000" dirty="0" smtClean="0">
                <a:solidFill>
                  <a:srgbClr val="FF0000"/>
                </a:solidFill>
              </a:rPr>
              <a:t>Under RF fields flux tubes oscillate – dissipation</a:t>
            </a:r>
          </a:p>
          <a:p>
            <a:pPr marL="742950" lvl="1" indent="-285750">
              <a:buFont typeface="Arial" panose="020B0604020202020204" pitchFamily="34" charset="0"/>
              <a:buChar char="•"/>
            </a:pPr>
            <a:r>
              <a:rPr lang="en-CA" sz="2000" dirty="0" smtClean="0">
                <a:solidFill>
                  <a:srgbClr val="FF0000"/>
                </a:solidFill>
              </a:rPr>
              <a:t>RF cavities are operated in the Meissner state</a:t>
            </a:r>
            <a:endParaRPr lang="en-CA" sz="2000" dirty="0">
              <a:solidFill>
                <a:srgbClr val="FF0000"/>
              </a:solidFill>
            </a:endParaRPr>
          </a:p>
        </p:txBody>
      </p:sp>
      <p:sp>
        <p:nvSpPr>
          <p:cNvPr id="7" name="TextBox 6"/>
          <p:cNvSpPr txBox="1"/>
          <p:nvPr/>
        </p:nvSpPr>
        <p:spPr>
          <a:xfrm>
            <a:off x="6156176" y="5313982"/>
            <a:ext cx="2520280"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CA" dirty="0" smtClean="0"/>
              <a:t>Can the Meissner state persist metastable beyond </a:t>
            </a:r>
            <a:r>
              <a:rPr lang="en-CA" i="1" dirty="0" smtClean="0"/>
              <a:t>H</a:t>
            </a:r>
            <a:r>
              <a:rPr lang="en-CA" baseline="-25000" dirty="0" smtClean="0"/>
              <a:t>c1</a:t>
            </a:r>
            <a:r>
              <a:rPr lang="en-CA" dirty="0" smtClean="0"/>
              <a:t>?</a:t>
            </a:r>
            <a:endParaRPr lang="en-CA" dirty="0"/>
          </a:p>
        </p:txBody>
      </p:sp>
      <p:pic>
        <p:nvPicPr>
          <p:cNvPr id="12" name="Picture 2" descr="https://upload.wikimedia.org/wikipedia/commons/4/46/Magnetisation_and_superconductors.png"/>
          <p:cNvPicPr>
            <a:picLocks noChangeAspect="1" noChangeArrowheads="1"/>
          </p:cNvPicPr>
          <p:nvPr/>
        </p:nvPicPr>
        <p:blipFill rotWithShape="1">
          <a:blip r:embed="rId2">
            <a:extLst>
              <a:ext uri="{28A0092B-C50C-407E-A947-70E740481C1C}">
                <a14:useLocalDpi xmlns:a14="http://schemas.microsoft.com/office/drawing/2010/main" val="0"/>
              </a:ext>
            </a:extLst>
          </a:blip>
          <a:srcRect l="3112" t="9775" r="85983" b="67213"/>
          <a:stretch/>
        </p:blipFill>
        <p:spPr bwMode="auto">
          <a:xfrm>
            <a:off x="1320976" y="836712"/>
            <a:ext cx="715992" cy="11128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upload.wikimedia.org/wikipedia/commons/4/46/Magnetisation_and_superconductors.png"/>
          <p:cNvPicPr>
            <a:picLocks noChangeAspect="1" noChangeArrowheads="1"/>
          </p:cNvPicPr>
          <p:nvPr/>
        </p:nvPicPr>
        <p:blipFill rotWithShape="1">
          <a:blip r:embed="rId2">
            <a:extLst>
              <a:ext uri="{28A0092B-C50C-407E-A947-70E740481C1C}">
                <a14:useLocalDpi xmlns:a14="http://schemas.microsoft.com/office/drawing/2010/main" val="0"/>
              </a:ext>
            </a:extLst>
          </a:blip>
          <a:srcRect t="33250"/>
          <a:stretch/>
        </p:blipFill>
        <p:spPr bwMode="auto">
          <a:xfrm>
            <a:off x="1115616" y="1296248"/>
            <a:ext cx="6565561" cy="322787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199214" y="3077778"/>
            <a:ext cx="1178977" cy="461665"/>
          </a:xfrm>
          <a:prstGeom prst="rect">
            <a:avLst/>
          </a:prstGeom>
          <a:noFill/>
        </p:spPr>
        <p:txBody>
          <a:bodyPr wrap="none" rtlCol="0">
            <a:spAutoFit/>
          </a:bodyPr>
          <a:lstStyle/>
          <a:p>
            <a:r>
              <a:rPr lang="en-US" sz="2400" b="1" dirty="0" smtClean="0">
                <a:solidFill>
                  <a:srgbClr val="FF0000"/>
                </a:solidFill>
              </a:rPr>
              <a:t>Cavities</a:t>
            </a:r>
            <a:endParaRPr lang="en-US" sz="2400" b="1" dirty="0">
              <a:solidFill>
                <a:srgbClr val="FF0000"/>
              </a:solidFill>
            </a:endParaRPr>
          </a:p>
        </p:txBody>
      </p:sp>
      <p:sp>
        <p:nvSpPr>
          <p:cNvPr id="9" name="TextBox 8"/>
          <p:cNvSpPr txBox="1"/>
          <p:nvPr/>
        </p:nvSpPr>
        <p:spPr>
          <a:xfrm>
            <a:off x="4504441" y="2781120"/>
            <a:ext cx="1276247" cy="461665"/>
          </a:xfrm>
          <a:prstGeom prst="rect">
            <a:avLst/>
          </a:prstGeom>
          <a:noFill/>
        </p:spPr>
        <p:txBody>
          <a:bodyPr wrap="none" rtlCol="0">
            <a:spAutoFit/>
          </a:bodyPr>
          <a:lstStyle/>
          <a:p>
            <a:r>
              <a:rPr lang="en-US" sz="2400" dirty="0" smtClean="0">
                <a:solidFill>
                  <a:srgbClr val="0033CC"/>
                </a:solidFill>
              </a:rPr>
              <a:t>Magnets</a:t>
            </a:r>
            <a:endParaRPr lang="en-US" sz="2400" dirty="0">
              <a:solidFill>
                <a:srgbClr val="0033CC"/>
              </a:solidFill>
            </a:endParaRPr>
          </a:p>
        </p:txBody>
      </p:sp>
      <p:pic>
        <p:nvPicPr>
          <p:cNvPr id="11" name="Picture 2" descr="https://upload.wikimedia.org/wikipedia/commons/4/46/Magnetisation_and_superconductors.pn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5481" b="77751"/>
          <a:stretch/>
        </p:blipFill>
        <p:spPr bwMode="auto">
          <a:xfrm>
            <a:off x="4384504" y="1178271"/>
            <a:ext cx="3282781" cy="810884"/>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T. Junginger – IAS Saskatoon </a:t>
            </a:r>
            <a:endParaRPr lang="en-CA" dirty="0"/>
          </a:p>
        </p:txBody>
      </p:sp>
      <p:sp>
        <p:nvSpPr>
          <p:cNvPr id="13" name="Slide Number Placeholder 12"/>
          <p:cNvSpPr>
            <a:spLocks noGrp="1"/>
          </p:cNvSpPr>
          <p:nvPr>
            <p:ph type="sldNum" sz="quarter" idx="12"/>
          </p:nvPr>
        </p:nvSpPr>
        <p:spPr/>
        <p:txBody>
          <a:bodyPr/>
          <a:lstStyle/>
          <a:p>
            <a:fld id="{A5133171-1A2B-45AF-BC19-83A39A9692BB}" type="slidenum">
              <a:rPr lang="en-CA" smtClean="0"/>
              <a:pPr/>
              <a:t>68</a:t>
            </a:fld>
            <a:r>
              <a:rPr lang="en-CA" smtClean="0"/>
              <a:t>/62</a:t>
            </a:r>
            <a:endParaRPr lang="en-CA" dirty="0"/>
          </a:p>
        </p:txBody>
      </p:sp>
    </p:spTree>
    <p:extLst>
      <p:ext uri="{BB962C8B-B14F-4D97-AF65-F5344CB8AC3E}">
        <p14:creationId xmlns:p14="http://schemas.microsoft.com/office/powerpoint/2010/main" val="249547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990600"/>
          </a:xfrm>
        </p:spPr>
        <p:txBody>
          <a:bodyPr/>
          <a:lstStyle/>
          <a:p>
            <a:r>
              <a:rPr lang="en-US" dirty="0" smtClean="0"/>
              <a:t>The superheating field</a:t>
            </a:r>
            <a:endParaRPr lang="en-US" dirty="0"/>
          </a:p>
        </p:txBody>
      </p:sp>
      <p:pic>
        <p:nvPicPr>
          <p:cNvPr id="7" name="Picture 6"/>
          <p:cNvPicPr>
            <a:picLocks noChangeAspect="1"/>
          </p:cNvPicPr>
          <p:nvPr/>
        </p:nvPicPr>
        <p:blipFill>
          <a:blip r:embed="rId2"/>
          <a:stretch>
            <a:fillRect/>
          </a:stretch>
        </p:blipFill>
        <p:spPr>
          <a:xfrm>
            <a:off x="0" y="1772816"/>
            <a:ext cx="5509782" cy="3970744"/>
          </a:xfrm>
          <a:prstGeom prst="rect">
            <a:avLst/>
          </a:prstGeom>
        </p:spPr>
      </p:pic>
      <p:pic>
        <p:nvPicPr>
          <p:cNvPr id="8" name="Picture 3"/>
          <p:cNvPicPr preferRelativeResize="0">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837112" y="836712"/>
            <a:ext cx="4343400" cy="5511800"/>
          </a:xfrm>
          <a:ln/>
        </p:spPr>
      </p:pic>
      <p:sp>
        <p:nvSpPr>
          <p:cNvPr id="3" name="TextBox 2"/>
          <p:cNvSpPr txBox="1"/>
          <p:nvPr/>
        </p:nvSpPr>
        <p:spPr>
          <a:xfrm>
            <a:off x="1948218" y="760636"/>
            <a:ext cx="2839806" cy="230832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CA" sz="1600" dirty="0"/>
              <a:t>The superheating field </a:t>
            </a:r>
            <a:r>
              <a:rPr lang="en-CA" sz="1600" i="1" dirty="0" err="1"/>
              <a:t>H</a:t>
            </a:r>
            <a:r>
              <a:rPr lang="en-CA" sz="1600" baseline="-25000" dirty="0" err="1"/>
              <a:t>sh</a:t>
            </a:r>
            <a:r>
              <a:rPr lang="en-CA" sz="1600" dirty="0"/>
              <a:t> is set by the competition between magnetic pressure (imposed by the external magnetic field</a:t>
            </a:r>
            <a:r>
              <a:rPr lang="en-CA" sz="1600" dirty="0" smtClean="0"/>
              <a:t>), the </a:t>
            </a:r>
            <a:r>
              <a:rPr lang="en-CA" sz="1600" dirty="0"/>
              <a:t>energy cost to destroy superconductivity, and the attractive force due to the zero-current boundary condition at the </a:t>
            </a:r>
            <a:r>
              <a:rPr lang="en-CA" sz="1600" dirty="0" smtClean="0"/>
              <a:t>interface.</a:t>
            </a:r>
            <a:endParaRPr lang="en-CA" sz="1600" dirty="0"/>
          </a:p>
        </p:txBody>
      </p:sp>
      <p:sp>
        <p:nvSpPr>
          <p:cNvPr id="5" name="TextBox 4"/>
          <p:cNvSpPr txBox="1"/>
          <p:nvPr/>
        </p:nvSpPr>
        <p:spPr>
          <a:xfrm>
            <a:off x="494322" y="3400831"/>
            <a:ext cx="7904354"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285750" indent="-285750">
              <a:buFont typeface="Arial" panose="020B0604020202020204" pitchFamily="34" charset="0"/>
              <a:buChar char="•"/>
            </a:pPr>
            <a:r>
              <a:rPr lang="en-CA" i="1" dirty="0" smtClean="0"/>
              <a:t>H</a:t>
            </a:r>
            <a:r>
              <a:rPr lang="en-CA" baseline="-25000" dirty="0" smtClean="0"/>
              <a:t>c1</a:t>
            </a:r>
            <a:r>
              <a:rPr lang="en-CA" dirty="0" smtClean="0"/>
              <a:t> is the field where it is energetically favourable for the flux to be in the superconductor</a:t>
            </a:r>
          </a:p>
          <a:p>
            <a:pPr marL="285750" indent="-285750">
              <a:buFont typeface="Arial" panose="020B0604020202020204" pitchFamily="34" charset="0"/>
              <a:buChar char="•"/>
            </a:pPr>
            <a:r>
              <a:rPr lang="en-CA" i="1" dirty="0" err="1" smtClean="0"/>
              <a:t>H</a:t>
            </a:r>
            <a:r>
              <a:rPr lang="en-CA" baseline="-25000" dirty="0" err="1" smtClean="0"/>
              <a:t>sh</a:t>
            </a:r>
            <a:r>
              <a:rPr lang="en-CA" baseline="-25000" dirty="0" smtClean="0"/>
              <a:t> </a:t>
            </a:r>
            <a:r>
              <a:rPr lang="en-CA" dirty="0" smtClean="0"/>
              <a:t>is the field where the Bean-Livingston barrier for flux entry disappears</a:t>
            </a:r>
          </a:p>
          <a:p>
            <a:pPr marL="285750" indent="-285750">
              <a:buFont typeface="Arial" panose="020B0604020202020204" pitchFamily="34" charset="0"/>
              <a:buChar char="•"/>
            </a:pPr>
            <a:r>
              <a:rPr lang="en-CA" dirty="0" smtClean="0"/>
              <a:t>Defects can serve as entry points for flux preventing superheating </a:t>
            </a:r>
            <a:endParaRPr lang="en-CA" dirty="0"/>
          </a:p>
        </p:txBody>
      </p:sp>
      <p:sp>
        <p:nvSpPr>
          <p:cNvPr id="9" name="TextBox 8"/>
          <p:cNvSpPr txBox="1"/>
          <p:nvPr/>
        </p:nvSpPr>
        <p:spPr>
          <a:xfrm>
            <a:off x="264221" y="4725144"/>
            <a:ext cx="8628259" cy="9541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CA" sz="2800" dirty="0" smtClean="0"/>
              <a:t>Suggested further reading: </a:t>
            </a:r>
          </a:p>
          <a:p>
            <a:r>
              <a:rPr lang="en-CA" sz="2800" dirty="0" smtClean="0"/>
              <a:t>B. </a:t>
            </a:r>
            <a:r>
              <a:rPr lang="en-CA" sz="2800" dirty="0" err="1" smtClean="0"/>
              <a:t>Liarte</a:t>
            </a:r>
            <a:r>
              <a:rPr lang="en-CA" sz="2800" dirty="0" smtClean="0"/>
              <a:t> et al. - </a:t>
            </a:r>
            <a:r>
              <a:rPr lang="fr-FR" sz="2800" dirty="0" err="1" smtClean="0"/>
              <a:t>Supercond</a:t>
            </a:r>
            <a:r>
              <a:rPr lang="fr-FR" sz="2800" dirty="0"/>
              <a:t>. </a:t>
            </a:r>
            <a:r>
              <a:rPr lang="fr-FR" sz="2800" dirty="0" err="1"/>
              <a:t>Sci</a:t>
            </a:r>
            <a:r>
              <a:rPr lang="fr-FR" sz="2800" dirty="0"/>
              <a:t>. </a:t>
            </a:r>
            <a:r>
              <a:rPr lang="fr-FR" sz="2800" dirty="0" err="1"/>
              <a:t>Technol</a:t>
            </a:r>
            <a:r>
              <a:rPr lang="fr-FR" sz="2800" dirty="0"/>
              <a:t>. 30 (2017) </a:t>
            </a:r>
            <a:r>
              <a:rPr lang="fr-FR" sz="2800" dirty="0" smtClean="0"/>
              <a:t>033002</a:t>
            </a:r>
            <a:endParaRPr lang="en-CA" sz="2800" dirty="0" smtClean="0"/>
          </a:p>
        </p:txBody>
      </p:sp>
      <p:sp>
        <p:nvSpPr>
          <p:cNvPr id="4" name="Footer Placeholder 3"/>
          <p:cNvSpPr>
            <a:spLocks noGrp="1"/>
          </p:cNvSpPr>
          <p:nvPr>
            <p:ph type="ftr" sz="quarter" idx="11"/>
          </p:nvPr>
        </p:nvSpPr>
        <p:spPr/>
        <p:txBody>
          <a:bodyPr/>
          <a:lstStyle/>
          <a:p>
            <a:r>
              <a:rPr lang="en-US" smtClean="0"/>
              <a:t>T. Junginger – IAS Saskatoon </a:t>
            </a:r>
            <a:endParaRPr lang="en-CA" dirty="0"/>
          </a:p>
        </p:txBody>
      </p:sp>
      <p:sp>
        <p:nvSpPr>
          <p:cNvPr id="6" name="Slide Number Placeholder 5"/>
          <p:cNvSpPr>
            <a:spLocks noGrp="1"/>
          </p:cNvSpPr>
          <p:nvPr>
            <p:ph type="sldNum" sz="quarter" idx="12"/>
          </p:nvPr>
        </p:nvSpPr>
        <p:spPr/>
        <p:txBody>
          <a:bodyPr/>
          <a:lstStyle/>
          <a:p>
            <a:fld id="{A5133171-1A2B-45AF-BC19-83A39A9692BB}" type="slidenum">
              <a:rPr lang="en-CA" smtClean="0"/>
              <a:pPr/>
              <a:t>69</a:t>
            </a:fld>
            <a:r>
              <a:rPr lang="en-CA" smtClean="0"/>
              <a:t>/62</a:t>
            </a:r>
            <a:endParaRPr lang="en-CA" dirty="0"/>
          </a:p>
        </p:txBody>
      </p:sp>
    </p:spTree>
    <p:extLst>
      <p:ext uri="{BB962C8B-B14F-4D97-AF65-F5344CB8AC3E}">
        <p14:creationId xmlns:p14="http://schemas.microsoft.com/office/powerpoint/2010/main" val="254134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Outline</a:t>
            </a:r>
            <a:endParaRPr lang="en-CA" b="1" dirty="0"/>
          </a:p>
        </p:txBody>
      </p:sp>
      <p:sp>
        <p:nvSpPr>
          <p:cNvPr id="3" name="Content Placeholder 2"/>
          <p:cNvSpPr>
            <a:spLocks noGrp="1"/>
          </p:cNvSpPr>
          <p:nvPr>
            <p:ph idx="1"/>
          </p:nvPr>
        </p:nvSpPr>
        <p:spPr/>
        <p:txBody>
          <a:bodyPr>
            <a:normAutofit fontScale="70000" lnSpcReduction="20000"/>
          </a:bodyPr>
          <a:lstStyle/>
          <a:p>
            <a:r>
              <a:rPr lang="en-CA" b="1" dirty="0" smtClean="0"/>
              <a:t>Quick recap of London theory and demonstration of the Meissner effect</a:t>
            </a:r>
          </a:p>
          <a:p>
            <a:r>
              <a:rPr lang="en-CA" dirty="0" smtClean="0"/>
              <a:t>Surface Resistance </a:t>
            </a:r>
          </a:p>
          <a:p>
            <a:pPr lvl="1"/>
            <a:r>
              <a:rPr lang="en-CA" dirty="0" smtClean="0"/>
              <a:t>Electrodynamics of normal conductors</a:t>
            </a:r>
          </a:p>
          <a:p>
            <a:pPr lvl="2"/>
            <a:r>
              <a:rPr lang="en-CA" dirty="0" smtClean="0"/>
              <a:t>Normal and anomalous skin effect</a:t>
            </a:r>
          </a:p>
          <a:p>
            <a:pPr lvl="1"/>
            <a:r>
              <a:rPr lang="en-CA" dirty="0" smtClean="0"/>
              <a:t>Electrodynamics of superconductors </a:t>
            </a:r>
          </a:p>
          <a:p>
            <a:pPr lvl="2"/>
            <a:r>
              <a:rPr lang="en-CA" dirty="0"/>
              <a:t>Surface impedance of superconductors in the two fluid model and the BCS theory</a:t>
            </a:r>
          </a:p>
          <a:p>
            <a:pPr lvl="2"/>
            <a:r>
              <a:rPr lang="en-CA" dirty="0" smtClean="0"/>
              <a:t>Residual resistance </a:t>
            </a:r>
          </a:p>
          <a:p>
            <a:pPr lvl="2"/>
            <a:r>
              <a:rPr lang="en-CA" dirty="0" smtClean="0"/>
              <a:t>Field dependence of surface resistance </a:t>
            </a:r>
          </a:p>
          <a:p>
            <a:r>
              <a:rPr lang="en-CA" dirty="0" smtClean="0"/>
              <a:t>Maximum RF field</a:t>
            </a:r>
          </a:p>
          <a:p>
            <a:pPr lvl="1"/>
            <a:r>
              <a:rPr lang="en-CA" dirty="0" smtClean="0"/>
              <a:t>DC critical fields, </a:t>
            </a:r>
            <a:r>
              <a:rPr lang="en-CA" dirty="0" err="1" smtClean="0"/>
              <a:t>Hc</a:t>
            </a:r>
            <a:r>
              <a:rPr lang="en-CA" dirty="0" smtClean="0"/>
              <a:t>, Hc1, Hc2, </a:t>
            </a:r>
            <a:r>
              <a:rPr lang="en-CA" dirty="0" err="1" smtClean="0"/>
              <a:t>Hsh</a:t>
            </a:r>
            <a:endParaRPr lang="en-CA" dirty="0" smtClean="0"/>
          </a:p>
          <a:p>
            <a:pPr lvl="1"/>
            <a:r>
              <a:rPr lang="en-CA" dirty="0" smtClean="0"/>
              <a:t>Critical field under RF </a:t>
            </a:r>
          </a:p>
          <a:p>
            <a:r>
              <a:rPr lang="en-CA" dirty="0" smtClean="0"/>
              <a:t>Materials for SRF </a:t>
            </a:r>
          </a:p>
          <a:p>
            <a:pPr lvl="1"/>
            <a:r>
              <a:rPr lang="en-CA" dirty="0" smtClean="0"/>
              <a:t>Why niobium</a:t>
            </a:r>
          </a:p>
          <a:p>
            <a:pPr lvl="1"/>
            <a:r>
              <a:rPr lang="en-CA" dirty="0" smtClean="0"/>
              <a:t>Materials beyond niobium</a:t>
            </a:r>
          </a:p>
          <a:p>
            <a:pPr lvl="1"/>
            <a:r>
              <a:rPr lang="en-CA" dirty="0" smtClean="0"/>
              <a:t>Multilayers</a:t>
            </a:r>
          </a:p>
        </p:txBody>
      </p:sp>
      <p:sp>
        <p:nvSpPr>
          <p:cNvPr id="4" name="Footer Placeholder 3"/>
          <p:cNvSpPr>
            <a:spLocks noGrp="1"/>
          </p:cNvSpPr>
          <p:nvPr>
            <p:ph type="ftr" sz="quarter" idx="11"/>
          </p:nvPr>
        </p:nvSpPr>
        <p:spPr/>
        <p:txBody>
          <a:bodyPr/>
          <a:lstStyle/>
          <a:p>
            <a:r>
              <a:rPr lang="en-US" smtClean="0"/>
              <a:t>T. Junginger – IAS Saskatoon </a:t>
            </a:r>
            <a:endParaRPr lang="en-CA" dirty="0"/>
          </a:p>
        </p:txBody>
      </p:sp>
      <p:sp>
        <p:nvSpPr>
          <p:cNvPr id="5" name="Slide Number Placeholder 4"/>
          <p:cNvSpPr>
            <a:spLocks noGrp="1"/>
          </p:cNvSpPr>
          <p:nvPr>
            <p:ph type="sldNum" sz="quarter" idx="12"/>
          </p:nvPr>
        </p:nvSpPr>
        <p:spPr/>
        <p:txBody>
          <a:bodyPr/>
          <a:lstStyle/>
          <a:p>
            <a:fld id="{A5133171-1A2B-45AF-BC19-83A39A9692BB}" type="slidenum">
              <a:rPr lang="en-CA" smtClean="0"/>
              <a:pPr/>
              <a:t>7</a:t>
            </a:fld>
            <a:r>
              <a:rPr lang="en-CA" smtClean="0"/>
              <a:t>/62</a:t>
            </a:r>
            <a:endParaRPr lang="en-CA" dirty="0"/>
          </a:p>
        </p:txBody>
      </p:sp>
    </p:spTree>
    <p:extLst>
      <p:ext uri="{BB962C8B-B14F-4D97-AF65-F5344CB8AC3E}">
        <p14:creationId xmlns:p14="http://schemas.microsoft.com/office/powerpoint/2010/main" val="41273097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superheating field</a:t>
            </a:r>
            <a:endParaRPr lang="en-CA" dirty="0"/>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980728"/>
            <a:ext cx="889049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99592" y="4221088"/>
            <a:ext cx="3072636" cy="923330"/>
          </a:xfrm>
          <a:prstGeom prst="rect">
            <a:avLst/>
          </a:prstGeom>
          <a:noFill/>
        </p:spPr>
        <p:txBody>
          <a:bodyPr wrap="none" rtlCol="0">
            <a:spAutoFit/>
          </a:bodyPr>
          <a:lstStyle/>
          <a:p>
            <a:r>
              <a:rPr lang="en-CA" u="sng" dirty="0" smtClean="0"/>
              <a:t>Niobium: </a:t>
            </a:r>
          </a:p>
          <a:p>
            <a:pPr marL="742950" lvl="1" indent="-285750">
              <a:buFont typeface="Arial" panose="020B0604020202020204" pitchFamily="34" charset="0"/>
              <a:buChar char="•"/>
            </a:pPr>
            <a:r>
              <a:rPr lang="en-CA" dirty="0" smtClean="0"/>
              <a:t>Close to </a:t>
            </a:r>
            <a:r>
              <a:rPr lang="en-CA" i="1" dirty="0" smtClean="0"/>
              <a:t>T</a:t>
            </a:r>
            <a:r>
              <a:rPr lang="en-CA" baseline="-25000" dirty="0" smtClean="0"/>
              <a:t>c</a:t>
            </a:r>
            <a:r>
              <a:rPr lang="en-CA" dirty="0" smtClean="0"/>
              <a:t> </a:t>
            </a:r>
            <a:r>
              <a:rPr lang="en-CA" i="1" dirty="0" err="1" smtClean="0"/>
              <a:t>H</a:t>
            </a:r>
            <a:r>
              <a:rPr lang="en-CA" baseline="-25000" dirty="0" err="1" smtClean="0"/>
              <a:t>entry</a:t>
            </a:r>
            <a:r>
              <a:rPr lang="en-CA" dirty="0" smtClean="0"/>
              <a:t>=</a:t>
            </a:r>
            <a:r>
              <a:rPr lang="en-CA" i="1" dirty="0" err="1" smtClean="0"/>
              <a:t>H</a:t>
            </a:r>
            <a:r>
              <a:rPr lang="en-CA" baseline="-25000" dirty="0" err="1" smtClean="0"/>
              <a:t>sh</a:t>
            </a:r>
            <a:endParaRPr lang="en-CA" baseline="-25000" dirty="0"/>
          </a:p>
          <a:p>
            <a:pPr marL="742950" lvl="1" indent="-285750">
              <a:buFont typeface="Arial" panose="020B0604020202020204" pitchFamily="34" charset="0"/>
              <a:buChar char="•"/>
            </a:pPr>
            <a:r>
              <a:rPr lang="en-CA" i="1" dirty="0" smtClean="0"/>
              <a:t>T</a:t>
            </a:r>
            <a:r>
              <a:rPr lang="en-CA" dirty="0" smtClean="0"/>
              <a:t>&lt;&lt;</a:t>
            </a:r>
            <a:r>
              <a:rPr lang="en-CA" i="1" dirty="0" smtClean="0"/>
              <a:t>T</a:t>
            </a:r>
            <a:r>
              <a:rPr lang="en-CA" baseline="-25000" dirty="0" smtClean="0"/>
              <a:t>c </a:t>
            </a:r>
            <a:r>
              <a:rPr lang="en-CA" dirty="0" smtClean="0"/>
              <a:t>usually </a:t>
            </a:r>
            <a:r>
              <a:rPr lang="en-CA" i="1" dirty="0" err="1" smtClean="0"/>
              <a:t>H</a:t>
            </a:r>
            <a:r>
              <a:rPr lang="en-CA" baseline="-25000" dirty="0" err="1" smtClean="0"/>
              <a:t>entry</a:t>
            </a:r>
            <a:r>
              <a:rPr lang="en-CA" dirty="0" smtClean="0"/>
              <a:t>&lt;</a:t>
            </a:r>
            <a:r>
              <a:rPr lang="en-CA" i="1" dirty="0" err="1" smtClean="0"/>
              <a:t>H</a:t>
            </a:r>
            <a:r>
              <a:rPr lang="en-CA" baseline="-25000" dirty="0" err="1" smtClean="0"/>
              <a:t>sh</a:t>
            </a:r>
            <a:endParaRPr lang="en-CA" baseline="-25000" dirty="0"/>
          </a:p>
        </p:txBody>
      </p:sp>
      <p:sp>
        <p:nvSpPr>
          <p:cNvPr id="8" name="TextBox 7"/>
          <p:cNvSpPr txBox="1"/>
          <p:nvPr/>
        </p:nvSpPr>
        <p:spPr>
          <a:xfrm>
            <a:off x="5004048" y="4221088"/>
            <a:ext cx="2858090" cy="923330"/>
          </a:xfrm>
          <a:prstGeom prst="rect">
            <a:avLst/>
          </a:prstGeom>
          <a:noFill/>
        </p:spPr>
        <p:txBody>
          <a:bodyPr wrap="none" rtlCol="0">
            <a:spAutoFit/>
          </a:bodyPr>
          <a:lstStyle/>
          <a:p>
            <a:r>
              <a:rPr lang="en-CA" u="sng" dirty="0" smtClean="0"/>
              <a:t>Nb</a:t>
            </a:r>
            <a:r>
              <a:rPr lang="en-CA" u="sng" baseline="-25000" dirty="0" smtClean="0"/>
              <a:t>3</a:t>
            </a:r>
            <a:r>
              <a:rPr lang="en-CA" u="sng" dirty="0" smtClean="0"/>
              <a:t>Sn: </a:t>
            </a:r>
          </a:p>
          <a:p>
            <a:pPr marL="742950" lvl="1" indent="-285750">
              <a:buFont typeface="Arial" panose="020B0604020202020204" pitchFamily="34" charset="0"/>
              <a:buChar char="•"/>
            </a:pPr>
            <a:r>
              <a:rPr lang="en-CA" dirty="0" smtClean="0"/>
              <a:t>Close to </a:t>
            </a:r>
            <a:r>
              <a:rPr lang="en-CA" i="1" dirty="0" smtClean="0"/>
              <a:t>T</a:t>
            </a:r>
            <a:r>
              <a:rPr lang="en-CA" baseline="-25000" dirty="0" smtClean="0"/>
              <a:t>c</a:t>
            </a:r>
            <a:r>
              <a:rPr lang="en-CA" dirty="0" smtClean="0"/>
              <a:t> </a:t>
            </a:r>
            <a:r>
              <a:rPr lang="en-CA" i="1" dirty="0" err="1" smtClean="0"/>
              <a:t>H</a:t>
            </a:r>
            <a:r>
              <a:rPr lang="en-CA" baseline="-25000" dirty="0" err="1" smtClean="0"/>
              <a:t>entry</a:t>
            </a:r>
            <a:r>
              <a:rPr lang="en-CA" dirty="0" smtClean="0"/>
              <a:t>=</a:t>
            </a:r>
            <a:r>
              <a:rPr lang="en-CA" i="1" dirty="0" err="1" smtClean="0"/>
              <a:t>H</a:t>
            </a:r>
            <a:r>
              <a:rPr lang="en-CA" baseline="-25000" dirty="0" err="1" smtClean="0"/>
              <a:t>sh</a:t>
            </a:r>
            <a:endParaRPr lang="en-CA" baseline="-25000" dirty="0"/>
          </a:p>
          <a:p>
            <a:pPr marL="742950" lvl="1" indent="-285750">
              <a:buFont typeface="Arial" panose="020B0604020202020204" pitchFamily="34" charset="0"/>
              <a:buChar char="•"/>
            </a:pPr>
            <a:r>
              <a:rPr lang="en-CA" i="1" dirty="0" smtClean="0"/>
              <a:t>T</a:t>
            </a:r>
            <a:r>
              <a:rPr lang="en-CA" dirty="0" smtClean="0"/>
              <a:t>&lt;&lt;</a:t>
            </a:r>
            <a:r>
              <a:rPr lang="en-CA" i="1" dirty="0" smtClean="0"/>
              <a:t>T</a:t>
            </a:r>
            <a:r>
              <a:rPr lang="en-CA" baseline="-25000" dirty="0" smtClean="0"/>
              <a:t>c </a:t>
            </a:r>
            <a:r>
              <a:rPr lang="en-CA" dirty="0" smtClean="0"/>
              <a:t> </a:t>
            </a:r>
            <a:r>
              <a:rPr lang="en-CA" i="1" dirty="0" err="1" smtClean="0"/>
              <a:t>H</a:t>
            </a:r>
            <a:r>
              <a:rPr lang="en-CA" baseline="-25000" dirty="0" err="1" smtClean="0"/>
              <a:t>entry</a:t>
            </a:r>
            <a:r>
              <a:rPr lang="en-CA" dirty="0" smtClean="0"/>
              <a:t>&lt;&lt;</a:t>
            </a:r>
            <a:r>
              <a:rPr lang="en-CA" i="1" dirty="0" err="1" smtClean="0"/>
              <a:t>H</a:t>
            </a:r>
            <a:r>
              <a:rPr lang="en-CA" baseline="-25000" dirty="0" err="1" smtClean="0"/>
              <a:t>sh</a:t>
            </a:r>
            <a:endParaRPr lang="en-CA" baseline="-25000" dirty="0" smtClean="0"/>
          </a:p>
        </p:txBody>
      </p:sp>
      <p:sp>
        <p:nvSpPr>
          <p:cNvPr id="7" name="TextBox 6"/>
          <p:cNvSpPr txBox="1"/>
          <p:nvPr/>
        </p:nvSpPr>
        <p:spPr>
          <a:xfrm>
            <a:off x="256893" y="5301208"/>
            <a:ext cx="8581388" cy="923330"/>
          </a:xfrm>
          <a:prstGeom prst="rect">
            <a:avLst/>
          </a:prstGeom>
          <a:noFill/>
        </p:spPr>
        <p:txBody>
          <a:bodyPr wrap="none" rtlCol="0">
            <a:spAutoFit/>
          </a:bodyPr>
          <a:lstStyle/>
          <a:p>
            <a:pPr marL="285750" indent="-285750">
              <a:buFont typeface="Arial" panose="020B0604020202020204" pitchFamily="34" charset="0"/>
              <a:buChar char="•"/>
            </a:pPr>
            <a:r>
              <a:rPr lang="en-CA" dirty="0" smtClean="0"/>
              <a:t>RF heating proportional to </a:t>
            </a:r>
            <a:r>
              <a:rPr lang="en-CA" i="1" dirty="0" smtClean="0"/>
              <a:t>H</a:t>
            </a:r>
            <a:r>
              <a:rPr lang="en-CA" baseline="30000" dirty="0" smtClean="0"/>
              <a:t>2</a:t>
            </a:r>
            <a:r>
              <a:rPr lang="en-CA" dirty="0" smtClean="0"/>
              <a:t>. Close to </a:t>
            </a:r>
            <a:r>
              <a:rPr lang="en-CA" i="1" dirty="0" smtClean="0"/>
              <a:t>T</a:t>
            </a:r>
            <a:r>
              <a:rPr lang="en-CA" baseline="-25000" dirty="0" smtClean="0"/>
              <a:t>c</a:t>
            </a:r>
            <a:r>
              <a:rPr lang="en-CA" dirty="0"/>
              <a:t> </a:t>
            </a:r>
            <a:r>
              <a:rPr lang="en-CA" dirty="0" smtClean="0"/>
              <a:t>less power is dissipated. Flux entry less likely.</a:t>
            </a:r>
          </a:p>
          <a:p>
            <a:pPr marL="285750" indent="-285750">
              <a:buFont typeface="Arial" panose="020B0604020202020204" pitchFamily="34" charset="0"/>
              <a:buChar char="•"/>
            </a:pPr>
            <a:r>
              <a:rPr lang="en-CA" dirty="0" smtClean="0"/>
              <a:t>Coherence length of Nb</a:t>
            </a:r>
            <a:r>
              <a:rPr lang="en-CA" baseline="-25000" dirty="0" smtClean="0"/>
              <a:t>3</a:t>
            </a:r>
            <a:r>
              <a:rPr lang="en-CA" dirty="0" smtClean="0"/>
              <a:t>Sn smaller than Nb. Flux entry at defects more likely.</a:t>
            </a:r>
          </a:p>
          <a:p>
            <a:pPr marL="285750" indent="-285750">
              <a:buFont typeface="Arial" panose="020B0604020202020204" pitchFamily="34" charset="0"/>
              <a:buChar char="•"/>
            </a:pPr>
            <a:r>
              <a:rPr lang="en-CA" b="1" dirty="0" smtClean="0"/>
              <a:t>The good news is </a:t>
            </a:r>
            <a:r>
              <a:rPr lang="en-CA" b="1" i="1" dirty="0" smtClean="0"/>
              <a:t>H</a:t>
            </a:r>
            <a:r>
              <a:rPr lang="en-CA" b="1" baseline="-25000" dirty="0" smtClean="0"/>
              <a:t>c1</a:t>
            </a:r>
            <a:r>
              <a:rPr lang="en-CA" b="1" dirty="0" smtClean="0"/>
              <a:t> is not a general limitation!</a:t>
            </a:r>
          </a:p>
        </p:txBody>
      </p:sp>
      <p:sp>
        <p:nvSpPr>
          <p:cNvPr id="3" name="Rectangle 2"/>
          <p:cNvSpPr/>
          <p:nvPr/>
        </p:nvSpPr>
        <p:spPr>
          <a:xfrm>
            <a:off x="890966" y="3488063"/>
            <a:ext cx="2173993" cy="246221"/>
          </a:xfrm>
          <a:prstGeom prst="rect">
            <a:avLst/>
          </a:prstGeom>
        </p:spPr>
        <p:txBody>
          <a:bodyPr wrap="none">
            <a:spAutoFit/>
          </a:bodyPr>
          <a:lstStyle/>
          <a:p>
            <a:r>
              <a:rPr lang="en-CA" sz="1000" dirty="0" smtClean="0"/>
              <a:t>S. Posen et al. PRL </a:t>
            </a:r>
            <a:r>
              <a:rPr lang="en-CA" sz="1000" dirty="0"/>
              <a:t>115, 047001 (</a:t>
            </a:r>
            <a:r>
              <a:rPr lang="en-CA" sz="1000" dirty="0" smtClean="0"/>
              <a:t>2015)</a:t>
            </a:r>
            <a:endParaRPr lang="en-CA" dirty="0"/>
          </a:p>
        </p:txBody>
      </p:sp>
      <p:sp>
        <p:nvSpPr>
          <p:cNvPr id="9" name="Footer Placeholder 8"/>
          <p:cNvSpPr>
            <a:spLocks noGrp="1"/>
          </p:cNvSpPr>
          <p:nvPr>
            <p:ph type="ftr" sz="quarter" idx="11"/>
          </p:nvPr>
        </p:nvSpPr>
        <p:spPr/>
        <p:txBody>
          <a:bodyPr/>
          <a:lstStyle/>
          <a:p>
            <a:r>
              <a:rPr lang="en-US" smtClean="0"/>
              <a:t>T. Junginger – IAS Saskatoon </a:t>
            </a:r>
            <a:endParaRPr lang="en-CA" dirty="0"/>
          </a:p>
        </p:txBody>
      </p:sp>
      <p:sp>
        <p:nvSpPr>
          <p:cNvPr id="10" name="Slide Number Placeholder 9"/>
          <p:cNvSpPr>
            <a:spLocks noGrp="1"/>
          </p:cNvSpPr>
          <p:nvPr>
            <p:ph type="sldNum" sz="quarter" idx="12"/>
          </p:nvPr>
        </p:nvSpPr>
        <p:spPr/>
        <p:txBody>
          <a:bodyPr/>
          <a:lstStyle/>
          <a:p>
            <a:fld id="{A5133171-1A2B-45AF-BC19-83A39A9692BB}" type="slidenum">
              <a:rPr lang="en-CA" smtClean="0"/>
              <a:pPr/>
              <a:t>70</a:t>
            </a:fld>
            <a:r>
              <a:rPr lang="en-CA" smtClean="0"/>
              <a:t>/62</a:t>
            </a:r>
            <a:endParaRPr lang="en-CA" dirty="0"/>
          </a:p>
        </p:txBody>
      </p:sp>
    </p:spTree>
    <p:extLst>
      <p:ext uri="{BB962C8B-B14F-4D97-AF65-F5344CB8AC3E}">
        <p14:creationId xmlns:p14="http://schemas.microsoft.com/office/powerpoint/2010/main" val="29356017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Outline</a:t>
            </a:r>
            <a:endParaRPr lang="en-CA" b="1" dirty="0"/>
          </a:p>
        </p:txBody>
      </p:sp>
      <p:sp>
        <p:nvSpPr>
          <p:cNvPr id="3" name="Content Placeholder 2"/>
          <p:cNvSpPr>
            <a:spLocks noGrp="1"/>
          </p:cNvSpPr>
          <p:nvPr>
            <p:ph idx="1"/>
          </p:nvPr>
        </p:nvSpPr>
        <p:spPr/>
        <p:txBody>
          <a:bodyPr>
            <a:normAutofit fontScale="70000" lnSpcReduction="20000"/>
          </a:bodyPr>
          <a:lstStyle/>
          <a:p>
            <a:r>
              <a:rPr lang="en-CA" dirty="0" smtClean="0"/>
              <a:t>Quick recap of London theory and demonstration of the Meissner effect</a:t>
            </a:r>
          </a:p>
          <a:p>
            <a:r>
              <a:rPr lang="en-CA" dirty="0" smtClean="0"/>
              <a:t>Surface Resistance </a:t>
            </a:r>
          </a:p>
          <a:p>
            <a:pPr lvl="1"/>
            <a:r>
              <a:rPr lang="en-CA" dirty="0" smtClean="0"/>
              <a:t>Electrodynamics of normal conductors</a:t>
            </a:r>
          </a:p>
          <a:p>
            <a:pPr lvl="2"/>
            <a:r>
              <a:rPr lang="en-CA" dirty="0" smtClean="0"/>
              <a:t>Normal and anomalous skin effect</a:t>
            </a:r>
          </a:p>
          <a:p>
            <a:pPr lvl="1"/>
            <a:r>
              <a:rPr lang="en-CA" dirty="0" smtClean="0"/>
              <a:t>Electrodynamics of superconductors </a:t>
            </a:r>
          </a:p>
          <a:p>
            <a:pPr lvl="2"/>
            <a:r>
              <a:rPr lang="en-CA" dirty="0"/>
              <a:t>Surface impedance of superconductors in the two fluid model and the BCS theory</a:t>
            </a:r>
          </a:p>
          <a:p>
            <a:pPr lvl="2"/>
            <a:r>
              <a:rPr lang="en-CA" dirty="0" smtClean="0"/>
              <a:t>Residual resistance </a:t>
            </a:r>
          </a:p>
          <a:p>
            <a:pPr lvl="2"/>
            <a:r>
              <a:rPr lang="en-CA" dirty="0" smtClean="0"/>
              <a:t>Field dependence of surface resistance </a:t>
            </a:r>
          </a:p>
          <a:p>
            <a:r>
              <a:rPr lang="en-CA" dirty="0" smtClean="0"/>
              <a:t>Maximum RF field</a:t>
            </a:r>
          </a:p>
          <a:p>
            <a:pPr lvl="1"/>
            <a:r>
              <a:rPr lang="en-CA" dirty="0" smtClean="0"/>
              <a:t>DC critical fields, </a:t>
            </a:r>
            <a:r>
              <a:rPr lang="en-CA" dirty="0" err="1" smtClean="0"/>
              <a:t>Hc</a:t>
            </a:r>
            <a:r>
              <a:rPr lang="en-CA" dirty="0" smtClean="0"/>
              <a:t>, Hc1, Hc2, </a:t>
            </a:r>
            <a:r>
              <a:rPr lang="en-CA" dirty="0" err="1" smtClean="0"/>
              <a:t>Hsh</a:t>
            </a:r>
            <a:endParaRPr lang="en-CA" dirty="0" smtClean="0"/>
          </a:p>
          <a:p>
            <a:pPr lvl="1"/>
            <a:r>
              <a:rPr lang="en-CA" dirty="0" smtClean="0"/>
              <a:t>Critical field under RF </a:t>
            </a:r>
          </a:p>
          <a:p>
            <a:r>
              <a:rPr lang="en-CA" b="1" dirty="0" smtClean="0"/>
              <a:t>Materials for SRF </a:t>
            </a:r>
          </a:p>
          <a:p>
            <a:pPr lvl="1"/>
            <a:r>
              <a:rPr lang="en-CA" b="1" dirty="0" smtClean="0"/>
              <a:t>Why niobium</a:t>
            </a:r>
          </a:p>
          <a:p>
            <a:pPr lvl="1"/>
            <a:r>
              <a:rPr lang="en-CA" b="1" dirty="0" smtClean="0"/>
              <a:t>Materials beyond niobium</a:t>
            </a:r>
          </a:p>
          <a:p>
            <a:pPr lvl="1"/>
            <a:r>
              <a:rPr lang="en-CA" b="1" dirty="0" smtClean="0"/>
              <a:t>Multilayers</a:t>
            </a:r>
          </a:p>
        </p:txBody>
      </p:sp>
      <p:sp>
        <p:nvSpPr>
          <p:cNvPr id="4" name="Footer Placeholder 3"/>
          <p:cNvSpPr>
            <a:spLocks noGrp="1"/>
          </p:cNvSpPr>
          <p:nvPr>
            <p:ph type="ftr" sz="quarter" idx="11"/>
          </p:nvPr>
        </p:nvSpPr>
        <p:spPr/>
        <p:txBody>
          <a:bodyPr/>
          <a:lstStyle/>
          <a:p>
            <a:r>
              <a:rPr lang="en-US" smtClean="0"/>
              <a:t>T. Junginger – IAS Saskatoon </a:t>
            </a:r>
            <a:endParaRPr lang="en-CA" dirty="0"/>
          </a:p>
        </p:txBody>
      </p:sp>
      <p:sp>
        <p:nvSpPr>
          <p:cNvPr id="5" name="Slide Number Placeholder 4"/>
          <p:cNvSpPr>
            <a:spLocks noGrp="1"/>
          </p:cNvSpPr>
          <p:nvPr>
            <p:ph type="sldNum" sz="quarter" idx="12"/>
          </p:nvPr>
        </p:nvSpPr>
        <p:spPr/>
        <p:txBody>
          <a:bodyPr/>
          <a:lstStyle/>
          <a:p>
            <a:fld id="{A5133171-1A2B-45AF-BC19-83A39A9692BB}" type="slidenum">
              <a:rPr lang="en-CA" smtClean="0"/>
              <a:pPr/>
              <a:t>71</a:t>
            </a:fld>
            <a:r>
              <a:rPr lang="en-CA" smtClean="0"/>
              <a:t>/62</a:t>
            </a:r>
            <a:endParaRPr lang="en-CA" dirty="0"/>
          </a:p>
        </p:txBody>
      </p:sp>
    </p:spTree>
    <p:extLst>
      <p:ext uri="{BB962C8B-B14F-4D97-AF65-F5344CB8AC3E}">
        <p14:creationId xmlns:p14="http://schemas.microsoft.com/office/powerpoint/2010/main" val="285926337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Nb</a:t>
            </a:r>
            <a:r>
              <a:rPr lang="en-CA" baseline="-25000" dirty="0" smtClean="0"/>
              <a:t>3</a:t>
            </a:r>
            <a:r>
              <a:rPr lang="en-CA" dirty="0" smtClean="0"/>
              <a:t>Sn</a:t>
            </a:r>
            <a:endParaRPr lang="en-CA"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CA" dirty="0" smtClean="0"/>
                  <a:t>Nb3Sn can have the same </a:t>
                </a:r>
                <a:r>
                  <a:rPr lang="en-CA" dirty="0" err="1" smtClean="0"/>
                  <a:t>Rs</a:t>
                </a:r>
                <a:r>
                  <a:rPr lang="en-CA" dirty="0" smtClean="0"/>
                  <a:t> at 4.2K as </a:t>
                </a:r>
                <a:r>
                  <a:rPr lang="en-CA" dirty="0" err="1" smtClean="0"/>
                  <a:t>Nb</a:t>
                </a:r>
                <a:r>
                  <a:rPr lang="en-CA" dirty="0" smtClean="0"/>
                  <a:t> 2K as </a:t>
                </a:r>
                <a:r>
                  <a:rPr lang="el-GR" dirty="0" smtClean="0"/>
                  <a:t>Δ</a:t>
                </a:r>
                <a14:m>
                  <m:oMath xmlns:m="http://schemas.openxmlformats.org/officeDocument/2006/math">
                    <m:r>
                      <a:rPr lang="el-GR" i="1" smtClean="0">
                        <a:latin typeface="Cambria Math" panose="02040503050406030204" pitchFamily="18" charset="0"/>
                        <a:ea typeface="Cambria Math" panose="02040503050406030204" pitchFamily="18" charset="0"/>
                      </a:rPr>
                      <m:t>∝</m:t>
                    </m:r>
                  </m:oMath>
                </a14:m>
                <a:r>
                  <a:rPr lang="en-CA" i="1" dirty="0" smtClean="0"/>
                  <a:t>T</a:t>
                </a:r>
                <a:r>
                  <a:rPr lang="en-CA" baseline="-25000" dirty="0" smtClean="0"/>
                  <a:t>c</a:t>
                </a:r>
                <a:endParaRPr lang="en-CA"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477" r="-296"/>
                </a:stretch>
              </a:blipFill>
            </p:spPr>
            <p:txBody>
              <a:bodyPr/>
              <a:lstStyle/>
              <a:p>
                <a:r>
                  <a:rPr lang="en-CA">
                    <a:noFill/>
                  </a:rPr>
                  <a:t> </a:t>
                </a:r>
              </a:p>
            </p:txBody>
          </p:sp>
        </mc:Fallback>
      </mc:AlternateContent>
      <p:pic>
        <p:nvPicPr>
          <p:cNvPr id="4" name="Picture 3"/>
          <p:cNvPicPr>
            <a:picLocks noChangeAspect="1"/>
          </p:cNvPicPr>
          <p:nvPr/>
        </p:nvPicPr>
        <p:blipFill>
          <a:blip r:embed="rId3"/>
          <a:stretch>
            <a:fillRect/>
          </a:stretch>
        </p:blipFill>
        <p:spPr>
          <a:xfrm>
            <a:off x="179512" y="2118584"/>
            <a:ext cx="8228205" cy="457851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3995936" y="1427048"/>
                <a:ext cx="5256583" cy="69153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2000" b="0" i="1" smtClean="0">
                              <a:latin typeface="Cambria Math" panose="02040503050406030204" pitchFamily="18" charset="0"/>
                            </a:rPr>
                          </m:ctrlPr>
                        </m:sSubPr>
                        <m:e>
                          <m:r>
                            <a:rPr lang="de-DE" sz="2000" b="0" i="1" smtClean="0">
                              <a:latin typeface="Cambria Math" panose="02040503050406030204" pitchFamily="18" charset="0"/>
                            </a:rPr>
                            <m:t>𝑅</m:t>
                          </m:r>
                        </m:e>
                        <m:sub>
                          <m:r>
                            <m:rPr>
                              <m:sty m:val="p"/>
                            </m:rPr>
                            <a:rPr lang="de-DE" sz="2000" b="0" i="0" smtClean="0">
                              <a:latin typeface="Cambria Math" panose="02040503050406030204" pitchFamily="18" charset="0"/>
                            </a:rPr>
                            <m:t>BCS</m:t>
                          </m:r>
                        </m:sub>
                      </m:sSub>
                      <m:r>
                        <a:rPr lang="de-DE" sz="2000" b="0" i="1" smtClean="0">
                          <a:latin typeface="Cambria Math" panose="02040503050406030204" pitchFamily="18" charset="0"/>
                        </a:rPr>
                        <m:t>=</m:t>
                      </m:r>
                      <m:sSup>
                        <m:sSupPr>
                          <m:ctrlPr>
                            <a:rPr lang="de-DE" sz="2000" b="0" i="1" smtClean="0">
                              <a:latin typeface="Cambria Math" panose="02040503050406030204" pitchFamily="18" charset="0"/>
                              <a:ea typeface="Cambria Math" panose="02040503050406030204" pitchFamily="18" charset="0"/>
                            </a:rPr>
                          </m:ctrlPr>
                        </m:sSupPr>
                        <m:e>
                          <m:r>
                            <a:rPr lang="de-DE" sz="2000" b="0" i="1" smtClean="0">
                              <a:latin typeface="Cambria Math" panose="02040503050406030204" pitchFamily="18" charset="0"/>
                              <a:ea typeface="Cambria Math" panose="02040503050406030204" pitchFamily="18" charset="0"/>
                            </a:rPr>
                            <m:t>𝜔</m:t>
                          </m:r>
                        </m:e>
                        <m:sup>
                          <m:r>
                            <a:rPr lang="de-DE" sz="2000" b="0" i="1" smtClean="0">
                              <a:latin typeface="Cambria Math" panose="02040503050406030204" pitchFamily="18" charset="0"/>
                              <a:ea typeface="Cambria Math" panose="02040503050406030204" pitchFamily="18" charset="0"/>
                            </a:rPr>
                            <m:t>2</m:t>
                          </m:r>
                        </m:sup>
                      </m:sSup>
                      <m:sSup>
                        <m:sSupPr>
                          <m:ctrlPr>
                            <a:rPr lang="de-DE" sz="2000" b="0" i="1" smtClean="0">
                              <a:latin typeface="Cambria Math" panose="02040503050406030204" pitchFamily="18" charset="0"/>
                              <a:ea typeface="Cambria Math" panose="02040503050406030204" pitchFamily="18" charset="0"/>
                            </a:rPr>
                          </m:ctrlPr>
                        </m:sSupPr>
                        <m:e>
                          <m:r>
                            <a:rPr lang="de-DE" sz="2000" b="0" i="1" smtClean="0">
                              <a:latin typeface="Cambria Math" panose="02040503050406030204" pitchFamily="18" charset="0"/>
                              <a:ea typeface="Cambria Math" panose="02040503050406030204" pitchFamily="18" charset="0"/>
                            </a:rPr>
                            <m:t>𝜆</m:t>
                          </m:r>
                        </m:e>
                        <m:sup>
                          <m:r>
                            <a:rPr lang="de-DE" sz="2000" b="0" i="1" smtClean="0">
                              <a:latin typeface="Cambria Math" panose="02040503050406030204" pitchFamily="18" charset="0"/>
                              <a:ea typeface="Cambria Math" panose="02040503050406030204" pitchFamily="18" charset="0"/>
                            </a:rPr>
                            <m:t>3</m:t>
                          </m:r>
                        </m:sup>
                      </m:sSup>
                      <m:sSub>
                        <m:sSubPr>
                          <m:ctrlPr>
                            <a:rPr lang="de-DE" sz="2000" b="0" i="1" smtClean="0">
                              <a:latin typeface="Cambria Math" panose="02040503050406030204" pitchFamily="18" charset="0"/>
                              <a:ea typeface="Cambria Math" panose="02040503050406030204" pitchFamily="18" charset="0"/>
                            </a:rPr>
                          </m:ctrlPr>
                        </m:sSubPr>
                        <m:e>
                          <m:r>
                            <a:rPr lang="de-DE" sz="2000" b="0" i="1" smtClean="0">
                              <a:latin typeface="Cambria Math" panose="02040503050406030204" pitchFamily="18" charset="0"/>
                              <a:ea typeface="Cambria Math" panose="02040503050406030204" pitchFamily="18" charset="0"/>
                            </a:rPr>
                            <m:t>𝜎</m:t>
                          </m:r>
                        </m:e>
                        <m:sub>
                          <m:r>
                            <a:rPr lang="de-DE" sz="2000" b="0" i="1" smtClean="0">
                              <a:latin typeface="Cambria Math" panose="02040503050406030204" pitchFamily="18" charset="0"/>
                              <a:ea typeface="Cambria Math" panose="02040503050406030204" pitchFamily="18" charset="0"/>
                            </a:rPr>
                            <m:t>0</m:t>
                          </m:r>
                        </m:sub>
                      </m:sSub>
                      <m:sSubSup>
                        <m:sSubSupPr>
                          <m:ctrlPr>
                            <a:rPr lang="de-DE" sz="2000" b="0" i="1" smtClean="0">
                              <a:latin typeface="Cambria Math" panose="02040503050406030204" pitchFamily="18" charset="0"/>
                              <a:ea typeface="Cambria Math" panose="02040503050406030204" pitchFamily="18" charset="0"/>
                            </a:rPr>
                          </m:ctrlPr>
                        </m:sSubSupPr>
                        <m:e>
                          <m:r>
                            <a:rPr lang="de-DE" sz="2000" b="0" i="1" smtClean="0">
                              <a:latin typeface="Cambria Math" panose="02040503050406030204" pitchFamily="18" charset="0"/>
                              <a:ea typeface="Cambria Math" panose="02040503050406030204" pitchFamily="18" charset="0"/>
                            </a:rPr>
                            <m:t>𝜇</m:t>
                          </m:r>
                        </m:e>
                        <m:sub>
                          <m:r>
                            <a:rPr lang="de-DE" sz="2000" b="0" i="1" smtClean="0">
                              <a:latin typeface="Cambria Math" panose="02040503050406030204" pitchFamily="18" charset="0"/>
                              <a:ea typeface="Cambria Math" panose="02040503050406030204" pitchFamily="18" charset="0"/>
                            </a:rPr>
                            <m:t>0</m:t>
                          </m:r>
                        </m:sub>
                        <m:sup>
                          <m:r>
                            <a:rPr lang="de-DE" sz="2000" b="0" i="1" smtClean="0">
                              <a:latin typeface="Cambria Math" panose="02040503050406030204" pitchFamily="18" charset="0"/>
                              <a:ea typeface="Cambria Math" panose="02040503050406030204" pitchFamily="18" charset="0"/>
                            </a:rPr>
                            <m:t>2</m:t>
                          </m:r>
                        </m:sup>
                      </m:sSubSup>
                      <m:r>
                        <m:rPr>
                          <m:sty m:val="p"/>
                        </m:rPr>
                        <a:rPr lang="de-DE" sz="2000" b="0" i="0" smtClean="0">
                          <a:latin typeface="Cambria Math" panose="02040503050406030204" pitchFamily="18" charset="0"/>
                          <a:ea typeface="Cambria Math" panose="02040503050406030204" pitchFamily="18" charset="0"/>
                        </a:rPr>
                        <m:t>exp</m:t>
                      </m:r>
                      <m:r>
                        <a:rPr lang="de-DE" sz="2000" b="0" i="1" smtClean="0">
                          <a:latin typeface="Cambria Math" panose="02040503050406030204" pitchFamily="18" charset="0"/>
                          <a:ea typeface="Cambria Math" panose="02040503050406030204" pitchFamily="18" charset="0"/>
                        </a:rPr>
                        <m:t>⁡</m:t>
                      </m:r>
                      <m:d>
                        <m:dPr>
                          <m:ctrlPr>
                            <a:rPr lang="de-DE" sz="2000" b="0" i="1" smtClean="0">
                              <a:latin typeface="Cambria Math" panose="02040503050406030204" pitchFamily="18" charset="0"/>
                              <a:ea typeface="Cambria Math" panose="02040503050406030204" pitchFamily="18" charset="0"/>
                            </a:rPr>
                          </m:ctrlPr>
                        </m:dPr>
                        <m:e>
                          <m:r>
                            <a:rPr lang="de-DE" sz="1600" i="1" smtClean="0">
                              <a:latin typeface="Cambria Math" panose="02040503050406030204" pitchFamily="18" charset="0"/>
                            </a:rPr>
                            <m:t>−</m:t>
                          </m:r>
                          <m:f>
                            <m:fPr>
                              <m:ctrlPr>
                                <a:rPr lang="de-DE" sz="1600" i="1">
                                  <a:latin typeface="Cambria Math" panose="02040503050406030204" pitchFamily="18" charset="0"/>
                                  <a:ea typeface="Cambria Math" panose="02040503050406030204" pitchFamily="18" charset="0"/>
                                </a:rPr>
                              </m:ctrlPr>
                            </m:fPr>
                            <m:num>
                              <m:r>
                                <m:rPr>
                                  <m:sty m:val="p"/>
                                </m:rPr>
                                <a:rPr lang="el-GR" sz="1600" i="1">
                                  <a:latin typeface="Cambria Math" panose="02040503050406030204" pitchFamily="18" charset="0"/>
                                  <a:ea typeface="Cambria Math" panose="02040503050406030204" pitchFamily="18" charset="0"/>
                                </a:rPr>
                                <m:t>Δ</m:t>
                              </m:r>
                            </m:num>
                            <m:den>
                              <m:sSub>
                                <m:sSubPr>
                                  <m:ctrlPr>
                                    <a:rPr lang="de-DE" sz="1600" i="1">
                                      <a:latin typeface="Cambria Math" panose="02040503050406030204" pitchFamily="18" charset="0"/>
                                      <a:ea typeface="Cambria Math" panose="02040503050406030204" pitchFamily="18" charset="0"/>
                                    </a:rPr>
                                  </m:ctrlPr>
                                </m:sSubPr>
                                <m:e>
                                  <m:r>
                                    <a:rPr lang="de-DE" sz="1600" i="1">
                                      <a:latin typeface="Cambria Math" panose="02040503050406030204" pitchFamily="18" charset="0"/>
                                      <a:ea typeface="Cambria Math" panose="02040503050406030204" pitchFamily="18" charset="0"/>
                                    </a:rPr>
                                    <m:t>𝑘</m:t>
                                  </m:r>
                                </m:e>
                                <m:sub>
                                  <m:r>
                                    <a:rPr lang="de-DE" sz="1600" i="1">
                                      <a:latin typeface="Cambria Math" panose="02040503050406030204" pitchFamily="18" charset="0"/>
                                      <a:ea typeface="Cambria Math" panose="02040503050406030204" pitchFamily="18" charset="0"/>
                                    </a:rPr>
                                    <m:t>𝑏</m:t>
                                  </m:r>
                                </m:sub>
                              </m:sSub>
                              <m:r>
                                <a:rPr lang="de-DE" sz="1600" i="1">
                                  <a:latin typeface="Cambria Math" panose="02040503050406030204" pitchFamily="18" charset="0"/>
                                  <a:ea typeface="Cambria Math" panose="02040503050406030204" pitchFamily="18" charset="0"/>
                                </a:rPr>
                                <m:t>𝑇</m:t>
                              </m:r>
                            </m:den>
                          </m:f>
                        </m:e>
                      </m:d>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3995936" y="1427048"/>
                <a:ext cx="5256583" cy="691536"/>
              </a:xfrm>
              <a:prstGeom prst="rect">
                <a:avLst/>
              </a:prstGeom>
              <a:blipFill>
                <a:blip r:embed="rId4"/>
                <a:stretch>
                  <a:fillRect/>
                </a:stretch>
              </a:blipFill>
            </p:spPr>
            <p:txBody>
              <a:bodyPr/>
              <a:lstStyle/>
              <a:p>
                <a:r>
                  <a:rPr lang="en-CA">
                    <a:noFill/>
                  </a:rPr>
                  <a:t> </a:t>
                </a:r>
              </a:p>
            </p:txBody>
          </p:sp>
        </mc:Fallback>
      </mc:AlternateContent>
      <p:sp>
        <p:nvSpPr>
          <p:cNvPr id="6" name="Footer Placeholder 5"/>
          <p:cNvSpPr>
            <a:spLocks noGrp="1"/>
          </p:cNvSpPr>
          <p:nvPr>
            <p:ph type="ftr" sz="quarter" idx="11"/>
          </p:nvPr>
        </p:nvSpPr>
        <p:spPr/>
        <p:txBody>
          <a:bodyPr/>
          <a:lstStyle/>
          <a:p>
            <a:r>
              <a:rPr lang="en-US" smtClean="0"/>
              <a:t>T. Junginger – IAS Saskatoon </a:t>
            </a:r>
            <a:endParaRPr lang="en-CA" dirty="0"/>
          </a:p>
        </p:txBody>
      </p:sp>
      <p:sp>
        <p:nvSpPr>
          <p:cNvPr id="7" name="Slide Number Placeholder 6"/>
          <p:cNvSpPr>
            <a:spLocks noGrp="1"/>
          </p:cNvSpPr>
          <p:nvPr>
            <p:ph type="sldNum" sz="quarter" idx="12"/>
          </p:nvPr>
        </p:nvSpPr>
        <p:spPr/>
        <p:txBody>
          <a:bodyPr/>
          <a:lstStyle/>
          <a:p>
            <a:fld id="{A5133171-1A2B-45AF-BC19-83A39A9692BB}" type="slidenum">
              <a:rPr lang="en-CA" smtClean="0"/>
              <a:pPr/>
              <a:t>72</a:t>
            </a:fld>
            <a:r>
              <a:rPr lang="en-CA" smtClean="0"/>
              <a:t>/62</a:t>
            </a:r>
            <a:endParaRPr lang="en-CA" dirty="0"/>
          </a:p>
        </p:txBody>
      </p:sp>
    </p:spTree>
    <p:extLst>
      <p:ext uri="{BB962C8B-B14F-4D97-AF65-F5344CB8AC3E}">
        <p14:creationId xmlns:p14="http://schemas.microsoft.com/office/powerpoint/2010/main" val="67445481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Multilayer</a:t>
            </a:r>
            <a:endParaRPr lang="en-CA" dirty="0"/>
          </a:p>
        </p:txBody>
      </p:sp>
      <p:pic>
        <p:nvPicPr>
          <p:cNvPr id="256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384" y="764704"/>
            <a:ext cx="7200000" cy="3901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972400" y="4509120"/>
            <a:ext cx="3100529" cy="246221"/>
          </a:xfrm>
          <a:prstGeom prst="rect">
            <a:avLst/>
          </a:prstGeom>
        </p:spPr>
        <p:txBody>
          <a:bodyPr wrap="none">
            <a:spAutoFit/>
          </a:bodyPr>
          <a:lstStyle/>
          <a:p>
            <a:r>
              <a:rPr lang="fr-FR" sz="1000" dirty="0" smtClean="0"/>
              <a:t>A. </a:t>
            </a:r>
            <a:r>
              <a:rPr lang="fr-FR" sz="1000" dirty="0" err="1" smtClean="0"/>
              <a:t>Gurevich</a:t>
            </a:r>
            <a:r>
              <a:rPr lang="fr-FR" sz="1000" dirty="0" smtClean="0"/>
              <a:t> - </a:t>
            </a:r>
            <a:r>
              <a:rPr lang="fr-FR" sz="1000" dirty="0" err="1" smtClean="0"/>
              <a:t>Supercond</a:t>
            </a:r>
            <a:r>
              <a:rPr lang="fr-FR" sz="1000" dirty="0"/>
              <a:t>. </a:t>
            </a:r>
            <a:r>
              <a:rPr lang="fr-FR" sz="1000" dirty="0" err="1"/>
              <a:t>Sci</a:t>
            </a:r>
            <a:r>
              <a:rPr lang="fr-FR" sz="1000" dirty="0"/>
              <a:t>. </a:t>
            </a:r>
            <a:r>
              <a:rPr lang="fr-FR" sz="1000" dirty="0" err="1"/>
              <a:t>Technol</a:t>
            </a:r>
            <a:r>
              <a:rPr lang="fr-FR" sz="1000" dirty="0"/>
              <a:t>. 30 (2017) 034004</a:t>
            </a:r>
            <a:endParaRPr lang="en-CA" sz="1000" dirty="0"/>
          </a:p>
        </p:txBody>
      </p:sp>
      <p:sp>
        <p:nvSpPr>
          <p:cNvPr id="6" name="TextBox 5"/>
          <p:cNvSpPr txBox="1"/>
          <p:nvPr/>
        </p:nvSpPr>
        <p:spPr>
          <a:xfrm>
            <a:off x="251520" y="5013176"/>
            <a:ext cx="8650104" cy="923330"/>
          </a:xfrm>
          <a:prstGeom prst="rect">
            <a:avLst/>
          </a:prstGeom>
          <a:noFill/>
        </p:spPr>
        <p:txBody>
          <a:bodyPr wrap="square" rtlCol="0">
            <a:spAutoFit/>
          </a:bodyPr>
          <a:lstStyle/>
          <a:p>
            <a:pPr marL="285750" indent="-285750">
              <a:buFont typeface="Arial" panose="020B0604020202020204" pitchFamily="34" charset="0"/>
              <a:buChar char="•"/>
            </a:pPr>
            <a:r>
              <a:rPr lang="en-CA" dirty="0"/>
              <a:t>To address the low-</a:t>
            </a:r>
            <a:r>
              <a:rPr lang="en-CA" i="1" dirty="0"/>
              <a:t>B</a:t>
            </a:r>
            <a:r>
              <a:rPr lang="en-CA" baseline="-25000" dirty="0"/>
              <a:t>c1</a:t>
            </a:r>
            <a:r>
              <a:rPr lang="en-CA" dirty="0"/>
              <a:t> problem of high-</a:t>
            </a:r>
            <a:r>
              <a:rPr lang="en-CA" i="1" dirty="0" err="1"/>
              <a:t>B</a:t>
            </a:r>
            <a:r>
              <a:rPr lang="en-CA" baseline="-25000" dirty="0" err="1"/>
              <a:t>c</a:t>
            </a:r>
            <a:r>
              <a:rPr lang="en-CA" dirty="0"/>
              <a:t> materials, </a:t>
            </a:r>
            <a:r>
              <a:rPr lang="en-CA" dirty="0" smtClean="0"/>
              <a:t>it was </a:t>
            </a:r>
            <a:r>
              <a:rPr lang="en-CA" dirty="0"/>
              <a:t>proposed to coat the </a:t>
            </a:r>
            <a:r>
              <a:rPr lang="en-CA" dirty="0" err="1"/>
              <a:t>Nb</a:t>
            </a:r>
            <a:r>
              <a:rPr lang="en-CA" dirty="0"/>
              <a:t> cavities with multilayers of </a:t>
            </a:r>
            <a:r>
              <a:rPr lang="en-CA" dirty="0" smtClean="0"/>
              <a:t>thin superconductors </a:t>
            </a:r>
            <a:r>
              <a:rPr lang="en-CA" dirty="0"/>
              <a:t>(S) separated by dielectric (I) </a:t>
            </a:r>
            <a:r>
              <a:rPr lang="en-CA" dirty="0" smtClean="0"/>
              <a:t>layers</a:t>
            </a:r>
          </a:p>
          <a:p>
            <a:pPr marL="285750" indent="-285750">
              <a:buFont typeface="Arial" panose="020B0604020202020204" pitchFamily="34" charset="0"/>
              <a:buChar char="•"/>
            </a:pPr>
            <a:r>
              <a:rPr lang="en-CA" dirty="0" smtClean="0"/>
              <a:t>For </a:t>
            </a:r>
            <a:r>
              <a:rPr lang="en-CA" i="1" dirty="0" err="1" smtClean="0"/>
              <a:t>d</a:t>
            </a:r>
            <a:r>
              <a:rPr lang="en-CA" baseline="-25000" dirty="0" err="1" smtClean="0"/>
              <a:t>S</a:t>
            </a:r>
            <a:r>
              <a:rPr lang="en-CA" dirty="0" smtClean="0"/>
              <a:t>&lt;</a:t>
            </a:r>
            <a:r>
              <a:rPr lang="el-GR" dirty="0" smtClean="0">
                <a:latin typeface="Calibri"/>
              </a:rPr>
              <a:t>λ</a:t>
            </a:r>
            <a:r>
              <a:rPr lang="en-CA" dirty="0" smtClean="0"/>
              <a:t> no thermodynamically</a:t>
            </a:r>
            <a:r>
              <a:rPr lang="en-CA" dirty="0"/>
              <a:t> </a:t>
            </a:r>
            <a:r>
              <a:rPr lang="en-CA" dirty="0" smtClean="0"/>
              <a:t>stable </a:t>
            </a:r>
            <a:r>
              <a:rPr lang="en-CA" dirty="0"/>
              <a:t>parallel vortices in decoupled </a:t>
            </a:r>
            <a:r>
              <a:rPr lang="en-CA" dirty="0" smtClean="0"/>
              <a:t>S layers</a:t>
            </a:r>
            <a:endParaRPr lang="en-CA" dirty="0"/>
          </a:p>
        </p:txBody>
      </p:sp>
      <p:sp>
        <p:nvSpPr>
          <p:cNvPr id="8" name="Footer Placeholder 7"/>
          <p:cNvSpPr>
            <a:spLocks noGrp="1"/>
          </p:cNvSpPr>
          <p:nvPr>
            <p:ph type="ftr" sz="quarter" idx="11"/>
          </p:nvPr>
        </p:nvSpPr>
        <p:spPr/>
        <p:txBody>
          <a:bodyPr/>
          <a:lstStyle/>
          <a:p>
            <a:r>
              <a:rPr lang="en-US" smtClean="0"/>
              <a:t>T. Junginger – IAS Saskatoon </a:t>
            </a:r>
            <a:endParaRPr lang="en-CA" dirty="0"/>
          </a:p>
        </p:txBody>
      </p:sp>
      <p:sp>
        <p:nvSpPr>
          <p:cNvPr id="9" name="Slide Number Placeholder 8"/>
          <p:cNvSpPr>
            <a:spLocks noGrp="1"/>
          </p:cNvSpPr>
          <p:nvPr>
            <p:ph type="sldNum" sz="quarter" idx="12"/>
          </p:nvPr>
        </p:nvSpPr>
        <p:spPr/>
        <p:txBody>
          <a:bodyPr/>
          <a:lstStyle/>
          <a:p>
            <a:fld id="{A5133171-1A2B-45AF-BC19-83A39A9692BB}" type="slidenum">
              <a:rPr lang="en-CA" smtClean="0"/>
              <a:pPr/>
              <a:t>73</a:t>
            </a:fld>
            <a:r>
              <a:rPr lang="en-CA" smtClean="0"/>
              <a:t>/62</a:t>
            </a:r>
            <a:endParaRPr lang="en-CA" dirty="0"/>
          </a:p>
        </p:txBody>
      </p:sp>
    </p:spTree>
    <p:extLst>
      <p:ext uri="{BB962C8B-B14F-4D97-AF65-F5344CB8AC3E}">
        <p14:creationId xmlns:p14="http://schemas.microsoft.com/office/powerpoint/2010/main" val="17373998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SRF Material of the future</a:t>
            </a:r>
            <a:endParaRPr lang="en-CA" dirty="0"/>
          </a:p>
        </p:txBody>
      </p:sp>
      <p:pic>
        <p:nvPicPr>
          <p:cNvPr id="6" name="Picture 5"/>
          <p:cNvPicPr>
            <a:picLocks noChangeAspect="1"/>
          </p:cNvPicPr>
          <p:nvPr/>
        </p:nvPicPr>
        <p:blipFill>
          <a:blip r:embed="rId2"/>
          <a:stretch>
            <a:fillRect/>
          </a:stretch>
        </p:blipFill>
        <p:spPr>
          <a:xfrm>
            <a:off x="0" y="908720"/>
            <a:ext cx="9108504" cy="5129810"/>
          </a:xfrm>
          <a:prstGeom prst="rect">
            <a:avLst/>
          </a:prstGeom>
        </p:spPr>
      </p:pic>
      <p:sp>
        <p:nvSpPr>
          <p:cNvPr id="7" name="Footer Placeholder 6"/>
          <p:cNvSpPr>
            <a:spLocks noGrp="1"/>
          </p:cNvSpPr>
          <p:nvPr>
            <p:ph type="ftr" sz="quarter" idx="11"/>
          </p:nvPr>
        </p:nvSpPr>
        <p:spPr/>
        <p:txBody>
          <a:bodyPr/>
          <a:lstStyle/>
          <a:p>
            <a:r>
              <a:rPr lang="en-US" smtClean="0"/>
              <a:t>T. Junginger – IAS Saskatoon </a:t>
            </a:r>
            <a:endParaRPr lang="en-CA" dirty="0"/>
          </a:p>
        </p:txBody>
      </p:sp>
      <p:sp>
        <p:nvSpPr>
          <p:cNvPr id="8" name="Slide Number Placeholder 7"/>
          <p:cNvSpPr>
            <a:spLocks noGrp="1"/>
          </p:cNvSpPr>
          <p:nvPr>
            <p:ph type="sldNum" sz="quarter" idx="12"/>
          </p:nvPr>
        </p:nvSpPr>
        <p:spPr/>
        <p:txBody>
          <a:bodyPr/>
          <a:lstStyle/>
          <a:p>
            <a:fld id="{A5133171-1A2B-45AF-BC19-83A39A9692BB}" type="slidenum">
              <a:rPr lang="en-CA" smtClean="0"/>
              <a:pPr/>
              <a:t>74</a:t>
            </a:fld>
            <a:r>
              <a:rPr lang="en-CA" smtClean="0"/>
              <a:t>/62</a:t>
            </a:r>
            <a:endParaRPr lang="en-CA" dirty="0"/>
          </a:p>
        </p:txBody>
      </p:sp>
    </p:spTree>
    <p:extLst>
      <p:ext uri="{BB962C8B-B14F-4D97-AF65-F5344CB8AC3E}">
        <p14:creationId xmlns:p14="http://schemas.microsoft.com/office/powerpoint/2010/main" val="55867829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err="1" smtClean="0"/>
              <a:t>Recommanded</a:t>
            </a:r>
            <a:r>
              <a:rPr lang="en-CA" dirty="0" smtClean="0"/>
              <a:t> Literature</a:t>
            </a:r>
            <a:endParaRPr lang="en-CA" dirty="0"/>
          </a:p>
        </p:txBody>
      </p:sp>
      <p:sp>
        <p:nvSpPr>
          <p:cNvPr id="3" name="Content Placeholder 2"/>
          <p:cNvSpPr>
            <a:spLocks noGrp="1"/>
          </p:cNvSpPr>
          <p:nvPr>
            <p:ph idx="1"/>
          </p:nvPr>
        </p:nvSpPr>
        <p:spPr>
          <a:xfrm>
            <a:off x="179512" y="764704"/>
            <a:ext cx="8712968" cy="5361459"/>
          </a:xfrm>
        </p:spPr>
        <p:txBody>
          <a:bodyPr>
            <a:normAutofit fontScale="55000" lnSpcReduction="20000"/>
          </a:bodyPr>
          <a:lstStyle/>
          <a:p>
            <a:pPr marL="571500" indent="-571500">
              <a:buNone/>
            </a:pPr>
            <a:r>
              <a:rPr lang="en-GB" b="1" u="sng" dirty="0" smtClean="0"/>
              <a:t>General solid state physics</a:t>
            </a:r>
          </a:p>
          <a:p>
            <a:r>
              <a:rPr lang="en-CA" dirty="0" smtClean="0"/>
              <a:t>S.H Simon The Oxford Solid State Basics</a:t>
            </a:r>
            <a:r>
              <a:rPr lang="en-GB" dirty="0" smtClean="0"/>
              <a:t>General, </a:t>
            </a:r>
            <a:r>
              <a:rPr lang="en-CA" dirty="0" smtClean="0"/>
              <a:t>OUP Oxford, 2013</a:t>
            </a:r>
            <a:r>
              <a:rPr lang="en-GB" dirty="0" smtClean="0"/>
              <a:t> </a:t>
            </a:r>
          </a:p>
          <a:p>
            <a:pPr marL="0" indent="0">
              <a:buNone/>
            </a:pPr>
            <a:r>
              <a:rPr lang="en-GB" b="1" u="sng" dirty="0" smtClean="0"/>
              <a:t>General Superconductivity</a:t>
            </a:r>
          </a:p>
          <a:p>
            <a:r>
              <a:rPr lang="en-GB" dirty="0" smtClean="0"/>
              <a:t>W</a:t>
            </a:r>
            <a:r>
              <a:rPr lang="en-GB" dirty="0"/>
              <a:t>. </a:t>
            </a:r>
            <a:r>
              <a:rPr lang="en-GB" dirty="0" err="1"/>
              <a:t>Buckel</a:t>
            </a:r>
            <a:r>
              <a:rPr lang="en-GB" dirty="0"/>
              <a:t> and R. </a:t>
            </a:r>
            <a:r>
              <a:rPr lang="en-GB" dirty="0" err="1"/>
              <a:t>Kleiner</a:t>
            </a:r>
            <a:r>
              <a:rPr lang="en-GB" dirty="0"/>
              <a:t>, « Superconductivity: Fundamentals and </a:t>
            </a:r>
            <a:r>
              <a:rPr lang="en-GB" dirty="0" smtClean="0"/>
              <a:t>applications», Wiley-VCH </a:t>
            </a:r>
            <a:r>
              <a:rPr lang="en-GB" dirty="0"/>
              <a:t>2004</a:t>
            </a:r>
          </a:p>
          <a:p>
            <a:r>
              <a:rPr lang="en-GB" dirty="0"/>
              <a:t>V. V. Schmidt « The physics of superconductors », Springer 1997</a:t>
            </a:r>
          </a:p>
          <a:p>
            <a:r>
              <a:rPr lang="en-GB" dirty="0"/>
              <a:t>M. </a:t>
            </a:r>
            <a:r>
              <a:rPr lang="en-GB" dirty="0" err="1"/>
              <a:t>Tinkham</a:t>
            </a:r>
            <a:r>
              <a:rPr lang="en-GB" dirty="0"/>
              <a:t>, « Introduction to superconductivity », McGraw-Hill 1996</a:t>
            </a:r>
          </a:p>
          <a:p>
            <a:r>
              <a:rPr lang="en-GB" dirty="0"/>
              <a:t>Online lectures from Cambridge </a:t>
            </a:r>
            <a:r>
              <a:rPr lang="en-GB" dirty="0" smtClean="0"/>
              <a:t>University: </a:t>
            </a:r>
            <a:r>
              <a:rPr lang="en-GB" dirty="0" smtClean="0">
                <a:hlinkClick r:id="rId2"/>
              </a:rPr>
              <a:t>http://www.msm.cam.ac.uk/ascg/lectures/fundamentals/isotope.php</a:t>
            </a:r>
            <a:endParaRPr lang="en-GB" dirty="0" smtClean="0"/>
          </a:p>
          <a:p>
            <a:pPr marL="0" indent="0">
              <a:buNone/>
            </a:pPr>
            <a:r>
              <a:rPr lang="en-GB" b="1" u="sng" dirty="0" smtClean="0"/>
              <a:t>RF Superconductivity</a:t>
            </a:r>
            <a:endParaRPr lang="en-GB" b="1" u="sng" dirty="0"/>
          </a:p>
          <a:p>
            <a:r>
              <a:rPr lang="en-GB" dirty="0" smtClean="0"/>
              <a:t>R. </a:t>
            </a:r>
            <a:r>
              <a:rPr lang="en-GB" dirty="0" err="1" smtClean="0"/>
              <a:t>Padamsee</a:t>
            </a:r>
            <a:r>
              <a:rPr lang="en-GB" dirty="0" smtClean="0"/>
              <a:t>, J. </a:t>
            </a:r>
            <a:r>
              <a:rPr lang="en-GB" dirty="0" err="1" smtClean="0"/>
              <a:t>Knobloch</a:t>
            </a:r>
            <a:r>
              <a:rPr lang="en-GB" dirty="0" smtClean="0"/>
              <a:t> and T. Hays – « RF Superconductivity for Accelerators », Wiley-VCH, 2008</a:t>
            </a:r>
          </a:p>
          <a:p>
            <a:r>
              <a:rPr lang="en-CA" dirty="0" smtClean="0"/>
              <a:t>J. P. </a:t>
            </a:r>
            <a:r>
              <a:rPr lang="en-CA" dirty="0" err="1" smtClean="0"/>
              <a:t>Turneaure</a:t>
            </a:r>
            <a:r>
              <a:rPr lang="en-CA" dirty="0" smtClean="0"/>
              <a:t>, J. </a:t>
            </a:r>
            <a:r>
              <a:rPr lang="en-CA" dirty="0" err="1" smtClean="0"/>
              <a:t>Halbritter</a:t>
            </a:r>
            <a:r>
              <a:rPr lang="en-CA" dirty="0" smtClean="0"/>
              <a:t>, and H. A. </a:t>
            </a:r>
            <a:r>
              <a:rPr lang="en-CA" dirty="0" err="1" smtClean="0"/>
              <a:t>Schwettman</a:t>
            </a:r>
            <a:r>
              <a:rPr lang="en-CA" dirty="0" smtClean="0"/>
              <a:t>. </a:t>
            </a:r>
            <a:r>
              <a:rPr lang="en-GB" dirty="0" smtClean="0"/>
              <a:t>« </a:t>
            </a:r>
            <a:r>
              <a:rPr lang="en-CA" dirty="0" smtClean="0"/>
              <a:t>The surface impedance of superconductors and normal conductors: The </a:t>
            </a:r>
            <a:r>
              <a:rPr lang="en-CA" dirty="0" err="1" smtClean="0"/>
              <a:t>Mattis</a:t>
            </a:r>
            <a:r>
              <a:rPr lang="en-CA" dirty="0" smtClean="0"/>
              <a:t>-Bardeen theory. </a:t>
            </a:r>
            <a:r>
              <a:rPr lang="en-GB" dirty="0" smtClean="0"/>
              <a:t>»</a:t>
            </a:r>
            <a:r>
              <a:rPr lang="en-CA" dirty="0" smtClean="0"/>
              <a:t> Journal of Superconductivity 4.5 (1991): 341-355.</a:t>
            </a:r>
          </a:p>
          <a:p>
            <a:r>
              <a:rPr lang="en-CA" dirty="0" smtClean="0"/>
              <a:t>A. </a:t>
            </a:r>
            <a:r>
              <a:rPr lang="en-CA" dirty="0" err="1" smtClean="0"/>
              <a:t>Gurevich</a:t>
            </a:r>
            <a:r>
              <a:rPr lang="en-CA" dirty="0" smtClean="0"/>
              <a:t> </a:t>
            </a:r>
            <a:r>
              <a:rPr lang="en-GB" dirty="0" smtClean="0"/>
              <a:t>« </a:t>
            </a:r>
            <a:r>
              <a:rPr lang="en-CA" dirty="0" smtClean="0"/>
              <a:t>Theory of RF superconductivity for resonant cavities.</a:t>
            </a:r>
            <a:r>
              <a:rPr lang="en-CA" dirty="0"/>
              <a:t> </a:t>
            </a:r>
            <a:r>
              <a:rPr lang="en-GB" dirty="0" smtClean="0"/>
              <a:t>»</a:t>
            </a:r>
            <a:r>
              <a:rPr lang="en-CA" dirty="0" smtClean="0"/>
              <a:t> Superconductor Science and Technology, 30(3), 034004 (2017).</a:t>
            </a:r>
          </a:p>
          <a:p>
            <a:r>
              <a:rPr lang="en-CA" dirty="0" smtClean="0"/>
              <a:t>A. </a:t>
            </a:r>
            <a:r>
              <a:rPr lang="en-CA" dirty="0" err="1" smtClean="0"/>
              <a:t>Gurevich</a:t>
            </a:r>
            <a:r>
              <a:rPr lang="en-CA" dirty="0" smtClean="0"/>
              <a:t> </a:t>
            </a:r>
            <a:r>
              <a:rPr lang="en-GB" dirty="0" smtClean="0"/>
              <a:t>«</a:t>
            </a:r>
            <a:r>
              <a:rPr lang="en-US" dirty="0"/>
              <a:t>Tuning microwave losses in superconducting </a:t>
            </a:r>
            <a:r>
              <a:rPr lang="en-US" dirty="0" smtClean="0"/>
              <a:t>resonators. </a:t>
            </a:r>
            <a:r>
              <a:rPr lang="en-GB" dirty="0" smtClean="0"/>
              <a:t>»</a:t>
            </a:r>
            <a:endParaRPr lang="fr-FR" dirty="0"/>
          </a:p>
          <a:p>
            <a:r>
              <a:rPr lang="fr-FR" dirty="0" err="1"/>
              <a:t>Supercond</a:t>
            </a:r>
            <a:r>
              <a:rPr lang="fr-FR" dirty="0"/>
              <a:t>. Sci. </a:t>
            </a:r>
            <a:r>
              <a:rPr lang="fr-FR" dirty="0" err="1"/>
              <a:t>Technol</a:t>
            </a:r>
            <a:r>
              <a:rPr lang="fr-FR" dirty="0"/>
              <a:t>. 36 </a:t>
            </a:r>
            <a:r>
              <a:rPr lang="fr-FR" dirty="0" smtClean="0"/>
              <a:t>063002 (2023)</a:t>
            </a:r>
            <a:endParaRPr lang="en-CA" dirty="0" smtClean="0"/>
          </a:p>
          <a:p>
            <a:r>
              <a:rPr lang="en-CA" dirty="0" smtClean="0"/>
              <a:t>SRF23 Tutorial A. Miyazaki</a:t>
            </a:r>
            <a:endParaRPr lang="en-GB" dirty="0" smtClean="0"/>
          </a:p>
          <a:p>
            <a:pPr marL="0" indent="0">
              <a:buNone/>
            </a:pPr>
            <a:endParaRPr lang="en-GB" dirty="0" smtClean="0"/>
          </a:p>
          <a:p>
            <a:endParaRPr lang="en-GB" dirty="0"/>
          </a:p>
          <a:p>
            <a:endParaRPr lang="en-CA" dirty="0"/>
          </a:p>
        </p:txBody>
      </p:sp>
      <p:sp>
        <p:nvSpPr>
          <p:cNvPr id="4" name="Footer Placeholder 3"/>
          <p:cNvSpPr>
            <a:spLocks noGrp="1"/>
          </p:cNvSpPr>
          <p:nvPr>
            <p:ph type="ftr" sz="quarter" idx="11"/>
          </p:nvPr>
        </p:nvSpPr>
        <p:spPr/>
        <p:txBody>
          <a:bodyPr/>
          <a:lstStyle/>
          <a:p>
            <a:r>
              <a:rPr lang="en-US" smtClean="0"/>
              <a:t>T. Junginger – IAS Saskatoon </a:t>
            </a:r>
            <a:endParaRPr lang="en-CA" dirty="0"/>
          </a:p>
        </p:txBody>
      </p:sp>
      <p:sp>
        <p:nvSpPr>
          <p:cNvPr id="5" name="Slide Number Placeholder 4"/>
          <p:cNvSpPr>
            <a:spLocks noGrp="1"/>
          </p:cNvSpPr>
          <p:nvPr>
            <p:ph type="sldNum" sz="quarter" idx="12"/>
          </p:nvPr>
        </p:nvSpPr>
        <p:spPr/>
        <p:txBody>
          <a:bodyPr/>
          <a:lstStyle/>
          <a:p>
            <a:fld id="{A5133171-1A2B-45AF-BC19-83A39A9692BB}" type="slidenum">
              <a:rPr lang="en-CA" smtClean="0"/>
              <a:pPr/>
              <a:t>75</a:t>
            </a:fld>
            <a:r>
              <a:rPr lang="en-CA" smtClean="0"/>
              <a:t>/62</a:t>
            </a:r>
            <a:endParaRPr lang="en-CA" dirty="0"/>
          </a:p>
        </p:txBody>
      </p:sp>
    </p:spTree>
    <p:extLst>
      <p:ext uri="{BB962C8B-B14F-4D97-AF65-F5344CB8AC3E}">
        <p14:creationId xmlns:p14="http://schemas.microsoft.com/office/powerpoint/2010/main" val="28331934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 you</a:t>
            </a:r>
            <a:endParaRPr lang="en-US" dirty="0"/>
          </a:p>
        </p:txBody>
      </p:sp>
      <p:sp>
        <p:nvSpPr>
          <p:cNvPr id="3" name="Content Placeholder 2"/>
          <p:cNvSpPr>
            <a:spLocks noGrp="1"/>
          </p:cNvSpPr>
          <p:nvPr>
            <p:ph idx="1"/>
          </p:nvPr>
        </p:nvSpPr>
        <p:spPr/>
        <p:txBody>
          <a:bodyPr/>
          <a:lstStyle/>
          <a:p>
            <a:pPr marL="0" indent="0">
              <a:buNone/>
            </a:pPr>
            <a:r>
              <a:rPr lang="en-US" dirty="0" smtClean="0"/>
              <a:t>Questions?</a:t>
            </a:r>
            <a:endParaRPr lang="en-US" dirty="0"/>
          </a:p>
        </p:txBody>
      </p:sp>
      <p:sp>
        <p:nvSpPr>
          <p:cNvPr id="6" name="Footer Placeholder 5"/>
          <p:cNvSpPr>
            <a:spLocks noGrp="1"/>
          </p:cNvSpPr>
          <p:nvPr>
            <p:ph type="ftr" sz="quarter" idx="11"/>
          </p:nvPr>
        </p:nvSpPr>
        <p:spPr/>
        <p:txBody>
          <a:bodyPr/>
          <a:lstStyle/>
          <a:p>
            <a:r>
              <a:rPr lang="en-US" smtClean="0"/>
              <a:t>T. Junginger – IAS Saskatoon </a:t>
            </a:r>
            <a:endParaRPr lang="en-CA" dirty="0"/>
          </a:p>
        </p:txBody>
      </p:sp>
      <p:sp>
        <p:nvSpPr>
          <p:cNvPr id="7" name="Slide Number Placeholder 6"/>
          <p:cNvSpPr>
            <a:spLocks noGrp="1"/>
          </p:cNvSpPr>
          <p:nvPr>
            <p:ph type="sldNum" sz="quarter" idx="12"/>
          </p:nvPr>
        </p:nvSpPr>
        <p:spPr/>
        <p:txBody>
          <a:bodyPr/>
          <a:lstStyle/>
          <a:p>
            <a:fld id="{A5133171-1A2B-45AF-BC19-83A39A9692BB}" type="slidenum">
              <a:rPr lang="en-CA" smtClean="0"/>
              <a:pPr/>
              <a:t>76</a:t>
            </a:fld>
            <a:r>
              <a:rPr lang="en-CA" smtClean="0"/>
              <a:t>/62</a:t>
            </a:r>
            <a:endParaRPr lang="en-CA" dirty="0"/>
          </a:p>
        </p:txBody>
      </p:sp>
    </p:spTree>
    <p:extLst>
      <p:ext uri="{BB962C8B-B14F-4D97-AF65-F5344CB8AC3E}">
        <p14:creationId xmlns:p14="http://schemas.microsoft.com/office/powerpoint/2010/main" val="2254526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 of theories</a:t>
            </a:r>
            <a:endParaRPr lang="en-US" dirty="0"/>
          </a:p>
        </p:txBody>
      </p:sp>
      <p:sp>
        <p:nvSpPr>
          <p:cNvPr id="6" name="Content Placeholder 5"/>
          <p:cNvSpPr>
            <a:spLocks noGrp="1"/>
          </p:cNvSpPr>
          <p:nvPr>
            <p:ph sz="quarter" idx="1"/>
          </p:nvPr>
        </p:nvSpPr>
        <p:spPr/>
        <p:txBody>
          <a:bodyPr>
            <a:normAutofit fontScale="92500" lnSpcReduction="10000"/>
          </a:bodyPr>
          <a:lstStyle/>
          <a:p>
            <a:r>
              <a:rPr lang="en-US" u="sng" dirty="0" smtClean="0"/>
              <a:t>London Theory</a:t>
            </a:r>
          </a:p>
          <a:p>
            <a:pPr lvl="1"/>
            <a:r>
              <a:rPr lang="en-US" dirty="0" smtClean="0"/>
              <a:t>Based on Maxwell´s equations. Phenomenological theory that can describe zero resistance and the Meissner effect</a:t>
            </a:r>
          </a:p>
          <a:p>
            <a:pPr lvl="1"/>
            <a:r>
              <a:rPr lang="en-US" dirty="0" smtClean="0"/>
              <a:t>Best applicable to Type-II superconductors </a:t>
            </a:r>
          </a:p>
          <a:p>
            <a:r>
              <a:rPr lang="en-US" u="sng" dirty="0" err="1" smtClean="0"/>
              <a:t>Ginzburg</a:t>
            </a:r>
            <a:r>
              <a:rPr lang="en-US" u="sng" dirty="0" smtClean="0"/>
              <a:t> </a:t>
            </a:r>
            <a:r>
              <a:rPr lang="en-US" u="sng" dirty="0"/>
              <a:t>Landau </a:t>
            </a:r>
            <a:r>
              <a:rPr lang="en-US" u="sng" dirty="0" smtClean="0"/>
              <a:t>Theory</a:t>
            </a:r>
          </a:p>
          <a:p>
            <a:pPr lvl="1"/>
            <a:r>
              <a:rPr lang="en-US" dirty="0" smtClean="0"/>
              <a:t>Can describe non-local effects</a:t>
            </a:r>
          </a:p>
          <a:p>
            <a:pPr lvl="1"/>
            <a:r>
              <a:rPr lang="en-US" dirty="0" smtClean="0"/>
              <a:t>Applicable to Type-I and II superconductors</a:t>
            </a:r>
          </a:p>
          <a:p>
            <a:r>
              <a:rPr lang="en-US" u="sng" dirty="0" smtClean="0"/>
              <a:t>BCS Theory</a:t>
            </a:r>
          </a:p>
          <a:p>
            <a:pPr lvl="1"/>
            <a:r>
              <a:rPr lang="en-US" dirty="0"/>
              <a:t>F</a:t>
            </a:r>
            <a:r>
              <a:rPr lang="en-US" dirty="0" smtClean="0"/>
              <a:t>irst microscopic theory of superconductivity</a:t>
            </a:r>
          </a:p>
          <a:p>
            <a:pPr lvl="1"/>
            <a:r>
              <a:rPr lang="en-US" dirty="0" smtClean="0"/>
              <a:t>Published 46 years after the discovery of superconductivity</a:t>
            </a:r>
            <a:endParaRPr lang="en-US" dirty="0"/>
          </a:p>
        </p:txBody>
      </p:sp>
      <p:sp>
        <p:nvSpPr>
          <p:cNvPr id="3" name="Footer Placeholder 2"/>
          <p:cNvSpPr>
            <a:spLocks noGrp="1"/>
          </p:cNvSpPr>
          <p:nvPr>
            <p:ph type="ftr" sz="quarter" idx="11"/>
          </p:nvPr>
        </p:nvSpPr>
        <p:spPr/>
        <p:txBody>
          <a:bodyPr/>
          <a:lstStyle/>
          <a:p>
            <a:r>
              <a:rPr lang="en-US" smtClean="0"/>
              <a:t>T. Junginger – IAS Saskatoon </a:t>
            </a:r>
            <a:endParaRPr lang="en-CA" dirty="0"/>
          </a:p>
        </p:txBody>
      </p:sp>
      <p:sp>
        <p:nvSpPr>
          <p:cNvPr id="4" name="Slide Number Placeholder 3"/>
          <p:cNvSpPr>
            <a:spLocks noGrp="1"/>
          </p:cNvSpPr>
          <p:nvPr>
            <p:ph type="sldNum" sz="quarter" idx="12"/>
          </p:nvPr>
        </p:nvSpPr>
        <p:spPr/>
        <p:txBody>
          <a:bodyPr/>
          <a:lstStyle/>
          <a:p>
            <a:fld id="{A5133171-1A2B-45AF-BC19-83A39A9692BB}" type="slidenum">
              <a:rPr lang="en-CA" smtClean="0"/>
              <a:pPr/>
              <a:t>8</a:t>
            </a:fld>
            <a:r>
              <a:rPr lang="en-CA" smtClean="0"/>
              <a:t>/62</a:t>
            </a:r>
            <a:endParaRPr lang="en-CA" dirty="0"/>
          </a:p>
        </p:txBody>
      </p:sp>
    </p:spTree>
    <p:extLst>
      <p:ext uri="{BB962C8B-B14F-4D97-AF65-F5344CB8AC3E}">
        <p14:creationId xmlns:p14="http://schemas.microsoft.com/office/powerpoint/2010/main" val="636490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London Theory</a:t>
            </a:r>
            <a:endParaRPr lang="en-US" dirty="0"/>
          </a:p>
        </p:txBody>
      </p:sp>
      <p:sp>
        <p:nvSpPr>
          <p:cNvPr id="7" name="TextBox 6"/>
          <p:cNvSpPr txBox="1"/>
          <p:nvPr/>
        </p:nvSpPr>
        <p:spPr>
          <a:xfrm>
            <a:off x="457200" y="1193293"/>
            <a:ext cx="6331733" cy="369332"/>
          </a:xfrm>
          <a:prstGeom prst="rect">
            <a:avLst/>
          </a:prstGeom>
          <a:noFill/>
        </p:spPr>
        <p:txBody>
          <a:bodyPr wrap="none" rtlCol="0">
            <a:spAutoFit/>
          </a:bodyPr>
          <a:lstStyle/>
          <a:p>
            <a:r>
              <a:rPr lang="en-US" dirty="0" smtClean="0"/>
              <a:t>Assume an electron which is freely accelerated by an electric field</a:t>
            </a:r>
          </a:p>
        </p:txBody>
      </p:sp>
      <mc:AlternateContent xmlns:mc="http://schemas.openxmlformats.org/markup-compatibility/2006" xmlns:a14="http://schemas.microsoft.com/office/drawing/2010/main">
        <mc:Choice Requires="a14">
          <p:sp>
            <p:nvSpPr>
              <p:cNvPr id="8" name="TextBox 7"/>
              <p:cNvSpPr txBox="1"/>
              <p:nvPr/>
            </p:nvSpPr>
            <p:spPr>
              <a:xfrm>
                <a:off x="488782" y="2139775"/>
                <a:ext cx="3529008" cy="633443"/>
              </a:xfrm>
              <a:prstGeom prst="rect">
                <a:avLst/>
              </a:prstGeom>
              <a:noFill/>
            </p:spPr>
            <p:txBody>
              <a:bodyPr wrap="square" lIns="0" tIns="0" rIns="0" bIns="0" rtlCol="0">
                <a:spAutoFit/>
              </a:bodyPr>
              <a:lstStyle/>
              <a:p>
                <a:r>
                  <a:rPr lang="en-US" sz="2800" b="1" i="1" dirty="0" smtClean="0"/>
                  <a:t>F</a:t>
                </a:r>
                <a14:m>
                  <m:oMath xmlns:m="http://schemas.openxmlformats.org/officeDocument/2006/math">
                    <m:r>
                      <a:rPr lang="en-US" sz="2800" i="1" smtClean="0">
                        <a:latin typeface="Cambria Math" panose="02040503050406030204" pitchFamily="18" charset="0"/>
                      </a:rPr>
                      <m:t>=</m:t>
                    </m:r>
                    <m:r>
                      <a:rPr lang="de-DE" sz="2800" b="0" i="1" smtClean="0">
                        <a:latin typeface="Cambria Math" panose="02040503050406030204" pitchFamily="18" charset="0"/>
                      </a:rPr>
                      <m:t>𝑚</m:t>
                    </m:r>
                    <m:r>
                      <a:rPr lang="de-DE" sz="2800" b="1" i="1" smtClean="0">
                        <a:latin typeface="Cambria Math" panose="02040503050406030204" pitchFamily="18" charset="0"/>
                      </a:rPr>
                      <m:t>𝒂</m:t>
                    </m:r>
                    <m:r>
                      <a:rPr lang="de-DE" sz="2800" b="1" i="1" smtClean="0">
                        <a:latin typeface="Cambria Math" panose="02040503050406030204" pitchFamily="18" charset="0"/>
                      </a:rPr>
                      <m:t>=</m:t>
                    </m:r>
                    <m:r>
                      <a:rPr lang="de-DE" sz="2800" b="1" i="1" smtClean="0">
                        <a:latin typeface="Cambria Math" panose="02040503050406030204" pitchFamily="18" charset="0"/>
                      </a:rPr>
                      <m:t>𝒎</m:t>
                    </m:r>
                    <m:f>
                      <m:fPr>
                        <m:ctrlPr>
                          <a:rPr lang="de-DE" sz="2800" b="1" i="1" smtClean="0">
                            <a:latin typeface="Cambria Math" panose="02040503050406030204" pitchFamily="18" charset="0"/>
                          </a:rPr>
                        </m:ctrlPr>
                      </m:fPr>
                      <m:num>
                        <m:r>
                          <a:rPr lang="de-DE" sz="2800" b="0" i="1" smtClean="0">
                            <a:latin typeface="Cambria Math" panose="02040503050406030204" pitchFamily="18" charset="0"/>
                            <a:ea typeface="Cambria Math" panose="02040503050406030204" pitchFamily="18" charset="0"/>
                          </a:rPr>
                          <m:t>𝜕</m:t>
                        </m:r>
                        <m:r>
                          <a:rPr lang="de-DE" sz="2800" b="1" i="1" smtClean="0">
                            <a:latin typeface="Cambria Math" panose="02040503050406030204" pitchFamily="18" charset="0"/>
                            <a:ea typeface="Cambria Math" panose="02040503050406030204" pitchFamily="18" charset="0"/>
                          </a:rPr>
                          <m:t>𝒗</m:t>
                        </m:r>
                      </m:num>
                      <m:den>
                        <m:r>
                          <a:rPr lang="de-DE" sz="2800" b="0" i="1" smtClean="0">
                            <a:latin typeface="Cambria Math" panose="02040503050406030204" pitchFamily="18" charset="0"/>
                            <a:ea typeface="Cambria Math" panose="02040503050406030204" pitchFamily="18" charset="0"/>
                          </a:rPr>
                          <m:t>𝜕</m:t>
                        </m:r>
                        <m:r>
                          <a:rPr lang="de-DE" sz="2800" b="0" i="1" smtClean="0">
                            <a:latin typeface="Cambria Math" panose="02040503050406030204" pitchFamily="18" charset="0"/>
                            <a:ea typeface="Cambria Math" panose="02040503050406030204" pitchFamily="18" charset="0"/>
                          </a:rPr>
                          <m:t>𝑡</m:t>
                        </m:r>
                      </m:den>
                    </m:f>
                    <m:r>
                      <a:rPr lang="de-DE" sz="2800" b="1" i="1" smtClean="0">
                        <a:latin typeface="Cambria Math" panose="02040503050406030204" pitchFamily="18" charset="0"/>
                      </a:rPr>
                      <m:t>=</m:t>
                    </m:r>
                    <m:r>
                      <a:rPr lang="en-CA" sz="2800" b="0" i="1" smtClean="0">
                        <a:latin typeface="Cambria Math"/>
                      </a:rPr>
                      <m:t>−</m:t>
                    </m:r>
                    <m:r>
                      <a:rPr lang="de-DE" sz="2800" b="0" i="1" smtClean="0">
                        <a:latin typeface="Cambria Math" panose="02040503050406030204" pitchFamily="18" charset="0"/>
                      </a:rPr>
                      <m:t>𝑒</m:t>
                    </m:r>
                    <m:r>
                      <a:rPr lang="de-DE" sz="2800" b="1" i="1" smtClean="0">
                        <a:latin typeface="Cambria Math" panose="02040503050406030204" pitchFamily="18" charset="0"/>
                      </a:rPr>
                      <m:t>𝑬</m:t>
                    </m:r>
                  </m:oMath>
                </a14:m>
                <a:endParaRPr lang="en-US" sz="28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488782" y="2139775"/>
                <a:ext cx="3529008" cy="633443"/>
              </a:xfrm>
              <a:prstGeom prst="rect">
                <a:avLst/>
              </a:prstGeom>
              <a:blipFill rotWithShape="1">
                <a:blip r:embed="rId2"/>
                <a:stretch>
                  <a:fillRect l="-6045" b="-20192"/>
                </a:stretch>
              </a:blipFill>
            </p:spPr>
            <p:txBody>
              <a:bodyPr/>
              <a:lstStyle/>
              <a:p>
                <a:r>
                  <a:rPr lang="en-CA">
                    <a:noFill/>
                  </a:rPr>
                  <a:t> </a:t>
                </a:r>
              </a:p>
            </p:txBody>
          </p:sp>
        </mc:Fallback>
      </mc:AlternateContent>
      <p:sp>
        <p:nvSpPr>
          <p:cNvPr id="9" name="TextBox 8"/>
          <p:cNvSpPr txBox="1"/>
          <p:nvPr/>
        </p:nvSpPr>
        <p:spPr>
          <a:xfrm>
            <a:off x="457200" y="1625892"/>
            <a:ext cx="3560590" cy="369332"/>
          </a:xfrm>
          <a:prstGeom prst="rect">
            <a:avLst/>
          </a:prstGeom>
          <a:noFill/>
        </p:spPr>
        <p:txBody>
          <a:bodyPr wrap="none" rtlCol="0">
            <a:spAutoFit/>
          </a:bodyPr>
          <a:lstStyle/>
          <a:p>
            <a:r>
              <a:rPr lang="en-US" dirty="0" smtClean="0"/>
              <a:t>Lorentz force acting on the particle:</a:t>
            </a:r>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4266187" y="2754070"/>
                <a:ext cx="968342" cy="276999"/>
              </a:xfrm>
              <a:prstGeom prst="rect">
                <a:avLst/>
              </a:prstGeom>
              <a:noFill/>
            </p:spPr>
            <p:txBody>
              <a:bodyPr wrap="none" lIns="0" tIns="0" rIns="0" bIns="0" rtlCol="0">
                <a:spAutoFit/>
              </a:bodyPr>
              <a:lstStyle/>
              <a:p>
                <a:r>
                  <a:rPr lang="en-US" b="1" i="1" dirty="0" smtClean="0"/>
                  <a:t>J</a:t>
                </a:r>
                <a14:m>
                  <m:oMath xmlns:m="http://schemas.openxmlformats.org/officeDocument/2006/math">
                    <m:r>
                      <a:rPr lang="en-US" i="1" smtClean="0">
                        <a:latin typeface="Cambria Math" panose="02040503050406030204" pitchFamily="18" charset="0"/>
                      </a:rPr>
                      <m:t>=</m:t>
                    </m:r>
                    <m:r>
                      <a:rPr lang="de-DE" b="0" i="1" smtClean="0">
                        <a:latin typeface="Cambria Math" panose="02040503050406030204" pitchFamily="18" charset="0"/>
                      </a:rPr>
                      <m:t>−</m:t>
                    </m:r>
                    <m:r>
                      <a:rPr lang="de-DE" b="0" i="1" smtClean="0">
                        <a:latin typeface="Cambria Math" panose="02040503050406030204" pitchFamily="18" charset="0"/>
                      </a:rPr>
                      <m:t>𝑒</m:t>
                    </m:r>
                    <m:sSub>
                      <m:sSubPr>
                        <m:ctrlPr>
                          <a:rPr lang="en-US" i="1" smtClean="0">
                            <a:latin typeface="Cambria Math" panose="02040503050406030204" pitchFamily="18" charset="0"/>
                          </a:rPr>
                        </m:ctrlPr>
                      </m:sSubPr>
                      <m:e>
                        <m:r>
                          <a:rPr lang="de-DE" b="0" i="1" smtClean="0">
                            <a:latin typeface="Cambria Math" panose="02040503050406030204" pitchFamily="18" charset="0"/>
                          </a:rPr>
                          <m:t>𝑛</m:t>
                        </m:r>
                      </m:e>
                      <m:sub>
                        <m:r>
                          <a:rPr lang="de-DE" b="0" i="1" smtClean="0">
                            <a:latin typeface="Cambria Math" panose="02040503050406030204" pitchFamily="18" charset="0"/>
                          </a:rPr>
                          <m:t>𝑆</m:t>
                        </m:r>
                      </m:sub>
                    </m:sSub>
                    <m:r>
                      <a:rPr lang="de-DE" b="1" i="1" smtClean="0">
                        <a:latin typeface="Cambria Math" panose="02040503050406030204" pitchFamily="18" charset="0"/>
                      </a:rPr>
                      <m:t>𝒗</m:t>
                    </m:r>
                  </m:oMath>
                </a14:m>
                <a:endParaRPr lang="en-US" b="1" dirty="0"/>
              </a:p>
            </p:txBody>
          </p:sp>
        </mc:Choice>
        <mc:Fallback xmlns="">
          <p:sp>
            <p:nvSpPr>
              <p:cNvPr id="10" name="TextBox 9"/>
              <p:cNvSpPr txBox="1">
                <a:spLocks noRot="1" noChangeAspect="1" noMove="1" noResize="1" noEditPoints="1" noAdjustHandles="1" noChangeArrowheads="1" noChangeShapeType="1" noTextEdit="1"/>
              </p:cNvSpPr>
              <p:nvPr/>
            </p:nvSpPr>
            <p:spPr>
              <a:xfrm>
                <a:off x="4266187" y="2754070"/>
                <a:ext cx="968342" cy="276999"/>
              </a:xfrm>
              <a:prstGeom prst="rect">
                <a:avLst/>
              </a:prstGeom>
              <a:blipFill rotWithShape="1">
                <a:blip r:embed="rId3"/>
                <a:stretch>
                  <a:fillRect l="-15094" t="-28889" r="-6918" b="-51111"/>
                </a:stretch>
              </a:blipFill>
            </p:spPr>
            <p:txBody>
              <a:bodyPr/>
              <a:lstStyle/>
              <a:p>
                <a:r>
                  <a:rPr lang="en-CA">
                    <a:noFill/>
                  </a:rPr>
                  <a:t> </a:t>
                </a:r>
              </a:p>
            </p:txBody>
          </p:sp>
        </mc:Fallback>
      </mc:AlternateContent>
      <p:sp>
        <p:nvSpPr>
          <p:cNvPr id="11" name="TextBox 10"/>
          <p:cNvSpPr txBox="1"/>
          <p:nvPr/>
        </p:nvSpPr>
        <p:spPr>
          <a:xfrm>
            <a:off x="2932993" y="3051042"/>
            <a:ext cx="3278013" cy="369332"/>
          </a:xfrm>
          <a:prstGeom prst="rect">
            <a:avLst/>
          </a:prstGeom>
          <a:noFill/>
        </p:spPr>
        <p:txBody>
          <a:bodyPr wrap="none" rtlCol="0">
            <a:spAutoFit/>
          </a:bodyPr>
          <a:lstStyle/>
          <a:p>
            <a:r>
              <a:rPr lang="en-US" dirty="0"/>
              <a:t>D</a:t>
            </a:r>
            <a:r>
              <a:rPr lang="en-US" dirty="0" smtClean="0"/>
              <a:t>efinition of the current density</a:t>
            </a:r>
            <a:endParaRPr lang="en-US" dirty="0"/>
          </a:p>
        </p:txBody>
      </p:sp>
      <mc:AlternateContent xmlns:mc="http://schemas.openxmlformats.org/markup-compatibility/2006" xmlns:a14="http://schemas.microsoft.com/office/drawing/2010/main">
        <mc:Choice Requires="a14">
          <p:sp>
            <p:nvSpPr>
              <p:cNvPr id="12" name="TextBox 11"/>
              <p:cNvSpPr txBox="1"/>
              <p:nvPr/>
            </p:nvSpPr>
            <p:spPr>
              <a:xfrm>
                <a:off x="6211006" y="2068264"/>
                <a:ext cx="1573379" cy="671851"/>
              </a:xfrm>
              <a:prstGeom prst="rect">
                <a:avLst/>
              </a:prstGeom>
              <a:noFill/>
            </p:spPr>
            <p:txBody>
              <a:bodyPr wrap="none" lIns="0" tIns="0" rIns="0" bIns="0" rtlCol="0">
                <a:spAutoFit/>
              </a:bodyPr>
              <a:lstStyle/>
              <a:p>
                <a14:m>
                  <m:oMath xmlns:m="http://schemas.openxmlformats.org/officeDocument/2006/math">
                    <m:f>
                      <m:fPr>
                        <m:ctrlPr>
                          <a:rPr lang="en-US" sz="2800" i="1" smtClean="0">
                            <a:latin typeface="Cambria Math" panose="02040503050406030204" pitchFamily="18" charset="0"/>
                          </a:rPr>
                        </m:ctrlPr>
                      </m:fPr>
                      <m:num>
                        <m:r>
                          <a:rPr lang="en-US" sz="2800" i="1" smtClean="0">
                            <a:latin typeface="Cambria Math" panose="02040503050406030204" pitchFamily="18" charset="0"/>
                            <a:ea typeface="Cambria Math" panose="02040503050406030204" pitchFamily="18" charset="0"/>
                          </a:rPr>
                          <m:t>𝜕</m:t>
                        </m:r>
                        <m:r>
                          <a:rPr lang="de-DE" sz="2800" b="1" i="1" smtClean="0">
                            <a:latin typeface="Cambria Math" panose="02040503050406030204" pitchFamily="18" charset="0"/>
                            <a:ea typeface="Cambria Math" panose="02040503050406030204" pitchFamily="18" charset="0"/>
                          </a:rPr>
                          <m:t>𝑱</m:t>
                        </m:r>
                      </m:num>
                      <m:den>
                        <m:r>
                          <a:rPr lang="en-US" sz="2800" i="1" smtClean="0">
                            <a:latin typeface="Cambria Math" panose="02040503050406030204" pitchFamily="18" charset="0"/>
                            <a:ea typeface="Cambria Math" panose="02040503050406030204" pitchFamily="18" charset="0"/>
                          </a:rPr>
                          <m:t>𝜕</m:t>
                        </m:r>
                        <m:r>
                          <a:rPr lang="de-DE" sz="2800" b="0" i="1" smtClean="0">
                            <a:latin typeface="Cambria Math" panose="02040503050406030204" pitchFamily="18" charset="0"/>
                            <a:ea typeface="Cambria Math" panose="02040503050406030204" pitchFamily="18" charset="0"/>
                          </a:rPr>
                          <m:t>𝑡</m:t>
                        </m:r>
                      </m:den>
                    </m:f>
                    <m:r>
                      <a:rPr lang="en-US" sz="2800" i="1" smtClean="0">
                        <a:latin typeface="Cambria Math" panose="02040503050406030204" pitchFamily="18" charset="0"/>
                      </a:rPr>
                      <m:t>=</m:t>
                    </m:r>
                    <m:f>
                      <m:fPr>
                        <m:ctrlPr>
                          <a:rPr lang="en-US" sz="2800" i="1" smtClean="0">
                            <a:latin typeface="Cambria Math" panose="02040503050406030204" pitchFamily="18" charset="0"/>
                          </a:rPr>
                        </m:ctrlPr>
                      </m:fPr>
                      <m:num>
                        <m:sSub>
                          <m:sSubPr>
                            <m:ctrlPr>
                              <a:rPr lang="en-US" sz="2800" i="1" smtClean="0">
                                <a:latin typeface="Cambria Math" panose="02040503050406030204" pitchFamily="18" charset="0"/>
                              </a:rPr>
                            </m:ctrlPr>
                          </m:sSubPr>
                          <m:e>
                            <m:r>
                              <a:rPr lang="de-DE" sz="2800" b="0" i="1" smtClean="0">
                                <a:latin typeface="Cambria Math" panose="02040503050406030204" pitchFamily="18" charset="0"/>
                              </a:rPr>
                              <m:t>𝑛</m:t>
                            </m:r>
                          </m:e>
                          <m:sub>
                            <m:r>
                              <a:rPr lang="de-DE" sz="2800" b="0" i="1" smtClean="0">
                                <a:latin typeface="Cambria Math" panose="02040503050406030204" pitchFamily="18" charset="0"/>
                              </a:rPr>
                              <m:t>𝑆</m:t>
                            </m:r>
                          </m:sub>
                        </m:sSub>
                        <m:sSup>
                          <m:sSupPr>
                            <m:ctrlPr>
                              <a:rPr lang="en-US" sz="2800" i="1" smtClean="0">
                                <a:latin typeface="Cambria Math" panose="02040503050406030204" pitchFamily="18" charset="0"/>
                              </a:rPr>
                            </m:ctrlPr>
                          </m:sSupPr>
                          <m:e>
                            <m:r>
                              <a:rPr lang="de-DE" sz="2800" b="0" i="1" smtClean="0">
                                <a:latin typeface="Cambria Math" panose="02040503050406030204" pitchFamily="18" charset="0"/>
                              </a:rPr>
                              <m:t>𝑒</m:t>
                            </m:r>
                          </m:e>
                          <m:sup>
                            <m:r>
                              <a:rPr lang="de-DE" sz="2800" b="0" i="1" smtClean="0">
                                <a:latin typeface="Cambria Math" panose="02040503050406030204" pitchFamily="18" charset="0"/>
                              </a:rPr>
                              <m:t>2</m:t>
                            </m:r>
                          </m:sup>
                        </m:sSup>
                      </m:num>
                      <m:den>
                        <m:r>
                          <a:rPr lang="de-DE" sz="2800" b="0" i="1" smtClean="0">
                            <a:latin typeface="Cambria Math" panose="02040503050406030204" pitchFamily="18" charset="0"/>
                          </a:rPr>
                          <m:t>𝑚</m:t>
                        </m:r>
                      </m:den>
                    </m:f>
                  </m:oMath>
                </a14:m>
                <a:r>
                  <a:rPr lang="en-US" sz="2800" b="1" i="1" dirty="0" smtClean="0"/>
                  <a:t>E</a:t>
                </a:r>
                <a:endParaRPr lang="en-US" sz="2800" b="1" i="1" dirty="0"/>
              </a:p>
            </p:txBody>
          </p:sp>
        </mc:Choice>
        <mc:Fallback xmlns="">
          <p:sp>
            <p:nvSpPr>
              <p:cNvPr id="12" name="TextBox 11"/>
              <p:cNvSpPr txBox="1">
                <a:spLocks noRot="1" noChangeAspect="1" noMove="1" noResize="1" noEditPoints="1" noAdjustHandles="1" noChangeArrowheads="1" noChangeShapeType="1" noTextEdit="1"/>
              </p:cNvSpPr>
              <p:nvPr/>
            </p:nvSpPr>
            <p:spPr>
              <a:xfrm>
                <a:off x="6211006" y="2068264"/>
                <a:ext cx="1573379" cy="671851"/>
              </a:xfrm>
              <a:prstGeom prst="rect">
                <a:avLst/>
              </a:prstGeom>
              <a:blipFill rotWithShape="1">
                <a:blip r:embed="rId4"/>
                <a:stretch>
                  <a:fillRect l="-388" r="-10078" b="-19091"/>
                </a:stretch>
              </a:blipFill>
            </p:spPr>
            <p:txBody>
              <a:bodyPr/>
              <a:lstStyle/>
              <a:p>
                <a:r>
                  <a:rPr lang="en-CA">
                    <a:noFill/>
                  </a:rPr>
                  <a:t> </a:t>
                </a:r>
              </a:p>
            </p:txBody>
          </p:sp>
        </mc:Fallback>
      </mc:AlternateContent>
      <p:sp>
        <p:nvSpPr>
          <p:cNvPr id="27" name="Right Arrow 26"/>
          <p:cNvSpPr/>
          <p:nvPr/>
        </p:nvSpPr>
        <p:spPr>
          <a:xfrm>
            <a:off x="4266187" y="2276476"/>
            <a:ext cx="931563"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88782" y="4437112"/>
            <a:ext cx="7470289" cy="747600"/>
            <a:chOff x="374246" y="4293446"/>
            <a:chExt cx="7830804" cy="747600"/>
          </a:xfrm>
        </p:grpSpPr>
        <p:sp>
          <p:nvSpPr>
            <p:cNvPr id="23" name="Left Brace 22"/>
            <p:cNvSpPr/>
            <p:nvPr/>
          </p:nvSpPr>
          <p:spPr>
            <a:xfrm rot="16200000">
              <a:off x="3084827" y="3674129"/>
              <a:ext cx="200863" cy="143949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 name="Group 2"/>
            <p:cNvGrpSpPr/>
            <p:nvPr/>
          </p:nvGrpSpPr>
          <p:grpSpPr>
            <a:xfrm>
              <a:off x="374246" y="4311657"/>
              <a:ext cx="7830804" cy="729389"/>
              <a:chOff x="374246" y="4311657"/>
              <a:chExt cx="7830804" cy="729389"/>
            </a:xfrm>
          </p:grpSpPr>
          <mc:AlternateContent xmlns:mc="http://schemas.openxmlformats.org/markup-compatibility/2006" xmlns:a14="http://schemas.microsoft.com/office/drawing/2010/main">
            <mc:Choice Requires="a14">
              <p:sp>
                <p:nvSpPr>
                  <p:cNvPr id="22" name="TextBox 21"/>
                  <p:cNvSpPr txBox="1"/>
                  <p:nvPr/>
                </p:nvSpPr>
                <p:spPr>
                  <a:xfrm>
                    <a:off x="374246" y="4311657"/>
                    <a:ext cx="3169394" cy="671851"/>
                  </a:xfrm>
                  <a:prstGeom prst="rect">
                    <a:avLst/>
                  </a:prstGeom>
                  <a:noFill/>
                </p:spPr>
                <p:txBody>
                  <a:bodyPr wrap="none" lIns="0" tIns="0" rIns="0" bIns="0" rtlCol="0">
                    <a:spAutoFit/>
                  </a:bodyPr>
                  <a:lstStyle/>
                  <a:p>
                    <a14:m>
                      <m:oMath xmlns:m="http://schemas.openxmlformats.org/officeDocument/2006/math">
                        <m:r>
                          <a:rPr lang="en-US" sz="2800" i="1" smtClean="0">
                            <a:latin typeface="Cambria Math" panose="02040503050406030204" pitchFamily="18" charset="0"/>
                            <a:ea typeface="Cambria Math" panose="02040503050406030204" pitchFamily="18" charset="0"/>
                          </a:rPr>
                          <m:t>𝛻</m:t>
                        </m:r>
                        <m:r>
                          <a:rPr lang="en-US" sz="2800" i="1" smtClean="0">
                            <a:latin typeface="Cambria Math" panose="02040503050406030204" pitchFamily="18" charset="0"/>
                            <a:ea typeface="Cambria Math" panose="02040503050406030204" pitchFamily="18" charset="0"/>
                          </a:rPr>
                          <m:t>×</m:t>
                        </m:r>
                        <m:f>
                          <m:fPr>
                            <m:ctrlPr>
                              <a:rPr lang="en-US" sz="2800" i="1" smtClean="0">
                                <a:latin typeface="Cambria Math" panose="02040503050406030204" pitchFamily="18" charset="0"/>
                              </a:rPr>
                            </m:ctrlPr>
                          </m:fPr>
                          <m:num>
                            <m:r>
                              <a:rPr lang="en-US" sz="2800" i="1" smtClean="0">
                                <a:latin typeface="Cambria Math" panose="02040503050406030204" pitchFamily="18" charset="0"/>
                                <a:ea typeface="Cambria Math" panose="02040503050406030204" pitchFamily="18" charset="0"/>
                              </a:rPr>
                              <m:t>𝜕</m:t>
                            </m:r>
                            <m:r>
                              <a:rPr lang="de-DE" sz="2800" b="1" i="1" smtClean="0">
                                <a:latin typeface="Cambria Math" panose="02040503050406030204" pitchFamily="18" charset="0"/>
                                <a:ea typeface="Cambria Math" panose="02040503050406030204" pitchFamily="18" charset="0"/>
                              </a:rPr>
                              <m:t>𝑱</m:t>
                            </m:r>
                          </m:num>
                          <m:den>
                            <m:r>
                              <a:rPr lang="en-US" sz="2800" i="1" smtClean="0">
                                <a:latin typeface="Cambria Math" panose="02040503050406030204" pitchFamily="18" charset="0"/>
                                <a:ea typeface="Cambria Math" panose="02040503050406030204" pitchFamily="18" charset="0"/>
                              </a:rPr>
                              <m:t>𝜕</m:t>
                            </m:r>
                            <m:r>
                              <a:rPr lang="de-DE" sz="2800" b="0" i="1" smtClean="0">
                                <a:latin typeface="Cambria Math" panose="02040503050406030204" pitchFamily="18" charset="0"/>
                                <a:ea typeface="Cambria Math" panose="02040503050406030204" pitchFamily="18" charset="0"/>
                              </a:rPr>
                              <m:t>𝑡</m:t>
                            </m:r>
                          </m:den>
                        </m:f>
                        <m:r>
                          <a:rPr lang="de-DE" sz="2800" b="0" i="1" smtClean="0">
                            <a:latin typeface="Cambria Math" panose="02040503050406030204" pitchFamily="18" charset="0"/>
                          </a:rPr>
                          <m:t>−</m:t>
                        </m:r>
                        <m:f>
                          <m:fPr>
                            <m:ctrlPr>
                              <a:rPr lang="en-US" sz="2800" i="1" smtClean="0">
                                <a:latin typeface="Cambria Math" panose="02040503050406030204" pitchFamily="18" charset="0"/>
                              </a:rPr>
                            </m:ctrlPr>
                          </m:fPr>
                          <m:num>
                            <m:sSub>
                              <m:sSubPr>
                                <m:ctrlPr>
                                  <a:rPr lang="en-US" sz="2800" i="1" smtClean="0">
                                    <a:latin typeface="Cambria Math" panose="02040503050406030204" pitchFamily="18" charset="0"/>
                                  </a:rPr>
                                </m:ctrlPr>
                              </m:sSubPr>
                              <m:e>
                                <m:r>
                                  <a:rPr lang="de-DE" sz="2800" b="0" i="1" smtClean="0">
                                    <a:latin typeface="Cambria Math" panose="02040503050406030204" pitchFamily="18" charset="0"/>
                                  </a:rPr>
                                  <m:t>𝑛</m:t>
                                </m:r>
                              </m:e>
                              <m:sub>
                                <m:r>
                                  <a:rPr lang="de-DE" sz="2800" b="0" i="1" smtClean="0">
                                    <a:latin typeface="Cambria Math" panose="02040503050406030204" pitchFamily="18" charset="0"/>
                                  </a:rPr>
                                  <m:t>𝑆</m:t>
                                </m:r>
                              </m:sub>
                            </m:sSub>
                            <m:sSup>
                              <m:sSupPr>
                                <m:ctrlPr>
                                  <a:rPr lang="en-US" sz="2800" i="1" smtClean="0">
                                    <a:latin typeface="Cambria Math" panose="02040503050406030204" pitchFamily="18" charset="0"/>
                                  </a:rPr>
                                </m:ctrlPr>
                              </m:sSupPr>
                              <m:e>
                                <m:r>
                                  <a:rPr lang="de-DE" sz="2800" b="0" i="1" smtClean="0">
                                    <a:latin typeface="Cambria Math" panose="02040503050406030204" pitchFamily="18" charset="0"/>
                                  </a:rPr>
                                  <m:t>𝑒</m:t>
                                </m:r>
                              </m:e>
                              <m:sup>
                                <m:r>
                                  <a:rPr lang="de-DE" sz="2800" b="0" i="1" smtClean="0">
                                    <a:latin typeface="Cambria Math" panose="02040503050406030204" pitchFamily="18" charset="0"/>
                                  </a:rPr>
                                  <m:t>2</m:t>
                                </m:r>
                              </m:sup>
                            </m:sSup>
                          </m:num>
                          <m:den>
                            <m:r>
                              <a:rPr lang="de-DE" sz="2800" b="0" i="1" smtClean="0">
                                <a:latin typeface="Cambria Math" panose="02040503050406030204" pitchFamily="18" charset="0"/>
                              </a:rPr>
                              <m:t>𝑚</m:t>
                            </m:r>
                          </m:den>
                        </m:f>
                        <m:r>
                          <a:rPr lang="en-US" sz="2800" i="1" smtClean="0">
                            <a:latin typeface="Cambria Math" panose="02040503050406030204" pitchFamily="18" charset="0"/>
                            <a:ea typeface="Cambria Math" panose="02040503050406030204" pitchFamily="18" charset="0"/>
                          </a:rPr>
                          <m:t>𝛻</m:t>
                        </m:r>
                        <m:r>
                          <a:rPr lang="en-US" sz="2800" i="1" smtClean="0">
                            <a:latin typeface="Cambria Math" panose="02040503050406030204" pitchFamily="18" charset="0"/>
                            <a:ea typeface="Cambria Math" panose="02040503050406030204" pitchFamily="18" charset="0"/>
                          </a:rPr>
                          <m:t>×</m:t>
                        </m:r>
                      </m:oMath>
                    </a14:m>
                    <a:r>
                      <a:rPr lang="en-US" sz="2800" b="1" i="1" dirty="0" smtClean="0"/>
                      <a:t>E</a:t>
                    </a:r>
                    <a:r>
                      <a:rPr lang="en-US" sz="2800" i="1" dirty="0" smtClean="0"/>
                      <a:t>=0</a:t>
                    </a:r>
                    <a:endParaRPr lang="en-US" sz="2800" i="1" dirty="0"/>
                  </a:p>
                </p:txBody>
              </p:sp>
            </mc:Choice>
            <mc:Fallback xmlns="">
              <p:sp>
                <p:nvSpPr>
                  <p:cNvPr id="22" name="TextBox 21"/>
                  <p:cNvSpPr txBox="1">
                    <a:spLocks noRot="1" noChangeAspect="1" noMove="1" noResize="1" noEditPoints="1" noAdjustHandles="1" noChangeArrowheads="1" noChangeShapeType="1" noTextEdit="1"/>
                  </p:cNvSpPr>
                  <p:nvPr/>
                </p:nvSpPr>
                <p:spPr>
                  <a:xfrm>
                    <a:off x="374246" y="4311657"/>
                    <a:ext cx="3169394" cy="671851"/>
                  </a:xfrm>
                  <a:prstGeom prst="rect">
                    <a:avLst/>
                  </a:prstGeom>
                  <a:blipFill rotWithShape="0">
                    <a:blip r:embed="rId5"/>
                    <a:stretch>
                      <a:fillRect r="-9677"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860032" y="4360090"/>
                    <a:ext cx="3345018" cy="680956"/>
                  </a:xfrm>
                  <a:prstGeom prst="rect">
                    <a:avLst/>
                  </a:prstGeom>
                  <a:noFill/>
                </p:spPr>
                <p:txBody>
                  <a:bodyPr wrap="none" lIns="0" tIns="0" rIns="0" bIns="0" rtlCol="0">
                    <a:spAutoFit/>
                  </a:bodyPr>
                  <a:lstStyle/>
                  <a:p>
                    <a14:m>
                      <m:oMath xmlns:m="http://schemas.openxmlformats.org/officeDocument/2006/math">
                        <m:f>
                          <m:fPr>
                            <m:ctrlPr>
                              <a:rPr lang="en-US" sz="2800" i="1" smtClean="0">
                                <a:latin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m:t>
                            </m:r>
                          </m:num>
                          <m:den>
                            <m:r>
                              <a:rPr lang="en-US" sz="2800" i="1">
                                <a:latin typeface="Cambria Math" panose="02040503050406030204" pitchFamily="18" charset="0"/>
                                <a:ea typeface="Cambria Math" panose="02040503050406030204" pitchFamily="18" charset="0"/>
                              </a:rPr>
                              <m:t>𝜕</m:t>
                            </m:r>
                            <m:r>
                              <a:rPr lang="de-DE" sz="2800" i="1">
                                <a:latin typeface="Cambria Math" panose="02040503050406030204" pitchFamily="18" charset="0"/>
                                <a:ea typeface="Cambria Math" panose="02040503050406030204" pitchFamily="18" charset="0"/>
                              </a:rPr>
                              <m:t>𝑡</m:t>
                            </m:r>
                          </m:den>
                        </m:f>
                        <m:d>
                          <m:dPr>
                            <m:begChr m:val="["/>
                            <m:endChr m:val="]"/>
                            <m:ctrlPr>
                              <a:rPr lang="de-DE" sz="2800" i="1" smtClean="0">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m:t>
                            </m:r>
                            <m:r>
                              <a:rPr lang="de-DE" sz="2800" b="1" i="1" smtClean="0">
                                <a:latin typeface="Cambria Math" panose="02040503050406030204" pitchFamily="18" charset="0"/>
                              </a:rPr>
                              <m:t>𝑱</m:t>
                            </m:r>
                            <m:r>
                              <a:rPr lang="de-DE" sz="2800" b="0" i="1" smtClean="0">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de-DE" sz="2800" i="1">
                                        <a:latin typeface="Cambria Math" panose="02040503050406030204" pitchFamily="18" charset="0"/>
                                      </a:rPr>
                                      <m:t>𝑛</m:t>
                                    </m:r>
                                  </m:e>
                                  <m:sub>
                                    <m:r>
                                      <a:rPr lang="de-DE" sz="2800" i="1">
                                        <a:latin typeface="Cambria Math" panose="02040503050406030204" pitchFamily="18" charset="0"/>
                                      </a:rPr>
                                      <m:t>𝑆</m:t>
                                    </m:r>
                                  </m:sub>
                                </m:sSub>
                                <m:sSup>
                                  <m:sSupPr>
                                    <m:ctrlPr>
                                      <a:rPr lang="en-US" sz="2800" i="1">
                                        <a:latin typeface="Cambria Math" panose="02040503050406030204" pitchFamily="18" charset="0"/>
                                      </a:rPr>
                                    </m:ctrlPr>
                                  </m:sSupPr>
                                  <m:e>
                                    <m:r>
                                      <a:rPr lang="de-DE" sz="2800" i="1">
                                        <a:latin typeface="Cambria Math" panose="02040503050406030204" pitchFamily="18" charset="0"/>
                                      </a:rPr>
                                      <m:t>𝑒</m:t>
                                    </m:r>
                                  </m:e>
                                  <m:sup>
                                    <m:r>
                                      <a:rPr lang="de-DE" sz="2800" i="1">
                                        <a:latin typeface="Cambria Math" panose="02040503050406030204" pitchFamily="18" charset="0"/>
                                      </a:rPr>
                                      <m:t>2</m:t>
                                    </m:r>
                                  </m:sup>
                                </m:sSup>
                              </m:num>
                              <m:den>
                                <m:r>
                                  <a:rPr lang="de-DE" sz="2800" i="1">
                                    <a:latin typeface="Cambria Math" panose="02040503050406030204" pitchFamily="18" charset="0"/>
                                  </a:rPr>
                                  <m:t>𝑚</m:t>
                                </m:r>
                              </m:den>
                            </m:f>
                            <m:r>
                              <m:rPr>
                                <m:nor/>
                              </m:rPr>
                              <a:rPr lang="de-DE" sz="2800" b="1" i="1" smtClean="0">
                                <a:latin typeface="Cambria Math" panose="02040503050406030204" pitchFamily="18" charset="0"/>
                                <a:ea typeface="Cambria Math" panose="02040503050406030204" pitchFamily="18" charset="0"/>
                              </a:rPr>
                              <m:t>B</m:t>
                            </m:r>
                            <m:r>
                              <a:rPr lang="de-DE" sz="2800" b="0" i="1" smtClean="0">
                                <a:latin typeface="Cambria Math" panose="02040503050406030204" pitchFamily="18" charset="0"/>
                                <a:ea typeface="Cambria Math" panose="02040503050406030204" pitchFamily="18" charset="0"/>
                              </a:rPr>
                              <m:t> </m:t>
                            </m:r>
                          </m:e>
                        </m:d>
                        <m:r>
                          <a:rPr lang="de-DE" sz="2800" b="0" i="1" smtClean="0">
                            <a:latin typeface="Cambria Math" panose="02040503050406030204" pitchFamily="18" charset="0"/>
                            <a:ea typeface="Cambria Math" panose="02040503050406030204" pitchFamily="18" charset="0"/>
                          </a:rPr>
                          <m:t>=</m:t>
                        </m:r>
                      </m:oMath>
                    </a14:m>
                    <a:r>
                      <a:rPr lang="en-US" sz="2800" i="1" dirty="0" smtClean="0"/>
                      <a:t>0</a:t>
                    </a:r>
                    <a:endParaRPr lang="en-US" sz="2800" i="1" dirty="0"/>
                  </a:p>
                </p:txBody>
              </p:sp>
            </mc:Choice>
            <mc:Fallback xmlns="">
              <p:sp>
                <p:nvSpPr>
                  <p:cNvPr id="25" name="TextBox 24"/>
                  <p:cNvSpPr txBox="1">
                    <a:spLocks noRot="1" noChangeAspect="1" noMove="1" noResize="1" noEditPoints="1" noAdjustHandles="1" noChangeArrowheads="1" noChangeShapeType="1" noTextEdit="1"/>
                  </p:cNvSpPr>
                  <p:nvPr/>
                </p:nvSpPr>
                <p:spPr>
                  <a:xfrm>
                    <a:off x="4860032" y="4360090"/>
                    <a:ext cx="3345018" cy="680956"/>
                  </a:xfrm>
                  <a:prstGeom prst="rect">
                    <a:avLst/>
                  </a:prstGeom>
                  <a:blipFill rotWithShape="0">
                    <a:blip r:embed="rId7"/>
                    <a:stretch>
                      <a:fillRect r="-5647" b="-15179"/>
                    </a:stretch>
                  </a:blipFill>
                </p:spPr>
                <p:txBody>
                  <a:bodyPr/>
                  <a:lstStyle/>
                  <a:p>
                    <a:r>
                      <a:rPr lang="en-US">
                        <a:noFill/>
                      </a:rPr>
                      <a:t> </a:t>
                    </a:r>
                  </a:p>
                </p:txBody>
              </p:sp>
            </mc:Fallback>
          </mc:AlternateContent>
          <p:sp>
            <p:nvSpPr>
              <p:cNvPr id="28" name="Right Arrow 27"/>
              <p:cNvSpPr/>
              <p:nvPr/>
            </p:nvSpPr>
            <p:spPr>
              <a:xfrm>
                <a:off x="3800406" y="4498601"/>
                <a:ext cx="931563"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 name="TextBox 28"/>
          <p:cNvSpPr txBox="1"/>
          <p:nvPr/>
        </p:nvSpPr>
        <p:spPr>
          <a:xfrm>
            <a:off x="6136855" y="2773218"/>
            <a:ext cx="2068195" cy="369332"/>
          </a:xfrm>
          <a:prstGeom prst="rect">
            <a:avLst/>
          </a:prstGeom>
          <a:noFill/>
        </p:spPr>
        <p:txBody>
          <a:bodyPr wrap="none" rtlCol="0">
            <a:spAutoFit/>
          </a:bodyPr>
          <a:lstStyle/>
          <a:p>
            <a:r>
              <a:rPr lang="en-US" dirty="0" smtClean="0"/>
              <a:t>1</a:t>
            </a:r>
            <a:r>
              <a:rPr lang="en-US" baseline="30000" dirty="0" smtClean="0"/>
              <a:t>st</a:t>
            </a:r>
            <a:r>
              <a:rPr lang="en-US" dirty="0" smtClean="0"/>
              <a:t> London Equation</a:t>
            </a:r>
            <a:endParaRPr lang="en-US" dirty="0"/>
          </a:p>
        </p:txBody>
      </p:sp>
      <p:sp>
        <p:nvSpPr>
          <p:cNvPr id="5" name="TextBox 4"/>
          <p:cNvSpPr txBox="1"/>
          <p:nvPr/>
        </p:nvSpPr>
        <p:spPr>
          <a:xfrm>
            <a:off x="345438" y="5572370"/>
            <a:ext cx="4717830" cy="369332"/>
          </a:xfrm>
          <a:prstGeom prst="rect">
            <a:avLst/>
          </a:prstGeom>
          <a:noFill/>
        </p:spPr>
        <p:txBody>
          <a:bodyPr wrap="none" rtlCol="0">
            <a:spAutoFit/>
          </a:bodyPr>
          <a:lstStyle/>
          <a:p>
            <a:r>
              <a:rPr lang="en-US" dirty="0" smtClean="0"/>
              <a:t>The goal is to obtain a differential equation for </a:t>
            </a:r>
            <a:r>
              <a:rPr lang="en-US" b="1" i="1" dirty="0" smtClean="0"/>
              <a:t>B</a:t>
            </a:r>
            <a:endParaRPr lang="en-US" b="1" i="1" dirty="0"/>
          </a:p>
        </p:txBody>
      </p:sp>
      <p:sp>
        <p:nvSpPr>
          <p:cNvPr id="24" name="TextBox 23"/>
          <p:cNvSpPr txBox="1"/>
          <p:nvPr/>
        </p:nvSpPr>
        <p:spPr>
          <a:xfrm>
            <a:off x="396146" y="3511069"/>
            <a:ext cx="7701083" cy="646331"/>
          </a:xfrm>
          <a:prstGeom prst="rect">
            <a:avLst/>
          </a:prstGeom>
          <a:noFill/>
        </p:spPr>
        <p:txBody>
          <a:bodyPr wrap="none" rtlCol="0">
            <a:spAutoFit/>
          </a:bodyPr>
          <a:lstStyle/>
          <a:p>
            <a:r>
              <a:rPr lang="en-US" dirty="0" smtClean="0"/>
              <a:t>To explain the Meissner effect </a:t>
            </a:r>
            <a:r>
              <a:rPr lang="en-US" dirty="0"/>
              <a:t>w</a:t>
            </a:r>
            <a:r>
              <a:rPr lang="en-US" dirty="0" smtClean="0"/>
              <a:t>e want to derive an equation that relates </a:t>
            </a:r>
            <a:r>
              <a:rPr lang="en-US" b="1" i="1" dirty="0" smtClean="0"/>
              <a:t>J</a:t>
            </a:r>
            <a:r>
              <a:rPr lang="en-US" dirty="0" smtClean="0"/>
              <a:t> to </a:t>
            </a:r>
            <a:r>
              <a:rPr lang="en-US" b="1" i="1" dirty="0" smtClean="0"/>
              <a:t>B</a:t>
            </a:r>
            <a:r>
              <a:rPr lang="en-US" dirty="0" smtClean="0"/>
              <a:t> </a:t>
            </a:r>
          </a:p>
          <a:p>
            <a:r>
              <a:rPr lang="en-US" dirty="0" smtClean="0">
                <a:solidFill>
                  <a:srgbClr val="7030A0"/>
                </a:solidFill>
              </a:rPr>
              <a:t>Maxwell equation</a:t>
            </a:r>
            <a:r>
              <a:rPr lang="en-US" dirty="0" smtClean="0"/>
              <a:t>:</a:t>
            </a:r>
            <a:endParaRPr lang="en-US" dirty="0"/>
          </a:p>
        </p:txBody>
      </p:sp>
      <mc:AlternateContent xmlns:mc="http://schemas.openxmlformats.org/markup-compatibility/2006" xmlns:a14="http://schemas.microsoft.com/office/drawing/2010/main">
        <mc:Choice Requires="a14">
          <p:sp>
            <p:nvSpPr>
              <p:cNvPr id="26" name="TextBox 25"/>
              <p:cNvSpPr txBox="1"/>
              <p:nvPr/>
            </p:nvSpPr>
            <p:spPr>
              <a:xfrm>
                <a:off x="2483768" y="3861048"/>
                <a:ext cx="1373225" cy="5266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7030A0"/>
                          </a:solidFill>
                          <a:latin typeface="Cambria Math" panose="02040503050406030204" pitchFamily="18" charset="0"/>
                          <a:ea typeface="Cambria Math" panose="02040503050406030204" pitchFamily="18" charset="0"/>
                        </a:rPr>
                        <m:t>𝛁</m:t>
                      </m:r>
                      <m:r>
                        <a:rPr lang="en-US" i="1" smtClean="0">
                          <a:solidFill>
                            <a:srgbClr val="7030A0"/>
                          </a:solidFill>
                          <a:latin typeface="Cambria Math" panose="02040503050406030204" pitchFamily="18" charset="0"/>
                          <a:ea typeface="Cambria Math" panose="02040503050406030204" pitchFamily="18" charset="0"/>
                        </a:rPr>
                        <m:t>×</m:t>
                      </m:r>
                      <m:r>
                        <a:rPr lang="de-DE" b="1" i="1" smtClean="0">
                          <a:solidFill>
                            <a:srgbClr val="7030A0"/>
                          </a:solidFill>
                          <a:latin typeface="Cambria Math" panose="02040503050406030204" pitchFamily="18" charset="0"/>
                          <a:ea typeface="Cambria Math" panose="02040503050406030204" pitchFamily="18" charset="0"/>
                        </a:rPr>
                        <m:t>𝑬</m:t>
                      </m:r>
                      <m:r>
                        <a:rPr lang="en-US" i="1" smtClean="0">
                          <a:solidFill>
                            <a:srgbClr val="7030A0"/>
                          </a:solidFill>
                          <a:latin typeface="Cambria Math" panose="02040503050406030204" pitchFamily="18" charset="0"/>
                        </a:rPr>
                        <m:t>=</m:t>
                      </m:r>
                      <m:r>
                        <a:rPr lang="de-DE" b="0" i="1" smtClean="0">
                          <a:solidFill>
                            <a:srgbClr val="7030A0"/>
                          </a:solidFill>
                          <a:latin typeface="Cambria Math" panose="02040503050406030204" pitchFamily="18" charset="0"/>
                        </a:rPr>
                        <m:t>−</m:t>
                      </m:r>
                      <m:f>
                        <m:fPr>
                          <m:ctrlPr>
                            <a:rPr lang="en-US" i="1" smtClean="0">
                              <a:solidFill>
                                <a:srgbClr val="7030A0"/>
                              </a:solidFill>
                              <a:latin typeface="Cambria Math" panose="02040503050406030204" pitchFamily="18" charset="0"/>
                            </a:rPr>
                          </m:ctrlPr>
                        </m:fPr>
                        <m:num>
                          <m:r>
                            <a:rPr lang="en-US" i="1" smtClean="0">
                              <a:solidFill>
                                <a:srgbClr val="7030A0"/>
                              </a:solidFill>
                              <a:latin typeface="Cambria Math" panose="02040503050406030204" pitchFamily="18" charset="0"/>
                              <a:ea typeface="Cambria Math" panose="02040503050406030204" pitchFamily="18" charset="0"/>
                            </a:rPr>
                            <m:t>𝜕</m:t>
                          </m:r>
                          <m:r>
                            <a:rPr lang="de-DE" b="1" i="1" smtClean="0">
                              <a:solidFill>
                                <a:srgbClr val="7030A0"/>
                              </a:solidFill>
                              <a:latin typeface="Cambria Math" panose="02040503050406030204" pitchFamily="18" charset="0"/>
                              <a:ea typeface="Cambria Math" panose="02040503050406030204" pitchFamily="18" charset="0"/>
                            </a:rPr>
                            <m:t>𝑩</m:t>
                          </m:r>
                        </m:num>
                        <m:den>
                          <m:r>
                            <a:rPr lang="en-US" i="1" smtClean="0">
                              <a:solidFill>
                                <a:srgbClr val="7030A0"/>
                              </a:solidFill>
                              <a:latin typeface="Cambria Math" panose="02040503050406030204" pitchFamily="18" charset="0"/>
                              <a:ea typeface="Cambria Math" panose="02040503050406030204" pitchFamily="18" charset="0"/>
                            </a:rPr>
                            <m:t>𝜕</m:t>
                          </m:r>
                          <m:r>
                            <a:rPr lang="de-DE" b="0" i="1" smtClean="0">
                              <a:solidFill>
                                <a:srgbClr val="7030A0"/>
                              </a:solidFill>
                              <a:latin typeface="Cambria Math" panose="02040503050406030204" pitchFamily="18" charset="0"/>
                              <a:ea typeface="Cambria Math" panose="02040503050406030204" pitchFamily="18" charset="0"/>
                            </a:rPr>
                            <m:t>𝑡</m:t>
                          </m:r>
                        </m:den>
                      </m:f>
                    </m:oMath>
                  </m:oMathPara>
                </a14:m>
                <a:endParaRPr lang="en-US" b="1" dirty="0"/>
              </a:p>
            </p:txBody>
          </p:sp>
        </mc:Choice>
        <mc:Fallback xmlns="">
          <p:sp>
            <p:nvSpPr>
              <p:cNvPr id="26" name="TextBox 25"/>
              <p:cNvSpPr txBox="1">
                <a:spLocks noRot="1" noChangeAspect="1" noMove="1" noResize="1" noEditPoints="1" noAdjustHandles="1" noChangeArrowheads="1" noChangeShapeType="1" noTextEdit="1"/>
              </p:cNvSpPr>
              <p:nvPr/>
            </p:nvSpPr>
            <p:spPr>
              <a:xfrm>
                <a:off x="2483768" y="3861048"/>
                <a:ext cx="1373225" cy="526683"/>
              </a:xfrm>
              <a:prstGeom prst="rect">
                <a:avLst/>
              </a:prstGeom>
              <a:blipFill rotWithShape="0">
                <a:blip r:embed="rId8"/>
                <a:stretch>
                  <a:fillRect/>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r>
              <a:rPr lang="en-US" smtClean="0"/>
              <a:t>T. Junginger – IAS Saskatoon </a:t>
            </a:r>
            <a:endParaRPr lang="en-CA" dirty="0"/>
          </a:p>
        </p:txBody>
      </p:sp>
      <p:sp>
        <p:nvSpPr>
          <p:cNvPr id="13" name="Slide Number Placeholder 12"/>
          <p:cNvSpPr>
            <a:spLocks noGrp="1"/>
          </p:cNvSpPr>
          <p:nvPr>
            <p:ph type="sldNum" sz="quarter" idx="12"/>
          </p:nvPr>
        </p:nvSpPr>
        <p:spPr/>
        <p:txBody>
          <a:bodyPr/>
          <a:lstStyle/>
          <a:p>
            <a:fld id="{A5133171-1A2B-45AF-BC19-83A39A9692BB}" type="slidenum">
              <a:rPr lang="en-CA" smtClean="0"/>
              <a:pPr/>
              <a:t>9</a:t>
            </a:fld>
            <a:r>
              <a:rPr lang="en-CA" smtClean="0"/>
              <a:t>/62</a:t>
            </a:r>
            <a:endParaRPr lang="en-CA" dirty="0"/>
          </a:p>
        </p:txBody>
      </p:sp>
    </p:spTree>
    <p:extLst>
      <p:ext uri="{BB962C8B-B14F-4D97-AF65-F5344CB8AC3E}">
        <p14:creationId xmlns:p14="http://schemas.microsoft.com/office/powerpoint/2010/main" val="25834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21ee1a3-ce3c-4534-aec3-3b064a518d8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1830CF071808342908351495686CEA3" ma:contentTypeVersion="14" ma:contentTypeDescription="Create a new document." ma:contentTypeScope="" ma:versionID="436bed2634674a1cbd83edb005b93d93">
  <xsd:schema xmlns:xsd="http://www.w3.org/2001/XMLSchema" xmlns:xs="http://www.w3.org/2001/XMLSchema" xmlns:p="http://schemas.microsoft.com/office/2006/metadata/properties" xmlns:ns3="321ee1a3-ce3c-4534-aec3-3b064a518d85" xmlns:ns4="595e2d89-1f69-499a-aef1-aef30b953228" targetNamespace="http://schemas.microsoft.com/office/2006/metadata/properties" ma:root="true" ma:fieldsID="bf38b61f5cea52ec59f80ec7ed3d7b85" ns3:_="" ns4:_="">
    <xsd:import namespace="321ee1a3-ce3c-4534-aec3-3b064a518d85"/>
    <xsd:import namespace="595e2d89-1f69-499a-aef1-aef30b95322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4:SharedWithUsers" minOccurs="0"/>
                <xsd:element ref="ns4:SharedWithDetails" minOccurs="0"/>
                <xsd:element ref="ns4:SharingHintHash"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1ee1a3-ce3c-4534-aec3-3b064a518d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5e2d89-1f69-499a-aef1-aef30b95322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A58DAC-A6CE-4292-807B-A35302138F2A}">
  <ds:schemaRefs>
    <ds:schemaRef ds:uri="http://www.w3.org/XML/1998/namespace"/>
    <ds:schemaRef ds:uri="http://schemas.microsoft.com/office/2006/metadata/properties"/>
    <ds:schemaRef ds:uri="http://purl.org/dc/elements/1.1/"/>
    <ds:schemaRef ds:uri="http://purl.org/dc/terms/"/>
    <ds:schemaRef ds:uri="http://purl.org/dc/dcmitype/"/>
    <ds:schemaRef ds:uri="321ee1a3-ce3c-4534-aec3-3b064a518d85"/>
    <ds:schemaRef ds:uri="http://schemas.openxmlformats.org/package/2006/metadata/core-properties"/>
    <ds:schemaRef ds:uri="http://schemas.microsoft.com/office/2006/documentManagement/types"/>
    <ds:schemaRef ds:uri="http://schemas.microsoft.com/office/infopath/2007/PartnerControls"/>
    <ds:schemaRef ds:uri="595e2d89-1f69-499a-aef1-aef30b953228"/>
  </ds:schemaRefs>
</ds:datastoreItem>
</file>

<file path=customXml/itemProps2.xml><?xml version="1.0" encoding="utf-8"?>
<ds:datastoreItem xmlns:ds="http://schemas.openxmlformats.org/officeDocument/2006/customXml" ds:itemID="{66D420C5-29E2-463A-9604-E618ECB858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1ee1a3-ce3c-4534-aec3-3b064a518d85"/>
    <ds:schemaRef ds:uri="595e2d89-1f69-499a-aef1-aef30b9532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3815EA-AB17-4D93-AC41-4330786BCB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8123</TotalTime>
  <Words>5561</Words>
  <Application>Microsoft Office PowerPoint</Application>
  <PresentationFormat>On-screen Show (4:3)</PresentationFormat>
  <Paragraphs>1005</Paragraphs>
  <Slides>76</Slides>
  <Notes>17</Notes>
  <HiddenSlides>27</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89" baseType="lpstr">
      <vt:lpstr>ＭＳ Ｐゴシック</vt:lpstr>
      <vt:lpstr>宋体</vt:lpstr>
      <vt:lpstr>Arial</vt:lpstr>
      <vt:lpstr>Calibri</vt:lpstr>
      <vt:lpstr>Cambria Math</vt:lpstr>
      <vt:lpstr>Code</vt:lpstr>
      <vt:lpstr>HG創英ﾌﾟﾚｾﾞﾝｽEB</vt:lpstr>
      <vt:lpstr>Symbol</vt:lpstr>
      <vt:lpstr>Times</vt:lpstr>
      <vt:lpstr>Times New Roman</vt:lpstr>
      <vt:lpstr>Wingdings</vt:lpstr>
      <vt:lpstr>Office Theme</vt:lpstr>
      <vt:lpstr>Equation</vt:lpstr>
      <vt:lpstr>Basic principles of RF Superconductivity</vt:lpstr>
      <vt:lpstr>Particle Acceleration with cavities</vt:lpstr>
      <vt:lpstr>Performance of SRF cavities</vt:lpstr>
      <vt:lpstr>Surface treatments for State of the art SRF cavities</vt:lpstr>
      <vt:lpstr>Superconducting Materials</vt:lpstr>
      <vt:lpstr>Outline</vt:lpstr>
      <vt:lpstr>Outline</vt:lpstr>
      <vt:lpstr>Overview of theories</vt:lpstr>
      <vt:lpstr>The London Theory</vt:lpstr>
      <vt:lpstr>The London Theory</vt:lpstr>
      <vt:lpstr>Perfect Conductor</vt:lpstr>
      <vt:lpstr>Superconductor - Meissner Effect </vt:lpstr>
      <vt:lpstr>London Theory and Meissner Effect</vt:lpstr>
      <vt:lpstr>Pippards extension of London´s Theory</vt:lpstr>
      <vt:lpstr>The microscopic BCS theory</vt:lpstr>
      <vt:lpstr>The microscopic BCS theory</vt:lpstr>
      <vt:lpstr>The microscopic BCS theory</vt:lpstr>
      <vt:lpstr>Ginzburg-Landau Theory</vt:lpstr>
      <vt:lpstr>Ginzburg-Landau Theory</vt:lpstr>
      <vt:lpstr>DC electrical conduction: resistance</vt:lpstr>
      <vt:lpstr>Outline</vt:lpstr>
      <vt:lpstr>Electrodynamics of normal conductors</vt:lpstr>
      <vt:lpstr>Surface Impedance</vt:lpstr>
      <vt:lpstr>Surface resistance: intuitive meaning</vt:lpstr>
      <vt:lpstr>What happens at low temperature?</vt:lpstr>
      <vt:lpstr>The RF surface resistance (intuitive approach)</vt:lpstr>
      <vt:lpstr>The RF surface resistance (intuitive approach)</vt:lpstr>
      <vt:lpstr>The RF surface resistance (intuitive approach)</vt:lpstr>
      <vt:lpstr>Historical Overview</vt:lpstr>
      <vt:lpstr>Surface Resistance of Superconductors</vt:lpstr>
      <vt:lpstr>Surface Resistance in the two fluid model</vt:lpstr>
      <vt:lpstr>Surface Resistance in the two fluid model</vt:lpstr>
      <vt:lpstr>Surface Resistance in the two fluid model</vt:lpstr>
      <vt:lpstr>Rs within BCS theory</vt:lpstr>
      <vt:lpstr>Rs within BCS theory</vt:lpstr>
      <vt:lpstr>BCS vs two fluid model</vt:lpstr>
      <vt:lpstr>The RF surface resistance</vt:lpstr>
      <vt:lpstr>Material purity dependence of Rs</vt:lpstr>
      <vt:lpstr>CERN – Nb on Cu cavities</vt:lpstr>
      <vt:lpstr>The RF surface resistance</vt:lpstr>
      <vt:lpstr>The RF surface resistance</vt:lpstr>
      <vt:lpstr>The RF surface resistance</vt:lpstr>
      <vt:lpstr>The residual resistance</vt:lpstr>
      <vt:lpstr>The residual resistance</vt:lpstr>
      <vt:lpstr>Trapped Magnetic Flux</vt:lpstr>
      <vt:lpstr>Trapped Magnetic Flux</vt:lpstr>
      <vt:lpstr>The RF surface resistance</vt:lpstr>
      <vt:lpstr>Surface treatments for State of the art SRF cavities</vt:lpstr>
      <vt:lpstr>The RF surface resistance</vt:lpstr>
      <vt:lpstr>Field emission</vt:lpstr>
      <vt:lpstr>Field emission</vt:lpstr>
      <vt:lpstr>Thermal Breakdown</vt:lpstr>
      <vt:lpstr>Quench localization and visualization</vt:lpstr>
      <vt:lpstr>Performance of SRF cavities</vt:lpstr>
      <vt:lpstr>The hydrogen Q-disease</vt:lpstr>
      <vt:lpstr>Performance of SRF cavities</vt:lpstr>
      <vt:lpstr>The high field Q-slope</vt:lpstr>
      <vt:lpstr>Baking Effect  on BCP Cavities</vt:lpstr>
      <vt:lpstr>Baking Effect on EP Cavities</vt:lpstr>
      <vt:lpstr>Field dependence of Rs</vt:lpstr>
      <vt:lpstr>Surface treatments for State of the art SRF cavities</vt:lpstr>
      <vt:lpstr>PowerPoint Presentation</vt:lpstr>
      <vt:lpstr>Outline</vt:lpstr>
      <vt:lpstr>Energy balance at a SC-NC interface</vt:lpstr>
      <vt:lpstr>Two types of superconductors</vt:lpstr>
      <vt:lpstr>Flux Quantization</vt:lpstr>
      <vt:lpstr>Flux Quantization</vt:lpstr>
      <vt:lpstr>The Magnetization Curve</vt:lpstr>
      <vt:lpstr>The superheating field</vt:lpstr>
      <vt:lpstr>The superheating field</vt:lpstr>
      <vt:lpstr>Outline</vt:lpstr>
      <vt:lpstr>Nb3Sn</vt:lpstr>
      <vt:lpstr>Multilayer</vt:lpstr>
      <vt:lpstr>SRF Material of the future</vt:lpstr>
      <vt:lpstr>Recommanded Literature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Tobias L. Fabian Junginger</dc:creator>
  <cp:lastModifiedBy>Tobias Junginger</cp:lastModifiedBy>
  <cp:revision>241</cp:revision>
  <dcterms:created xsi:type="dcterms:W3CDTF">2017-05-19T00:39:50Z</dcterms:created>
  <dcterms:modified xsi:type="dcterms:W3CDTF">2023-07-13T03:15:15Z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0x01010011830CF071808342908351495686CEA3</vt:lpwstr>
  </property>
</Properties>
</file>