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33" r:id="rId2"/>
    <p:sldMasterId id="2147483746" r:id="rId3"/>
    <p:sldMasterId id="2147483756" r:id="rId4"/>
    <p:sldMasterId id="2147483768" r:id="rId5"/>
    <p:sldMasterId id="2147483778" r:id="rId6"/>
  </p:sldMasterIdLst>
  <p:notesMasterIdLst>
    <p:notesMasterId r:id="rId101"/>
  </p:notesMasterIdLst>
  <p:handoutMasterIdLst>
    <p:handoutMasterId r:id="rId102"/>
  </p:handoutMasterIdLst>
  <p:sldIdLst>
    <p:sldId id="312" r:id="rId7"/>
    <p:sldId id="453" r:id="rId8"/>
    <p:sldId id="314" r:id="rId9"/>
    <p:sldId id="399" r:id="rId10"/>
    <p:sldId id="400" r:id="rId11"/>
    <p:sldId id="315" r:id="rId12"/>
    <p:sldId id="402" r:id="rId13"/>
    <p:sldId id="360" r:id="rId14"/>
    <p:sldId id="361" r:id="rId15"/>
    <p:sldId id="404" r:id="rId16"/>
    <p:sldId id="443" r:id="rId17"/>
    <p:sldId id="444" r:id="rId18"/>
    <p:sldId id="445" r:id="rId19"/>
    <p:sldId id="446" r:id="rId20"/>
    <p:sldId id="447" r:id="rId21"/>
    <p:sldId id="448" r:id="rId22"/>
    <p:sldId id="316" r:id="rId23"/>
    <p:sldId id="317" r:id="rId24"/>
    <p:sldId id="318" r:id="rId25"/>
    <p:sldId id="321" r:id="rId26"/>
    <p:sldId id="432" r:id="rId27"/>
    <p:sldId id="441" r:id="rId28"/>
    <p:sldId id="324" r:id="rId29"/>
    <p:sldId id="442" r:id="rId30"/>
    <p:sldId id="449" r:id="rId31"/>
    <p:sldId id="325" r:id="rId32"/>
    <p:sldId id="326" r:id="rId33"/>
    <p:sldId id="337" r:id="rId34"/>
    <p:sldId id="328" r:id="rId35"/>
    <p:sldId id="327" r:id="rId36"/>
    <p:sldId id="335" r:id="rId37"/>
    <p:sldId id="338" r:id="rId38"/>
    <p:sldId id="339" r:id="rId39"/>
    <p:sldId id="334" r:id="rId40"/>
    <p:sldId id="347" r:id="rId41"/>
    <p:sldId id="340" r:id="rId42"/>
    <p:sldId id="346" r:id="rId43"/>
    <p:sldId id="341" r:id="rId44"/>
    <p:sldId id="342" r:id="rId45"/>
    <p:sldId id="343" r:id="rId46"/>
    <p:sldId id="433" r:id="rId47"/>
    <p:sldId id="434" r:id="rId48"/>
    <p:sldId id="435" r:id="rId49"/>
    <p:sldId id="344" r:id="rId50"/>
    <p:sldId id="345" r:id="rId51"/>
    <p:sldId id="351" r:id="rId52"/>
    <p:sldId id="348" r:id="rId53"/>
    <p:sldId id="429" r:id="rId54"/>
    <p:sldId id="436" r:id="rId55"/>
    <p:sldId id="349" r:id="rId56"/>
    <p:sldId id="350" r:id="rId57"/>
    <p:sldId id="352" r:id="rId58"/>
    <p:sldId id="355" r:id="rId59"/>
    <p:sldId id="358" r:id="rId60"/>
    <p:sldId id="362" r:id="rId61"/>
    <p:sldId id="450" r:id="rId62"/>
    <p:sldId id="451" r:id="rId63"/>
    <p:sldId id="452" r:id="rId64"/>
    <p:sldId id="363" r:id="rId65"/>
    <p:sldId id="365" r:id="rId66"/>
    <p:sldId id="364" r:id="rId67"/>
    <p:sldId id="369" r:id="rId68"/>
    <p:sldId id="428" r:id="rId69"/>
    <p:sldId id="439" r:id="rId70"/>
    <p:sldId id="440" r:id="rId71"/>
    <p:sldId id="367" r:id="rId72"/>
    <p:sldId id="370" r:id="rId73"/>
    <p:sldId id="371" r:id="rId74"/>
    <p:sldId id="372" r:id="rId75"/>
    <p:sldId id="368" r:id="rId76"/>
    <p:sldId id="374" r:id="rId77"/>
    <p:sldId id="384" r:id="rId78"/>
    <p:sldId id="385" r:id="rId79"/>
    <p:sldId id="386" r:id="rId80"/>
    <p:sldId id="387" r:id="rId81"/>
    <p:sldId id="388" r:id="rId82"/>
    <p:sldId id="389" r:id="rId83"/>
    <p:sldId id="391" r:id="rId84"/>
    <p:sldId id="392" r:id="rId85"/>
    <p:sldId id="405" r:id="rId86"/>
    <p:sldId id="406" r:id="rId87"/>
    <p:sldId id="408" r:id="rId88"/>
    <p:sldId id="407" r:id="rId89"/>
    <p:sldId id="409" r:id="rId90"/>
    <p:sldId id="410" r:id="rId91"/>
    <p:sldId id="411" r:id="rId92"/>
    <p:sldId id="419" r:id="rId93"/>
    <p:sldId id="420" r:id="rId94"/>
    <p:sldId id="422" r:id="rId95"/>
    <p:sldId id="424" r:id="rId96"/>
    <p:sldId id="425" r:id="rId97"/>
    <p:sldId id="417" r:id="rId98"/>
    <p:sldId id="426" r:id="rId99"/>
    <p:sldId id="430" r:id="rId100"/>
  </p:sldIdLst>
  <p:sldSz cx="9144000" cy="6858000" type="screen4x3"/>
  <p:notesSz cx="10234613" cy="7099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3F9"/>
    <a:srgbClr val="9999FF"/>
    <a:srgbClr val="FFCC00"/>
    <a:srgbClr val="BDE3FF"/>
    <a:srgbClr val="CCFFFF"/>
    <a:srgbClr val="99FFCC"/>
    <a:srgbClr val="66FF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80" autoAdjust="0"/>
    <p:restoredTop sz="94792" autoAdjust="0"/>
  </p:normalViewPr>
  <p:slideViewPr>
    <p:cSldViewPr>
      <p:cViewPr varScale="1">
        <p:scale>
          <a:sx n="119" d="100"/>
          <a:sy n="119" d="100"/>
        </p:scale>
        <p:origin x="192" y="448"/>
      </p:cViewPr>
      <p:guideLst>
        <p:guide orient="horz" pos="2160"/>
        <p:guide pos="2880"/>
      </p:guideLst>
    </p:cSldViewPr>
  </p:slideViewPr>
  <p:outlineViewPr>
    <p:cViewPr>
      <p:scale>
        <a:sx n="33" d="100"/>
        <a:sy n="33" d="100"/>
      </p:scale>
      <p:origin x="0" y="295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3" d="100"/>
          <a:sy n="123" d="100"/>
        </p:scale>
        <p:origin x="125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6115" cy="355306"/>
          </a:xfrm>
          <a:prstGeom prst="rect">
            <a:avLst/>
          </a:prstGeom>
        </p:spPr>
        <p:txBody>
          <a:bodyPr vert="horz" lIns="94759" tIns="47380" rIns="94759" bIns="47380" rtlCol="0"/>
          <a:lstStyle>
            <a:lvl1pPr algn="l">
              <a:defRPr sz="1200"/>
            </a:lvl1pPr>
          </a:lstStyle>
          <a:p>
            <a:endParaRPr lang="en-US"/>
          </a:p>
        </p:txBody>
      </p:sp>
      <p:sp>
        <p:nvSpPr>
          <p:cNvPr id="3" name="Date Placeholder 2"/>
          <p:cNvSpPr>
            <a:spLocks noGrp="1"/>
          </p:cNvSpPr>
          <p:nvPr>
            <p:ph type="dt" sz="quarter" idx="1"/>
          </p:nvPr>
        </p:nvSpPr>
        <p:spPr>
          <a:xfrm>
            <a:off x="5796109" y="0"/>
            <a:ext cx="4436115" cy="355306"/>
          </a:xfrm>
          <a:prstGeom prst="rect">
            <a:avLst/>
          </a:prstGeom>
        </p:spPr>
        <p:txBody>
          <a:bodyPr vert="horz" lIns="94759" tIns="47380" rIns="94759" bIns="47380" rtlCol="0"/>
          <a:lstStyle>
            <a:lvl1pPr algn="r">
              <a:defRPr sz="1200"/>
            </a:lvl1pPr>
          </a:lstStyle>
          <a:p>
            <a:fld id="{EE61136C-9008-4E68-A962-F9B5CC529AEE}" type="datetimeFigureOut">
              <a:rPr lang="en-US" smtClean="0"/>
              <a:pPr/>
              <a:t>7/10/23</a:t>
            </a:fld>
            <a:endParaRPr lang="en-US"/>
          </a:p>
        </p:txBody>
      </p:sp>
      <p:sp>
        <p:nvSpPr>
          <p:cNvPr id="4" name="Footer Placeholder 3"/>
          <p:cNvSpPr>
            <a:spLocks noGrp="1"/>
          </p:cNvSpPr>
          <p:nvPr>
            <p:ph type="ftr" sz="quarter" idx="2"/>
          </p:nvPr>
        </p:nvSpPr>
        <p:spPr>
          <a:xfrm>
            <a:off x="0" y="6742859"/>
            <a:ext cx="4436115" cy="355306"/>
          </a:xfrm>
          <a:prstGeom prst="rect">
            <a:avLst/>
          </a:prstGeom>
        </p:spPr>
        <p:txBody>
          <a:bodyPr vert="horz" lIns="94759" tIns="47380" rIns="94759" bIns="47380" rtlCol="0" anchor="b"/>
          <a:lstStyle>
            <a:lvl1pPr algn="l">
              <a:defRPr sz="1200"/>
            </a:lvl1pPr>
          </a:lstStyle>
          <a:p>
            <a:endParaRPr lang="en-US"/>
          </a:p>
        </p:txBody>
      </p:sp>
      <p:sp>
        <p:nvSpPr>
          <p:cNvPr id="5" name="Slide Number Placeholder 4"/>
          <p:cNvSpPr>
            <a:spLocks noGrp="1"/>
          </p:cNvSpPr>
          <p:nvPr>
            <p:ph type="sldNum" sz="quarter" idx="3"/>
          </p:nvPr>
        </p:nvSpPr>
        <p:spPr>
          <a:xfrm>
            <a:off x="5796109" y="6742859"/>
            <a:ext cx="4436115" cy="355306"/>
          </a:xfrm>
          <a:prstGeom prst="rect">
            <a:avLst/>
          </a:prstGeom>
        </p:spPr>
        <p:txBody>
          <a:bodyPr vert="horz" lIns="94759" tIns="47380" rIns="94759" bIns="47380" rtlCol="0" anchor="b"/>
          <a:lstStyle>
            <a:lvl1pPr algn="r">
              <a:defRPr sz="1200"/>
            </a:lvl1pPr>
          </a:lstStyle>
          <a:p>
            <a:fld id="{3C8CB20C-14BD-4DA6-9F97-6EF3A2C6D66A}" type="slidenum">
              <a:rPr lang="en-US" smtClean="0"/>
              <a:pPr/>
              <a:t>‹#›</a:t>
            </a:fld>
            <a:endParaRPr lang="en-US"/>
          </a:p>
        </p:txBody>
      </p:sp>
    </p:spTree>
    <p:extLst>
      <p:ext uri="{BB962C8B-B14F-4D97-AF65-F5344CB8AC3E}">
        <p14:creationId xmlns:p14="http://schemas.microsoft.com/office/powerpoint/2010/main" val="3639373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434999" cy="354965"/>
          </a:xfrm>
          <a:prstGeom prst="rect">
            <a:avLst/>
          </a:prstGeom>
        </p:spPr>
        <p:txBody>
          <a:bodyPr vert="horz" lIns="94759" tIns="47380" rIns="94759" bIns="47380" rtlCol="0"/>
          <a:lstStyle>
            <a:lvl1pPr algn="l">
              <a:defRPr sz="1200"/>
            </a:lvl1pPr>
          </a:lstStyle>
          <a:p>
            <a:endParaRPr lang="en-US"/>
          </a:p>
        </p:txBody>
      </p:sp>
      <p:sp>
        <p:nvSpPr>
          <p:cNvPr id="3" name="Date Placeholder 2"/>
          <p:cNvSpPr>
            <a:spLocks noGrp="1"/>
          </p:cNvSpPr>
          <p:nvPr>
            <p:ph type="dt" idx="1"/>
          </p:nvPr>
        </p:nvSpPr>
        <p:spPr>
          <a:xfrm>
            <a:off x="5797248" y="0"/>
            <a:ext cx="4434999" cy="354965"/>
          </a:xfrm>
          <a:prstGeom prst="rect">
            <a:avLst/>
          </a:prstGeom>
        </p:spPr>
        <p:txBody>
          <a:bodyPr vert="horz" lIns="94759" tIns="47380" rIns="94759" bIns="47380" rtlCol="0"/>
          <a:lstStyle>
            <a:lvl1pPr algn="r">
              <a:defRPr sz="1200"/>
            </a:lvl1pPr>
          </a:lstStyle>
          <a:p>
            <a:fld id="{FE5F4D0C-50F1-41F1-B9D7-FC1B49A79CF8}" type="datetimeFigureOut">
              <a:rPr lang="en-US" smtClean="0"/>
              <a:pPr/>
              <a:t>7/10/23</a:t>
            </a:fld>
            <a:endParaRPr lang="en-US"/>
          </a:p>
        </p:txBody>
      </p:sp>
      <p:sp>
        <p:nvSpPr>
          <p:cNvPr id="4" name="Slide Image Placeholder 3"/>
          <p:cNvSpPr>
            <a:spLocks noGrp="1" noRot="1" noChangeAspect="1"/>
          </p:cNvSpPr>
          <p:nvPr>
            <p:ph type="sldImg" idx="2"/>
          </p:nvPr>
        </p:nvSpPr>
        <p:spPr>
          <a:xfrm>
            <a:off x="3341688" y="531813"/>
            <a:ext cx="3551237" cy="2663825"/>
          </a:xfrm>
          <a:prstGeom prst="rect">
            <a:avLst/>
          </a:prstGeom>
          <a:noFill/>
          <a:ln w="12700">
            <a:solidFill>
              <a:prstClr val="black"/>
            </a:solidFill>
          </a:ln>
        </p:spPr>
        <p:txBody>
          <a:bodyPr vert="horz" lIns="94759" tIns="47380" rIns="94759" bIns="47380" rtlCol="0" anchor="ctr"/>
          <a:lstStyle/>
          <a:p>
            <a:endParaRPr lang="en-US"/>
          </a:p>
        </p:txBody>
      </p:sp>
      <p:sp>
        <p:nvSpPr>
          <p:cNvPr id="5" name="Notes Placeholder 4"/>
          <p:cNvSpPr>
            <a:spLocks noGrp="1"/>
          </p:cNvSpPr>
          <p:nvPr>
            <p:ph type="body" sz="quarter" idx="3"/>
          </p:nvPr>
        </p:nvSpPr>
        <p:spPr>
          <a:xfrm>
            <a:off x="1023462" y="3372168"/>
            <a:ext cx="8187690" cy="3194685"/>
          </a:xfrm>
          <a:prstGeom prst="rect">
            <a:avLst/>
          </a:prstGeom>
        </p:spPr>
        <p:txBody>
          <a:bodyPr vert="horz" lIns="94759" tIns="47380" rIns="94759" bIns="473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6743104"/>
            <a:ext cx="4434999" cy="354965"/>
          </a:xfrm>
          <a:prstGeom prst="rect">
            <a:avLst/>
          </a:prstGeom>
        </p:spPr>
        <p:txBody>
          <a:bodyPr vert="horz" lIns="94759" tIns="47380" rIns="94759" bIns="47380" rtlCol="0" anchor="b"/>
          <a:lstStyle>
            <a:lvl1pPr algn="l">
              <a:defRPr sz="1200"/>
            </a:lvl1pPr>
          </a:lstStyle>
          <a:p>
            <a:endParaRPr lang="en-US"/>
          </a:p>
        </p:txBody>
      </p:sp>
      <p:sp>
        <p:nvSpPr>
          <p:cNvPr id="7" name="Slide Number Placeholder 6"/>
          <p:cNvSpPr>
            <a:spLocks noGrp="1"/>
          </p:cNvSpPr>
          <p:nvPr>
            <p:ph type="sldNum" sz="quarter" idx="5"/>
          </p:nvPr>
        </p:nvSpPr>
        <p:spPr>
          <a:xfrm>
            <a:off x="5797248" y="6743104"/>
            <a:ext cx="4434999" cy="354965"/>
          </a:xfrm>
          <a:prstGeom prst="rect">
            <a:avLst/>
          </a:prstGeom>
        </p:spPr>
        <p:txBody>
          <a:bodyPr vert="horz" lIns="94759" tIns="47380" rIns="94759" bIns="47380" rtlCol="0" anchor="b"/>
          <a:lstStyle>
            <a:lvl1pPr algn="r">
              <a:defRPr sz="1200"/>
            </a:lvl1pPr>
          </a:lstStyle>
          <a:p>
            <a:fld id="{E4A68CB8-7F79-40C4-94BD-5C974A4D4ADF}" type="slidenum">
              <a:rPr lang="en-US" smtClean="0"/>
              <a:pPr/>
              <a:t>‹#›</a:t>
            </a:fld>
            <a:endParaRPr lang="en-US"/>
          </a:p>
        </p:txBody>
      </p:sp>
    </p:spTree>
    <p:extLst>
      <p:ext uri="{BB962C8B-B14F-4D97-AF65-F5344CB8AC3E}">
        <p14:creationId xmlns:p14="http://schemas.microsoft.com/office/powerpoint/2010/main" val="79195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4A68CB8-7F79-40C4-94BD-5C974A4D4ADF}" type="slidenum">
              <a:rPr lang="en-US" smtClean="0"/>
              <a:pPr/>
              <a:t>1</a:t>
            </a:fld>
            <a:endParaRPr lang="en-US"/>
          </a:p>
        </p:txBody>
      </p:sp>
    </p:spTree>
    <p:extLst>
      <p:ext uri="{BB962C8B-B14F-4D97-AF65-F5344CB8AC3E}">
        <p14:creationId xmlns:p14="http://schemas.microsoft.com/office/powerpoint/2010/main" val="1817566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E77AC2F-3814-D74C-A145-8295A1024E88}" type="slidenum">
              <a:rPr lang="fr-FR"/>
              <a:pPr/>
              <a:t>53</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93227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FD53B1F2-F5AB-423A-9FEC-AA5C7390322C}" type="slidenum">
              <a:rPr kumimoji="0" lang="it-IT"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64</a:t>
            </a:fld>
            <a:endParaRPr kumimoji="0" lang="it-IT"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6563" name="Rectangle 2"/>
          <p:cNvSpPr>
            <a:spLocks noGrp="1" noRot="1" noChangeAspect="1" noChangeArrowheads="1" noTextEdit="1"/>
          </p:cNvSpPr>
          <p:nvPr>
            <p:ph type="sldImg"/>
          </p:nvPr>
        </p:nvSpPr>
        <p:spPr>
          <a:xfrm>
            <a:off x="992188" y="768350"/>
            <a:ext cx="5114925" cy="3836988"/>
          </a:xfrm>
          <a:ln/>
        </p:spPr>
      </p:sp>
      <p:sp>
        <p:nvSpPr>
          <p:cNvPr id="6656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566016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150B0D43-66D5-4B34-A221-0923B6E53307}" type="slidenum">
              <a:rPr kumimoji="0" lang="it-IT"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65</a:t>
            </a:fld>
            <a:endParaRPr kumimoji="0" lang="it-IT"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7587" name="Rectangle 2"/>
          <p:cNvSpPr>
            <a:spLocks noGrp="1" noRot="1" noChangeAspect="1" noChangeArrowheads="1" noTextEdit="1"/>
          </p:cNvSpPr>
          <p:nvPr>
            <p:ph type="sldImg"/>
          </p:nvPr>
        </p:nvSpPr>
        <p:spPr>
          <a:xfrm>
            <a:off x="992188" y="768350"/>
            <a:ext cx="5114925" cy="3836988"/>
          </a:xfrm>
          <a:ln/>
        </p:spPr>
      </p:sp>
      <p:sp>
        <p:nvSpPr>
          <p:cNvPr id="6758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61015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6" name="Rectangle 6"/>
          <p:cNvSpPr>
            <a:spLocks noGrp="1" noChangeArrowheads="1"/>
          </p:cNvSpPr>
          <p:nvPr>
            <p:ph type="sldNum" sz="quarter" idx="12"/>
          </p:nvPr>
        </p:nvSpPr>
        <p:spPr>
          <a:ln/>
        </p:spPr>
        <p:txBody>
          <a:bodyPr/>
          <a:lstStyle>
            <a:lvl1pPr>
              <a:defRPr/>
            </a:lvl1pPr>
          </a:lstStyle>
          <a:p>
            <a:pPr>
              <a:defRPr/>
            </a:pPr>
            <a:fld id="{6E97447D-0958-4756-8596-7E99BFFE7968}"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601434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6" name="Rectangle 6"/>
          <p:cNvSpPr>
            <a:spLocks noGrp="1" noChangeArrowheads="1"/>
          </p:cNvSpPr>
          <p:nvPr>
            <p:ph type="sldNum" sz="quarter" idx="12"/>
          </p:nvPr>
        </p:nvSpPr>
        <p:spPr>
          <a:ln/>
        </p:spPr>
        <p:txBody>
          <a:bodyPr/>
          <a:lstStyle>
            <a:lvl1pPr>
              <a:defRPr/>
            </a:lvl1pPr>
          </a:lstStyle>
          <a:p>
            <a:pPr>
              <a:defRPr/>
            </a:pPr>
            <a:fld id="{B7590A60-6D52-457B-BFF4-448C47734FB7}"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27818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6" name="Rectangle 6"/>
          <p:cNvSpPr>
            <a:spLocks noGrp="1" noChangeArrowheads="1"/>
          </p:cNvSpPr>
          <p:nvPr>
            <p:ph type="sldNum" sz="quarter" idx="12"/>
          </p:nvPr>
        </p:nvSpPr>
        <p:spPr>
          <a:ln/>
        </p:spPr>
        <p:txBody>
          <a:bodyPr/>
          <a:lstStyle>
            <a:lvl1pPr>
              <a:defRPr/>
            </a:lvl1pPr>
          </a:lstStyle>
          <a:p>
            <a:pPr>
              <a:defRPr/>
            </a:pPr>
            <a:fld id="{F9EBE21E-003C-4BBE-AEBB-15CFE77A4CDD}"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432370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8" name="Rectangle 6"/>
          <p:cNvSpPr>
            <a:spLocks noGrp="1" noChangeArrowheads="1"/>
          </p:cNvSpPr>
          <p:nvPr>
            <p:ph type="sldNum" sz="quarter" idx="12"/>
          </p:nvPr>
        </p:nvSpPr>
        <p:spPr>
          <a:ln/>
        </p:spPr>
        <p:txBody>
          <a:bodyPr/>
          <a:lstStyle>
            <a:lvl1pPr>
              <a:defRPr/>
            </a:lvl1pPr>
          </a:lstStyle>
          <a:p>
            <a:pPr>
              <a:defRPr/>
            </a:pPr>
            <a:fld id="{3E9CBB40-123F-41A0-973B-6A44C52392B6}"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261721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282374"/>
            <a:ext cx="7146042"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67544" y="1600201"/>
            <a:ext cx="8147248"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8460020" y="6371739"/>
            <a:ext cx="412"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pic>
        <p:nvPicPr>
          <p:cNvPr id="106498" name="Picture 2" descr="http://cas.web.cern.ch/cas/CAS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1058649" cy="67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28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8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H.Schmickler, ex-CERN, presented by F.Tecker, CERN</a:t>
            </a:r>
            <a:endParaRPr lang="en-US" dirty="0"/>
          </a:p>
        </p:txBody>
      </p:sp>
      <p:sp>
        <p:nvSpPr>
          <p:cNvPr id="6" name="Slide Number Placeholder 5"/>
          <p:cNvSpPr>
            <a:spLocks noGrp="1"/>
          </p:cNvSpPr>
          <p:nvPr>
            <p:ph type="sldNum" sz="quarter" idx="12"/>
          </p:nvPr>
        </p:nvSpPr>
        <p:spPr/>
        <p:txBody>
          <a:bodyPr/>
          <a:lstStyle/>
          <a:p>
            <a:fld id="{07CB4EDF-7DE6-4369-B527-B79B2EF0026D}"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H.Schmickler, ex-CERN, presented by F.Tecker, CERN</a:t>
            </a:r>
          </a:p>
        </p:txBody>
      </p:sp>
      <p:sp>
        <p:nvSpPr>
          <p:cNvPr id="6" name="Slide Number Placeholder 5"/>
          <p:cNvSpPr>
            <a:spLocks noGrp="1"/>
          </p:cNvSpPr>
          <p:nvPr>
            <p:ph type="sldNum" sz="quarter" idx="12"/>
          </p:nvPr>
        </p:nvSpPr>
        <p:spPr/>
        <p:txBody>
          <a:bodyPr/>
          <a:lstStyle/>
          <a:p>
            <a:fld id="{104C05CA-C610-434C-84A8-906719469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4344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H.Schmickler, ex-CERN, presented by F.Tecker, CERN</a:t>
            </a:r>
          </a:p>
        </p:txBody>
      </p:sp>
      <p:sp>
        <p:nvSpPr>
          <p:cNvPr id="6" name="Slide Number Placeholder 5"/>
          <p:cNvSpPr>
            <a:spLocks noGrp="1"/>
          </p:cNvSpPr>
          <p:nvPr>
            <p:ph type="sldNum" sz="quarter" idx="12"/>
          </p:nvPr>
        </p:nvSpPr>
        <p:spPr/>
        <p:txBody>
          <a:bodyPr/>
          <a:lstStyle/>
          <a:p>
            <a:fld id="{104C05CA-C610-434C-84A8-906719469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148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H.Schmickler, ex-CERN, presented by F.Tecker, CERN</a:t>
            </a:r>
          </a:p>
        </p:txBody>
      </p:sp>
      <p:sp>
        <p:nvSpPr>
          <p:cNvPr id="6" name="Slide Number Placeholder 5"/>
          <p:cNvSpPr>
            <a:spLocks noGrp="1"/>
          </p:cNvSpPr>
          <p:nvPr>
            <p:ph type="sldNum" sz="quarter" idx="12"/>
          </p:nvPr>
        </p:nvSpPr>
        <p:spPr/>
        <p:txBody>
          <a:bodyPr/>
          <a:lstStyle/>
          <a:p>
            <a:fld id="{104C05CA-C610-434C-84A8-906719469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844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H.Schmickler, ex-CERN, presented by F.Tecker, CERN</a:t>
            </a:r>
          </a:p>
        </p:txBody>
      </p:sp>
      <p:sp>
        <p:nvSpPr>
          <p:cNvPr id="7" name="Slide Number Placeholder 6"/>
          <p:cNvSpPr>
            <a:spLocks noGrp="1"/>
          </p:cNvSpPr>
          <p:nvPr>
            <p:ph type="sldNum" sz="quarter" idx="12"/>
          </p:nvPr>
        </p:nvSpPr>
        <p:spPr/>
        <p:txBody>
          <a:bodyPr/>
          <a:lstStyle/>
          <a:p>
            <a:fld id="{104C05CA-C610-434C-84A8-906719469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140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H.Schmickler, ex-CERN, presented by F.Tecker, CERN</a:t>
            </a:r>
          </a:p>
        </p:txBody>
      </p:sp>
      <p:sp>
        <p:nvSpPr>
          <p:cNvPr id="9" name="Slide Number Placeholder 8"/>
          <p:cNvSpPr>
            <a:spLocks noGrp="1"/>
          </p:cNvSpPr>
          <p:nvPr>
            <p:ph type="sldNum" sz="quarter" idx="12"/>
          </p:nvPr>
        </p:nvSpPr>
        <p:spPr/>
        <p:txBody>
          <a:bodyPr/>
          <a:lstStyle/>
          <a:p>
            <a:fld id="{104C05CA-C610-434C-84A8-906719469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04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6" name="Rectangle 6"/>
          <p:cNvSpPr>
            <a:spLocks noGrp="1" noChangeArrowheads="1"/>
          </p:cNvSpPr>
          <p:nvPr>
            <p:ph type="sldNum" sz="quarter" idx="12"/>
          </p:nvPr>
        </p:nvSpPr>
        <p:spPr>
          <a:ln/>
        </p:spPr>
        <p:txBody>
          <a:bodyPr/>
          <a:lstStyle>
            <a:lvl1pPr>
              <a:defRPr/>
            </a:lvl1pPr>
          </a:lstStyle>
          <a:p>
            <a:pPr>
              <a:defRPr/>
            </a:pPr>
            <a:fld id="{5DEAC6C5-6912-431C-8890-26921F27BA43}"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13692135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6241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H.Schmickler, ex-CERN, presented by F.Tecker, CERN</a:t>
            </a:r>
          </a:p>
        </p:txBody>
      </p:sp>
      <p:sp>
        <p:nvSpPr>
          <p:cNvPr id="4" name="Slide Number Placeholder 3"/>
          <p:cNvSpPr>
            <a:spLocks noGrp="1"/>
          </p:cNvSpPr>
          <p:nvPr>
            <p:ph type="sldNum" sz="quarter" idx="12"/>
          </p:nvPr>
        </p:nvSpPr>
        <p:spPr/>
        <p:txBody>
          <a:bodyPr/>
          <a:lstStyle/>
          <a:p>
            <a:fld id="{104C05CA-C610-434C-84A8-906719469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755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4439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6539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281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935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11560" y="1772816"/>
            <a:ext cx="7772400" cy="1470025"/>
          </a:xfrm>
          <a:prstGeom prst="rect">
            <a:avLst/>
          </a:prstGeom>
        </p:spPr>
        <p:txBody>
          <a:bodyPr/>
          <a:lstStyle>
            <a:lvl1pPr>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Titolo</a:t>
            </a:r>
            <a:endParaRPr lang="en-US" dirty="0"/>
          </a:p>
        </p:txBody>
      </p:sp>
      <p:sp>
        <p:nvSpPr>
          <p:cNvPr id="3" name="Sottotitolo 2"/>
          <p:cNvSpPr>
            <a:spLocks noGrp="1"/>
          </p:cNvSpPr>
          <p:nvPr>
            <p:ph type="subTitle" idx="1" hasCustomPrompt="1"/>
          </p:nvPr>
        </p:nvSpPr>
        <p:spPr>
          <a:xfrm>
            <a:off x="1371600" y="3573016"/>
            <a:ext cx="6400800" cy="1106754"/>
          </a:xfrm>
        </p:spPr>
        <p:txBody>
          <a:bodyPr/>
          <a:lstStyle>
            <a:lvl1pPr marL="0" indent="0" algn="ctr">
              <a:buNone/>
              <a:defRPr sz="28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a:p>
            <a:r>
              <a:rPr lang="it-IT" dirty="0" err="1"/>
              <a:t>Affiliation</a:t>
            </a:r>
            <a:endParaRPr lang="it-IT" dirty="0"/>
          </a:p>
        </p:txBody>
      </p:sp>
      <p:sp>
        <p:nvSpPr>
          <p:cNvPr id="9" name="Sottotitolo 2"/>
          <p:cNvSpPr txBox="1">
            <a:spLocks/>
          </p:cNvSpPr>
          <p:nvPr userDrawn="1"/>
        </p:nvSpPr>
        <p:spPr>
          <a:xfrm>
            <a:off x="1376533" y="4679770"/>
            <a:ext cx="64008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prstClr val="black">
                  <a:tint val="75000"/>
                </a:prstClr>
              </a:solidFill>
              <a:effectLst/>
              <a:uLnTx/>
              <a:uFillTx/>
              <a:latin typeface="Open Sans Semibold" panose="020B0706030804020204" pitchFamily="34" charset="0"/>
            </a:endParaRPr>
          </a:p>
        </p:txBody>
      </p:sp>
      <p:cxnSp>
        <p:nvCxnSpPr>
          <p:cNvPr id="11" name="Connettore 1 10"/>
          <p:cNvCxnSpPr/>
          <p:nvPr userDrawn="1"/>
        </p:nvCxnSpPr>
        <p:spPr>
          <a:xfrm>
            <a:off x="251520" y="6093296"/>
            <a:ext cx="8568952" cy="0"/>
          </a:xfrm>
          <a:prstGeom prst="line">
            <a:avLst/>
          </a:prstGeom>
        </p:spPr>
        <p:style>
          <a:lnRef idx="2">
            <a:schemeClr val="accent2"/>
          </a:lnRef>
          <a:fillRef idx="0">
            <a:schemeClr val="accent2"/>
          </a:fillRef>
          <a:effectRef idx="1">
            <a:schemeClr val="accent2"/>
          </a:effectRef>
          <a:fontRef idx="minor">
            <a:schemeClr val="tx1"/>
          </a:fontRef>
        </p:style>
      </p:cxnSp>
      <p:pic>
        <p:nvPicPr>
          <p:cNvPr id="105474" name="Picture 2" descr="http://cas.web.cern.ch/cas/CAS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07904" y="335887"/>
            <a:ext cx="1656184" cy="1058265"/>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5"/>
          <p:cNvSpPr>
            <a:spLocks noGrp="1"/>
          </p:cNvSpPr>
          <p:nvPr>
            <p:ph type="ftr" sz="quarter" idx="11"/>
          </p:nvPr>
        </p:nvSpPr>
        <p:spPr>
          <a:xfrm>
            <a:off x="251520" y="6356350"/>
            <a:ext cx="8568952"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177136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282374"/>
            <a:ext cx="7146042"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67544" y="1600201"/>
            <a:ext cx="8147248"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8460020" y="6371739"/>
            <a:ext cx="412"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pic>
        <p:nvPicPr>
          <p:cNvPr id="106498" name="Picture 2" descr="http://cas.web.cern.ch/cas/CAS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1058649" cy="67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0372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dirty="0"/>
          </a:p>
        </p:txBody>
      </p:sp>
      <p:sp>
        <p:nvSpPr>
          <p:cNvPr id="3" name="Segnaposto contenuto 2"/>
          <p:cNvSpPr>
            <a:spLocks noGrp="1"/>
          </p:cNvSpPr>
          <p:nvPr>
            <p:ph sz="half" idx="1"/>
          </p:nvPr>
        </p:nvSpPr>
        <p:spPr>
          <a:xfrm>
            <a:off x="457200" y="1600200"/>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Segnaposto contenuto 3"/>
          <p:cNvSpPr>
            <a:spLocks noGrp="1"/>
          </p:cNvSpPr>
          <p:nvPr>
            <p:ph sz="half" idx="2"/>
          </p:nvPr>
        </p:nvSpPr>
        <p:spPr>
          <a:xfrm>
            <a:off x="4648200" y="1600200"/>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data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637499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noAutofit/>
          </a:bodyPr>
          <a:lstStyle>
            <a:lvl1pPr>
              <a:defRPr sz="4000">
                <a:solidFill>
                  <a:schemeClr val="bg1"/>
                </a:solidFill>
              </a:defRPr>
            </a:lvl1pPr>
          </a:lstStyle>
          <a:p>
            <a:r>
              <a:rPr lang="it-IT"/>
              <a:t>Fare clic per modificare lo stile del titolo</a:t>
            </a:r>
            <a:endParaRPr lang="en-US" dirty="0"/>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egnaposto data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p>
        </p:txBody>
      </p:sp>
      <p:sp>
        <p:nvSpPr>
          <p:cNvPr id="9" name="Segnaposto numero diapositiva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114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6" name="Rectangle 6"/>
          <p:cNvSpPr>
            <a:spLocks noGrp="1" noChangeArrowheads="1"/>
          </p:cNvSpPr>
          <p:nvPr>
            <p:ph type="sldNum" sz="quarter" idx="12"/>
          </p:nvPr>
        </p:nvSpPr>
        <p:spPr>
          <a:ln/>
        </p:spPr>
        <p:txBody>
          <a:bodyPr/>
          <a:lstStyle>
            <a:lvl1pPr>
              <a:defRPr/>
            </a:lvl1pPr>
          </a:lstStyle>
          <a:p>
            <a:pPr>
              <a:defRPr/>
            </a:pPr>
            <a:fld id="{194029CC-5907-4D16-9FDF-29E08B9F5140}"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3277230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62C209-8CA3-4058-92CA-45BF53264E20}" type="slidenum">
              <a:rPr kumimoji="0" lang="it-I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401513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6876256" y="26827"/>
            <a:ext cx="2133600" cy="365125"/>
          </a:xfrm>
        </p:spPr>
        <p:txBody>
          <a:bodyPr/>
          <a:lstStyle>
            <a:lvl1pPr>
              <a:defRPr>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0" name="CasellaDiTesto 19"/>
          <p:cNvSpPr txBox="1"/>
          <p:nvPr userDrawn="1"/>
        </p:nvSpPr>
        <p:spPr>
          <a:xfrm>
            <a:off x="152400" y="6400800"/>
            <a:ext cx="8686800" cy="30777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A. Cianchi  New challenges in emittance measurements	SIF – Pisa 2014</a:t>
            </a:r>
          </a:p>
        </p:txBody>
      </p:sp>
      <p:sp>
        <p:nvSpPr>
          <p:cNvPr id="22" name="Titolo 1"/>
          <p:cNvSpPr>
            <a:spLocks noGrp="1"/>
          </p:cNvSpPr>
          <p:nvPr>
            <p:ph type="title"/>
          </p:nvPr>
        </p:nvSpPr>
        <p:spPr>
          <a:xfrm>
            <a:off x="107504" y="53752"/>
            <a:ext cx="8229600" cy="926976"/>
          </a:xfrm>
          <a:prstGeom prst="rect">
            <a:avLst/>
          </a:prstGeom>
        </p:spPr>
        <p:txBody>
          <a:bodyPr>
            <a:normAutofit/>
          </a:bodyPr>
          <a:lstStyle>
            <a:lvl1pPr algn="l">
              <a:defRPr sz="3600">
                <a:solidFill>
                  <a:schemeClr val="bg1"/>
                </a:solidFill>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21666746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900113" y="620713"/>
            <a:ext cx="7158037" cy="744537"/>
          </a:xfrm>
          <a:prstGeom prst="rect">
            <a:avLst/>
          </a:prstGeom>
        </p:spPr>
        <p:txBody>
          <a:bodyPr/>
          <a:lstStyle/>
          <a:p>
            <a:r>
              <a:rPr lang="it-IT"/>
              <a:t>Fare clic per modificare lo stile del titolo</a:t>
            </a:r>
            <a:endParaRPr lang="en-US"/>
          </a:p>
        </p:txBody>
      </p:sp>
      <p:sp>
        <p:nvSpPr>
          <p:cNvPr id="3" name="Segnaposto testo 2"/>
          <p:cNvSpPr>
            <a:spLocks noGrp="1"/>
          </p:cNvSpPr>
          <p:nvPr>
            <p:ph type="body" sz="half" idx="1"/>
          </p:nvPr>
        </p:nvSpPr>
        <p:spPr>
          <a:xfrm>
            <a:off x="949325" y="1981200"/>
            <a:ext cx="37544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856163" y="1981200"/>
            <a:ext cx="37544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88403D-B794-4063-87CC-C173D365FE4B}" type="slidenum">
              <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751821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2A44D1-4EA7-48BE-A52B-240574401809}" type="slidenum">
              <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001424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kumimoji="0" lang="it-IT" dirty="0"/>
              <a:t>Fare clic per modificare lo stile del titolo</a:t>
            </a:r>
            <a:endParaRPr kumimoji="0" lang="en-US" dirty="0"/>
          </a:p>
        </p:txBody>
      </p:sp>
      <p:sp>
        <p:nvSpPr>
          <p:cNvPr id="8" name="Segnaposto contenuto 7"/>
          <p:cNvSpPr>
            <a:spLocks noGrp="1"/>
          </p:cNvSpPr>
          <p:nvPr>
            <p:ph sz="quarter" idx="1"/>
          </p:nvPr>
        </p:nvSpPr>
        <p:spPr>
          <a:xfrm>
            <a:off x="457200" y="1219200"/>
            <a:ext cx="8229600" cy="4937760"/>
          </a:xfrm>
        </p:spPr>
        <p:txBody>
          <a:bodyPr/>
          <a:lstStyle>
            <a:lvl1pPr>
              <a:defRPr>
                <a:latin typeface="Helvetica Neue Light"/>
                <a:ea typeface="Malgun Gothic" panose="020B0503020000020004" pitchFamily="34" charset="-127"/>
              </a:defRPr>
            </a:lvl1pPr>
            <a:lvl2pPr>
              <a:defRPr>
                <a:latin typeface="Helvetica Neue Light"/>
                <a:ea typeface="Malgun Gothic" panose="020B0503020000020004" pitchFamily="34" charset="-127"/>
              </a:defRPr>
            </a:lvl2pPr>
            <a:lvl3pPr>
              <a:defRPr>
                <a:latin typeface="Helvetica Neue Light"/>
                <a:ea typeface="Malgun Gothic" panose="020B0503020000020004" pitchFamily="34" charset="-127"/>
              </a:defRPr>
            </a:lvl3pPr>
            <a:lvl4pPr>
              <a:defRPr>
                <a:latin typeface="Helvetica Neue Light"/>
                <a:ea typeface="Malgun Gothic" panose="020B0503020000020004" pitchFamily="34" charset="-127"/>
              </a:defRPr>
            </a:lvl4pPr>
            <a:lvl5pPr>
              <a:defRPr>
                <a:latin typeface="Helvetica Neue Light"/>
                <a:ea typeface="Malgun Gothic" panose="020B0503020000020004" pitchFamily="34" charset="-127"/>
              </a:defRPr>
            </a:lvl5pPr>
          </a:lstStyle>
          <a:p>
            <a:pPr lvl="0" eaLnBrk="1" latinLnBrk="0" hangingPunct="1"/>
            <a:r>
              <a:rPr lang="it-IT" dirty="0"/>
              <a:t>Fare clic per modificare stili del testo dello schema</a:t>
            </a:r>
          </a:p>
          <a:p>
            <a:pPr lvl="1" eaLnBrk="1" latinLnBrk="0" hangingPunct="1"/>
            <a:r>
              <a:rPr lang="it-IT" dirty="0"/>
              <a:t>Secondo livello</a:t>
            </a:r>
          </a:p>
          <a:p>
            <a:pPr lvl="2" eaLnBrk="1" latinLnBrk="0" hangingPunct="1"/>
            <a:r>
              <a:rPr lang="it-IT" dirty="0"/>
              <a:t>Terzo livello</a:t>
            </a:r>
          </a:p>
          <a:p>
            <a:pPr lvl="3" eaLnBrk="1" latinLnBrk="0" hangingPunct="1"/>
            <a:r>
              <a:rPr lang="it-IT" dirty="0"/>
              <a:t>Quarto livello</a:t>
            </a:r>
          </a:p>
          <a:p>
            <a:pPr lvl="4" eaLnBrk="1" latinLnBrk="0" hangingPunct="1"/>
            <a:r>
              <a:rPr lang="it-IT" dirty="0"/>
              <a:t>Quinto livello</a:t>
            </a:r>
            <a:endParaRPr kumimoji="0" lang="en-US" dirty="0"/>
          </a:p>
        </p:txBody>
      </p:sp>
    </p:spTree>
    <p:extLst>
      <p:ext uri="{BB962C8B-B14F-4D97-AF65-F5344CB8AC3E}">
        <p14:creationId xmlns:p14="http://schemas.microsoft.com/office/powerpoint/2010/main" val="3895928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8"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9"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7386" name="Rectangle 10"/>
          <p:cNvSpPr>
            <a:spLocks noGrp="1" noChangeArrowheads="1"/>
          </p:cNvSpPr>
          <p:nvPr>
            <p:ph type="ctrTitle"/>
          </p:nvPr>
        </p:nvSpPr>
        <p:spPr>
          <a:xfrm>
            <a:off x="685800" y="2286000"/>
            <a:ext cx="7772400" cy="1143000"/>
          </a:xfrm>
        </p:spPr>
        <p:txBody>
          <a:bodyPr/>
          <a:lstStyle>
            <a:lvl1pPr>
              <a:defRPr/>
            </a:lvl1pPr>
          </a:lstStyle>
          <a:p>
            <a:r>
              <a:rPr lang="en-US"/>
              <a:t>Test</a:t>
            </a:r>
          </a:p>
        </p:txBody>
      </p:sp>
      <p:sp>
        <p:nvSpPr>
          <p:cNvPr id="357387"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ftr" sz="quarter" idx="10"/>
          </p:nvPr>
        </p:nvSpPr>
        <p:spPr>
          <a:xfrm>
            <a:off x="2819400" y="6400800"/>
            <a:ext cx="3352800" cy="457200"/>
          </a:xfrm>
          <a:prstGeom prst="rect">
            <a:avLst/>
          </a:prstGeom>
        </p:spPr>
        <p:txBody>
          <a:bodyPr/>
          <a:lstStyle>
            <a:lvl1pPr algn="ctr">
              <a:defRPr>
                <a:solidFill>
                  <a:srgbClr val="FFFFCC"/>
                </a:solidFill>
              </a:defRPr>
            </a:lvl1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H.Schmickler, ex-CERN, presented by F.Tecker, CERN</a:t>
            </a:r>
          </a:p>
        </p:txBody>
      </p:sp>
      <p:sp>
        <p:nvSpPr>
          <p:cNvPr id="13" name="Rectangle 14"/>
          <p:cNvSpPr>
            <a:spLocks noGrp="1" noChangeArrowheads="1"/>
          </p:cNvSpPr>
          <p:nvPr>
            <p:ph type="sldNum" sz="quarter" idx="11"/>
          </p:nvPr>
        </p:nvSpPr>
        <p:spPr>
          <a:xfrm>
            <a:off x="7239000" y="6400800"/>
            <a:ext cx="1905000" cy="457200"/>
          </a:xfrm>
          <a:prstGeom prst="rect">
            <a:avLst/>
          </a:prstGeom>
        </p:spPr>
        <p:txBody>
          <a:bodyPr/>
          <a:lstStyle>
            <a:lvl1pPr>
              <a:defRPr>
                <a:solidFill>
                  <a:srgbClr val="FFFFCC"/>
                </a:solidFill>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17187788-8D66-4E5E-A315-D44AC76A6A6F}" type="slidenum">
              <a:rPr kumimoji="0" lang="en-US" altLang="en-US" sz="1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24144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0-#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1026588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ftr" sz="quarter" idx="10"/>
          </p:nvPr>
        </p:nvSpPr>
        <p:spPr>
          <a:xfrm>
            <a:off x="2743200" y="6553200"/>
            <a:ext cx="4267200" cy="304800"/>
          </a:xfrm>
          <a:prstGeom prst="rect">
            <a:avLst/>
          </a:prstGeom>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H.Schmickler, ex-CERN, presented by F.Tecker, CERN</a:t>
            </a:r>
          </a:p>
        </p:txBody>
      </p:sp>
      <p:sp>
        <p:nvSpPr>
          <p:cNvPr id="5" name="Rectangle 1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806F8D13-CEAE-420B-9BD6-E9507FBC59C5}"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448196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573838" y="6569075"/>
            <a:ext cx="2570162" cy="274638"/>
          </a:xfrm>
          <a:prstGeom prst="rect">
            <a:avLst/>
          </a:prstGeom>
        </p:spPr>
        <p:txBody>
          <a:bodyPr/>
          <a:lstStyle>
            <a:lvl1pPr>
              <a:lnSpc>
                <a:spcPct val="90000"/>
              </a:lnSpc>
              <a:spcBef>
                <a:spcPct val="20000"/>
              </a:spcBef>
              <a:buFontTx/>
              <a:buChar char="•"/>
              <a:defRPr/>
            </a:lvl1p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a:xfrm>
            <a:off x="2743200" y="6553200"/>
            <a:ext cx="4267200" cy="304800"/>
          </a:xfrm>
          <a:prstGeom prst="rect">
            <a:avLst/>
          </a:prstGeom>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H.Schmickler, ex-CERN, presented by F.Tecker, CERN</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3039A464-AF10-43A5-81E0-FDC4179F3118}"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9190490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13"/>
          <p:cNvSpPr>
            <a:spLocks noGrp="1" noChangeArrowheads="1"/>
          </p:cNvSpPr>
          <p:nvPr>
            <p:ph type="ftr" sz="quarter" idx="10"/>
          </p:nvPr>
        </p:nvSpPr>
        <p:spPr>
          <a:xfrm>
            <a:off x="2743200" y="6553200"/>
            <a:ext cx="4267200" cy="304800"/>
          </a:xfrm>
          <a:prstGeom prst="rect">
            <a:avLst/>
          </a:prstGeom>
          <a:ln/>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H.Schmickler, ex-CERN, presented by F.Tecker, CERN</a:t>
            </a:r>
          </a:p>
        </p:txBody>
      </p:sp>
      <p:sp>
        <p:nvSpPr>
          <p:cNvPr id="8" name="Rectangle 14"/>
          <p:cNvSpPr>
            <a:spLocks noGrp="1" noChangeArrowheads="1"/>
          </p:cNvSpPr>
          <p:nvPr>
            <p:ph type="sldNum" sz="quarter" idx="11"/>
          </p:nvPr>
        </p:nvSpPr>
        <p:spPr>
          <a:xfrm>
            <a:off x="6553200" y="6248400"/>
            <a:ext cx="1905000" cy="457200"/>
          </a:xfrm>
          <a:prstGeom prst="rect">
            <a:avLst/>
          </a:prstGeom>
          <a:ln/>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F5A054F-AEA6-4459-A04A-9A4DBF19F4CC}"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89960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7" name="Rectangle 6"/>
          <p:cNvSpPr>
            <a:spLocks noGrp="1" noChangeArrowheads="1"/>
          </p:cNvSpPr>
          <p:nvPr>
            <p:ph type="sldNum" sz="quarter" idx="12"/>
          </p:nvPr>
        </p:nvSpPr>
        <p:spPr>
          <a:ln/>
        </p:spPr>
        <p:txBody>
          <a:bodyPr/>
          <a:lstStyle>
            <a:lvl1pPr>
              <a:defRPr/>
            </a:lvl1pPr>
          </a:lstStyle>
          <a:p>
            <a:pPr>
              <a:defRPr/>
            </a:pPr>
            <a:fld id="{7E993F16-243B-4490-A3C2-6C40104A3576}"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1147598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3592126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851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73838" y="6569075"/>
            <a:ext cx="2570162" cy="274638"/>
          </a:xfrm>
          <a:prstGeom prst="rect">
            <a:avLst/>
          </a:prstGeom>
        </p:spPr>
        <p:txBody>
          <a:bodyPr/>
          <a:lstStyle>
            <a:lvl1pPr>
              <a:lnSpc>
                <a:spcPct val="90000"/>
              </a:lnSpc>
              <a:spcBef>
                <a:spcPct val="20000"/>
              </a:spcBef>
              <a:buFontTx/>
              <a:buChar char="•"/>
              <a:defRPr/>
            </a:lvl1p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a:xfrm>
            <a:off x="2743200" y="6553200"/>
            <a:ext cx="4267200" cy="304800"/>
          </a:xfrm>
          <a:prstGeom prst="rect">
            <a:avLst/>
          </a:prstGeom>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H.Schmickler, ex-CERN, presented by F.Tecker, CERN</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CB138AF-4840-4785-B376-908515FB215B}"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2941544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73838" y="6569075"/>
            <a:ext cx="2570162" cy="274638"/>
          </a:xfrm>
          <a:prstGeom prst="rect">
            <a:avLst/>
          </a:prstGeom>
        </p:spPr>
        <p:txBody>
          <a:bodyPr/>
          <a:lstStyle>
            <a:lvl1pPr>
              <a:lnSpc>
                <a:spcPct val="90000"/>
              </a:lnSpc>
              <a:spcBef>
                <a:spcPct val="20000"/>
              </a:spcBef>
              <a:buFontTx/>
              <a:buChar char="•"/>
              <a:defRPr/>
            </a:lvl1p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 name="Footer Placeholder 5"/>
          <p:cNvSpPr>
            <a:spLocks noGrp="1"/>
          </p:cNvSpPr>
          <p:nvPr>
            <p:ph type="ftr" sz="quarter" idx="11"/>
          </p:nvPr>
        </p:nvSpPr>
        <p:spPr>
          <a:xfrm>
            <a:off x="2743200" y="6553200"/>
            <a:ext cx="4267200" cy="304800"/>
          </a:xfrm>
          <a:prstGeom prst="rect">
            <a:avLst/>
          </a:prstGeom>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H.Schmickler, ex-CERN, presented by F.Tecker, CERN</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9C4F3FFD-03C2-4C06-8522-54CDAF381C7A}"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7998015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573838" y="6569075"/>
            <a:ext cx="2570162" cy="274638"/>
          </a:xfrm>
          <a:prstGeom prst="rect">
            <a:avLst/>
          </a:prstGeom>
        </p:spPr>
        <p:txBody>
          <a:bodyPr/>
          <a:lstStyle>
            <a:lvl1pPr>
              <a:lnSpc>
                <a:spcPct val="90000"/>
              </a:lnSpc>
              <a:spcBef>
                <a:spcPct val="20000"/>
              </a:spcBef>
              <a:buFontTx/>
              <a:buChar char="•"/>
              <a:defRPr/>
            </a:lvl1p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a:xfrm>
            <a:off x="2743200" y="6553200"/>
            <a:ext cx="4267200" cy="304800"/>
          </a:xfrm>
          <a:prstGeom prst="rect">
            <a:avLst/>
          </a:prstGeom>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H.Schmickler, ex-CERN, presented by F.Tecker, CERN</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0067B395-9F89-4403-A179-DCCF6672616E}"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672907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0" y="203200"/>
            <a:ext cx="1978025" cy="5969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203200"/>
            <a:ext cx="5784850" cy="5969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573838" y="6569075"/>
            <a:ext cx="2570162" cy="274638"/>
          </a:xfrm>
          <a:prstGeom prst="rect">
            <a:avLst/>
          </a:prstGeom>
        </p:spPr>
        <p:txBody>
          <a:bodyPr/>
          <a:lstStyle>
            <a:lvl1pPr>
              <a:lnSpc>
                <a:spcPct val="90000"/>
              </a:lnSpc>
              <a:spcBef>
                <a:spcPct val="20000"/>
              </a:spcBef>
              <a:buFontTx/>
              <a:buChar char="•"/>
              <a:defRPr/>
            </a:lvl1p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 name="Footer Placeholder 4"/>
          <p:cNvSpPr>
            <a:spLocks noGrp="1"/>
          </p:cNvSpPr>
          <p:nvPr>
            <p:ph type="ftr" sz="quarter" idx="11"/>
          </p:nvPr>
        </p:nvSpPr>
        <p:spPr>
          <a:xfrm>
            <a:off x="2743200" y="6553200"/>
            <a:ext cx="4267200" cy="304800"/>
          </a:xfrm>
          <a:prstGeom prst="rect">
            <a:avLst/>
          </a:prstGeom>
        </p:spPr>
        <p:txBody>
          <a:bodyPr/>
          <a:lstStyle>
            <a:lvl1pPr>
              <a:defRPr/>
            </a:lvl1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CC00"/>
                </a:solidFill>
                <a:effectLst/>
                <a:uLnTx/>
                <a:uFillTx/>
                <a:latin typeface="Times New Roman" panose="02020603050405020304" pitchFamily="18" charset="0"/>
                <a:ea typeface="+mn-ea"/>
                <a:cs typeface="+mn-cs"/>
              </a:rPr>
              <a:t>H.Schmickler, ex-CERN, presented by F.Tecker, CERN</a:t>
            </a: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marL="0" marR="0" lvl="0" indent="0" algn="r" defTabSz="914400" rtl="0" eaLnBrk="0" fontAlgn="base" latinLnBrk="0" hangingPunct="0">
              <a:lnSpc>
                <a:spcPct val="100000"/>
              </a:lnSpc>
              <a:spcBef>
                <a:spcPct val="50000"/>
              </a:spcBef>
              <a:spcAft>
                <a:spcPct val="0"/>
              </a:spcAft>
              <a:buClrTx/>
              <a:buSzTx/>
              <a:buFontTx/>
              <a:buNone/>
              <a:tabLst/>
              <a:defRPr/>
            </a:pPr>
            <a:fld id="{47EEB3F0-582F-48BA-B02B-BC38B414870F}" type="slidenum">
              <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50000"/>
                </a:spcBef>
                <a:spcAft>
                  <a:spcPct val="0"/>
                </a:spcAft>
                <a:buClrTx/>
                <a:buSzTx/>
                <a:buFontTx/>
                <a:buNone/>
                <a:tabLst/>
                <a:defRPr/>
              </a:pPr>
              <a:t>‹#›</a:t>
            </a:fld>
            <a:endParaRPr kumimoji="0" lang="en-US" altLang="en-US"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7752583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11560" y="1772816"/>
            <a:ext cx="7772400" cy="1470025"/>
          </a:xfrm>
          <a:prstGeom prst="rect">
            <a:avLst/>
          </a:prstGeom>
        </p:spPr>
        <p:txBody>
          <a:bodyPr/>
          <a:lstStyle>
            <a:lvl1pPr>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Titolo</a:t>
            </a:r>
            <a:endParaRPr lang="en-US" dirty="0"/>
          </a:p>
        </p:txBody>
      </p:sp>
      <p:sp>
        <p:nvSpPr>
          <p:cNvPr id="3" name="Sottotitolo 2"/>
          <p:cNvSpPr>
            <a:spLocks noGrp="1"/>
          </p:cNvSpPr>
          <p:nvPr>
            <p:ph type="subTitle" idx="1" hasCustomPrompt="1"/>
          </p:nvPr>
        </p:nvSpPr>
        <p:spPr>
          <a:xfrm>
            <a:off x="1371600" y="3573016"/>
            <a:ext cx="6400800" cy="1106754"/>
          </a:xfrm>
        </p:spPr>
        <p:txBody>
          <a:bodyPr/>
          <a:lstStyle>
            <a:lvl1pPr marL="0" indent="0" algn="ctr">
              <a:buNone/>
              <a:defRPr sz="28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a:p>
            <a:r>
              <a:rPr lang="it-IT" dirty="0" err="1"/>
              <a:t>Affiliation</a:t>
            </a:r>
            <a:endParaRPr lang="it-IT" dirty="0"/>
          </a:p>
        </p:txBody>
      </p:sp>
      <p:sp>
        <p:nvSpPr>
          <p:cNvPr id="9" name="Sottotitolo 2"/>
          <p:cNvSpPr txBox="1">
            <a:spLocks/>
          </p:cNvSpPr>
          <p:nvPr userDrawn="1"/>
        </p:nvSpPr>
        <p:spPr>
          <a:xfrm>
            <a:off x="1376533" y="4679770"/>
            <a:ext cx="64008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prstClr val="black">
                  <a:tint val="75000"/>
                </a:prstClr>
              </a:solidFill>
              <a:effectLst/>
              <a:uLnTx/>
              <a:uFillTx/>
              <a:latin typeface="Open Sans Semibold" panose="020B0706030804020204" pitchFamily="34" charset="0"/>
            </a:endParaRPr>
          </a:p>
        </p:txBody>
      </p:sp>
      <p:cxnSp>
        <p:nvCxnSpPr>
          <p:cNvPr id="11" name="Connettore 1 10"/>
          <p:cNvCxnSpPr/>
          <p:nvPr userDrawn="1"/>
        </p:nvCxnSpPr>
        <p:spPr>
          <a:xfrm>
            <a:off x="251520" y="6093296"/>
            <a:ext cx="8568952" cy="0"/>
          </a:xfrm>
          <a:prstGeom prst="line">
            <a:avLst/>
          </a:prstGeom>
        </p:spPr>
        <p:style>
          <a:lnRef idx="2">
            <a:schemeClr val="accent2"/>
          </a:lnRef>
          <a:fillRef idx="0">
            <a:schemeClr val="accent2"/>
          </a:fillRef>
          <a:effectRef idx="1">
            <a:schemeClr val="accent2"/>
          </a:effectRef>
          <a:fontRef idx="minor">
            <a:schemeClr val="tx1"/>
          </a:fontRef>
        </p:style>
      </p:cxnSp>
      <p:pic>
        <p:nvPicPr>
          <p:cNvPr id="105474" name="Picture 2" descr="http://cas.web.cern.ch/cas/CAS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07904" y="335887"/>
            <a:ext cx="1656184" cy="1058265"/>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5"/>
          <p:cNvSpPr>
            <a:spLocks noGrp="1"/>
          </p:cNvSpPr>
          <p:nvPr>
            <p:ph type="ftr" sz="quarter" idx="11"/>
          </p:nvPr>
        </p:nvSpPr>
        <p:spPr>
          <a:xfrm>
            <a:off x="251520" y="6356350"/>
            <a:ext cx="8568952"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660092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282374"/>
            <a:ext cx="7146042"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67544" y="1600201"/>
            <a:ext cx="8147248"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8460020" y="6371739"/>
            <a:ext cx="412"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8532440" y="6349997"/>
            <a:ext cx="57606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5C3533D-D346-4746-A382-458F3767D6EF}" type="slidenum">
              <a:rPr kumimoji="0" lang="it-IT" sz="18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it-IT" sz="1800" b="0"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
        <p:nvSpPr>
          <p:cNvPr id="13" name="Rettangolo 12"/>
          <p:cNvSpPr/>
          <p:nvPr userDrawn="1"/>
        </p:nvSpPr>
        <p:spPr>
          <a:xfrm>
            <a:off x="78280" y="6365386"/>
            <a:ext cx="1469383"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Arial" charset="0"/>
                <a:ea typeface="+mn-ea"/>
                <a:cs typeface="+mn-cs"/>
              </a:rPr>
              <a:t>A. Cianchi</a:t>
            </a:r>
          </a:p>
        </p:txBody>
      </p:sp>
      <p:pic>
        <p:nvPicPr>
          <p:cNvPr id="106498" name="Picture 2" descr="http://cas.web.cern.ch/cas/CAS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1058649" cy="67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92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dirty="0"/>
          </a:p>
        </p:txBody>
      </p:sp>
      <p:sp>
        <p:nvSpPr>
          <p:cNvPr id="3" name="Segnaposto contenuto 2"/>
          <p:cNvSpPr>
            <a:spLocks noGrp="1"/>
          </p:cNvSpPr>
          <p:nvPr>
            <p:ph sz="half" idx="1"/>
          </p:nvPr>
        </p:nvSpPr>
        <p:spPr>
          <a:xfrm>
            <a:off x="457200" y="1600200"/>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Segnaposto contenuto 3"/>
          <p:cNvSpPr>
            <a:spLocks noGrp="1"/>
          </p:cNvSpPr>
          <p:nvPr>
            <p:ph sz="half" idx="2"/>
          </p:nvPr>
        </p:nvSpPr>
        <p:spPr>
          <a:xfrm>
            <a:off x="4648200" y="1600200"/>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data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921562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noAutofit/>
          </a:bodyPr>
          <a:lstStyle>
            <a:lvl1pPr>
              <a:defRPr sz="4000">
                <a:solidFill>
                  <a:schemeClr val="bg1"/>
                </a:solidFill>
              </a:defRPr>
            </a:lvl1pPr>
          </a:lstStyle>
          <a:p>
            <a:r>
              <a:rPr lang="it-IT"/>
              <a:t>Fare clic per modificare lo stile del titolo</a:t>
            </a:r>
            <a:endParaRPr lang="en-US" dirty="0"/>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egnaposto data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p>
        </p:txBody>
      </p:sp>
      <p:sp>
        <p:nvSpPr>
          <p:cNvPr id="9" name="Segnaposto numero diapositiva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0919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9" name="Rectangle 6"/>
          <p:cNvSpPr>
            <a:spLocks noGrp="1" noChangeArrowheads="1"/>
          </p:cNvSpPr>
          <p:nvPr>
            <p:ph type="sldNum" sz="quarter" idx="12"/>
          </p:nvPr>
        </p:nvSpPr>
        <p:spPr>
          <a:ln/>
        </p:spPr>
        <p:txBody>
          <a:bodyPr/>
          <a:lstStyle>
            <a:lvl1pPr>
              <a:defRPr/>
            </a:lvl1pPr>
          </a:lstStyle>
          <a:p>
            <a:pPr>
              <a:defRPr/>
            </a:pPr>
            <a:fld id="{96E6B413-4313-4F73-BDA1-47810073075F}"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11364651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62C209-8CA3-4058-92CA-45BF53264E20}" type="slidenum">
              <a:rPr kumimoji="0" lang="it-I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20258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6876256" y="26827"/>
            <a:ext cx="2133600" cy="365125"/>
          </a:xfrm>
        </p:spPr>
        <p:txBody>
          <a:bodyPr/>
          <a:lstStyle>
            <a:lvl1pPr>
              <a:defRPr>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0" name="CasellaDiTesto 19"/>
          <p:cNvSpPr txBox="1"/>
          <p:nvPr userDrawn="1"/>
        </p:nvSpPr>
        <p:spPr>
          <a:xfrm>
            <a:off x="152400" y="6400800"/>
            <a:ext cx="8686800" cy="30777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A. Cianchi  New challenges in emittance measurements	SIF – Pisa 2014</a:t>
            </a:r>
          </a:p>
        </p:txBody>
      </p:sp>
      <p:sp>
        <p:nvSpPr>
          <p:cNvPr id="22" name="Titolo 1"/>
          <p:cNvSpPr>
            <a:spLocks noGrp="1"/>
          </p:cNvSpPr>
          <p:nvPr>
            <p:ph type="title"/>
          </p:nvPr>
        </p:nvSpPr>
        <p:spPr>
          <a:xfrm>
            <a:off x="107504" y="53752"/>
            <a:ext cx="8229600" cy="926976"/>
          </a:xfrm>
          <a:prstGeom prst="rect">
            <a:avLst/>
          </a:prstGeom>
        </p:spPr>
        <p:txBody>
          <a:bodyPr>
            <a:normAutofit/>
          </a:bodyPr>
          <a:lstStyle>
            <a:lvl1pPr algn="l">
              <a:defRPr sz="3600">
                <a:solidFill>
                  <a:schemeClr val="bg1"/>
                </a:solidFill>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1526454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900113" y="620713"/>
            <a:ext cx="7158037" cy="744537"/>
          </a:xfrm>
          <a:prstGeom prst="rect">
            <a:avLst/>
          </a:prstGeom>
        </p:spPr>
        <p:txBody>
          <a:bodyPr/>
          <a:lstStyle/>
          <a:p>
            <a:r>
              <a:rPr lang="it-IT"/>
              <a:t>Fare clic per modificare lo stile del titolo</a:t>
            </a:r>
            <a:endParaRPr lang="en-US"/>
          </a:p>
        </p:txBody>
      </p:sp>
      <p:sp>
        <p:nvSpPr>
          <p:cNvPr id="3" name="Segnaposto testo 2"/>
          <p:cNvSpPr>
            <a:spLocks noGrp="1"/>
          </p:cNvSpPr>
          <p:nvPr>
            <p:ph type="body" sz="half" idx="1"/>
          </p:nvPr>
        </p:nvSpPr>
        <p:spPr>
          <a:xfrm>
            <a:off x="949325" y="1981200"/>
            <a:ext cx="37544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856163" y="1981200"/>
            <a:ext cx="37544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88403D-B794-4063-87CC-C173D365FE4B}" type="slidenum">
              <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287562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2A44D1-4EA7-48BE-A52B-240574401809}" type="slidenum">
              <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47507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kumimoji="0" lang="it-IT" dirty="0"/>
              <a:t>Fare clic per modificare lo stile del titolo</a:t>
            </a:r>
            <a:endParaRPr kumimoji="0" lang="en-US" dirty="0"/>
          </a:p>
        </p:txBody>
      </p:sp>
      <p:sp>
        <p:nvSpPr>
          <p:cNvPr id="8" name="Segnaposto contenuto 7"/>
          <p:cNvSpPr>
            <a:spLocks noGrp="1"/>
          </p:cNvSpPr>
          <p:nvPr>
            <p:ph sz="quarter" idx="1"/>
          </p:nvPr>
        </p:nvSpPr>
        <p:spPr>
          <a:xfrm>
            <a:off x="457200" y="1219200"/>
            <a:ext cx="8229600" cy="4937760"/>
          </a:xfrm>
        </p:spPr>
        <p:txBody>
          <a:bodyPr/>
          <a:lstStyle>
            <a:lvl1pPr>
              <a:defRPr>
                <a:latin typeface="Helvetica Neue Light"/>
                <a:ea typeface="Malgun Gothic" panose="020B0503020000020004" pitchFamily="34" charset="-127"/>
              </a:defRPr>
            </a:lvl1pPr>
            <a:lvl2pPr>
              <a:defRPr>
                <a:latin typeface="Helvetica Neue Light"/>
                <a:ea typeface="Malgun Gothic" panose="020B0503020000020004" pitchFamily="34" charset="-127"/>
              </a:defRPr>
            </a:lvl2pPr>
            <a:lvl3pPr>
              <a:defRPr>
                <a:latin typeface="Helvetica Neue Light"/>
                <a:ea typeface="Malgun Gothic" panose="020B0503020000020004" pitchFamily="34" charset="-127"/>
              </a:defRPr>
            </a:lvl3pPr>
            <a:lvl4pPr>
              <a:defRPr>
                <a:latin typeface="Helvetica Neue Light"/>
                <a:ea typeface="Malgun Gothic" panose="020B0503020000020004" pitchFamily="34" charset="-127"/>
              </a:defRPr>
            </a:lvl4pPr>
            <a:lvl5pPr>
              <a:defRPr>
                <a:latin typeface="Helvetica Neue Light"/>
                <a:ea typeface="Malgun Gothic" panose="020B0503020000020004" pitchFamily="34" charset="-127"/>
              </a:defRPr>
            </a:lvl5pPr>
          </a:lstStyle>
          <a:p>
            <a:pPr lvl="0" eaLnBrk="1" latinLnBrk="0" hangingPunct="1"/>
            <a:r>
              <a:rPr lang="it-IT" dirty="0"/>
              <a:t>Fare clic per modificare stili del testo dello schema</a:t>
            </a:r>
          </a:p>
          <a:p>
            <a:pPr lvl="1" eaLnBrk="1" latinLnBrk="0" hangingPunct="1"/>
            <a:r>
              <a:rPr lang="it-IT" dirty="0"/>
              <a:t>Secondo livello</a:t>
            </a:r>
          </a:p>
          <a:p>
            <a:pPr lvl="2" eaLnBrk="1" latinLnBrk="0" hangingPunct="1"/>
            <a:r>
              <a:rPr lang="it-IT" dirty="0"/>
              <a:t>Terzo livello</a:t>
            </a:r>
          </a:p>
          <a:p>
            <a:pPr lvl="3" eaLnBrk="1" latinLnBrk="0" hangingPunct="1"/>
            <a:r>
              <a:rPr lang="it-IT" dirty="0"/>
              <a:t>Quarto livello</a:t>
            </a:r>
          </a:p>
          <a:p>
            <a:pPr lvl="4" eaLnBrk="1" latinLnBrk="0" hangingPunct="1"/>
            <a:r>
              <a:rPr lang="it-IT" dirty="0"/>
              <a:t>Quinto livello</a:t>
            </a:r>
            <a:endParaRPr kumimoji="0" lang="en-US" dirty="0"/>
          </a:p>
        </p:txBody>
      </p:sp>
    </p:spTree>
    <p:extLst>
      <p:ext uri="{BB962C8B-B14F-4D97-AF65-F5344CB8AC3E}">
        <p14:creationId xmlns:p14="http://schemas.microsoft.com/office/powerpoint/2010/main" val="775806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11560" y="1772816"/>
            <a:ext cx="7772400" cy="1470025"/>
          </a:xfrm>
          <a:prstGeom prst="rect">
            <a:avLst/>
          </a:prstGeom>
        </p:spPr>
        <p:txBody>
          <a:bodyPr/>
          <a:lstStyle>
            <a:lvl1pPr>
              <a:defRPr sz="32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Titolo</a:t>
            </a:r>
            <a:endParaRPr lang="en-US" dirty="0"/>
          </a:p>
        </p:txBody>
      </p:sp>
      <p:sp>
        <p:nvSpPr>
          <p:cNvPr id="3" name="Sottotitolo 2"/>
          <p:cNvSpPr>
            <a:spLocks noGrp="1"/>
          </p:cNvSpPr>
          <p:nvPr>
            <p:ph type="subTitle" idx="1" hasCustomPrompt="1"/>
          </p:nvPr>
        </p:nvSpPr>
        <p:spPr>
          <a:xfrm>
            <a:off x="1371600" y="3573016"/>
            <a:ext cx="6400800" cy="1106754"/>
          </a:xfrm>
        </p:spPr>
        <p:txBody>
          <a:bodyPr/>
          <a:lstStyle>
            <a:lvl1pPr marL="0" indent="0" algn="ctr">
              <a:buNone/>
              <a:defRPr sz="28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a:p>
            <a:r>
              <a:rPr lang="it-IT" dirty="0" err="1"/>
              <a:t>Affiliation</a:t>
            </a:r>
            <a:endParaRPr lang="it-IT" dirty="0"/>
          </a:p>
        </p:txBody>
      </p:sp>
      <p:sp>
        <p:nvSpPr>
          <p:cNvPr id="9" name="Sottotitolo 2"/>
          <p:cNvSpPr txBox="1">
            <a:spLocks/>
          </p:cNvSpPr>
          <p:nvPr userDrawn="1"/>
        </p:nvSpPr>
        <p:spPr>
          <a:xfrm>
            <a:off x="1376533" y="4679770"/>
            <a:ext cx="64008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it-IT" sz="2400" b="0" i="0" u="none" strike="noStrike" kern="1200" cap="none" spc="0" normalizeH="0" baseline="0" noProof="0" dirty="0">
              <a:ln>
                <a:noFill/>
              </a:ln>
              <a:solidFill>
                <a:prstClr val="black">
                  <a:tint val="75000"/>
                </a:prstClr>
              </a:solidFill>
              <a:effectLst/>
              <a:uLnTx/>
              <a:uFillTx/>
              <a:latin typeface="Open Sans Semibold" panose="020B0706030804020204" pitchFamily="34" charset="0"/>
            </a:endParaRPr>
          </a:p>
        </p:txBody>
      </p:sp>
      <p:cxnSp>
        <p:nvCxnSpPr>
          <p:cNvPr id="11" name="Connettore 1 10"/>
          <p:cNvCxnSpPr/>
          <p:nvPr userDrawn="1"/>
        </p:nvCxnSpPr>
        <p:spPr>
          <a:xfrm>
            <a:off x="251520" y="6093296"/>
            <a:ext cx="8568952" cy="0"/>
          </a:xfrm>
          <a:prstGeom prst="line">
            <a:avLst/>
          </a:prstGeom>
        </p:spPr>
        <p:style>
          <a:lnRef idx="2">
            <a:schemeClr val="accent2"/>
          </a:lnRef>
          <a:fillRef idx="0">
            <a:schemeClr val="accent2"/>
          </a:fillRef>
          <a:effectRef idx="1">
            <a:schemeClr val="accent2"/>
          </a:effectRef>
          <a:fontRef idx="minor">
            <a:schemeClr val="tx1"/>
          </a:fontRef>
        </p:style>
      </p:cxnSp>
      <p:pic>
        <p:nvPicPr>
          <p:cNvPr id="105474" name="Picture 2" descr="http://cas.web.cern.ch/cas/CASlogo.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07904" y="335887"/>
            <a:ext cx="1656184" cy="1058265"/>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piè di pagina 5"/>
          <p:cNvSpPr>
            <a:spLocks noGrp="1"/>
          </p:cNvSpPr>
          <p:nvPr>
            <p:ph type="ftr" sz="quarter" idx="11"/>
          </p:nvPr>
        </p:nvSpPr>
        <p:spPr>
          <a:xfrm>
            <a:off x="251520" y="6356350"/>
            <a:ext cx="8568952"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717637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1962462" y="282374"/>
            <a:ext cx="7146042"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467544" y="1600201"/>
            <a:ext cx="8147248"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8460020" y="6371739"/>
            <a:ext cx="412"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8532440" y="6349997"/>
            <a:ext cx="57606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5C3533D-D346-4746-A382-458F3767D6EF}" type="slidenum">
              <a:rPr kumimoji="0" lang="it-IT" sz="1800" b="0" i="0" u="none" strike="noStrike" kern="1200" cap="none" spc="0" normalizeH="0" baseline="0" noProof="0" smtClean="0">
                <a:ln>
                  <a:noFill/>
                </a:ln>
                <a:solidFill>
                  <a:prstClr val="white">
                    <a:lumMod val="50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it-IT" sz="1800" b="0" i="0" u="none" strike="noStrike" kern="1200" cap="none" spc="0" normalizeH="0" baseline="0" noProof="0" dirty="0">
              <a:ln>
                <a:noFill/>
              </a:ln>
              <a:solidFill>
                <a:prstClr val="white">
                  <a:lumMod val="50000"/>
                </a:prstClr>
              </a:solidFill>
              <a:effectLst/>
              <a:uLnTx/>
              <a:uFillTx/>
              <a:latin typeface="Arial" charset="0"/>
              <a:ea typeface="+mn-ea"/>
              <a:cs typeface="+mn-cs"/>
            </a:endParaRPr>
          </a:p>
        </p:txBody>
      </p:sp>
      <p:sp>
        <p:nvSpPr>
          <p:cNvPr id="13" name="Rettangolo 12"/>
          <p:cNvSpPr/>
          <p:nvPr userDrawn="1"/>
        </p:nvSpPr>
        <p:spPr>
          <a:xfrm>
            <a:off x="78280" y="6365386"/>
            <a:ext cx="1469383"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Arial" charset="0"/>
                <a:ea typeface="+mn-ea"/>
                <a:cs typeface="+mn-cs"/>
              </a:rPr>
              <a:t>A. Cianchi</a:t>
            </a:r>
          </a:p>
        </p:txBody>
      </p:sp>
      <p:pic>
        <p:nvPicPr>
          <p:cNvPr id="106498" name="Picture 2" descr="http://cas.web.cern.ch/cas/CASlogo.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528" y="188640"/>
            <a:ext cx="1058649" cy="676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369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lstStyle>
            <a:lvl1pPr>
              <a:defRPr>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a:t>Fare clic per modificare lo stile del titolo</a:t>
            </a:r>
            <a:endParaRPr lang="en-US" dirty="0"/>
          </a:p>
        </p:txBody>
      </p:sp>
      <p:sp>
        <p:nvSpPr>
          <p:cNvPr id="3" name="Segnaposto contenuto 2"/>
          <p:cNvSpPr>
            <a:spLocks noGrp="1"/>
          </p:cNvSpPr>
          <p:nvPr>
            <p:ph sz="half" idx="1"/>
          </p:nvPr>
        </p:nvSpPr>
        <p:spPr>
          <a:xfrm>
            <a:off x="457200" y="1600200"/>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Segnaposto contenuto 3"/>
          <p:cNvSpPr>
            <a:spLocks noGrp="1"/>
          </p:cNvSpPr>
          <p:nvPr>
            <p:ph sz="half" idx="2"/>
          </p:nvPr>
        </p:nvSpPr>
        <p:spPr>
          <a:xfrm>
            <a:off x="4648200" y="1600200"/>
            <a:ext cx="4038600" cy="4525963"/>
          </a:xfrm>
        </p:spPr>
        <p:txBody>
          <a:bodyPr/>
          <a:lstStyle>
            <a:lvl1pPr>
              <a:defRPr sz="28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4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20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8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8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data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552226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2771800" y="53752"/>
            <a:ext cx="5915000" cy="926976"/>
          </a:xfrm>
          <a:prstGeom prst="rect">
            <a:avLst/>
          </a:prstGeom>
        </p:spPr>
        <p:txBody>
          <a:bodyPr>
            <a:noAutofit/>
          </a:bodyPr>
          <a:lstStyle>
            <a:lvl1pPr>
              <a:defRPr sz="4000">
                <a:solidFill>
                  <a:schemeClr val="bg1"/>
                </a:solidFill>
              </a:defRPr>
            </a:lvl1pPr>
          </a:lstStyle>
          <a:p>
            <a:r>
              <a:rPr lang="it-IT"/>
              <a:t>Fare clic per modificare lo stile del titolo</a:t>
            </a:r>
            <a:endParaRPr lang="en-US" dirty="0"/>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vl2pPr>
              <a:defRPr sz="2000">
                <a:latin typeface="Open Sans Semibold" panose="020B0706030804020204" pitchFamily="34" charset="0"/>
                <a:ea typeface="Open Sans Semibold" panose="020B0706030804020204" pitchFamily="34" charset="0"/>
                <a:cs typeface="Open Sans Semibold" panose="020B0706030804020204" pitchFamily="34" charset="0"/>
              </a:defRPr>
            </a:lvl2pPr>
            <a:lvl3pPr>
              <a:defRPr sz="1800">
                <a:latin typeface="Open Sans Semibold" panose="020B0706030804020204" pitchFamily="34" charset="0"/>
                <a:ea typeface="Open Sans Semibold" panose="020B0706030804020204" pitchFamily="34" charset="0"/>
                <a:cs typeface="Open Sans Semibold" panose="020B0706030804020204" pitchFamily="34" charset="0"/>
              </a:defRPr>
            </a:lvl3pPr>
            <a:lvl4pPr>
              <a:defRPr sz="1600">
                <a:latin typeface="Open Sans Semibold" panose="020B0706030804020204" pitchFamily="34" charset="0"/>
                <a:ea typeface="Open Sans Semibold" panose="020B0706030804020204" pitchFamily="34" charset="0"/>
                <a:cs typeface="Open Sans Semibold" panose="020B0706030804020204" pitchFamily="34" charset="0"/>
              </a:defRPr>
            </a:lvl4pPr>
            <a:lvl5pPr>
              <a:defRPr sz="1600">
                <a:latin typeface="Open Sans Semibold" panose="020B0706030804020204" pitchFamily="34" charset="0"/>
                <a:ea typeface="Open Sans Semibold" panose="020B0706030804020204" pitchFamily="34" charset="0"/>
                <a:cs typeface="Open Sans Semibold" panose="020B0706030804020204" pitchFamily="34" charset="0"/>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egnaposto data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p>
        </p:txBody>
      </p:sp>
      <p:sp>
        <p:nvSpPr>
          <p:cNvPr id="9" name="Segnaposto numero diapositiva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3304348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062C209-8CA3-4058-92CA-45BF53264E20}" type="slidenum">
              <a:rPr kumimoji="0" lang="it-IT"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041777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5" name="Rectangle 6"/>
          <p:cNvSpPr>
            <a:spLocks noGrp="1" noChangeArrowheads="1"/>
          </p:cNvSpPr>
          <p:nvPr>
            <p:ph type="sldNum" sz="quarter" idx="12"/>
          </p:nvPr>
        </p:nvSpPr>
        <p:spPr>
          <a:ln/>
        </p:spPr>
        <p:txBody>
          <a:bodyPr/>
          <a:lstStyle>
            <a:lvl1pPr>
              <a:defRPr/>
            </a:lvl1pPr>
          </a:lstStyle>
          <a:p>
            <a:pPr>
              <a:defRPr/>
            </a:pPr>
            <a:fld id="{9C577BEA-0278-4375-9BD9-347CFD080B9E}"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2911362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lo titolo">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a:xfrm>
            <a:off x="6876256" y="26827"/>
            <a:ext cx="2133600" cy="365125"/>
          </a:xfrm>
        </p:spPr>
        <p:txBody>
          <a:bodyPr/>
          <a:lstStyle>
            <a:lvl1pPr>
              <a:defRPr>
                <a:solidFill>
                  <a:schemeClr val="bg1"/>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white"/>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20" name="CasellaDiTesto 19"/>
          <p:cNvSpPr txBox="1"/>
          <p:nvPr userDrawn="1"/>
        </p:nvSpPr>
        <p:spPr>
          <a:xfrm>
            <a:off x="152400" y="6400800"/>
            <a:ext cx="8686800" cy="307777"/>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A. Cianchi  New challenges in emittance measurements	SIF – Pisa 2014</a:t>
            </a:r>
          </a:p>
        </p:txBody>
      </p:sp>
      <p:sp>
        <p:nvSpPr>
          <p:cNvPr id="22" name="Titolo 1"/>
          <p:cNvSpPr>
            <a:spLocks noGrp="1"/>
          </p:cNvSpPr>
          <p:nvPr>
            <p:ph type="title"/>
          </p:nvPr>
        </p:nvSpPr>
        <p:spPr>
          <a:xfrm>
            <a:off x="107504" y="53752"/>
            <a:ext cx="8229600" cy="926976"/>
          </a:xfrm>
          <a:prstGeom prst="rect">
            <a:avLst/>
          </a:prstGeom>
        </p:spPr>
        <p:txBody>
          <a:bodyPr>
            <a:normAutofit/>
          </a:bodyPr>
          <a:lstStyle>
            <a:lvl1pPr algn="l">
              <a:defRPr sz="3600">
                <a:solidFill>
                  <a:schemeClr val="bg1"/>
                </a:solidFill>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1611876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900113" y="620713"/>
            <a:ext cx="7158037" cy="744537"/>
          </a:xfrm>
          <a:prstGeom prst="rect">
            <a:avLst/>
          </a:prstGeom>
        </p:spPr>
        <p:txBody>
          <a:bodyPr/>
          <a:lstStyle/>
          <a:p>
            <a:r>
              <a:rPr lang="it-IT"/>
              <a:t>Fare clic per modificare lo stile del titolo</a:t>
            </a:r>
            <a:endParaRPr lang="en-US"/>
          </a:p>
        </p:txBody>
      </p:sp>
      <p:sp>
        <p:nvSpPr>
          <p:cNvPr id="3" name="Segnaposto testo 2"/>
          <p:cNvSpPr>
            <a:spLocks noGrp="1"/>
          </p:cNvSpPr>
          <p:nvPr>
            <p:ph type="body" sz="half" idx="1"/>
          </p:nvPr>
        </p:nvSpPr>
        <p:spPr>
          <a:xfrm>
            <a:off x="949325" y="1981200"/>
            <a:ext cx="3754438"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856163" y="1981200"/>
            <a:ext cx="3754437"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7"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A88403D-B794-4063-87CC-C173D365FE4B}" type="slidenum">
              <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840448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6"/>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Rectangle 7"/>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endParaRPr kumimoji="0" lang="it-IT"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
        <p:nvSpPr>
          <p:cNvPr id="6" name="Rectangle 8"/>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52A44D1-4EA7-48BE-A52B-240574401809}" type="slidenum">
              <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it-IT"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296081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kumimoji="0" lang="it-IT" dirty="0"/>
              <a:t>Fare clic per modificare lo stile del titolo</a:t>
            </a:r>
            <a:endParaRPr kumimoji="0" lang="en-US" dirty="0"/>
          </a:p>
        </p:txBody>
      </p:sp>
      <p:sp>
        <p:nvSpPr>
          <p:cNvPr id="8" name="Segnaposto contenuto 7"/>
          <p:cNvSpPr>
            <a:spLocks noGrp="1"/>
          </p:cNvSpPr>
          <p:nvPr>
            <p:ph sz="quarter" idx="1"/>
          </p:nvPr>
        </p:nvSpPr>
        <p:spPr>
          <a:xfrm>
            <a:off x="457200" y="1219200"/>
            <a:ext cx="8229600" cy="4937760"/>
          </a:xfrm>
        </p:spPr>
        <p:txBody>
          <a:bodyPr/>
          <a:lstStyle>
            <a:lvl1pPr>
              <a:defRPr>
                <a:latin typeface="Helvetica Neue Light"/>
                <a:ea typeface="Malgun Gothic" panose="020B0503020000020004" pitchFamily="34" charset="-127"/>
              </a:defRPr>
            </a:lvl1pPr>
            <a:lvl2pPr>
              <a:defRPr>
                <a:latin typeface="Helvetica Neue Light"/>
                <a:ea typeface="Malgun Gothic" panose="020B0503020000020004" pitchFamily="34" charset="-127"/>
              </a:defRPr>
            </a:lvl2pPr>
            <a:lvl3pPr>
              <a:defRPr>
                <a:latin typeface="Helvetica Neue Light"/>
                <a:ea typeface="Malgun Gothic" panose="020B0503020000020004" pitchFamily="34" charset="-127"/>
              </a:defRPr>
            </a:lvl3pPr>
            <a:lvl4pPr>
              <a:defRPr>
                <a:latin typeface="Helvetica Neue Light"/>
                <a:ea typeface="Malgun Gothic" panose="020B0503020000020004" pitchFamily="34" charset="-127"/>
              </a:defRPr>
            </a:lvl4pPr>
            <a:lvl5pPr>
              <a:defRPr>
                <a:latin typeface="Helvetica Neue Light"/>
                <a:ea typeface="Malgun Gothic" panose="020B0503020000020004" pitchFamily="34" charset="-127"/>
              </a:defRPr>
            </a:lvl5pPr>
          </a:lstStyle>
          <a:p>
            <a:pPr lvl="0" eaLnBrk="1" latinLnBrk="0" hangingPunct="1"/>
            <a:r>
              <a:rPr lang="it-IT" dirty="0"/>
              <a:t>Fare clic per modificare stili del testo dello schema</a:t>
            </a:r>
          </a:p>
          <a:p>
            <a:pPr lvl="1" eaLnBrk="1" latinLnBrk="0" hangingPunct="1"/>
            <a:r>
              <a:rPr lang="it-IT" dirty="0"/>
              <a:t>Secondo livello</a:t>
            </a:r>
          </a:p>
          <a:p>
            <a:pPr lvl="2" eaLnBrk="1" latinLnBrk="0" hangingPunct="1"/>
            <a:r>
              <a:rPr lang="it-IT" dirty="0"/>
              <a:t>Terzo livello</a:t>
            </a:r>
          </a:p>
          <a:p>
            <a:pPr lvl="3" eaLnBrk="1" latinLnBrk="0" hangingPunct="1"/>
            <a:r>
              <a:rPr lang="it-IT" dirty="0"/>
              <a:t>Quarto livello</a:t>
            </a:r>
          </a:p>
          <a:p>
            <a:pPr lvl="4" eaLnBrk="1" latinLnBrk="0" hangingPunct="1"/>
            <a:r>
              <a:rPr lang="it-IT" dirty="0"/>
              <a:t>Quinto livello</a:t>
            </a:r>
            <a:endParaRPr kumimoji="0" lang="en-US" dirty="0"/>
          </a:p>
        </p:txBody>
      </p:sp>
    </p:spTree>
    <p:extLst>
      <p:ext uri="{BB962C8B-B14F-4D97-AF65-F5344CB8AC3E}">
        <p14:creationId xmlns:p14="http://schemas.microsoft.com/office/powerpoint/2010/main" val="48200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4" name="Rectangle 6"/>
          <p:cNvSpPr>
            <a:spLocks noGrp="1" noChangeArrowheads="1"/>
          </p:cNvSpPr>
          <p:nvPr>
            <p:ph type="sldNum" sz="quarter" idx="12"/>
          </p:nvPr>
        </p:nvSpPr>
        <p:spPr>
          <a:ln/>
        </p:spPr>
        <p:txBody>
          <a:bodyPr/>
          <a:lstStyle>
            <a:lvl1pPr>
              <a:defRPr/>
            </a:lvl1pPr>
          </a:lstStyle>
          <a:p>
            <a:pPr>
              <a:defRPr/>
            </a:pPr>
            <a:fld id="{99B8A1D4-7613-4D7E-8995-F01C9BEB6DBC}"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1495258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7" name="Rectangle 6"/>
          <p:cNvSpPr>
            <a:spLocks noGrp="1" noChangeArrowheads="1"/>
          </p:cNvSpPr>
          <p:nvPr>
            <p:ph type="sldNum" sz="quarter" idx="12"/>
          </p:nvPr>
        </p:nvSpPr>
        <p:spPr>
          <a:ln/>
        </p:spPr>
        <p:txBody>
          <a:bodyPr/>
          <a:lstStyle>
            <a:lvl1pPr>
              <a:defRPr/>
            </a:lvl1pPr>
          </a:lstStyle>
          <a:p>
            <a:pPr>
              <a:defRPr/>
            </a:pPr>
            <a:fld id="{9D6EAF59-636F-410B-B3FF-B03FB35B53C7}"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229944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solidFill>
                  <a:srgbClr val="000000"/>
                </a:solidFill>
              </a:rPr>
              <a:t>H.Schmickler, ex-CERN, presented by F.Tecker, CERN</a:t>
            </a:r>
          </a:p>
        </p:txBody>
      </p:sp>
      <p:sp>
        <p:nvSpPr>
          <p:cNvPr id="7" name="Rectangle 6"/>
          <p:cNvSpPr>
            <a:spLocks noGrp="1" noChangeArrowheads="1"/>
          </p:cNvSpPr>
          <p:nvPr>
            <p:ph type="sldNum" sz="quarter" idx="12"/>
          </p:nvPr>
        </p:nvSpPr>
        <p:spPr>
          <a:ln/>
        </p:spPr>
        <p:txBody>
          <a:bodyPr/>
          <a:lstStyle>
            <a:lvl1pPr>
              <a:defRPr/>
            </a:lvl1pPr>
          </a:lstStyle>
          <a:p>
            <a:pPr>
              <a:defRPr/>
            </a:pPr>
            <a:fld id="{DAA5B81D-3567-46BB-B5E8-88783A9ADB63}" type="slidenum">
              <a:rPr lang="de-DE" altLang="en-US">
                <a:solidFill>
                  <a:srgbClr val="000000"/>
                </a:solidFill>
              </a:rPr>
              <a:pPr>
                <a:defRPr/>
              </a:pPr>
              <a:t>‹#›</a:t>
            </a:fld>
            <a:endParaRPr lang="de-DE" altLang="en-US">
              <a:solidFill>
                <a:srgbClr val="000000"/>
              </a:solidFill>
            </a:endParaRPr>
          </a:p>
        </p:txBody>
      </p:sp>
    </p:spTree>
    <p:extLst>
      <p:ext uri="{BB962C8B-B14F-4D97-AF65-F5344CB8AC3E}">
        <p14:creationId xmlns:p14="http://schemas.microsoft.com/office/powerpoint/2010/main" val="1156739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6.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Click to edit Master text styles</a:t>
            </a:r>
          </a:p>
          <a:p>
            <a:pPr lvl="1"/>
            <a:r>
              <a:rPr lang="de-DE" altLang="en-US"/>
              <a:t>Second level</a:t>
            </a:r>
          </a:p>
          <a:p>
            <a:pPr lvl="2"/>
            <a:r>
              <a:rPr lang="de-DE" altLang="en-US"/>
              <a:t>Third level</a:t>
            </a:r>
          </a:p>
          <a:p>
            <a:pPr lvl="3"/>
            <a:r>
              <a:rPr lang="de-DE" altLang="en-US"/>
              <a:t>Fourth level</a:t>
            </a:r>
          </a:p>
          <a:p>
            <a:pPr lvl="4"/>
            <a:r>
              <a:rPr lang="de-DE"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Arial" charset="0"/>
                <a:ea typeface="ＭＳ Ｐゴシック" charset="0"/>
                <a:cs typeface="ＭＳ Ｐゴシック"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Arial" charset="0"/>
                <a:ea typeface="ＭＳ Ｐゴシック" charset="0"/>
                <a:cs typeface="ＭＳ Ｐゴシック" charset="0"/>
              </a:defRPr>
            </a:lvl1pPr>
          </a:lstStyle>
          <a:p>
            <a:pPr fontAlgn="base">
              <a:spcBef>
                <a:spcPct val="0"/>
              </a:spcBef>
              <a:spcAft>
                <a:spcPct val="0"/>
              </a:spcAft>
              <a:defRPr/>
            </a:pPr>
            <a:r>
              <a:rPr lang="en-US">
                <a:solidFill>
                  <a:srgbClr val="000000"/>
                </a:solidFill>
              </a:rPr>
              <a:t>H.Schmickler, ex-CERN, presented by F.Tecker, CERN</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smtClean="0">
                <a:latin typeface="Arial" panose="020B0604020202020204" pitchFamily="34" charset="0"/>
              </a:defRPr>
            </a:lvl1pPr>
          </a:lstStyle>
          <a:p>
            <a:pPr fontAlgn="base">
              <a:spcBef>
                <a:spcPct val="0"/>
              </a:spcBef>
              <a:spcAft>
                <a:spcPct val="0"/>
              </a:spcAft>
              <a:defRPr/>
            </a:pPr>
            <a:fld id="{2FB6432D-5D40-43E6-AD82-B24DF61A4FC0}" type="slidenum">
              <a:rPr lang="de-DE" altLang="en-US">
                <a:solidFill>
                  <a:srgbClr val="000000"/>
                </a:solidFill>
                <a:ea typeface="MS PGothic" panose="020B0600070205080204" pitchFamily="34" charset="-128"/>
              </a:rPr>
              <a:pPr fontAlgn="base">
                <a:spcBef>
                  <a:spcPct val="0"/>
                </a:spcBef>
                <a:spcAft>
                  <a:spcPct val="0"/>
                </a:spcAft>
                <a:defRPr/>
              </a:pPr>
              <a:t>‹#›</a:t>
            </a:fld>
            <a:endParaRPr lang="de-DE"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122922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89" r:id="rId13"/>
    <p:sldLayoutId id="2147483650" r:id="rId14"/>
  </p:sldLayoutIdLst>
  <p:hf hdr="0" dt="0"/>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MS PGothic" panose="020B0600070205080204"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prstClr val="black">
                    <a:tint val="75000"/>
                  </a:prstClr>
                </a:solidFill>
              </a:rPr>
              <a:t>H.Schmickler, ex-CERN, presented by F.Tecker, CERN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04C05CA-C610-434C-84A8-9067194698D2}"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24593616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60684057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hf hdr="0" dt="0"/>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356354"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6355" name="Freeform 3"/>
          <p:cNvSpPr>
            <a:spLocks/>
          </p:cNvSpPr>
          <p:nvPr/>
        </p:nvSpPr>
        <p:spPr bwMode="invGray">
          <a:xfrm>
            <a:off x="3629" y="-10885"/>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6356" name="Freeform 4"/>
          <p:cNvSpPr>
            <a:spLocks/>
          </p:cNvSpPr>
          <p:nvPr userDrawn="1"/>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6357"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6358"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6359"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6360"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56361"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034" name="Rectangle 10"/>
          <p:cNvSpPr>
            <a:spLocks noGrp="1" noChangeArrowheads="1"/>
          </p:cNvSpPr>
          <p:nvPr>
            <p:ph type="title"/>
          </p:nvPr>
        </p:nvSpPr>
        <p:spPr bwMode="auto">
          <a:xfrm>
            <a:off x="1219199" y="203200"/>
            <a:ext cx="6324601"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5" name="Rectangle 11"/>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 Second level</a:t>
            </a:r>
          </a:p>
          <a:p>
            <a:pPr lvl="2"/>
            <a:r>
              <a:rPr lang="en-US" altLang="en-US"/>
              <a:t>Third level		</a:t>
            </a:r>
          </a:p>
          <a:p>
            <a:pPr lvl="3"/>
            <a:r>
              <a:rPr lang="en-US" altLang="en-US"/>
              <a:t>Fourth level</a:t>
            </a:r>
          </a:p>
          <a:p>
            <a:pPr lvl="4"/>
            <a:r>
              <a:rPr lang="en-US" altLang="en-US"/>
              <a:t>Fifth level</a:t>
            </a:r>
          </a:p>
        </p:txBody>
      </p:sp>
      <p:pic>
        <p:nvPicPr>
          <p:cNvPr id="1038" name="Picture 25" descr="CERN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61925" y="166688"/>
            <a:ext cx="820738"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ASlogo-01.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658081" y="177705"/>
            <a:ext cx="1243032" cy="833533"/>
          </a:xfrm>
          <a:prstGeom prst="rect">
            <a:avLst/>
          </a:prstGeom>
        </p:spPr>
      </p:pic>
    </p:spTree>
    <p:extLst>
      <p:ext uri="{BB962C8B-B14F-4D97-AF65-F5344CB8AC3E}">
        <p14:creationId xmlns:p14="http://schemas.microsoft.com/office/powerpoint/2010/main" val="39072659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hf hdr="0" dt="0"/>
  <p:txStyles>
    <p:titleStyle>
      <a:lvl1pPr algn="ctr" rtl="0" eaLnBrk="0" fontAlgn="base" hangingPunct="0">
        <a:spcBef>
          <a:spcPct val="0"/>
        </a:spcBef>
        <a:spcAft>
          <a:spcPct val="0"/>
        </a:spcAft>
        <a:defRPr kumimoji="1" sz="4000">
          <a:solidFill>
            <a:schemeClr val="tx2"/>
          </a:solidFill>
          <a:latin typeface="+mj-lt"/>
          <a:ea typeface="+mj-ea"/>
          <a:cs typeface="+mj-cs"/>
        </a:defRPr>
      </a:lvl1pPr>
      <a:lvl2pPr algn="ctr" rtl="0" eaLnBrk="0" fontAlgn="base" hangingPunct="0">
        <a:spcBef>
          <a:spcPct val="0"/>
        </a:spcBef>
        <a:spcAft>
          <a:spcPct val="0"/>
        </a:spcAft>
        <a:defRPr kumimoji="1" sz="4000">
          <a:solidFill>
            <a:schemeClr val="tx2"/>
          </a:solidFill>
          <a:latin typeface="Times New Roman" pitchFamily="18" charset="0"/>
        </a:defRPr>
      </a:lvl2pPr>
      <a:lvl3pPr algn="ctr" rtl="0" eaLnBrk="0" fontAlgn="base" hangingPunct="0">
        <a:spcBef>
          <a:spcPct val="0"/>
        </a:spcBef>
        <a:spcAft>
          <a:spcPct val="0"/>
        </a:spcAft>
        <a:defRPr kumimoji="1" sz="4000">
          <a:solidFill>
            <a:schemeClr val="tx2"/>
          </a:solidFill>
          <a:latin typeface="Times New Roman" pitchFamily="18" charset="0"/>
        </a:defRPr>
      </a:lvl3pPr>
      <a:lvl4pPr algn="ctr" rtl="0" eaLnBrk="0" fontAlgn="base" hangingPunct="0">
        <a:spcBef>
          <a:spcPct val="0"/>
        </a:spcBef>
        <a:spcAft>
          <a:spcPct val="0"/>
        </a:spcAft>
        <a:defRPr kumimoji="1" sz="4000">
          <a:solidFill>
            <a:schemeClr val="tx2"/>
          </a:solidFill>
          <a:latin typeface="Times New Roman" pitchFamily="18" charset="0"/>
        </a:defRPr>
      </a:lvl4pPr>
      <a:lvl5pPr algn="ctr" rtl="0" eaLnBrk="0" fontAlgn="base" hangingPunct="0">
        <a:spcBef>
          <a:spcPct val="0"/>
        </a:spcBef>
        <a:spcAft>
          <a:spcPct val="0"/>
        </a:spcAft>
        <a:defRPr kumimoji="1" sz="4000">
          <a:solidFill>
            <a:schemeClr val="tx2"/>
          </a:solidFill>
          <a:latin typeface="Times New Roman" pitchFamily="18" charset="0"/>
        </a:defRPr>
      </a:lvl5pPr>
      <a:lvl6pPr marL="457200" algn="ctr" rtl="0" eaLnBrk="0" fontAlgn="base" hangingPunct="0">
        <a:spcBef>
          <a:spcPct val="0"/>
        </a:spcBef>
        <a:spcAft>
          <a:spcPct val="0"/>
        </a:spcAft>
        <a:defRPr kumimoji="1" sz="4000">
          <a:solidFill>
            <a:schemeClr val="tx2"/>
          </a:solidFill>
          <a:latin typeface="Times New Roman" pitchFamily="18" charset="0"/>
        </a:defRPr>
      </a:lvl6pPr>
      <a:lvl7pPr marL="914400" algn="ctr" rtl="0" eaLnBrk="0" fontAlgn="base" hangingPunct="0">
        <a:spcBef>
          <a:spcPct val="0"/>
        </a:spcBef>
        <a:spcAft>
          <a:spcPct val="0"/>
        </a:spcAft>
        <a:defRPr kumimoji="1" sz="4000">
          <a:solidFill>
            <a:schemeClr val="tx2"/>
          </a:solidFill>
          <a:latin typeface="Times New Roman" pitchFamily="18" charset="0"/>
        </a:defRPr>
      </a:lvl7pPr>
      <a:lvl8pPr marL="1371600" algn="ctr" rtl="0" eaLnBrk="0" fontAlgn="base" hangingPunct="0">
        <a:spcBef>
          <a:spcPct val="0"/>
        </a:spcBef>
        <a:spcAft>
          <a:spcPct val="0"/>
        </a:spcAft>
        <a:defRPr kumimoji="1" sz="4000">
          <a:solidFill>
            <a:schemeClr val="tx2"/>
          </a:solidFill>
          <a:latin typeface="Times New Roman" pitchFamily="18" charset="0"/>
        </a:defRPr>
      </a:lvl8pPr>
      <a:lvl9pPr marL="1828800" algn="ctr" rtl="0" eaLnBrk="0" fontAlgn="base" hangingPunct="0">
        <a:spcBef>
          <a:spcPct val="0"/>
        </a:spcBef>
        <a:spcAft>
          <a:spcPct val="0"/>
        </a:spcAft>
        <a:defRPr kumimoji="1"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2800">
          <a:solidFill>
            <a:srgbClr val="FFCC00"/>
          </a:solidFill>
          <a:latin typeface="+mn-lt"/>
          <a:ea typeface="+mn-ea"/>
          <a:cs typeface="+mn-cs"/>
        </a:defRPr>
      </a:lvl1pPr>
      <a:lvl2pPr marL="742950" indent="-285750" algn="l" rtl="0" eaLnBrk="0" fontAlgn="base" hangingPunct="0">
        <a:spcBef>
          <a:spcPct val="20000"/>
        </a:spcBef>
        <a:spcAft>
          <a:spcPct val="0"/>
        </a:spcAft>
        <a:buFont typeface="Symbol" panose="05050102010706020507" pitchFamily="18" charset="2"/>
        <a:buChar char="®"/>
        <a:defRPr kumimoji="1" sz="2400">
          <a:solidFill>
            <a:schemeClr val="tx1"/>
          </a:solidFill>
          <a:latin typeface="+mn-lt"/>
        </a:defRPr>
      </a:lvl2pPr>
      <a:lvl3pPr marL="1085850" indent="-228600" algn="l" rtl="0" eaLnBrk="0" fontAlgn="base" hangingPunct="0">
        <a:spcBef>
          <a:spcPct val="20000"/>
        </a:spcBef>
        <a:spcAft>
          <a:spcPct val="0"/>
        </a:spcAft>
        <a:buChar char="•"/>
        <a:defRPr kumimoji="1" sz="2400">
          <a:solidFill>
            <a:schemeClr val="tx1"/>
          </a:solidFill>
          <a:latin typeface="+mn-lt"/>
        </a:defRPr>
      </a:lvl3pPr>
      <a:lvl4pPr marL="1428750" indent="-228600" algn="l" rtl="0" eaLnBrk="0" fontAlgn="base" hangingPunct="0">
        <a:spcBef>
          <a:spcPct val="20000"/>
        </a:spcBef>
        <a:spcAft>
          <a:spcPct val="0"/>
        </a:spcAft>
        <a:buChar char="–"/>
        <a:defRPr kumimoji="1" sz="2000">
          <a:solidFill>
            <a:schemeClr val="tx1"/>
          </a:solidFill>
          <a:latin typeface="+mn-lt"/>
        </a:defRPr>
      </a:lvl4pPr>
      <a:lvl5pPr marL="1771650" indent="-228600" algn="l" rtl="0" eaLnBrk="0" fontAlgn="base" hangingPunct="0">
        <a:spcBef>
          <a:spcPct val="20000"/>
        </a:spcBef>
        <a:spcAft>
          <a:spcPct val="0"/>
        </a:spcAft>
        <a:buChar char="»"/>
        <a:defRPr kumimoji="1" sz="2000">
          <a:solidFill>
            <a:schemeClr val="tx1"/>
          </a:solidFill>
          <a:latin typeface="+mn-lt"/>
        </a:defRPr>
      </a:lvl5pPr>
      <a:lvl6pPr marL="2228850" indent="-228600" algn="l" rtl="0" eaLnBrk="0" fontAlgn="base" hangingPunct="0">
        <a:spcBef>
          <a:spcPct val="20000"/>
        </a:spcBef>
        <a:spcAft>
          <a:spcPct val="0"/>
        </a:spcAft>
        <a:buChar char="»"/>
        <a:defRPr kumimoji="1" sz="2000">
          <a:solidFill>
            <a:schemeClr val="tx1"/>
          </a:solidFill>
          <a:latin typeface="+mn-lt"/>
        </a:defRPr>
      </a:lvl6pPr>
      <a:lvl7pPr marL="2686050" indent="-228600" algn="l" rtl="0" eaLnBrk="0" fontAlgn="base" hangingPunct="0">
        <a:spcBef>
          <a:spcPct val="20000"/>
        </a:spcBef>
        <a:spcAft>
          <a:spcPct val="0"/>
        </a:spcAft>
        <a:buChar char="»"/>
        <a:defRPr kumimoji="1" sz="2000">
          <a:solidFill>
            <a:schemeClr val="tx1"/>
          </a:solidFill>
          <a:latin typeface="+mn-lt"/>
        </a:defRPr>
      </a:lvl7pPr>
      <a:lvl8pPr marL="3143250" indent="-228600" algn="l" rtl="0" eaLnBrk="0" fontAlgn="base" hangingPunct="0">
        <a:spcBef>
          <a:spcPct val="20000"/>
        </a:spcBef>
        <a:spcAft>
          <a:spcPct val="0"/>
        </a:spcAft>
        <a:buChar char="»"/>
        <a:defRPr kumimoji="1" sz="2000">
          <a:solidFill>
            <a:schemeClr val="tx1"/>
          </a:solidFill>
          <a:latin typeface="+mn-lt"/>
        </a:defRPr>
      </a:lvl8pPr>
      <a:lvl9pPr marL="360045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58061347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Lst>
  <p:hf hdr="0" dt="0"/>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t>H.Schmickler, ex-CERN, presented by F.Tecker, CERN</a:t>
            </a: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ECE81E3-3265-45EE-A2C3-C9AF2D303D9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41195537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Lst>
  <p:hf hdr="0" dt="0"/>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0.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wmf"/><Relationship Id="rId7" Type="http://schemas.openxmlformats.org/officeDocument/2006/relationships/image" Target="../media/image50.jp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w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51.jpg"/><Relationship Id="rId1" Type="http://schemas.openxmlformats.org/officeDocument/2006/relationships/slideLayout" Target="../slideLayouts/slideLayout7.xml"/><Relationship Id="rId5" Type="http://schemas.openxmlformats.org/officeDocument/2006/relationships/image" Target="../media/image53.jpg"/><Relationship Id="rId4" Type="http://schemas.openxmlformats.org/officeDocument/2006/relationships/image" Target="../media/image52.wmf"/></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38.pn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0.png"/></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70.wmf"/><Relationship Id="rId7" Type="http://schemas.openxmlformats.org/officeDocument/2006/relationships/image" Target="../media/image72.wmf"/><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oleObject" Target="../embeddings/oleObject4.bin"/><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76.png"/><Relationship Id="rId5" Type="http://schemas.openxmlformats.org/officeDocument/2006/relationships/image" Target="../media/image71.wmf"/><Relationship Id="rId15" Type="http://schemas.openxmlformats.org/officeDocument/2006/relationships/image" Target="../media/image80.png"/><Relationship Id="rId10" Type="http://schemas.openxmlformats.org/officeDocument/2006/relationships/image" Target="../media/image75.jpg"/><Relationship Id="rId4" Type="http://schemas.openxmlformats.org/officeDocument/2006/relationships/oleObject" Target="../embeddings/oleObject5.bin"/><Relationship Id="rId9" Type="http://schemas.openxmlformats.org/officeDocument/2006/relationships/image" Target="../media/image74.png"/><Relationship Id="rId1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600.png"/><Relationship Id="rId5" Type="http://schemas.openxmlformats.org/officeDocument/2006/relationships/image" Target="../media/image84.jpg"/><Relationship Id="rId4" Type="http://schemas.openxmlformats.org/officeDocument/2006/relationships/image" Target="../media/image60.jpg"/></Relationships>
</file>

<file path=ppt/slides/_rels/slide48.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10.png"/><Relationship Id="rId1" Type="http://schemas.openxmlformats.org/officeDocument/2006/relationships/slideLayout" Target="../slideLayouts/slideLayout7.xml"/><Relationship Id="rId4" Type="http://schemas.openxmlformats.org/officeDocument/2006/relationships/image" Target="../media/image650.png"/></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87.jp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jp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690.png"/></Relationships>
</file>

<file path=ppt/slides/_rels/slide52.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oleObject" Target="../embeddings/oleObject7.bin"/><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oleObject" Target="../embeddings/oleObject8.bin"/><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8" Type="http://schemas.openxmlformats.org/officeDocument/2006/relationships/image" Target="../media/image770.png"/><Relationship Id="rId2" Type="http://schemas.openxmlformats.org/officeDocument/2006/relationships/notesSlide" Target="../notesSlides/notesSlide2.xml"/><Relationship Id="rId1" Type="http://schemas.openxmlformats.org/officeDocument/2006/relationships/slideLayout" Target="../slideLayouts/slideLayout6.xml"/><Relationship Id="rId11" Type="http://schemas.openxmlformats.org/officeDocument/2006/relationships/image" Target="../media/image99.png"/><Relationship Id="rId10" Type="http://schemas.openxmlformats.org/officeDocument/2006/relationships/image" Target="../media/image98.jpg"/><Relationship Id="rId9" Type="http://schemas.openxmlformats.org/officeDocument/2006/relationships/image" Target="../media/image720.png"/></Relationships>
</file>

<file path=ppt/slides/_rels/slide5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5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80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png"/><Relationship Id="rId1" Type="http://schemas.openxmlformats.org/officeDocument/2006/relationships/slideLayout" Target="../slideLayouts/slideLayout12.xml"/><Relationship Id="rId4" Type="http://schemas.openxmlformats.org/officeDocument/2006/relationships/image" Target="../media/image122.jp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jpeg"/></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oleObject" Target="../embeddings/oleObject9.bin"/><Relationship Id="rId1" Type="http://schemas.openxmlformats.org/officeDocument/2006/relationships/slideLayout" Target="../slideLayouts/slideLayout6.xml"/><Relationship Id="rId6" Type="http://schemas.openxmlformats.org/officeDocument/2006/relationships/image" Target="../media/image870.png"/><Relationship Id="rId4" Type="http://schemas.openxmlformats.org/officeDocument/2006/relationships/image" Target="../media/image133.jpeg"/></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141.jpg"/><Relationship Id="rId1" Type="http://schemas.openxmlformats.org/officeDocument/2006/relationships/slideLayout" Target="../slideLayouts/slideLayout7.xml"/><Relationship Id="rId4" Type="http://schemas.openxmlformats.org/officeDocument/2006/relationships/image" Target="../media/image142.emf"/></Relationships>
</file>

<file path=ppt/slides/_rels/slide73.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144.jpg"/><Relationship Id="rId1" Type="http://schemas.openxmlformats.org/officeDocument/2006/relationships/slideLayout" Target="../slideLayouts/slideLayout7.xml"/><Relationship Id="rId4" Type="http://schemas.openxmlformats.org/officeDocument/2006/relationships/image" Target="../media/image145.emf"/></Relationships>
</file>

<file path=ppt/slides/_rels/slide7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package" Target="../embeddings/Microsoft_Word_Document1.docx"/><Relationship Id="rId1" Type="http://schemas.openxmlformats.org/officeDocument/2006/relationships/slideLayout" Target="../slideLayouts/slideLayout7.xml"/><Relationship Id="rId4" Type="http://schemas.openxmlformats.org/officeDocument/2006/relationships/image" Target="../media/image152.jp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55.jpg"/></Relationships>
</file>

<file path=ppt/slides/_rels/slide83.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6.xml"/><Relationship Id="rId5" Type="http://schemas.openxmlformats.org/officeDocument/2006/relationships/image" Target="../media/image165.emf"/><Relationship Id="rId4" Type="http://schemas.openxmlformats.org/officeDocument/2006/relationships/image" Target="../media/image164.emf"/></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Slide Number Placeholder 4"/>
          <p:cNvSpPr>
            <a:spLocks noGrp="1"/>
          </p:cNvSpPr>
          <p:nvPr>
            <p:ph type="sldNum" sz="quarter" idx="12"/>
          </p:nvPr>
        </p:nvSpPr>
        <p:spPr/>
        <p:txBody>
          <a:bodyPr/>
          <a:lstStyle/>
          <a:p>
            <a:fld id="{07CB4EDF-7DE6-4369-B527-B79B2EF0026D}" type="slidenum">
              <a:rPr lang="en-US" smtClean="0"/>
              <a:pPr/>
              <a:t>1</a:t>
            </a:fld>
            <a:endParaRPr lang="en-US" dirty="0"/>
          </a:p>
        </p:txBody>
      </p:sp>
      <p:sp>
        <p:nvSpPr>
          <p:cNvPr id="7" name="Rectangle 6"/>
          <p:cNvSpPr/>
          <p:nvPr/>
        </p:nvSpPr>
        <p:spPr>
          <a:xfrm>
            <a:off x="733363" y="1737350"/>
            <a:ext cx="7543800" cy="369332"/>
          </a:xfrm>
          <a:prstGeom prst="rect">
            <a:avLst/>
          </a:prstGeom>
        </p:spPr>
        <p:txBody>
          <a:bodyPr wrap="square">
            <a:spAutoFit/>
          </a:bodyPr>
          <a:lstStyle/>
          <a:p>
            <a:pPr algn="ctr"/>
            <a:r>
              <a:rPr lang="en-US" b="1" dirty="0"/>
              <a:t> </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178964651"/>
              </p:ext>
            </p:extLst>
          </p:nvPr>
        </p:nvGraphicFramePr>
        <p:xfrm>
          <a:off x="4235450" y="3445510"/>
          <a:ext cx="673100" cy="195580"/>
        </p:xfrm>
        <a:graphic>
          <a:graphicData uri="http://schemas.openxmlformats.org/drawingml/2006/table">
            <a:tbl>
              <a:tblPr/>
              <a:tblGrid>
                <a:gridCol w="673100">
                  <a:extLst>
                    <a:ext uri="{9D8B030D-6E8A-4147-A177-3AD203B41FA5}">
                      <a16:colId xmlns:a16="http://schemas.microsoft.com/office/drawing/2014/main" val="20000"/>
                    </a:ext>
                  </a:extLst>
                </a:gridCol>
              </a:tblGrid>
              <a:tr h="190500">
                <a:tc>
                  <a:txBody>
                    <a:bodyPr/>
                    <a:lstStyle/>
                    <a:p>
                      <a:pPr algn="r" fontAlgn="b"/>
                      <a:endParaRPr lang="en-US" sz="1200" b="0" i="0" u="none" strike="noStrike" dirty="0">
                        <a:solidFill>
                          <a:srgbClr val="000000"/>
                        </a:solidFill>
                        <a:effectLst/>
                        <a:latin typeface="Calibri"/>
                      </a:endParaRPr>
                    </a:p>
                  </a:txBody>
                  <a:tcPr marL="12700" marR="12700" marT="12700"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9" name="TextBox 8"/>
          <p:cNvSpPr txBox="1"/>
          <p:nvPr/>
        </p:nvSpPr>
        <p:spPr>
          <a:xfrm>
            <a:off x="140393" y="1737113"/>
            <a:ext cx="8610600" cy="1938992"/>
          </a:xfrm>
          <a:prstGeom prst="rect">
            <a:avLst/>
          </a:prstGeom>
          <a:solidFill>
            <a:schemeClr val="tx2">
              <a:lumMod val="75000"/>
              <a:alpha val="40000"/>
            </a:schemeClr>
          </a:solidFill>
          <a:ln w="25400">
            <a:solidFill>
              <a:srgbClr val="FFFF00"/>
            </a:solidFill>
          </a:ln>
        </p:spPr>
        <p:txBody>
          <a:bodyPr wrap="square" rtlCol="0">
            <a:spAutoFit/>
          </a:bodyPr>
          <a:lstStyle/>
          <a:p>
            <a:pPr algn="ctr"/>
            <a:r>
              <a:rPr lang="en-GB" sz="3600" dirty="0">
                <a:solidFill>
                  <a:srgbClr val="FFFF00"/>
                </a:solidFill>
              </a:rPr>
              <a:t>Accelerator Physics Primer</a:t>
            </a:r>
          </a:p>
          <a:p>
            <a:pPr algn="ctr"/>
            <a:r>
              <a:rPr lang="en-GB" dirty="0">
                <a:solidFill>
                  <a:srgbClr val="FFFF00"/>
                </a:solidFill>
              </a:rPr>
              <a:t>(mainly transverse plane)</a:t>
            </a:r>
          </a:p>
          <a:p>
            <a:pPr algn="r"/>
            <a:r>
              <a:rPr lang="en-GB" sz="2400" dirty="0" err="1">
                <a:solidFill>
                  <a:srgbClr val="FFFF00"/>
                </a:solidFill>
              </a:rPr>
              <a:t>H.Schmickler</a:t>
            </a:r>
            <a:r>
              <a:rPr lang="en-GB" sz="2400" dirty="0">
                <a:solidFill>
                  <a:srgbClr val="FFFF00"/>
                </a:solidFill>
              </a:rPr>
              <a:t>, ex-CERN</a:t>
            </a:r>
          </a:p>
          <a:p>
            <a:pPr algn="r"/>
            <a:r>
              <a:rPr lang="en-GB" sz="2400" dirty="0">
                <a:solidFill>
                  <a:srgbClr val="FFFF00"/>
                </a:solidFill>
              </a:rPr>
              <a:t>Presented by </a:t>
            </a:r>
            <a:r>
              <a:rPr lang="en-GB" sz="2400" dirty="0" err="1">
                <a:solidFill>
                  <a:srgbClr val="FFFF00"/>
                </a:solidFill>
              </a:rPr>
              <a:t>F.Tecker</a:t>
            </a:r>
            <a:r>
              <a:rPr lang="en-GB" sz="2400" dirty="0">
                <a:solidFill>
                  <a:srgbClr val="FFFF00"/>
                </a:solidFill>
              </a:rPr>
              <a:t>, CERN</a:t>
            </a:r>
          </a:p>
          <a:p>
            <a:pPr algn="ctr"/>
            <a:endParaRPr lang="en-GB" dirty="0">
              <a:solidFill>
                <a:srgbClr val="FFFF00"/>
              </a:solidFill>
            </a:endParaRPr>
          </a:p>
        </p:txBody>
      </p:sp>
      <p:grpSp>
        <p:nvGrpSpPr>
          <p:cNvPr id="10" name="Group 9"/>
          <p:cNvGrpSpPr/>
          <p:nvPr/>
        </p:nvGrpSpPr>
        <p:grpSpPr>
          <a:xfrm>
            <a:off x="3276600" y="4602024"/>
            <a:ext cx="5247092" cy="1754326"/>
            <a:chOff x="3048000" y="3641090"/>
            <a:chExt cx="5247092" cy="1553432"/>
          </a:xfrm>
        </p:grpSpPr>
        <p:sp>
          <p:nvSpPr>
            <p:cNvPr id="3" name="Smiley Face 2"/>
            <p:cNvSpPr/>
            <p:nvPr/>
          </p:nvSpPr>
          <p:spPr>
            <a:xfrm>
              <a:off x="6858000" y="3708971"/>
              <a:ext cx="914400" cy="838200"/>
            </a:xfrm>
            <a:prstGeom prst="smileyFac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048000" y="3641090"/>
              <a:ext cx="5247092" cy="1553432"/>
            </a:xfrm>
            <a:prstGeom prst="rect">
              <a:avLst/>
            </a:prstGeom>
            <a:solidFill>
              <a:schemeClr val="tx2">
                <a:lumMod val="75000"/>
                <a:alpha val="40000"/>
              </a:schemeClr>
            </a:solidFill>
            <a:ln w="25400">
              <a:solidFill>
                <a:srgbClr val="FFFF00"/>
              </a:solidFill>
            </a:ln>
          </p:spPr>
          <p:txBody>
            <a:bodyPr wrap="square" rtlCol="0">
              <a:spAutoFit/>
            </a:bodyPr>
            <a:lstStyle/>
            <a:p>
              <a:pPr algn="ctr"/>
              <a:endParaRPr lang="en-GB" dirty="0"/>
            </a:p>
            <a:p>
              <a:pPr algn="ctr"/>
              <a:endParaRPr lang="en-GB" dirty="0"/>
            </a:p>
            <a:p>
              <a:pPr algn="ctr"/>
              <a:endParaRPr lang="en-GB" dirty="0"/>
            </a:p>
            <a:p>
              <a:pPr algn="ctr"/>
              <a:r>
                <a:rPr lang="en-GB" dirty="0">
                  <a:solidFill>
                    <a:srgbClr val="FFFF00"/>
                  </a:solidFill>
                </a:rPr>
                <a:t>Corresponds to the</a:t>
              </a:r>
            </a:p>
            <a:p>
              <a:pPr algn="ctr"/>
              <a:r>
                <a:rPr lang="en-GB" dirty="0">
                  <a:solidFill>
                    <a:srgbClr val="FFFF00"/>
                  </a:solidFill>
                </a:rPr>
                <a:t>expected Level of the “successful student” after the Introductory CAS</a:t>
              </a:r>
            </a:p>
          </p:txBody>
        </p:sp>
      </p:grpSp>
      <p:sp>
        <p:nvSpPr>
          <p:cNvPr id="14" name="Footer Placeholder 13"/>
          <p:cNvSpPr>
            <a:spLocks noGrp="1"/>
          </p:cNvSpPr>
          <p:nvPr>
            <p:ph type="ftr" sz="quarter" idx="11"/>
          </p:nvPr>
        </p:nvSpPr>
        <p:spPr/>
        <p:txBody>
          <a:bodyPr/>
          <a:lstStyle/>
          <a:p>
            <a:pPr>
              <a:defRPr/>
            </a:pPr>
            <a:r>
              <a:rPr lang="en-US">
                <a:solidFill>
                  <a:srgbClr val="000000"/>
                </a:solidFill>
              </a:rPr>
              <a:t>H.Schmickler, ex-CERN, presented by F.Tecker, CERN</a:t>
            </a:r>
          </a:p>
        </p:txBody>
      </p:sp>
    </p:spTree>
    <p:extLst>
      <p:ext uri="{BB962C8B-B14F-4D97-AF65-F5344CB8AC3E}">
        <p14:creationId xmlns:p14="http://schemas.microsoft.com/office/powerpoint/2010/main" val="49851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432" y="76200"/>
            <a:ext cx="5665123" cy="3200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793" y="2438400"/>
            <a:ext cx="7010400" cy="3391348"/>
          </a:xfrm>
          <a:prstGeom prst="rect">
            <a:avLst/>
          </a:prstGeom>
        </p:spPr>
      </p:pic>
      <p:sp>
        <p:nvSpPr>
          <p:cNvPr id="6" name="TextBox 5"/>
          <p:cNvSpPr txBox="1"/>
          <p:nvPr/>
        </p:nvSpPr>
        <p:spPr>
          <a:xfrm>
            <a:off x="1066800" y="152400"/>
            <a:ext cx="6781800" cy="369332"/>
          </a:xfrm>
          <a:prstGeom prst="rect">
            <a:avLst/>
          </a:prstGeom>
          <a:solidFill>
            <a:schemeClr val="bg1"/>
          </a:solidFill>
        </p:spPr>
        <p:txBody>
          <a:bodyPr wrap="square" rtlCol="0">
            <a:spAutoFit/>
          </a:bodyPr>
          <a:lstStyle/>
          <a:p>
            <a:r>
              <a:rPr lang="en-GB" dirty="0"/>
              <a:t>Back to relativity: transformation of fields into a moving frame</a:t>
            </a:r>
          </a:p>
        </p:txBody>
      </p:sp>
      <p:sp>
        <p:nvSpPr>
          <p:cNvPr id="10" name="TextBox 9"/>
          <p:cNvSpPr txBox="1"/>
          <p:nvPr/>
        </p:nvSpPr>
        <p:spPr>
          <a:xfrm>
            <a:off x="838200" y="5829748"/>
            <a:ext cx="7562207" cy="369332"/>
          </a:xfrm>
          <a:prstGeom prst="rect">
            <a:avLst/>
          </a:prstGeom>
          <a:noFill/>
        </p:spPr>
        <p:txBody>
          <a:bodyPr wrap="square" rtlCol="0">
            <a:spAutoFit/>
          </a:bodyPr>
          <a:lstStyle/>
          <a:p>
            <a:r>
              <a:rPr lang="en-GB" dirty="0">
                <a:solidFill>
                  <a:srgbClr val="FF0000"/>
                </a:solidFill>
              </a:rPr>
              <a:t>Essential to understand energy dependence of Space charge effects</a:t>
            </a:r>
          </a:p>
        </p:txBody>
      </p:sp>
    </p:spTree>
    <p:extLst>
      <p:ext uri="{BB962C8B-B14F-4D97-AF65-F5344CB8AC3E}">
        <p14:creationId xmlns:p14="http://schemas.microsoft.com/office/powerpoint/2010/main" val="3498195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11</a:t>
            </a:fld>
            <a:endParaRPr lang="en-US"/>
          </a:p>
        </p:txBody>
      </p:sp>
      <p:sp>
        <p:nvSpPr>
          <p:cNvPr id="6" name="TextBox 5"/>
          <p:cNvSpPr txBox="1"/>
          <p:nvPr/>
        </p:nvSpPr>
        <p:spPr>
          <a:xfrm>
            <a:off x="990600" y="381275"/>
            <a:ext cx="6955971" cy="461665"/>
          </a:xfrm>
          <a:prstGeom prst="rect">
            <a:avLst/>
          </a:prstGeom>
          <a:solidFill>
            <a:schemeClr val="bg1"/>
          </a:solidFill>
        </p:spPr>
        <p:txBody>
          <a:bodyPr wrap="square" rtlCol="0">
            <a:spAutoFit/>
          </a:bodyPr>
          <a:lstStyle/>
          <a:p>
            <a:r>
              <a:rPr lang="en-GB" sz="2400" dirty="0"/>
              <a:t>Different Mathematical descriptions…a real pain?</a:t>
            </a:r>
          </a:p>
        </p:txBody>
      </p:sp>
      <p:sp>
        <p:nvSpPr>
          <p:cNvPr id="10" name="TextBox 9"/>
          <p:cNvSpPr txBox="1"/>
          <p:nvPr/>
        </p:nvSpPr>
        <p:spPr>
          <a:xfrm>
            <a:off x="304800" y="1295400"/>
            <a:ext cx="8458200" cy="2308324"/>
          </a:xfrm>
          <a:prstGeom prst="rect">
            <a:avLst/>
          </a:prstGeom>
          <a:noFill/>
        </p:spPr>
        <p:txBody>
          <a:bodyPr wrap="square" rtlCol="0">
            <a:spAutoFit/>
          </a:bodyPr>
          <a:lstStyle/>
          <a:p>
            <a:r>
              <a:rPr lang="en-GB" dirty="0"/>
              <a:t>We use differential equations, matrix – formalism, Hamiltonians, perturbation theory…</a:t>
            </a:r>
            <a:br>
              <a:rPr lang="en-GB" dirty="0"/>
            </a:br>
            <a:r>
              <a:rPr lang="en-GB" dirty="0"/>
              <a:t>	</a:t>
            </a:r>
            <a:r>
              <a:rPr lang="en-GB" b="1" dirty="0">
                <a:solidFill>
                  <a:srgbClr val="7030A0"/>
                </a:solidFill>
              </a:rPr>
              <a:t>- Is there a right or wrong?</a:t>
            </a:r>
            <a:br>
              <a:rPr lang="en-GB" b="1" dirty="0">
                <a:solidFill>
                  <a:srgbClr val="7030A0"/>
                </a:solidFill>
              </a:rPr>
            </a:br>
            <a:r>
              <a:rPr lang="en-GB" b="1" dirty="0">
                <a:solidFill>
                  <a:srgbClr val="7030A0"/>
                </a:solidFill>
              </a:rPr>
              <a:t>	- Is it personal likings?</a:t>
            </a:r>
            <a:br>
              <a:rPr lang="en-GB" b="1" dirty="0">
                <a:solidFill>
                  <a:srgbClr val="7030A0"/>
                </a:solidFill>
              </a:rPr>
            </a:br>
            <a:r>
              <a:rPr lang="en-GB" dirty="0"/>
              <a:t>	</a:t>
            </a:r>
            <a:r>
              <a:rPr lang="en-GB" dirty="0">
                <a:sym typeface="Wingdings" panose="05000000000000000000" pitchFamily="2" charset="2"/>
              </a:rPr>
              <a:t> Depending on the problem to solve (or the phenomenon to describe)</a:t>
            </a:r>
          </a:p>
          <a:p>
            <a:r>
              <a:rPr lang="en-GB" dirty="0">
                <a:sym typeface="Wingdings" panose="05000000000000000000" pitchFamily="2" charset="2"/>
              </a:rPr>
              <a:t>	      one mathematical tool is more adequate than the other.</a:t>
            </a:r>
            <a:br>
              <a:rPr lang="en-GB" dirty="0">
                <a:sym typeface="Wingdings" panose="05000000000000000000" pitchFamily="2" charset="2"/>
              </a:rPr>
            </a:br>
            <a:r>
              <a:rPr lang="en-GB" dirty="0">
                <a:sym typeface="Wingdings" panose="05000000000000000000" pitchFamily="2" charset="2"/>
              </a:rPr>
              <a:t>	 One should be aware of many of them in order to be able to choose 	  	       the most adequate one.</a:t>
            </a:r>
            <a:endParaRPr lang="en-GB" dirty="0"/>
          </a:p>
        </p:txBody>
      </p:sp>
      <p:sp>
        <p:nvSpPr>
          <p:cNvPr id="11" name="TextBox 10"/>
          <p:cNvSpPr txBox="1"/>
          <p:nvPr/>
        </p:nvSpPr>
        <p:spPr>
          <a:xfrm>
            <a:off x="304800" y="4419600"/>
            <a:ext cx="8458200" cy="1477328"/>
          </a:xfrm>
          <a:prstGeom prst="rect">
            <a:avLst/>
          </a:prstGeom>
          <a:noFill/>
        </p:spPr>
        <p:txBody>
          <a:bodyPr wrap="square" rtlCol="0">
            <a:spAutoFit/>
          </a:bodyPr>
          <a:lstStyle/>
          <a:p>
            <a:r>
              <a:rPr lang="en-GB" dirty="0"/>
              <a:t>In the following slides we will look at the very simple example of the classical spring-oscillator and describe it with a differential equation, with a matrix formalism and by using the Hamiltonian equations of motion.</a:t>
            </a:r>
          </a:p>
          <a:p>
            <a:endParaRPr lang="en-GB" dirty="0"/>
          </a:p>
          <a:p>
            <a:r>
              <a:rPr lang="en-GB" dirty="0"/>
              <a:t>But first: </a:t>
            </a:r>
            <a:r>
              <a:rPr lang="en-GB" b="1" dirty="0">
                <a:solidFill>
                  <a:srgbClr val="7030A0"/>
                </a:solidFill>
              </a:rPr>
              <a:t>Definition of phase space and action functional</a:t>
            </a:r>
          </a:p>
        </p:txBody>
      </p:sp>
    </p:spTree>
    <p:extLst>
      <p:ext uri="{BB962C8B-B14F-4D97-AF65-F5344CB8AC3E}">
        <p14:creationId xmlns:p14="http://schemas.microsoft.com/office/powerpoint/2010/main" val="392605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12</a:t>
            </a:fld>
            <a:endParaRPr lang="en-US"/>
          </a:p>
        </p:txBody>
      </p:sp>
      <p:sp>
        <p:nvSpPr>
          <p:cNvPr id="4" name="TextBox 3"/>
          <p:cNvSpPr txBox="1"/>
          <p:nvPr/>
        </p:nvSpPr>
        <p:spPr>
          <a:xfrm>
            <a:off x="1905000" y="304800"/>
            <a:ext cx="5638800" cy="584775"/>
          </a:xfrm>
          <a:prstGeom prst="rect">
            <a:avLst/>
          </a:prstGeom>
          <a:noFill/>
        </p:spPr>
        <p:txBody>
          <a:bodyPr wrap="square" rtlCol="0">
            <a:spAutoFit/>
          </a:bodyPr>
          <a:lstStyle/>
          <a:p>
            <a:pPr algn="ctr"/>
            <a:r>
              <a:rPr lang="en-GB" sz="3200" dirty="0"/>
              <a:t>Phase Space</a:t>
            </a:r>
          </a:p>
        </p:txBody>
      </p:sp>
      <p:grpSp>
        <p:nvGrpSpPr>
          <p:cNvPr id="7" name="Group 6"/>
          <p:cNvGrpSpPr/>
          <p:nvPr/>
        </p:nvGrpSpPr>
        <p:grpSpPr>
          <a:xfrm>
            <a:off x="1296662" y="3347604"/>
            <a:ext cx="6243536" cy="2353793"/>
            <a:chOff x="1300264" y="4724400"/>
            <a:chExt cx="6243536" cy="235379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264" y="4724400"/>
              <a:ext cx="6243536" cy="2353793"/>
            </a:xfrm>
            <a:prstGeom prst="rect">
              <a:avLst/>
            </a:prstGeom>
          </p:spPr>
        </p:pic>
        <p:sp>
          <p:nvSpPr>
            <p:cNvPr id="6" name="Rectangle 5"/>
            <p:cNvSpPr/>
            <p:nvPr/>
          </p:nvSpPr>
          <p:spPr>
            <a:xfrm>
              <a:off x="5096435" y="5747869"/>
              <a:ext cx="990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278685" y="5744251"/>
            <a:ext cx="3609495" cy="646331"/>
          </a:xfrm>
          <a:prstGeom prst="rect">
            <a:avLst/>
          </a:prstGeom>
          <a:noFill/>
        </p:spPr>
        <p:txBody>
          <a:bodyPr wrap="square" rtlCol="0">
            <a:spAutoFit/>
          </a:bodyPr>
          <a:lstStyle/>
          <a:p>
            <a:pPr algn="ctr"/>
            <a:r>
              <a:rPr lang="en-GB" dirty="0"/>
              <a:t>This shows one of the three possible phase space projections</a:t>
            </a:r>
          </a:p>
        </p:txBody>
      </p:sp>
      <p:grpSp>
        <p:nvGrpSpPr>
          <p:cNvPr id="22" name="Group 21"/>
          <p:cNvGrpSpPr/>
          <p:nvPr/>
        </p:nvGrpSpPr>
        <p:grpSpPr>
          <a:xfrm>
            <a:off x="4582005" y="3763051"/>
            <a:ext cx="3053602" cy="1981200"/>
            <a:chOff x="4572000" y="4114800"/>
            <a:chExt cx="3053602" cy="1981200"/>
          </a:xfrm>
        </p:grpSpPr>
        <p:sp>
          <p:nvSpPr>
            <p:cNvPr id="8" name="Rectangle 7"/>
            <p:cNvSpPr/>
            <p:nvPr/>
          </p:nvSpPr>
          <p:spPr>
            <a:xfrm>
              <a:off x="4572000" y="4114800"/>
              <a:ext cx="2971800" cy="198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V="1">
              <a:off x="6019800" y="4267200"/>
              <a:ext cx="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724400" y="5105400"/>
              <a:ext cx="2667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71763" y="5050909"/>
              <a:ext cx="453839" cy="369332"/>
            </a:xfrm>
            <a:prstGeom prst="rect">
              <a:avLst/>
            </a:prstGeom>
            <a:noFill/>
          </p:spPr>
          <p:txBody>
            <a:bodyPr wrap="square" rtlCol="0">
              <a:spAutoFit/>
            </a:bodyPr>
            <a:lstStyle/>
            <a:p>
              <a:r>
                <a:rPr lang="en-GB" dirty="0" err="1"/>
                <a:t>q</a:t>
              </a:r>
              <a:r>
                <a:rPr lang="en-GB" baseline="-25000" dirty="0" err="1"/>
                <a:t>x</a:t>
              </a:r>
              <a:endParaRPr lang="en-GB" baseline="-25000" dirty="0"/>
            </a:p>
          </p:txBody>
        </p:sp>
        <p:sp>
          <p:nvSpPr>
            <p:cNvPr id="16" name="TextBox 15"/>
            <p:cNvSpPr txBox="1"/>
            <p:nvPr/>
          </p:nvSpPr>
          <p:spPr>
            <a:xfrm>
              <a:off x="5751979" y="4205118"/>
              <a:ext cx="428065" cy="369332"/>
            </a:xfrm>
            <a:prstGeom prst="rect">
              <a:avLst/>
            </a:prstGeom>
            <a:noFill/>
          </p:spPr>
          <p:txBody>
            <a:bodyPr wrap="square" rtlCol="0">
              <a:spAutoFit/>
            </a:bodyPr>
            <a:lstStyle/>
            <a:p>
              <a:r>
                <a:rPr lang="en-GB" dirty="0" err="1"/>
                <a:t>p</a:t>
              </a:r>
              <a:r>
                <a:rPr lang="en-GB" baseline="-25000" dirty="0" err="1"/>
                <a:t>x</a:t>
              </a:r>
              <a:endParaRPr lang="en-GB" baseline="-25000" dirty="0"/>
            </a:p>
          </p:txBody>
        </p:sp>
        <p:sp>
          <p:nvSpPr>
            <p:cNvPr id="18" name="Oval 17"/>
            <p:cNvSpPr/>
            <p:nvPr/>
          </p:nvSpPr>
          <p:spPr>
            <a:xfrm>
              <a:off x="6267450" y="5330739"/>
              <a:ext cx="76200" cy="85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6534150" y="4802402"/>
              <a:ext cx="76200" cy="85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536826" y="4876250"/>
              <a:ext cx="76200" cy="85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295900" y="5192928"/>
              <a:ext cx="76200" cy="852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381000" y="1295400"/>
            <a:ext cx="8686800" cy="1908215"/>
          </a:xfrm>
          <a:prstGeom prst="rect">
            <a:avLst/>
          </a:prstGeom>
          <a:noFill/>
        </p:spPr>
        <p:txBody>
          <a:bodyPr wrap="square" rtlCol="0">
            <a:spAutoFit/>
          </a:bodyPr>
          <a:lstStyle/>
          <a:p>
            <a:pPr marL="285750" indent="-285750">
              <a:buFontTx/>
              <a:buChar char="-"/>
            </a:pPr>
            <a:r>
              <a:rPr lang="en-GB" dirty="0">
                <a:solidFill>
                  <a:schemeClr val="tx2">
                    <a:lumMod val="75000"/>
                  </a:schemeClr>
                </a:solidFill>
              </a:rPr>
              <a:t>We are used to describe a particle by its 3D position (</a:t>
            </a:r>
            <a:r>
              <a:rPr lang="en-GB" dirty="0" err="1">
                <a:solidFill>
                  <a:schemeClr val="tx2">
                    <a:lumMod val="75000"/>
                  </a:schemeClr>
                </a:solidFill>
              </a:rPr>
              <a:t>x,y,z</a:t>
            </a:r>
            <a:r>
              <a:rPr lang="en-GB" dirty="0">
                <a:solidFill>
                  <a:schemeClr val="tx2">
                    <a:lumMod val="75000"/>
                  </a:schemeClr>
                </a:solidFill>
              </a:rPr>
              <a:t> in </a:t>
            </a:r>
            <a:r>
              <a:rPr lang="en-GB" dirty="0" err="1">
                <a:solidFill>
                  <a:schemeClr val="tx2">
                    <a:lumMod val="75000"/>
                  </a:schemeClr>
                </a:solidFill>
              </a:rPr>
              <a:t>carth</a:t>
            </a:r>
            <a:r>
              <a:rPr lang="en-GB" dirty="0">
                <a:solidFill>
                  <a:schemeClr val="tx2">
                    <a:lumMod val="75000"/>
                  </a:schemeClr>
                </a:solidFill>
              </a:rPr>
              <a:t>. Coordinates)</a:t>
            </a:r>
            <a:br>
              <a:rPr lang="en-GB" dirty="0">
                <a:solidFill>
                  <a:schemeClr val="tx2">
                    <a:lumMod val="75000"/>
                  </a:schemeClr>
                </a:solidFill>
              </a:rPr>
            </a:br>
            <a:r>
              <a:rPr lang="en-GB" dirty="0">
                <a:solidFill>
                  <a:schemeClr val="tx2">
                    <a:lumMod val="75000"/>
                  </a:schemeClr>
                </a:solidFill>
              </a:rPr>
              <a:t>(blue arrows below)</a:t>
            </a:r>
          </a:p>
          <a:p>
            <a:pPr marL="285750" indent="-285750">
              <a:buFontTx/>
              <a:buChar char="-"/>
            </a:pPr>
            <a:r>
              <a:rPr lang="en-GB" dirty="0">
                <a:solidFill>
                  <a:srgbClr val="FF0000"/>
                </a:solidFill>
              </a:rPr>
              <a:t>In order to get the dynamics of the system, we need to know the momentum</a:t>
            </a:r>
            <a:br>
              <a:rPr lang="en-GB" dirty="0">
                <a:solidFill>
                  <a:srgbClr val="FF0000"/>
                </a:solidFill>
              </a:rPr>
            </a:br>
            <a:r>
              <a:rPr lang="en-GB" dirty="0">
                <a:solidFill>
                  <a:srgbClr val="FF0000"/>
                </a:solidFill>
              </a:rPr>
              <a:t>(</a:t>
            </a:r>
            <a:r>
              <a:rPr lang="en-GB" dirty="0" err="1">
                <a:solidFill>
                  <a:srgbClr val="FF0000"/>
                </a:solidFill>
              </a:rPr>
              <a:t>px</a:t>
            </a:r>
            <a:r>
              <a:rPr lang="en-GB" dirty="0">
                <a:solidFill>
                  <a:srgbClr val="FF0000"/>
                </a:solidFill>
              </a:rPr>
              <a:t>, </a:t>
            </a:r>
            <a:r>
              <a:rPr lang="en-GB" dirty="0" err="1">
                <a:solidFill>
                  <a:srgbClr val="FF0000"/>
                </a:solidFill>
              </a:rPr>
              <a:t>py</a:t>
            </a:r>
            <a:r>
              <a:rPr lang="en-GB" dirty="0">
                <a:solidFill>
                  <a:srgbClr val="FF0000"/>
                </a:solidFill>
              </a:rPr>
              <a:t>, </a:t>
            </a:r>
            <a:r>
              <a:rPr lang="en-GB" dirty="0" err="1">
                <a:solidFill>
                  <a:srgbClr val="FF0000"/>
                </a:solidFill>
              </a:rPr>
              <a:t>pz</a:t>
            </a:r>
            <a:r>
              <a:rPr lang="en-GB" dirty="0">
                <a:solidFill>
                  <a:srgbClr val="FF0000"/>
                </a:solidFill>
              </a:rPr>
              <a:t>); red arrows below</a:t>
            </a:r>
          </a:p>
          <a:p>
            <a:pPr marL="285750" indent="-285750">
              <a:buFontTx/>
              <a:buChar char="-"/>
            </a:pPr>
            <a:r>
              <a:rPr lang="en-GB" dirty="0"/>
              <a:t>In accelerators we describe a particle state as a 6D phase space point.</a:t>
            </a:r>
            <a:br>
              <a:rPr lang="en-GB" dirty="0"/>
            </a:br>
            <a:r>
              <a:rPr lang="en-GB" sz="1400" dirty="0"/>
              <a:t>Below the projection into a 2 D phase space plot.</a:t>
            </a:r>
            <a:br>
              <a:rPr lang="en-GB" sz="1400" dirty="0"/>
            </a:br>
            <a:r>
              <a:rPr lang="en-GB" sz="1400" dirty="0"/>
              <a:t>The points correspond to the x-position (</a:t>
            </a:r>
            <a:r>
              <a:rPr lang="en-GB" sz="1400" dirty="0" err="1"/>
              <a:t>q</a:t>
            </a:r>
            <a:r>
              <a:rPr lang="en-GB" sz="1400" baseline="-25000" dirty="0" err="1"/>
              <a:t>x</a:t>
            </a:r>
            <a:r>
              <a:rPr lang="en-GB" sz="1400" dirty="0"/>
              <a:t>) and the x component of the p-vector (</a:t>
            </a:r>
            <a:r>
              <a:rPr lang="en-GB" sz="1400" dirty="0" err="1"/>
              <a:t>p</a:t>
            </a:r>
            <a:r>
              <a:rPr lang="en-GB" sz="1400" baseline="-25000" dirty="0" err="1"/>
              <a:t>x</a:t>
            </a:r>
            <a:r>
              <a:rPr lang="en-GB" sz="1400" dirty="0"/>
              <a:t>).</a:t>
            </a:r>
          </a:p>
        </p:txBody>
      </p:sp>
    </p:spTree>
    <p:extLst>
      <p:ext uri="{BB962C8B-B14F-4D97-AF65-F5344CB8AC3E}">
        <p14:creationId xmlns:p14="http://schemas.microsoft.com/office/powerpoint/2010/main" val="270797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611560" y="2132856"/>
            <a:ext cx="3579440" cy="2265711"/>
            <a:chOff x="3563938" y="2997200"/>
            <a:chExt cx="3744912" cy="3024188"/>
          </a:xfrm>
        </p:grpSpPr>
        <p:sp>
          <p:nvSpPr>
            <p:cNvPr id="5" name="Line 6"/>
            <p:cNvSpPr>
              <a:spLocks noChangeShapeType="1"/>
            </p:cNvSpPr>
            <p:nvPr/>
          </p:nvSpPr>
          <p:spPr bwMode="auto">
            <a:xfrm>
              <a:off x="5076825" y="3284538"/>
              <a:ext cx="0" cy="2736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Line 7"/>
            <p:cNvSpPr>
              <a:spLocks noChangeShapeType="1"/>
            </p:cNvSpPr>
            <p:nvPr/>
          </p:nvSpPr>
          <p:spPr bwMode="auto">
            <a:xfrm>
              <a:off x="3563938" y="4652963"/>
              <a:ext cx="3168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ext Box 8"/>
            <p:cNvSpPr txBox="1">
              <a:spLocks noChangeArrowheads="1"/>
            </p:cNvSpPr>
            <p:nvPr/>
          </p:nvSpPr>
          <p:spPr bwMode="auto">
            <a:xfrm>
              <a:off x="6588125" y="4868863"/>
              <a:ext cx="720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x</a:t>
              </a:r>
            </a:p>
          </p:txBody>
        </p:sp>
        <p:sp>
          <p:nvSpPr>
            <p:cNvPr id="8" name="Text Box 9"/>
            <p:cNvSpPr txBox="1">
              <a:spLocks noChangeArrowheads="1"/>
            </p:cNvSpPr>
            <p:nvPr/>
          </p:nvSpPr>
          <p:spPr bwMode="auto">
            <a:xfrm>
              <a:off x="4643438" y="2997200"/>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x’</a:t>
              </a:r>
            </a:p>
          </p:txBody>
        </p:sp>
        <p:sp>
          <p:nvSpPr>
            <p:cNvPr id="9" name="Oval 15"/>
            <p:cNvSpPr>
              <a:spLocks noChangeArrowheads="1"/>
            </p:cNvSpPr>
            <p:nvPr/>
          </p:nvSpPr>
          <p:spPr bwMode="auto">
            <a:xfrm rot="-2109220">
              <a:off x="4191000" y="4530725"/>
              <a:ext cx="1741488" cy="254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0" name="Gruppo 9"/>
          <p:cNvGrpSpPr/>
          <p:nvPr/>
        </p:nvGrpSpPr>
        <p:grpSpPr>
          <a:xfrm>
            <a:off x="5004048" y="2132856"/>
            <a:ext cx="3168650" cy="2134344"/>
            <a:chOff x="3563938" y="2997200"/>
            <a:chExt cx="3744912" cy="3024188"/>
          </a:xfrm>
        </p:grpSpPr>
        <p:sp>
          <p:nvSpPr>
            <p:cNvPr id="11" name="Line 6"/>
            <p:cNvSpPr>
              <a:spLocks noChangeShapeType="1"/>
            </p:cNvSpPr>
            <p:nvPr/>
          </p:nvSpPr>
          <p:spPr bwMode="auto">
            <a:xfrm>
              <a:off x="5076825" y="3284538"/>
              <a:ext cx="0" cy="27368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Line 7"/>
            <p:cNvSpPr>
              <a:spLocks noChangeShapeType="1"/>
            </p:cNvSpPr>
            <p:nvPr/>
          </p:nvSpPr>
          <p:spPr bwMode="auto">
            <a:xfrm>
              <a:off x="3563938" y="4652963"/>
              <a:ext cx="31686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Text Box 8"/>
            <p:cNvSpPr txBox="1">
              <a:spLocks noChangeArrowheads="1"/>
            </p:cNvSpPr>
            <p:nvPr/>
          </p:nvSpPr>
          <p:spPr bwMode="auto">
            <a:xfrm>
              <a:off x="6588125" y="4868863"/>
              <a:ext cx="720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x</a:t>
              </a:r>
            </a:p>
          </p:txBody>
        </p:sp>
        <p:sp>
          <p:nvSpPr>
            <p:cNvPr id="14" name="Text Box 9"/>
            <p:cNvSpPr txBox="1">
              <a:spLocks noChangeArrowheads="1"/>
            </p:cNvSpPr>
            <p:nvPr/>
          </p:nvSpPr>
          <p:spPr bwMode="auto">
            <a:xfrm>
              <a:off x="4643438" y="2997200"/>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p</a:t>
              </a:r>
              <a:r>
                <a:rPr kumimoji="0" lang="en-US" sz="1800" b="0" i="0" u="none" strike="noStrike" kern="1200" cap="none" spc="0" normalizeH="0" baseline="-25000" noProof="0" dirty="0" err="1">
                  <a:ln>
                    <a:noFill/>
                  </a:ln>
                  <a:solidFill>
                    <a:prstClr val="black"/>
                  </a:solidFill>
                  <a:effectLst/>
                  <a:uLnTx/>
                  <a:uFillTx/>
                  <a:latin typeface="Arial" charset="0"/>
                  <a:ea typeface="+mn-ea"/>
                  <a:cs typeface="+mn-cs"/>
                </a:rPr>
                <a:t>x</a:t>
              </a:r>
              <a:endParaRPr kumimoji="0" lang="en-US" sz="1800" b="0" i="0" u="none" strike="noStrike" kern="1200" cap="none" spc="0" normalizeH="0" baseline="-25000" noProof="0" dirty="0">
                <a:ln>
                  <a:noFill/>
                </a:ln>
                <a:solidFill>
                  <a:prstClr val="black"/>
                </a:solidFill>
                <a:effectLst/>
                <a:uLnTx/>
                <a:uFillTx/>
                <a:latin typeface="Arial" charset="0"/>
                <a:ea typeface="+mn-ea"/>
                <a:cs typeface="+mn-cs"/>
              </a:endParaRPr>
            </a:p>
          </p:txBody>
        </p:sp>
        <p:sp>
          <p:nvSpPr>
            <p:cNvPr id="15" name="Oval 15"/>
            <p:cNvSpPr>
              <a:spLocks noChangeArrowheads="1"/>
            </p:cNvSpPr>
            <p:nvPr/>
          </p:nvSpPr>
          <p:spPr bwMode="auto">
            <a:xfrm rot="-2109220">
              <a:off x="4191000" y="4530725"/>
              <a:ext cx="1741488" cy="2540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168" y="4632174"/>
            <a:ext cx="3384376" cy="50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854" y="4390410"/>
            <a:ext cx="3282772" cy="99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CasellaDiTesto 17"/>
          <p:cNvSpPr txBox="1"/>
          <p:nvPr/>
        </p:nvSpPr>
        <p:spPr>
          <a:xfrm>
            <a:off x="1107953" y="1417542"/>
            <a:ext cx="206174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Trace space</a:t>
            </a:r>
          </a:p>
        </p:txBody>
      </p:sp>
      <p:sp>
        <p:nvSpPr>
          <p:cNvPr id="19" name="CasellaDiTesto 18"/>
          <p:cNvSpPr txBox="1"/>
          <p:nvPr/>
        </p:nvSpPr>
        <p:spPr>
          <a:xfrm>
            <a:off x="5478875" y="1427159"/>
            <a:ext cx="20761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Phase space</a:t>
            </a:r>
          </a:p>
        </p:txBody>
      </p:sp>
      <p:sp>
        <p:nvSpPr>
          <p:cNvPr id="20" name="TextBox 19"/>
          <p:cNvSpPr txBox="1"/>
          <p:nvPr/>
        </p:nvSpPr>
        <p:spPr>
          <a:xfrm>
            <a:off x="1608428" y="338061"/>
            <a:ext cx="7154572"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FF0000"/>
                </a:solidFill>
                <a:effectLst/>
                <a:uLnTx/>
                <a:uFillTx/>
              </a:rPr>
              <a:t>Warning: We often use the term phase space for the 6N dimensional space defined by </a:t>
            </a:r>
            <a:br>
              <a:rPr kumimoji="0" lang="en-GB" sz="1400" b="0" i="0" u="none" strike="noStrike" kern="0" cap="none" spc="0" normalizeH="0" baseline="0" noProof="0" dirty="0">
                <a:ln>
                  <a:noFill/>
                </a:ln>
                <a:solidFill>
                  <a:srgbClr val="FF0000"/>
                </a:solidFill>
                <a:effectLst/>
                <a:uLnTx/>
                <a:uFillTx/>
              </a:rPr>
            </a:br>
            <a:r>
              <a:rPr kumimoji="0" lang="en-GB" sz="1400" b="0" i="0" u="none" strike="noStrike" kern="0" cap="none" spc="0" normalizeH="0" baseline="0" noProof="0" dirty="0">
                <a:ln>
                  <a:noFill/>
                </a:ln>
                <a:solidFill>
                  <a:srgbClr val="FF0000"/>
                </a:solidFill>
                <a:effectLst/>
                <a:uLnTx/>
                <a:uFillTx/>
              </a:rPr>
              <a:t>x, x’ (space, angle), but this the “trace space” of the particles.</a:t>
            </a:r>
            <a:br>
              <a:rPr kumimoji="0" lang="en-GB" sz="1400" b="0" i="0" u="none" strike="noStrike" kern="0" cap="none" spc="0" normalizeH="0" baseline="0" noProof="0" dirty="0">
                <a:ln>
                  <a:noFill/>
                </a:ln>
                <a:solidFill>
                  <a:srgbClr val="FF0000"/>
                </a:solidFill>
                <a:effectLst/>
                <a:uLnTx/>
                <a:uFillTx/>
              </a:rPr>
            </a:br>
            <a:r>
              <a:rPr kumimoji="0" lang="en-GB" sz="1400" b="0" i="0" u="none" strike="noStrike" kern="0" cap="none" spc="0" normalizeH="0" baseline="0" noProof="0" dirty="0">
                <a:ln>
                  <a:noFill/>
                </a:ln>
                <a:solidFill>
                  <a:srgbClr val="FF0000"/>
                </a:solidFill>
                <a:effectLst/>
                <a:uLnTx/>
                <a:uFillTx/>
              </a:rPr>
              <a:t>At constant energy phase space and trace space have similar physical interpretation</a:t>
            </a:r>
          </a:p>
        </p:txBody>
      </p:sp>
      <p:sp>
        <p:nvSpPr>
          <p:cNvPr id="2" name="TextBox 1"/>
          <p:cNvSpPr txBox="1"/>
          <p:nvPr/>
        </p:nvSpPr>
        <p:spPr>
          <a:xfrm>
            <a:off x="690854" y="5486400"/>
            <a:ext cx="7767346" cy="923330"/>
          </a:xfrm>
          <a:prstGeom prst="rect">
            <a:avLst/>
          </a:prstGeom>
          <a:noFill/>
        </p:spPr>
        <p:txBody>
          <a:bodyPr wrap="square" rtlCol="0">
            <a:spAutoFit/>
          </a:bodyPr>
          <a:lstStyle/>
          <a:p>
            <a:r>
              <a:rPr lang="en-GB" dirty="0"/>
              <a:t>An important argument to use the trace space is that in praxis we can measure angles of particle trajectories, but it is very difficult to measure the momentum of a particle.</a:t>
            </a:r>
          </a:p>
        </p:txBody>
      </p:sp>
    </p:spTree>
    <p:extLst>
      <p:ext uri="{BB962C8B-B14F-4D97-AF65-F5344CB8AC3E}">
        <p14:creationId xmlns:p14="http://schemas.microsoft.com/office/powerpoint/2010/main" val="3903908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14</a:t>
            </a:fld>
            <a:endParaRPr lang="en-US"/>
          </a:p>
        </p:txBody>
      </p:sp>
      <p:sp>
        <p:nvSpPr>
          <p:cNvPr id="4" name="TextBox 3"/>
          <p:cNvSpPr txBox="1"/>
          <p:nvPr/>
        </p:nvSpPr>
        <p:spPr>
          <a:xfrm>
            <a:off x="1905000" y="304800"/>
            <a:ext cx="5638800" cy="461665"/>
          </a:xfrm>
          <a:prstGeom prst="rect">
            <a:avLst/>
          </a:prstGeom>
          <a:noFill/>
        </p:spPr>
        <p:txBody>
          <a:bodyPr wrap="square" rtlCol="0">
            <a:spAutoFit/>
          </a:bodyPr>
          <a:lstStyle/>
          <a:p>
            <a:pPr algn="ctr"/>
            <a:r>
              <a:rPr lang="en-GB" sz="2400" dirty="0"/>
              <a:t>Action functional S</a:t>
            </a:r>
          </a:p>
        </p:txBody>
      </p:sp>
      <p:sp>
        <p:nvSpPr>
          <p:cNvPr id="23" name="TextBox 22"/>
          <p:cNvSpPr txBox="1"/>
          <p:nvPr/>
        </p:nvSpPr>
        <p:spPr>
          <a:xfrm>
            <a:off x="990600" y="1219200"/>
            <a:ext cx="2743200" cy="461665"/>
          </a:xfrm>
          <a:prstGeom prst="rect">
            <a:avLst/>
          </a:prstGeom>
          <a:noFill/>
        </p:spPr>
        <p:txBody>
          <a:bodyPr wrap="square" rtlCol="0">
            <a:spAutoFit/>
          </a:bodyPr>
          <a:lstStyle/>
          <a:p>
            <a:r>
              <a:rPr lang="en-GB" sz="2400" dirty="0"/>
              <a:t>Define action S:=</a:t>
            </a:r>
          </a:p>
        </p:txBody>
      </p:sp>
      <mc:AlternateContent xmlns:mc="http://schemas.openxmlformats.org/markup-compatibility/2006" xmlns:a14="http://schemas.microsoft.com/office/drawing/2010/main">
        <mc:Choice Requires="a14">
          <p:sp>
            <p:nvSpPr>
              <p:cNvPr id="24" name="TextBox 23"/>
              <p:cNvSpPr txBox="1"/>
              <p:nvPr/>
            </p:nvSpPr>
            <p:spPr>
              <a:xfrm>
                <a:off x="3426998" y="1015329"/>
                <a:ext cx="1198790" cy="8694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 </m:t>
                      </m:r>
                      <m:nary>
                        <m:naryPr>
                          <m:ctrlPr>
                            <a:rPr lang="en-GB" sz="2400" b="0" i="1" smtClean="0">
                              <a:latin typeface="Cambria Math" panose="02040503050406030204" pitchFamily="18" charset="0"/>
                            </a:rPr>
                          </m:ctrlPr>
                        </m:naryPr>
                        <m:sub>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𝑡</m:t>
                              </m:r>
                            </m:e>
                            <m:sub>
                              <m:r>
                                <a:rPr lang="en-GB" sz="2400" b="0" i="1" smtClean="0">
                                  <a:latin typeface="Cambria Math" panose="02040503050406030204" pitchFamily="18" charset="0"/>
                                </a:rPr>
                                <m:t>1</m:t>
                              </m:r>
                            </m:sub>
                          </m:sSub>
                        </m:sub>
                        <m:sup>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𝑡</m:t>
                              </m:r>
                            </m:e>
                            <m:sub>
                              <m:r>
                                <a:rPr lang="en-GB" sz="2400" b="0" i="1" smtClean="0">
                                  <a:latin typeface="Cambria Math" panose="02040503050406030204" pitchFamily="18" charset="0"/>
                                </a:rPr>
                                <m:t>2</m:t>
                              </m:r>
                            </m:sub>
                          </m:sSub>
                        </m:sup>
                        <m:e>
                          <m:r>
                            <a:rPr lang="en-GB" sz="2400" b="0" i="1" smtClean="0">
                              <a:latin typeface="Cambria Math" panose="02040503050406030204" pitchFamily="18" charset="0"/>
                            </a:rPr>
                            <m:t>𝑝</m:t>
                          </m:r>
                          <m:r>
                            <a:rPr lang="en-GB" sz="2400" b="0" i="1" smtClean="0">
                              <a:latin typeface="Cambria Math" panose="02040503050406030204" pitchFamily="18" charset="0"/>
                            </a:rPr>
                            <m:t> </m:t>
                          </m:r>
                          <m:r>
                            <a:rPr lang="en-GB" sz="2400" b="0" i="1" smtClean="0">
                              <a:latin typeface="Cambria Math" panose="02040503050406030204" pitchFamily="18" charset="0"/>
                            </a:rPr>
                            <m:t>𝑑𝑞</m:t>
                          </m:r>
                        </m:e>
                      </m:nary>
                    </m:oMath>
                  </m:oMathPara>
                </a14:m>
                <a:endParaRPr lang="en-GB" sz="2400" dirty="0"/>
              </a:p>
            </p:txBody>
          </p:sp>
        </mc:Choice>
        <mc:Fallback xmlns="">
          <p:sp>
            <p:nvSpPr>
              <p:cNvPr id="24" name="TextBox 23"/>
              <p:cNvSpPr txBox="1">
                <a:spLocks noRot="1" noChangeAspect="1" noMove="1" noResize="1" noEditPoints="1" noAdjustHandles="1" noChangeArrowheads="1" noChangeShapeType="1" noTextEdit="1"/>
              </p:cNvSpPr>
              <p:nvPr/>
            </p:nvSpPr>
            <p:spPr>
              <a:xfrm>
                <a:off x="3426998" y="1015329"/>
                <a:ext cx="1198790" cy="869405"/>
              </a:xfrm>
              <a:prstGeom prst="rect">
                <a:avLst/>
              </a:prstGeom>
              <a:blipFill rotWithShape="1">
                <a:blip r:embed="rId2"/>
                <a:stretch>
                  <a:fillRect/>
                </a:stretch>
              </a:blipFill>
            </p:spPr>
            <p:txBody>
              <a:bodyPr/>
              <a:lstStyle/>
              <a:p>
                <a:r>
                  <a:rPr lang="en-GB">
                    <a:noFill/>
                  </a:rPr>
                  <a:t> </a:t>
                </a:r>
              </a:p>
            </p:txBody>
          </p:sp>
        </mc:Fallback>
      </mc:AlternateContent>
      <p:sp>
        <p:nvSpPr>
          <p:cNvPr id="25" name="TextBox 24"/>
          <p:cNvSpPr txBox="1"/>
          <p:nvPr/>
        </p:nvSpPr>
        <p:spPr>
          <a:xfrm>
            <a:off x="609599" y="3352800"/>
            <a:ext cx="3962399" cy="2554545"/>
          </a:xfrm>
          <a:prstGeom prst="rect">
            <a:avLst/>
          </a:prstGeom>
          <a:solidFill>
            <a:schemeClr val="bg1">
              <a:lumMod val="85000"/>
            </a:schemeClr>
          </a:solidFill>
        </p:spPr>
        <p:txBody>
          <a:bodyPr wrap="square" rtlCol="0">
            <a:spAutoFit/>
          </a:bodyPr>
          <a:lstStyle/>
          <a:p>
            <a:r>
              <a:rPr lang="en-GB" sz="2000" b="1" dirty="0"/>
              <a:t>“Stationary” action principle:= </a:t>
            </a:r>
            <a:br>
              <a:rPr lang="en-GB" sz="2000" dirty="0"/>
            </a:br>
            <a:r>
              <a:rPr lang="en-GB" sz="2000" dirty="0"/>
              <a:t>Nature chooses path from t</a:t>
            </a:r>
            <a:r>
              <a:rPr lang="en-GB" sz="2000" baseline="-25000" dirty="0"/>
              <a:t>1</a:t>
            </a:r>
            <a:r>
              <a:rPr lang="en-GB" sz="2000" dirty="0"/>
              <a:t> to t</a:t>
            </a:r>
            <a:r>
              <a:rPr lang="en-GB" sz="2000" baseline="-25000" dirty="0"/>
              <a:t>2</a:t>
            </a:r>
            <a:r>
              <a:rPr lang="en-GB" sz="2000" dirty="0"/>
              <a:t> such that the action integral is a minimum and stationary </a:t>
            </a:r>
          </a:p>
          <a:p>
            <a:endParaRPr lang="en-GB" sz="2000" dirty="0">
              <a:solidFill>
                <a:srgbClr val="00B050"/>
              </a:solidFill>
              <a:sym typeface="Wingdings" panose="05000000000000000000" pitchFamily="2" charset="2"/>
            </a:endParaRPr>
          </a:p>
          <a:p>
            <a:r>
              <a:rPr lang="en-GB" sz="2000" dirty="0">
                <a:solidFill>
                  <a:srgbClr val="00B050"/>
                </a:solidFill>
                <a:sym typeface="Wingdings" panose="05000000000000000000" pitchFamily="2" charset="2"/>
              </a:rPr>
              <a:t> we have a new invariant, which we can use to study the dynamics of the system</a:t>
            </a:r>
            <a:endParaRPr lang="en-GB" sz="2000" dirty="0">
              <a:solidFill>
                <a:srgbClr val="00B050"/>
              </a:solidFill>
            </a:endParaRPr>
          </a:p>
        </p:txBody>
      </p:sp>
      <p:sp>
        <p:nvSpPr>
          <p:cNvPr id="9" name="TextBox 8"/>
          <p:cNvSpPr txBox="1"/>
          <p:nvPr/>
        </p:nvSpPr>
        <p:spPr>
          <a:xfrm>
            <a:off x="1066800" y="2057400"/>
            <a:ext cx="7086600" cy="923330"/>
          </a:xfrm>
          <a:prstGeom prst="rect">
            <a:avLst/>
          </a:prstGeom>
          <a:noFill/>
        </p:spPr>
        <p:txBody>
          <a:bodyPr wrap="square" rtlCol="0">
            <a:spAutoFit/>
          </a:bodyPr>
          <a:lstStyle/>
          <a:p>
            <a:r>
              <a:rPr lang="en-GB" dirty="0"/>
              <a:t>No immediate physical interpretation of S</a:t>
            </a:r>
          </a:p>
          <a:p>
            <a:endParaRPr lang="en-GB" dirty="0"/>
          </a:p>
          <a:p>
            <a:r>
              <a:rPr lang="en-GB" dirty="0"/>
              <a:t>Much more important: </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2819400"/>
            <a:ext cx="4281818" cy="3090676"/>
          </a:xfrm>
          <a:prstGeom prst="rect">
            <a:avLst/>
          </a:prstGeom>
        </p:spPr>
      </p:pic>
    </p:spTree>
    <p:extLst>
      <p:ext uri="{BB962C8B-B14F-4D97-AF65-F5344CB8AC3E}">
        <p14:creationId xmlns:p14="http://schemas.microsoft.com/office/powerpoint/2010/main" val="296718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15</a:t>
            </a:fld>
            <a:endParaRPr lang="en-US"/>
          </a:p>
        </p:txBody>
      </p:sp>
      <p:sp>
        <p:nvSpPr>
          <p:cNvPr id="4" name="TextBox 3"/>
          <p:cNvSpPr txBox="1"/>
          <p:nvPr/>
        </p:nvSpPr>
        <p:spPr>
          <a:xfrm>
            <a:off x="1905000" y="304800"/>
            <a:ext cx="5638800" cy="461665"/>
          </a:xfrm>
          <a:prstGeom prst="rect">
            <a:avLst/>
          </a:prstGeom>
          <a:noFill/>
        </p:spPr>
        <p:txBody>
          <a:bodyPr wrap="square" rtlCol="0">
            <a:spAutoFit/>
          </a:bodyPr>
          <a:lstStyle/>
          <a:p>
            <a:pPr algn="ctr"/>
            <a:r>
              <a:rPr lang="en-GB" sz="2400" dirty="0"/>
              <a:t>Harmonic oscillator (1/3)</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371600"/>
            <a:ext cx="2526792" cy="2477247"/>
          </a:xfrm>
          <a:prstGeom prst="rect">
            <a:avLst/>
          </a:prstGeom>
        </p:spPr>
      </p:pic>
      <p:sp>
        <p:nvSpPr>
          <p:cNvPr id="6" name="TextBox 5"/>
          <p:cNvSpPr txBox="1"/>
          <p:nvPr/>
        </p:nvSpPr>
        <p:spPr>
          <a:xfrm>
            <a:off x="304800" y="1371600"/>
            <a:ext cx="5105400" cy="461665"/>
          </a:xfrm>
          <a:prstGeom prst="rect">
            <a:avLst/>
          </a:prstGeom>
          <a:noFill/>
        </p:spPr>
        <p:txBody>
          <a:bodyPr wrap="square" rtlCol="0">
            <a:spAutoFit/>
          </a:bodyPr>
          <a:lstStyle/>
          <a:p>
            <a:r>
              <a:rPr lang="en-GB" dirty="0"/>
              <a:t>Solved by using a </a:t>
            </a:r>
            <a:r>
              <a:rPr lang="en-GB" sz="2400" b="1" dirty="0"/>
              <a:t>Differential equation</a:t>
            </a:r>
          </a:p>
        </p:txBody>
      </p:sp>
      <p:sp>
        <p:nvSpPr>
          <p:cNvPr id="7" name="TextBox 6"/>
          <p:cNvSpPr txBox="1"/>
          <p:nvPr/>
        </p:nvSpPr>
        <p:spPr>
          <a:xfrm>
            <a:off x="457200" y="1981200"/>
            <a:ext cx="3962400" cy="923330"/>
          </a:xfrm>
          <a:prstGeom prst="rect">
            <a:avLst/>
          </a:prstGeom>
          <a:noFill/>
        </p:spPr>
        <p:txBody>
          <a:bodyPr wrap="square" rtlCol="0">
            <a:spAutoFit/>
          </a:bodyPr>
          <a:lstStyle/>
          <a:p>
            <a:r>
              <a:rPr lang="en-GB" dirty="0"/>
              <a:t>Starting from:</a:t>
            </a:r>
            <a:br>
              <a:rPr lang="en-GB" dirty="0"/>
            </a:br>
            <a:r>
              <a:rPr lang="en-GB" dirty="0"/>
              <a:t>Newton’s </a:t>
            </a:r>
            <a:r>
              <a:rPr lang="en-GB" dirty="0" err="1"/>
              <a:t>Kraftansatz</a:t>
            </a:r>
            <a:r>
              <a:rPr lang="en-GB" dirty="0"/>
              <a:t> (F = m * a)   and</a:t>
            </a:r>
            <a:br>
              <a:rPr lang="en-GB" dirty="0"/>
            </a:br>
            <a:r>
              <a:rPr lang="en-GB" dirty="0"/>
              <a:t>Hook’s law (F = - k * x)</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904530"/>
            <a:ext cx="58578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67200"/>
            <a:ext cx="3200400"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09600" y="3837980"/>
            <a:ext cx="6140196" cy="369332"/>
          </a:xfrm>
          <a:prstGeom prst="rect">
            <a:avLst/>
          </a:prstGeom>
          <a:noFill/>
        </p:spPr>
        <p:txBody>
          <a:bodyPr wrap="square" rtlCol="0">
            <a:spAutoFit/>
          </a:bodyPr>
          <a:lstStyle/>
          <a:p>
            <a:r>
              <a:rPr lang="en-GB" dirty="0"/>
              <a:t>As at school we “guess” the solution:</a:t>
            </a:r>
          </a:p>
        </p:txBody>
      </p:sp>
      <p:sp>
        <p:nvSpPr>
          <p:cNvPr id="10" name="TextBox 9"/>
          <p:cNvSpPr txBox="1"/>
          <p:nvPr/>
        </p:nvSpPr>
        <p:spPr>
          <a:xfrm>
            <a:off x="523875" y="5048250"/>
            <a:ext cx="4800600" cy="923330"/>
          </a:xfrm>
          <a:prstGeom prst="rect">
            <a:avLst/>
          </a:prstGeom>
          <a:noFill/>
        </p:spPr>
        <p:txBody>
          <a:bodyPr wrap="square" rtlCol="0">
            <a:spAutoFit/>
          </a:bodyPr>
          <a:lstStyle/>
          <a:p>
            <a:r>
              <a:rPr lang="en-GB" dirty="0"/>
              <a:t>And we find that with the angular frequency</a:t>
            </a:r>
          </a:p>
          <a:p>
            <a:r>
              <a:rPr lang="en-GB" dirty="0"/>
              <a:t>We have found a description of the motion of our system. </a:t>
            </a:r>
          </a:p>
        </p:txBody>
      </p:sp>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075" y="4875728"/>
            <a:ext cx="153352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97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0645" y="3070049"/>
            <a:ext cx="7773110" cy="3271644"/>
            <a:chOff x="380645" y="3070049"/>
            <a:chExt cx="7773110" cy="3271644"/>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45" y="3070049"/>
              <a:ext cx="7773110" cy="3271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7467600" y="5715000"/>
              <a:ext cx="686155" cy="6266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16</a:t>
            </a:fld>
            <a:endParaRPr lang="en-US"/>
          </a:p>
        </p:txBody>
      </p:sp>
      <p:sp>
        <p:nvSpPr>
          <p:cNvPr id="4" name="TextBox 3"/>
          <p:cNvSpPr txBox="1"/>
          <p:nvPr/>
        </p:nvSpPr>
        <p:spPr>
          <a:xfrm>
            <a:off x="1905000" y="304800"/>
            <a:ext cx="5638800" cy="461665"/>
          </a:xfrm>
          <a:prstGeom prst="rect">
            <a:avLst/>
          </a:prstGeom>
          <a:noFill/>
        </p:spPr>
        <p:txBody>
          <a:bodyPr wrap="square" rtlCol="0">
            <a:spAutoFit/>
          </a:bodyPr>
          <a:lstStyle/>
          <a:p>
            <a:pPr algn="ctr"/>
            <a:r>
              <a:rPr lang="en-GB" sz="2400" dirty="0"/>
              <a:t>Harmonic oscillator (2/3)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174733"/>
            <a:ext cx="1526667" cy="1496732"/>
          </a:xfrm>
          <a:prstGeom prst="rect">
            <a:avLst/>
          </a:prstGeom>
        </p:spPr>
      </p:pic>
      <p:sp>
        <p:nvSpPr>
          <p:cNvPr id="6" name="TextBox 5"/>
          <p:cNvSpPr txBox="1"/>
          <p:nvPr/>
        </p:nvSpPr>
        <p:spPr>
          <a:xfrm>
            <a:off x="304800" y="943900"/>
            <a:ext cx="4648200" cy="461665"/>
          </a:xfrm>
          <a:prstGeom prst="rect">
            <a:avLst/>
          </a:prstGeom>
          <a:noFill/>
        </p:spPr>
        <p:txBody>
          <a:bodyPr wrap="square" rtlCol="0">
            <a:spAutoFit/>
          </a:bodyPr>
          <a:lstStyle/>
          <a:p>
            <a:r>
              <a:rPr lang="en-GB" dirty="0"/>
              <a:t>Solved by using a </a:t>
            </a:r>
            <a:r>
              <a:rPr lang="en-GB" sz="2400" b="1" dirty="0"/>
              <a:t>matrix formalism</a:t>
            </a: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2383536"/>
            <a:ext cx="3276600" cy="724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57200" y="1519535"/>
            <a:ext cx="5867400" cy="830997"/>
          </a:xfrm>
          <a:prstGeom prst="rect">
            <a:avLst/>
          </a:prstGeom>
          <a:noFill/>
        </p:spPr>
        <p:txBody>
          <a:bodyPr wrap="square" rtlCol="0">
            <a:spAutoFit/>
          </a:bodyPr>
          <a:lstStyle/>
          <a:p>
            <a:r>
              <a:rPr lang="en-GB" sz="1600" dirty="0"/>
              <a:t>The general solution to the previous differential equation is a linear combination of a cosine- and a sine-term.</a:t>
            </a:r>
          </a:p>
          <a:p>
            <a:r>
              <a:rPr lang="en-GB" sz="1600" dirty="0"/>
              <a:t>So after an additional differentiation we get:</a:t>
            </a:r>
          </a:p>
        </p:txBody>
      </p:sp>
      <p:sp>
        <p:nvSpPr>
          <p:cNvPr id="13" name="TextBox 12"/>
          <p:cNvSpPr txBox="1"/>
          <p:nvPr/>
        </p:nvSpPr>
        <p:spPr>
          <a:xfrm>
            <a:off x="6210300" y="5152250"/>
            <a:ext cx="2514600" cy="1200329"/>
          </a:xfrm>
          <a:prstGeom prst="rect">
            <a:avLst/>
          </a:prstGeom>
          <a:noFill/>
        </p:spPr>
        <p:txBody>
          <a:bodyPr wrap="square" rtlCol="0">
            <a:spAutoFit/>
          </a:bodyPr>
          <a:lstStyle/>
          <a:p>
            <a:pPr algn="ctr"/>
            <a:r>
              <a:rPr lang="en-GB" b="1" dirty="0"/>
              <a:t>So we can stepwise develop our solution from a starting point </a:t>
            </a:r>
          </a:p>
          <a:p>
            <a:pPr algn="ctr"/>
            <a:r>
              <a:rPr lang="en-GB" b="1" dirty="0"/>
              <a:t>x</a:t>
            </a:r>
            <a:r>
              <a:rPr lang="en-GB" b="1" baseline="-25000" dirty="0"/>
              <a:t>0</a:t>
            </a:r>
            <a:r>
              <a:rPr lang="en-GB" b="1" dirty="0"/>
              <a:t>, p</a:t>
            </a:r>
            <a:r>
              <a:rPr lang="en-GB" b="1" baseline="-25000" dirty="0"/>
              <a:t>0</a:t>
            </a:r>
          </a:p>
        </p:txBody>
      </p:sp>
    </p:spTree>
    <p:extLst>
      <p:ext uri="{BB962C8B-B14F-4D97-AF65-F5344CB8AC3E}">
        <p14:creationId xmlns:p14="http://schemas.microsoft.com/office/powerpoint/2010/main" val="1544029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17</a:t>
            </a:fld>
            <a:endParaRPr lang="en-US"/>
          </a:p>
        </p:txBody>
      </p:sp>
      <p:sp>
        <p:nvSpPr>
          <p:cNvPr id="4" name="TextBox 3"/>
          <p:cNvSpPr txBox="1"/>
          <p:nvPr/>
        </p:nvSpPr>
        <p:spPr>
          <a:xfrm>
            <a:off x="1905000" y="457200"/>
            <a:ext cx="5867400" cy="523220"/>
          </a:xfrm>
          <a:prstGeom prst="rect">
            <a:avLst/>
          </a:prstGeom>
          <a:noFill/>
        </p:spPr>
        <p:txBody>
          <a:bodyPr wrap="square" rtlCol="0">
            <a:spAutoFit/>
          </a:bodyPr>
          <a:lstStyle/>
          <a:p>
            <a:pPr algn="ctr"/>
            <a:r>
              <a:rPr lang="en-GB" sz="2800" dirty="0"/>
              <a:t>Harmonic oscillator (3a/3)</a:t>
            </a:r>
          </a:p>
        </p:txBody>
      </p:sp>
      <p:sp>
        <p:nvSpPr>
          <p:cNvPr id="5" name="TextBox 4"/>
          <p:cNvSpPr txBox="1"/>
          <p:nvPr/>
        </p:nvSpPr>
        <p:spPr>
          <a:xfrm>
            <a:off x="533400" y="1135082"/>
            <a:ext cx="8229600" cy="3693319"/>
          </a:xfrm>
          <a:prstGeom prst="rect">
            <a:avLst/>
          </a:prstGeom>
          <a:noFill/>
        </p:spPr>
        <p:txBody>
          <a:bodyPr wrap="square" rtlCol="0">
            <a:spAutoFit/>
          </a:bodyPr>
          <a:lstStyle/>
          <a:p>
            <a:r>
              <a:rPr lang="en-GB" dirty="0"/>
              <a:t>A little reminder of classical mechanics:</a:t>
            </a:r>
          </a:p>
          <a:p>
            <a:pPr marL="285750" indent="-285750">
              <a:buFontTx/>
              <a:buChar char="-"/>
            </a:pPr>
            <a:r>
              <a:rPr lang="en-GB" dirty="0"/>
              <a:t>Take a set of “canonical conjugate variables” (q, p in a single one dimensional case) </a:t>
            </a:r>
          </a:p>
          <a:p>
            <a:pPr marL="285750" indent="-285750">
              <a:buFontTx/>
              <a:buChar char="-"/>
            </a:pPr>
            <a:r>
              <a:rPr lang="en-GB" dirty="0"/>
              <a:t>q is called the generalized coordinate and p the generalized momentum</a:t>
            </a:r>
          </a:p>
          <a:p>
            <a:pPr marL="285750" indent="-285750">
              <a:buFontTx/>
              <a:buChar char="-"/>
            </a:pPr>
            <a:r>
              <a:rPr lang="en-GB" dirty="0"/>
              <a:t>Construct a function H, which satisfies the dynamical equations of the system:</a:t>
            </a:r>
          </a:p>
          <a:p>
            <a:endParaRPr lang="en-GB" dirty="0"/>
          </a:p>
          <a:p>
            <a:endParaRPr lang="en-GB" dirty="0"/>
          </a:p>
          <a:p>
            <a:endParaRPr lang="en-GB" dirty="0"/>
          </a:p>
          <a:p>
            <a:pPr marL="285750" indent="-285750">
              <a:buFontTx/>
              <a:buChar char="-"/>
            </a:pPr>
            <a:r>
              <a:rPr lang="en-GB" dirty="0"/>
              <a:t>H “= the Hamiltonian “ of the system is a constant of motion </a:t>
            </a:r>
            <a:br>
              <a:rPr lang="en-GB" dirty="0"/>
            </a:br>
            <a:r>
              <a:rPr lang="en-GB" dirty="0"/>
              <a:t>(= H does not explicitly depend on t) .</a:t>
            </a:r>
          </a:p>
          <a:p>
            <a:pPr marL="285750" indent="-285750">
              <a:buFontTx/>
              <a:buChar char="-"/>
            </a:pPr>
            <a:r>
              <a:rPr lang="en-GB" dirty="0"/>
              <a:t>The Hamiltonian of a system is the total energy of the system: H = T +V </a:t>
            </a:r>
            <a:br>
              <a:rPr lang="en-GB" dirty="0"/>
            </a:br>
            <a:r>
              <a:rPr lang="en-GB" dirty="0"/>
              <a:t>(sum of potential and kinetic energy)</a:t>
            </a:r>
          </a:p>
        </p:txBody>
      </p:sp>
      <mc:AlternateContent xmlns:mc="http://schemas.openxmlformats.org/markup-compatibility/2006" xmlns:a14="http://schemas.microsoft.com/office/drawing/2010/main">
        <mc:Choice Requires="a14">
          <p:sp>
            <p:nvSpPr>
              <p:cNvPr id="7" name="TextBox 6"/>
              <p:cNvSpPr txBox="1"/>
              <p:nvPr/>
            </p:nvSpPr>
            <p:spPr>
              <a:xfrm>
                <a:off x="2183596" y="2848433"/>
                <a:ext cx="1351204" cy="573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𝑞</m:t>
                          </m:r>
                        </m:num>
                        <m:den>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𝑡</m:t>
                          </m:r>
                        </m:den>
                      </m:f>
                      <m:r>
                        <a:rPr lang="en-GB" i="1" smtClean="0">
                          <a:latin typeface="Cambria Math" panose="02040503050406030204" pitchFamily="18" charset="0"/>
                        </a:rPr>
                        <m:t>=</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𝑞</m:t>
                          </m:r>
                        </m:e>
                      </m:acc>
                      <m:r>
                        <a:rPr lang="en-GB" b="0" i="1" smtClean="0">
                          <a:latin typeface="Cambria Math" panose="02040503050406030204" pitchFamily="18" charset="0"/>
                        </a:rPr>
                        <m:t>=</m:t>
                      </m:r>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𝐻</m:t>
                          </m:r>
                        </m:num>
                        <m:den>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den>
                      </m:f>
                    </m:oMath>
                  </m:oMathPara>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2183596" y="2848433"/>
                <a:ext cx="1351204" cy="573362"/>
              </a:xfrm>
              <a:prstGeom prst="rect">
                <a:avLst/>
              </a:prstGeom>
              <a:blipFill rotWithShape="0">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706470" y="2848433"/>
                <a:ext cx="1556067" cy="573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𝑝</m:t>
                          </m:r>
                        </m:num>
                        <m:den>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𝑡</m:t>
                          </m:r>
                        </m:den>
                      </m:f>
                      <m:r>
                        <a:rPr lang="en-GB" i="1" smtClean="0">
                          <a:latin typeface="Cambria Math" panose="02040503050406030204" pitchFamily="18" charset="0"/>
                        </a:rPr>
                        <m:t>=</m:t>
                      </m:r>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𝑝</m:t>
                          </m:r>
                        </m:e>
                      </m:acc>
                      <m:r>
                        <a:rPr lang="en-GB" b="0" i="1" smtClean="0">
                          <a:latin typeface="Cambria Math" panose="02040503050406030204" pitchFamily="18" charset="0"/>
                        </a:rPr>
                        <m:t>=−</m:t>
                      </m:r>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𝐻</m:t>
                          </m:r>
                        </m:num>
                        <m:den>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𝑞</m:t>
                          </m:r>
                        </m:den>
                      </m:f>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4706470" y="2848433"/>
                <a:ext cx="1556067" cy="573362"/>
              </a:xfrm>
              <a:prstGeom prst="rect">
                <a:avLst/>
              </a:prstGeom>
              <a:blipFill rotWithShape="0">
                <a:blip r:embed="rId3"/>
                <a:stretch>
                  <a:fillRect/>
                </a:stretch>
              </a:blipFill>
            </p:spPr>
            <p:txBody>
              <a:bodyPr/>
              <a:lstStyle/>
              <a:p>
                <a:r>
                  <a:rPr lang="en-GB">
                    <a:noFill/>
                  </a:rPr>
                  <a:t> </a:t>
                </a:r>
              </a:p>
            </p:txBody>
          </p:sp>
        </mc:Fallback>
      </mc:AlternateContent>
      <p:sp>
        <p:nvSpPr>
          <p:cNvPr id="9" name="TextBox 8"/>
          <p:cNvSpPr txBox="1"/>
          <p:nvPr/>
        </p:nvSpPr>
        <p:spPr>
          <a:xfrm>
            <a:off x="3831280" y="2950448"/>
            <a:ext cx="591829" cy="369332"/>
          </a:xfrm>
          <a:prstGeom prst="rect">
            <a:avLst/>
          </a:prstGeom>
          <a:noFill/>
        </p:spPr>
        <p:txBody>
          <a:bodyPr wrap="none" rtlCol="0">
            <a:spAutoFit/>
          </a:bodyPr>
          <a:lstStyle/>
          <a:p>
            <a:r>
              <a:rPr lang="en-GB" dirty="0"/>
              <a:t>and </a:t>
            </a:r>
          </a:p>
        </p:txBody>
      </p:sp>
      <p:pic>
        <p:nvPicPr>
          <p:cNvPr id="10" name="Picture 9"/>
          <p:cNvPicPr>
            <a:picLocks noChangeAspect="1"/>
          </p:cNvPicPr>
          <p:nvPr/>
        </p:nvPicPr>
        <p:blipFill>
          <a:blip r:embed="rId4"/>
          <a:stretch>
            <a:fillRect/>
          </a:stretch>
        </p:blipFill>
        <p:spPr>
          <a:xfrm>
            <a:off x="4876800" y="4940320"/>
            <a:ext cx="3731464" cy="1224918"/>
          </a:xfrm>
          <a:prstGeom prst="rect">
            <a:avLst/>
          </a:prstGeom>
        </p:spPr>
      </p:pic>
      <p:sp>
        <p:nvSpPr>
          <p:cNvPr id="6" name="TextBox 5"/>
          <p:cNvSpPr txBox="1"/>
          <p:nvPr/>
        </p:nvSpPr>
        <p:spPr>
          <a:xfrm>
            <a:off x="4072467" y="5272581"/>
            <a:ext cx="914400" cy="369332"/>
          </a:xfrm>
          <a:prstGeom prst="rect">
            <a:avLst/>
          </a:prstGeom>
          <a:noFill/>
        </p:spPr>
        <p:txBody>
          <a:bodyPr wrap="square" rtlCol="0">
            <a:spAutoFit/>
          </a:bodyPr>
          <a:lstStyle/>
          <a:p>
            <a:r>
              <a:rPr lang="en-GB" dirty="0"/>
              <a:t>Proof:</a:t>
            </a:r>
          </a:p>
        </p:txBody>
      </p:sp>
      <p:sp>
        <p:nvSpPr>
          <p:cNvPr id="11" name="TextBox 10"/>
          <p:cNvSpPr txBox="1"/>
          <p:nvPr/>
        </p:nvSpPr>
        <p:spPr>
          <a:xfrm>
            <a:off x="5574994" y="6217850"/>
            <a:ext cx="3111806" cy="246221"/>
          </a:xfrm>
          <a:prstGeom prst="rect">
            <a:avLst/>
          </a:prstGeom>
          <a:noFill/>
        </p:spPr>
        <p:txBody>
          <a:bodyPr wrap="square" rtlCol="0">
            <a:spAutoFit/>
          </a:bodyPr>
          <a:lstStyle/>
          <a:p>
            <a:r>
              <a:rPr lang="en-GB" sz="1000" dirty="0">
                <a:solidFill>
                  <a:srgbClr val="FF0000"/>
                </a:solidFill>
              </a:rPr>
              <a:t>Used x instead of q just to test your attention</a:t>
            </a:r>
          </a:p>
        </p:txBody>
      </p:sp>
    </p:spTree>
    <p:extLst>
      <p:ext uri="{BB962C8B-B14F-4D97-AF65-F5344CB8AC3E}">
        <p14:creationId xmlns:p14="http://schemas.microsoft.com/office/powerpoint/2010/main" val="2612583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18</a:t>
            </a:fld>
            <a:endParaRPr lang="en-US"/>
          </a:p>
        </p:txBody>
      </p:sp>
      <p:sp>
        <p:nvSpPr>
          <p:cNvPr id="4" name="TextBox 3"/>
          <p:cNvSpPr txBox="1"/>
          <p:nvPr/>
        </p:nvSpPr>
        <p:spPr>
          <a:xfrm>
            <a:off x="1905000" y="457200"/>
            <a:ext cx="5867400" cy="523220"/>
          </a:xfrm>
          <a:prstGeom prst="rect">
            <a:avLst/>
          </a:prstGeom>
          <a:noFill/>
        </p:spPr>
        <p:txBody>
          <a:bodyPr wrap="square" rtlCol="0">
            <a:spAutoFit/>
          </a:bodyPr>
          <a:lstStyle/>
          <a:p>
            <a:pPr algn="ctr"/>
            <a:r>
              <a:rPr lang="en-GB" sz="2800" dirty="0"/>
              <a:t>Harmonic oscillator (3b/3)</a:t>
            </a:r>
          </a:p>
        </p:txBody>
      </p:sp>
      <p:sp>
        <p:nvSpPr>
          <p:cNvPr id="6" name="TextBox 5"/>
          <p:cNvSpPr txBox="1"/>
          <p:nvPr/>
        </p:nvSpPr>
        <p:spPr>
          <a:xfrm>
            <a:off x="838200" y="1513002"/>
            <a:ext cx="7239000" cy="2862322"/>
          </a:xfrm>
          <a:prstGeom prst="rect">
            <a:avLst/>
          </a:prstGeom>
          <a:noFill/>
        </p:spPr>
        <p:txBody>
          <a:bodyPr wrap="square" rtlCol="0">
            <a:spAutoFit/>
          </a:bodyPr>
          <a:lstStyle/>
          <a:p>
            <a:r>
              <a:rPr lang="en-GB" dirty="0"/>
              <a:t>This leads immediately to the question:</a:t>
            </a:r>
            <a:br>
              <a:rPr lang="en-GB" dirty="0"/>
            </a:br>
            <a:r>
              <a:rPr lang="en-GB" dirty="0"/>
              <a:t>What are canonically conjugate variables?</a:t>
            </a:r>
            <a:br>
              <a:rPr lang="en-GB" dirty="0"/>
            </a:br>
            <a:br>
              <a:rPr lang="en-GB" dirty="0"/>
            </a:br>
            <a:r>
              <a:rPr lang="en-GB" dirty="0"/>
              <a:t>Short answer:</a:t>
            </a:r>
            <a:br>
              <a:rPr lang="en-GB" dirty="0"/>
            </a:br>
            <a:r>
              <a:rPr lang="en-GB" dirty="0">
                <a:solidFill>
                  <a:srgbClr val="7030A0"/>
                </a:solidFill>
              </a:rPr>
              <a:t>Several combinations are possible, the most relevant for us are</a:t>
            </a:r>
            <a:br>
              <a:rPr lang="en-GB" dirty="0">
                <a:solidFill>
                  <a:srgbClr val="7030A0"/>
                </a:solidFill>
              </a:rPr>
            </a:br>
            <a:r>
              <a:rPr lang="en-GB" dirty="0">
                <a:solidFill>
                  <a:srgbClr val="7030A0"/>
                </a:solidFill>
              </a:rPr>
              <a:t>- x (space) and p (momentum)  </a:t>
            </a:r>
            <a:br>
              <a:rPr lang="en-GB" dirty="0">
                <a:solidFill>
                  <a:srgbClr val="7030A0"/>
                </a:solidFill>
              </a:rPr>
            </a:br>
            <a:r>
              <a:rPr lang="en-GB" dirty="0">
                <a:solidFill>
                  <a:srgbClr val="7030A0"/>
                </a:solidFill>
              </a:rPr>
              <a:t>- E (energy) and t (time).</a:t>
            </a:r>
          </a:p>
          <a:p>
            <a:r>
              <a:rPr lang="en-GB" dirty="0">
                <a:solidFill>
                  <a:srgbClr val="7030A0"/>
                </a:solidFill>
              </a:rPr>
              <a:t>We can learn most of the physics, when we construct quantities from these canonical variables, which are constants of motion (energy, action…)</a:t>
            </a:r>
            <a:br>
              <a:rPr lang="en-GB" dirty="0">
                <a:solidFill>
                  <a:srgbClr val="7030A0"/>
                </a:solidFill>
              </a:rPr>
            </a:br>
            <a:endParaRPr lang="en-GB" dirty="0">
              <a:solidFill>
                <a:srgbClr val="7030A0"/>
              </a:solidFill>
            </a:endParaRPr>
          </a:p>
        </p:txBody>
      </p:sp>
      <p:sp>
        <p:nvSpPr>
          <p:cNvPr id="5" name="TextBox 4"/>
          <p:cNvSpPr txBox="1"/>
          <p:nvPr/>
        </p:nvSpPr>
        <p:spPr>
          <a:xfrm>
            <a:off x="838200" y="4644045"/>
            <a:ext cx="7239000" cy="2123658"/>
          </a:xfrm>
          <a:prstGeom prst="rect">
            <a:avLst/>
          </a:prstGeom>
          <a:noFill/>
        </p:spPr>
        <p:txBody>
          <a:bodyPr wrap="square" rtlCol="0">
            <a:spAutoFit/>
          </a:bodyPr>
          <a:lstStyle/>
          <a:p>
            <a:r>
              <a:rPr lang="en-GB" sz="1200" dirty="0"/>
              <a:t>* Hint to a more complete answer:</a:t>
            </a:r>
          </a:p>
          <a:p>
            <a:pPr marL="171450" indent="-171450">
              <a:buFontTx/>
              <a:buChar char="-"/>
            </a:pPr>
            <a:r>
              <a:rPr lang="en-GB" sz="1200" dirty="0"/>
              <a:t>Describe the particle motion by a Lagrange function of </a:t>
            </a:r>
            <a:r>
              <a:rPr lang="en-GB" sz="1200" b="1" dirty="0">
                <a:solidFill>
                  <a:srgbClr val="7030A0"/>
                </a:solidFill>
              </a:rPr>
              <a:t>generalized coordinates </a:t>
            </a:r>
            <a:r>
              <a:rPr lang="en-GB" sz="1200" dirty="0"/>
              <a:t>and </a:t>
            </a:r>
            <a:r>
              <a:rPr lang="en-GB" sz="1200" b="1" dirty="0">
                <a:solidFill>
                  <a:srgbClr val="7030A0"/>
                </a:solidFill>
              </a:rPr>
              <a:t>generalized velocities </a:t>
            </a:r>
            <a:r>
              <a:rPr lang="en-GB" sz="1200" dirty="0"/>
              <a:t>and time.</a:t>
            </a:r>
            <a:br>
              <a:rPr lang="en-GB" sz="1200" dirty="0"/>
            </a:br>
            <a:r>
              <a:rPr lang="en-GB" sz="1200" dirty="0"/>
              <a:t>- define an action variable and assume that nature is made such that the action between any two points of particle motion is stationary</a:t>
            </a:r>
          </a:p>
          <a:p>
            <a:pPr marL="171450" indent="-171450">
              <a:buFontTx/>
              <a:buChar char="-"/>
            </a:pPr>
            <a:r>
              <a:rPr lang="en-GB" sz="1200" dirty="0"/>
              <a:t>This is fulfilled for Lagrange functions satisfying the Euler-Lagrange equation</a:t>
            </a:r>
          </a:p>
          <a:p>
            <a:pPr marL="171450" indent="-171450">
              <a:buFontTx/>
              <a:buChar char="-"/>
            </a:pPr>
            <a:r>
              <a:rPr lang="en-GB" sz="1200" dirty="0"/>
              <a:t>And this leads finally to the definition of </a:t>
            </a:r>
            <a:r>
              <a:rPr lang="en-GB" sz="1200" b="1" dirty="0">
                <a:solidFill>
                  <a:srgbClr val="7030A0"/>
                </a:solidFill>
              </a:rPr>
              <a:t>generalized momenta </a:t>
            </a:r>
            <a:r>
              <a:rPr lang="en-GB" sz="1200" dirty="0"/>
              <a:t>instead of </a:t>
            </a:r>
            <a:r>
              <a:rPr lang="en-GB" sz="1200" b="1" dirty="0">
                <a:solidFill>
                  <a:srgbClr val="7030A0"/>
                </a:solidFill>
              </a:rPr>
              <a:t>generalized velocities</a:t>
            </a:r>
            <a:r>
              <a:rPr lang="en-GB" sz="1200" dirty="0"/>
              <a:t>, the definition of the Hamiltonian function and then to the two equations of motion as shown on the last slide.</a:t>
            </a:r>
          </a:p>
          <a:p>
            <a:pPr marL="171450" indent="-171450">
              <a:buFontTx/>
              <a:buChar char="-"/>
            </a:pPr>
            <a:endParaRPr lang="en-GB" sz="1200" dirty="0"/>
          </a:p>
          <a:p>
            <a:endParaRPr lang="en-GB" sz="1200" dirty="0"/>
          </a:p>
          <a:p>
            <a:endParaRPr lang="en-GB" sz="1200" dirty="0"/>
          </a:p>
        </p:txBody>
      </p:sp>
    </p:spTree>
    <p:extLst>
      <p:ext uri="{BB962C8B-B14F-4D97-AF65-F5344CB8AC3E}">
        <p14:creationId xmlns:p14="http://schemas.microsoft.com/office/powerpoint/2010/main" val="2988619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19</a:t>
            </a:fld>
            <a:endParaRPr lang="en-US" dirty="0"/>
          </a:p>
        </p:txBody>
      </p:sp>
      <p:sp>
        <p:nvSpPr>
          <p:cNvPr id="4" name="TextBox 3"/>
          <p:cNvSpPr txBox="1"/>
          <p:nvPr/>
        </p:nvSpPr>
        <p:spPr>
          <a:xfrm>
            <a:off x="1905000" y="457200"/>
            <a:ext cx="5867400" cy="523220"/>
          </a:xfrm>
          <a:prstGeom prst="rect">
            <a:avLst/>
          </a:prstGeom>
          <a:noFill/>
        </p:spPr>
        <p:txBody>
          <a:bodyPr wrap="square" rtlCol="0">
            <a:spAutoFit/>
          </a:bodyPr>
          <a:lstStyle/>
          <a:p>
            <a:pPr algn="ctr"/>
            <a:r>
              <a:rPr lang="en-GB" sz="2800" dirty="0"/>
              <a:t>Harmonic oscillator (3c/3)</a:t>
            </a:r>
          </a:p>
        </p:txBody>
      </p:sp>
      <p:sp>
        <p:nvSpPr>
          <p:cNvPr id="5" name="TextBox 4"/>
          <p:cNvSpPr txBox="1"/>
          <p:nvPr/>
        </p:nvSpPr>
        <p:spPr>
          <a:xfrm>
            <a:off x="685800" y="1371600"/>
            <a:ext cx="4424198" cy="369332"/>
          </a:xfrm>
          <a:prstGeom prst="rect">
            <a:avLst/>
          </a:prstGeom>
          <a:solidFill>
            <a:schemeClr val="accent1"/>
          </a:solidFill>
        </p:spPr>
        <p:txBody>
          <a:bodyPr wrap="square" rtlCol="0">
            <a:spAutoFit/>
          </a:bodyPr>
          <a:lstStyle/>
          <a:p>
            <a:r>
              <a:rPr lang="en-GB" dirty="0">
                <a:solidFill>
                  <a:schemeClr val="bg1"/>
                </a:solidFill>
              </a:rPr>
              <a:t>Back to our Example: Mass-spring system</a:t>
            </a:r>
          </a:p>
        </p:txBody>
      </p:sp>
      <mc:AlternateContent xmlns:mc="http://schemas.openxmlformats.org/markup-compatibility/2006" xmlns:a14="http://schemas.microsoft.com/office/drawing/2010/main">
        <mc:Choice Requires="a14">
          <p:sp>
            <p:nvSpPr>
              <p:cNvPr id="7" name="TextBox 6"/>
              <p:cNvSpPr txBox="1"/>
              <p:nvPr/>
            </p:nvSpPr>
            <p:spPr>
              <a:xfrm>
                <a:off x="838200" y="1981200"/>
                <a:ext cx="2819400" cy="431849"/>
              </a:xfrm>
              <a:prstGeom prst="rect">
                <a:avLst/>
              </a:prstGeom>
              <a:noFill/>
            </p:spPr>
            <p:txBody>
              <a:bodyPr wrap="square" lIns="0" tIns="0" rIns="0" bIns="0" rtlCol="0">
                <a:spAutoFit/>
              </a:bodyPr>
              <a:lstStyle/>
              <a:p>
                <a14:m>
                  <m:oMath xmlns:m="http://schemas.openxmlformats.org/officeDocument/2006/math">
                    <m:r>
                      <a:rPr lang="en-GB" b="0" i="1" smtClean="0">
                        <a:latin typeface="Cambria Math" panose="02040503050406030204" pitchFamily="18" charset="0"/>
                      </a:rPr>
                      <m:t>𝐻</m:t>
                    </m:r>
                    <m:r>
                      <a:rPr lang="en-GB" b="0" i="1" smtClean="0">
                        <a:latin typeface="Cambria Math" panose="02040503050406030204" pitchFamily="18" charset="0"/>
                      </a:rPr>
                      <m:t>=</m:t>
                    </m:r>
                    <m:r>
                      <a:rPr lang="en-GB" b="0" i="1" smtClean="0">
                        <a:latin typeface="Cambria Math" panose="02040503050406030204" pitchFamily="18" charset="0"/>
                      </a:rPr>
                      <m:t>𝑇</m:t>
                    </m:r>
                    <m:r>
                      <a:rPr lang="en-GB" b="0" i="1" smtClean="0">
                        <a:latin typeface="Cambria Math" panose="02040503050406030204" pitchFamily="18" charset="0"/>
                      </a:rPr>
                      <m:t>+</m:t>
                    </m:r>
                    <m:r>
                      <a:rPr lang="en-GB" b="0" i="1" smtClean="0">
                        <a:latin typeface="Cambria Math" panose="02040503050406030204" pitchFamily="18" charset="0"/>
                      </a:rPr>
                      <m:t>𝑉</m:t>
                    </m:r>
                    <m:r>
                      <a:rPr lang="en-GB" b="0" i="1" smtClean="0">
                        <a:latin typeface="Cambria Math" panose="02040503050406030204" pitchFamily="18" charset="0"/>
                      </a:rPr>
                      <m:t>= </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oMath>
                </a14:m>
                <a:r>
                  <a:rPr lang="en-GB" dirty="0"/>
                  <a:t> k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𝑥</m:t>
                        </m:r>
                      </m:e>
                      <m:sup>
                        <m:r>
                          <a:rPr lang="en-GB" b="0" i="1" smtClean="0">
                            <a:latin typeface="Cambria Math" panose="02040503050406030204" pitchFamily="18" charset="0"/>
                          </a:rPr>
                          <m:t>2</m:t>
                        </m:r>
                      </m:sup>
                    </m:sSup>
                  </m:oMath>
                </a14:m>
                <a:r>
                  <a:rPr lang="en-GB" dirty="0"/>
                  <a:t>+ </a:t>
                </a:r>
                <a14:m>
                  <m:oMath xmlns:m="http://schemas.openxmlformats.org/officeDocument/2006/math">
                    <m:f>
                      <m:fPr>
                        <m:ctrlPr>
                          <a:rPr lang="en-GB" i="1" smtClean="0">
                            <a:latin typeface="Cambria Math" panose="02040503050406030204" pitchFamily="18" charset="0"/>
                          </a:rPr>
                        </m:ctrlPr>
                      </m:fPr>
                      <m:num>
                        <m:sSup>
                          <m:sSupPr>
                            <m:ctrlPr>
                              <a:rPr lang="en-GB" i="1" smtClean="0">
                                <a:latin typeface="Cambria Math" panose="02040503050406030204" pitchFamily="18" charset="0"/>
                              </a:rPr>
                            </m:ctrlPr>
                          </m:sSupPr>
                          <m:e>
                            <m:r>
                              <a:rPr lang="en-GB" b="0" i="1" smtClean="0">
                                <a:latin typeface="Cambria Math" panose="02040503050406030204" pitchFamily="18" charset="0"/>
                              </a:rPr>
                              <m:t>𝑝</m:t>
                            </m:r>
                          </m:e>
                          <m:sup>
                            <m:r>
                              <a:rPr lang="en-GB" b="0" i="1" smtClean="0">
                                <a:latin typeface="Cambria Math" panose="02040503050406030204" pitchFamily="18" charset="0"/>
                              </a:rPr>
                              <m:t>2</m:t>
                            </m:r>
                          </m:sup>
                        </m:sSup>
                      </m:num>
                      <m:den>
                        <m:r>
                          <a:rPr lang="en-GB" b="0" i="1" smtClean="0">
                            <a:latin typeface="Cambria Math" panose="02040503050406030204" pitchFamily="18" charset="0"/>
                          </a:rPr>
                          <m:t>2</m:t>
                        </m:r>
                        <m:r>
                          <a:rPr lang="en-GB" b="0" i="1" smtClean="0">
                            <a:latin typeface="Cambria Math" panose="02040503050406030204" pitchFamily="18" charset="0"/>
                          </a:rPr>
                          <m:t>𝑚</m:t>
                        </m:r>
                      </m:den>
                    </m:f>
                  </m:oMath>
                </a14:m>
                <a:r>
                  <a:rPr lang="en-GB" dirty="0"/>
                  <a:t>= E</a:t>
                </a:r>
              </a:p>
            </p:txBody>
          </p:sp>
        </mc:Choice>
        <mc:Fallback xmlns="">
          <p:sp>
            <p:nvSpPr>
              <p:cNvPr id="7" name="TextBox 6"/>
              <p:cNvSpPr txBox="1">
                <a:spLocks noRot="1" noChangeAspect="1" noMove="1" noResize="1" noEditPoints="1" noAdjustHandles="1" noChangeArrowheads="1" noChangeShapeType="1" noTextEdit="1"/>
              </p:cNvSpPr>
              <p:nvPr/>
            </p:nvSpPr>
            <p:spPr>
              <a:xfrm>
                <a:off x="838200" y="1981200"/>
                <a:ext cx="2819400" cy="431849"/>
              </a:xfrm>
              <a:prstGeom prst="rect">
                <a:avLst/>
              </a:prstGeom>
              <a:blipFill rotWithShape="0">
                <a:blip r:embed="rId2"/>
                <a:stretch>
                  <a:fillRect b="-18310"/>
                </a:stretch>
              </a:blipFill>
            </p:spPr>
            <p:txBody>
              <a:bodyPr/>
              <a:lstStyle/>
              <a:p>
                <a:r>
                  <a:rPr lang="en-GB">
                    <a:noFill/>
                  </a:rPr>
                  <a:t> </a:t>
                </a:r>
              </a:p>
            </p:txBody>
          </p:sp>
        </mc:Fallback>
      </mc:AlternateContent>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3454" y="1140473"/>
            <a:ext cx="2711669" cy="152531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3282572"/>
            <a:ext cx="3210064" cy="2433476"/>
          </a:xfrm>
          <a:prstGeom prst="rect">
            <a:avLst/>
          </a:prstGeom>
        </p:spPr>
      </p:pic>
      <p:sp>
        <p:nvSpPr>
          <p:cNvPr id="10" name="TextBox 9"/>
          <p:cNvSpPr txBox="1"/>
          <p:nvPr/>
        </p:nvSpPr>
        <p:spPr>
          <a:xfrm>
            <a:off x="533400" y="2688341"/>
            <a:ext cx="5181600" cy="307777"/>
          </a:xfrm>
          <a:prstGeom prst="rect">
            <a:avLst/>
          </a:prstGeom>
          <a:noFill/>
        </p:spPr>
        <p:txBody>
          <a:bodyPr wrap="square" rtlCol="0">
            <a:spAutoFit/>
          </a:bodyPr>
          <a:lstStyle/>
          <a:p>
            <a:r>
              <a:rPr lang="en-GB" sz="1400" dirty="0"/>
              <a:t>Hamiltonian formalism to obtain the equations of motion:</a:t>
            </a:r>
          </a:p>
        </p:txBody>
      </p:sp>
      <mc:AlternateContent xmlns:mc="http://schemas.openxmlformats.org/markup-compatibility/2006" xmlns:a14="http://schemas.microsoft.com/office/drawing/2010/main">
        <mc:Choice Requires="a14">
          <p:sp>
            <p:nvSpPr>
              <p:cNvPr id="13" name="TextBox 12"/>
              <p:cNvSpPr txBox="1"/>
              <p:nvPr/>
            </p:nvSpPr>
            <p:spPr>
              <a:xfrm>
                <a:off x="600352" y="3035043"/>
                <a:ext cx="3351280" cy="437684"/>
              </a:xfrm>
              <a:prstGeom prst="rect">
                <a:avLst/>
              </a:prstGeom>
              <a:noFill/>
            </p:spPr>
            <p:txBody>
              <a:bodyPr wrap="square" lIns="0" tIns="0" rIns="0" bIns="0" rtlCol="0">
                <a:spAutoFit/>
              </a:bodyPr>
              <a:lstStyle/>
              <a:p>
                <a14:m>
                  <m:oMath xmlns:m="http://schemas.openxmlformats.org/officeDocument/2006/math">
                    <m:f>
                      <m:fPr>
                        <m:ctrlPr>
                          <a:rPr lang="en-GB" i="1" smtClean="0">
                            <a:latin typeface="Cambria Math" panose="02040503050406030204" pitchFamily="18" charset="0"/>
                          </a:rPr>
                        </m:ctrlPr>
                      </m:fPr>
                      <m:num>
                        <m:r>
                          <a:rPr lang="el-GR" i="1" smtClean="0">
                            <a:latin typeface="Cambria Math" panose="02040503050406030204" pitchFamily="18" charset="0"/>
                          </a:rPr>
                          <m:t>𝛿</m:t>
                        </m:r>
                        <m:r>
                          <a:rPr lang="en-GB" b="0" i="1" smtClean="0">
                            <a:latin typeface="Cambria Math" panose="02040503050406030204" pitchFamily="18" charset="0"/>
                          </a:rPr>
                          <m:t>𝑥</m:t>
                        </m:r>
                      </m:num>
                      <m:den>
                        <m:r>
                          <a:rPr lang="el-GR" i="1" smtClean="0">
                            <a:latin typeface="Cambria Math" panose="02040503050406030204" pitchFamily="18" charset="0"/>
                          </a:rPr>
                          <m:t>𝛿</m:t>
                        </m:r>
                        <m:r>
                          <a:rPr lang="en-GB" b="0" i="1" smtClean="0">
                            <a:latin typeface="Cambria Math" panose="02040503050406030204" pitchFamily="18" charset="0"/>
                          </a:rPr>
                          <m:t>𝑡</m:t>
                        </m:r>
                      </m:den>
                    </m:f>
                    <m:r>
                      <a:rPr lang="en-GB" i="1" smtClean="0">
                        <a:latin typeface="Cambria Math" panose="02040503050406030204" pitchFamily="18" charset="0"/>
                      </a:rPr>
                      <m:t>=</m:t>
                    </m:r>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𝑥</m:t>
                        </m:r>
                      </m:e>
                    </m:acc>
                    <m:r>
                      <a:rPr lang="en-GB" b="0" i="1" smtClean="0">
                        <a:latin typeface="Cambria Math" panose="02040503050406030204" pitchFamily="18" charset="0"/>
                      </a:rPr>
                      <m:t>=</m:t>
                    </m:r>
                    <m:f>
                      <m:fPr>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𝐻</m:t>
                        </m:r>
                      </m:num>
                      <m:den>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den>
                    </m:f>
                  </m:oMath>
                </a14:m>
                <a:r>
                  <a:rPr lang="en-GB" dirty="0"/>
                  <a:t> =</a:t>
                </a:r>
                <a14:m>
                  <m:oMath xmlns:m="http://schemas.openxmlformats.org/officeDocument/2006/math">
                    <m:f>
                      <m:fPr>
                        <m:ctrlPr>
                          <a:rPr lang="en-GB" i="1" dirty="0" smtClean="0">
                            <a:latin typeface="Cambria Math" panose="02040503050406030204" pitchFamily="18" charset="0"/>
                          </a:rPr>
                        </m:ctrlPr>
                      </m:fPr>
                      <m:num>
                        <m:r>
                          <a:rPr lang="en-GB" b="0" i="1" dirty="0" smtClean="0">
                            <a:latin typeface="Cambria Math" panose="02040503050406030204" pitchFamily="18" charset="0"/>
                          </a:rPr>
                          <m:t>𝑝</m:t>
                        </m:r>
                      </m:num>
                      <m:den>
                        <m:r>
                          <a:rPr lang="en-GB" b="0" i="1" dirty="0" smtClean="0">
                            <a:latin typeface="Cambria Math" panose="02040503050406030204" pitchFamily="18" charset="0"/>
                          </a:rPr>
                          <m:t>𝑚</m:t>
                        </m:r>
                      </m:den>
                    </m:f>
                  </m:oMath>
                </a14:m>
                <a:r>
                  <a:rPr lang="en-GB" dirty="0"/>
                  <a:t> or p=m</a:t>
                </a:r>
                <a14:m>
                  <m:oMath xmlns:m="http://schemas.openxmlformats.org/officeDocument/2006/math">
                    <m:acc>
                      <m:accPr>
                        <m:chr m:val="̇"/>
                        <m:ctrlPr>
                          <a:rPr lang="en-GB" i="1" smtClean="0">
                            <a:latin typeface="Cambria Math" panose="02040503050406030204" pitchFamily="18" charset="0"/>
                          </a:rPr>
                        </m:ctrlPr>
                      </m:accPr>
                      <m:e>
                        <m:r>
                          <a:rPr lang="en-GB" b="0" i="1" smtClean="0">
                            <a:latin typeface="Cambria Math" panose="02040503050406030204" pitchFamily="18" charset="0"/>
                          </a:rPr>
                          <m:t>𝑥</m:t>
                        </m:r>
                      </m:e>
                    </m:acc>
                  </m:oMath>
                </a14:m>
                <a:r>
                  <a:rPr lang="en-GB" dirty="0"/>
                  <a:t> = mv</a:t>
                </a:r>
              </a:p>
            </p:txBody>
          </p:sp>
        </mc:Choice>
        <mc:Fallback xmlns="">
          <p:sp>
            <p:nvSpPr>
              <p:cNvPr id="13" name="TextBox 12"/>
              <p:cNvSpPr txBox="1">
                <a:spLocks noRot="1" noChangeAspect="1" noMove="1" noResize="1" noEditPoints="1" noAdjustHandles="1" noChangeArrowheads="1" noChangeShapeType="1" noTextEdit="1"/>
              </p:cNvSpPr>
              <p:nvPr/>
            </p:nvSpPr>
            <p:spPr>
              <a:xfrm>
                <a:off x="600352" y="3035043"/>
                <a:ext cx="3351280" cy="437684"/>
              </a:xfrm>
              <a:prstGeom prst="rect">
                <a:avLst/>
              </a:prstGeom>
              <a:blipFill rotWithShape="0">
                <a:blip r:embed="rId5"/>
                <a:stretch>
                  <a:fillRect l="-1818" t="-1389" b="-125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15007" y="3511652"/>
                <a:ext cx="2069541" cy="499560"/>
              </a:xfrm>
              <a:prstGeom prst="rect">
                <a:avLst/>
              </a:prstGeom>
            </p:spPr>
            <p:txBody>
              <a:bodyPr wrap="none">
                <a:spAutoFit/>
              </a:bodyPr>
              <a:lstStyle/>
              <a:p>
                <a:pPr lvl="0"/>
                <a14:m>
                  <m:oMath xmlns:m="http://schemas.openxmlformats.org/officeDocument/2006/math">
                    <m:f>
                      <m:fPr>
                        <m:ctrlPr>
                          <a:rPr lang="en-GB" i="1" smtClean="0">
                            <a:solidFill>
                              <a:prstClr val="black"/>
                            </a:solidFill>
                            <a:latin typeface="Cambria Math" panose="02040503050406030204" pitchFamily="18" charset="0"/>
                          </a:rPr>
                        </m:ctrlPr>
                      </m:fPr>
                      <m:num>
                        <m:r>
                          <a:rPr lang="el-GR" i="1">
                            <a:solidFill>
                              <a:prstClr val="black"/>
                            </a:solidFill>
                            <a:latin typeface="Cambria Math" panose="02040503050406030204" pitchFamily="18" charset="0"/>
                          </a:rPr>
                          <m:t>𝛿</m:t>
                        </m:r>
                        <m:r>
                          <a:rPr lang="en-GB" i="1">
                            <a:solidFill>
                              <a:prstClr val="black"/>
                            </a:solidFill>
                            <a:latin typeface="Cambria Math" panose="02040503050406030204" pitchFamily="18" charset="0"/>
                          </a:rPr>
                          <m:t>𝑝</m:t>
                        </m:r>
                      </m:num>
                      <m:den>
                        <m:r>
                          <a:rPr lang="el-GR" i="1">
                            <a:solidFill>
                              <a:prstClr val="black"/>
                            </a:solidFill>
                            <a:latin typeface="Cambria Math" panose="02040503050406030204" pitchFamily="18" charset="0"/>
                          </a:rPr>
                          <m:t>𝛿</m:t>
                        </m:r>
                        <m:r>
                          <a:rPr lang="en-GB" i="1">
                            <a:solidFill>
                              <a:prstClr val="black"/>
                            </a:solidFill>
                            <a:latin typeface="Cambria Math" panose="02040503050406030204" pitchFamily="18" charset="0"/>
                          </a:rPr>
                          <m:t>𝑡</m:t>
                        </m:r>
                      </m:den>
                    </m:f>
                    <m:r>
                      <a:rPr lang="en-GB" i="1">
                        <a:solidFill>
                          <a:prstClr val="black"/>
                        </a:solidFill>
                        <a:latin typeface="Cambria Math" panose="02040503050406030204" pitchFamily="18" charset="0"/>
                      </a:rPr>
                      <m:t>=</m:t>
                    </m:r>
                    <m:acc>
                      <m:accPr>
                        <m:chr m:val="̇"/>
                        <m:ctrlPr>
                          <a:rPr lang="en-GB" i="1">
                            <a:solidFill>
                              <a:prstClr val="black"/>
                            </a:solidFill>
                            <a:latin typeface="Cambria Math" panose="02040503050406030204" pitchFamily="18" charset="0"/>
                          </a:rPr>
                        </m:ctrlPr>
                      </m:accPr>
                      <m:e>
                        <m:r>
                          <a:rPr lang="en-GB" i="1">
                            <a:solidFill>
                              <a:prstClr val="black"/>
                            </a:solidFill>
                            <a:latin typeface="Cambria Math" panose="02040503050406030204" pitchFamily="18" charset="0"/>
                          </a:rPr>
                          <m:t>𝑝</m:t>
                        </m:r>
                      </m:e>
                    </m:acc>
                    <m:r>
                      <a:rPr lang="en-GB" i="1">
                        <a:solidFill>
                          <a:prstClr val="black"/>
                        </a:solidFill>
                        <a:latin typeface="Cambria Math" panose="02040503050406030204" pitchFamily="18" charset="0"/>
                      </a:rPr>
                      <m:t>=−</m:t>
                    </m:r>
                    <m:f>
                      <m:fPr>
                        <m:ctrlPr>
                          <a:rPr lang="en-GB" i="1">
                            <a:solidFill>
                              <a:prstClr val="black"/>
                            </a:solidFill>
                            <a:latin typeface="Cambria Math" panose="02040503050406030204" pitchFamily="18" charset="0"/>
                          </a:rPr>
                        </m:ctrlPr>
                      </m:fPr>
                      <m:num>
                        <m:r>
                          <a:rPr lang="en-GB" i="1">
                            <a:solidFill>
                              <a:prstClr val="black"/>
                            </a:solidFill>
                            <a:latin typeface="Cambria Math" panose="02040503050406030204" pitchFamily="18" charset="0"/>
                            <a:ea typeface="Cambria Math" panose="02040503050406030204" pitchFamily="18" charset="0"/>
                          </a:rPr>
                          <m:t>𝜕</m:t>
                        </m:r>
                        <m:r>
                          <a:rPr lang="en-GB" i="1">
                            <a:solidFill>
                              <a:prstClr val="black"/>
                            </a:solidFill>
                            <a:latin typeface="Cambria Math" panose="02040503050406030204" pitchFamily="18" charset="0"/>
                            <a:ea typeface="Cambria Math" panose="02040503050406030204" pitchFamily="18" charset="0"/>
                          </a:rPr>
                          <m:t>𝐻</m:t>
                        </m:r>
                      </m:num>
                      <m:den>
                        <m:r>
                          <a:rPr lang="en-GB" i="1">
                            <a:solidFill>
                              <a:prstClr val="black"/>
                            </a:solidFill>
                            <a:latin typeface="Cambria Math" panose="02040503050406030204" pitchFamily="18" charset="0"/>
                            <a:ea typeface="Cambria Math" panose="02040503050406030204" pitchFamily="18" charset="0"/>
                          </a:rPr>
                          <m:t>𝜕</m:t>
                        </m:r>
                        <m:r>
                          <a:rPr lang="en-GB" b="0" i="1" smtClean="0">
                            <a:solidFill>
                              <a:prstClr val="black"/>
                            </a:solidFill>
                            <a:latin typeface="Cambria Math" panose="02040503050406030204" pitchFamily="18" charset="0"/>
                            <a:ea typeface="Cambria Math" panose="02040503050406030204" pitchFamily="18" charset="0"/>
                          </a:rPr>
                          <m:t>𝑥</m:t>
                        </m:r>
                      </m:den>
                    </m:f>
                  </m:oMath>
                </a14:m>
                <a:r>
                  <a:rPr lang="en-GB" dirty="0">
                    <a:solidFill>
                      <a:prstClr val="black"/>
                    </a:solidFill>
                  </a:rPr>
                  <a:t> = -</a:t>
                </a:r>
                <a:r>
                  <a:rPr lang="en-GB" dirty="0" err="1">
                    <a:solidFill>
                      <a:prstClr val="black"/>
                    </a:solidFill>
                  </a:rPr>
                  <a:t>kx</a:t>
                </a:r>
                <a:endParaRPr lang="en-GB" dirty="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515007" y="3511652"/>
                <a:ext cx="2069541" cy="499560"/>
              </a:xfrm>
              <a:prstGeom prst="rect">
                <a:avLst/>
              </a:prstGeom>
              <a:blipFill rotWithShape="0">
                <a:blip r:embed="rId6"/>
                <a:stretch>
                  <a:fillRect r="-1765" b="-7317"/>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TextBox 16"/>
              <p:cNvSpPr txBox="1"/>
              <p:nvPr/>
            </p:nvSpPr>
            <p:spPr>
              <a:xfrm>
                <a:off x="362605" y="4127787"/>
                <a:ext cx="4895195" cy="738664"/>
              </a:xfrm>
              <a:prstGeom prst="rect">
                <a:avLst/>
              </a:prstGeom>
              <a:noFill/>
              <a:ln>
                <a:solidFill>
                  <a:srgbClr val="0070C0"/>
                </a:solidFill>
              </a:ln>
            </p:spPr>
            <p:txBody>
              <a:bodyPr wrap="square" rtlCol="0">
                <a:spAutoFit/>
              </a:bodyPr>
              <a:lstStyle/>
              <a:p>
                <a:r>
                  <a:rPr lang="en-GB" sz="1400" dirty="0">
                    <a:solidFill>
                      <a:schemeClr val="accent1">
                        <a:lumMod val="75000"/>
                      </a:schemeClr>
                    </a:solidFill>
                  </a:rPr>
                  <a:t>This brings us back to the differential equation of solution 1:</a:t>
                </a:r>
              </a:p>
              <a:p>
                <a14:m>
                  <m:oMath xmlns:m="http://schemas.openxmlformats.org/officeDocument/2006/math">
                    <m:r>
                      <a:rPr lang="en-GB" sz="1400" i="1">
                        <a:solidFill>
                          <a:schemeClr val="accent1">
                            <a:lumMod val="75000"/>
                          </a:schemeClr>
                        </a:solidFill>
                        <a:latin typeface="Cambria Math" panose="02040503050406030204" pitchFamily="18" charset="0"/>
                      </a:rPr>
                      <m:t>𝐹</m:t>
                    </m:r>
                    <m:r>
                      <a:rPr lang="en-GB" sz="1400" i="1">
                        <a:solidFill>
                          <a:schemeClr val="accent1">
                            <a:lumMod val="75000"/>
                          </a:schemeClr>
                        </a:solidFill>
                        <a:latin typeface="Cambria Math" panose="02040503050406030204" pitchFamily="18" charset="0"/>
                      </a:rPr>
                      <m:t>=</m:t>
                    </m:r>
                    <m:r>
                      <a:rPr lang="en-GB" sz="1400" i="1">
                        <a:solidFill>
                          <a:schemeClr val="accent1">
                            <a:lumMod val="75000"/>
                          </a:schemeClr>
                        </a:solidFill>
                        <a:latin typeface="Cambria Math" panose="02040503050406030204" pitchFamily="18" charset="0"/>
                      </a:rPr>
                      <m:t>𝑚𝑎</m:t>
                    </m:r>
                    <m:r>
                      <a:rPr lang="en-GB" sz="1400" i="1">
                        <a:solidFill>
                          <a:schemeClr val="accent1">
                            <a:lumMod val="75000"/>
                          </a:schemeClr>
                        </a:solidFill>
                        <a:latin typeface="Cambria Math" panose="02040503050406030204" pitchFamily="18" charset="0"/>
                      </a:rPr>
                      <m:t>=</m:t>
                    </m:r>
                    <m:r>
                      <a:rPr lang="en-GB" sz="1400" i="1">
                        <a:solidFill>
                          <a:schemeClr val="accent1">
                            <a:lumMod val="75000"/>
                          </a:schemeClr>
                        </a:solidFill>
                        <a:latin typeface="Cambria Math" panose="02040503050406030204" pitchFamily="18" charset="0"/>
                      </a:rPr>
                      <m:t>𝑚</m:t>
                    </m:r>
                    <m:acc>
                      <m:accPr>
                        <m:chr m:val="̈"/>
                        <m:ctrlPr>
                          <a:rPr lang="en-GB" sz="1400" i="1">
                            <a:solidFill>
                              <a:schemeClr val="accent1">
                                <a:lumMod val="75000"/>
                              </a:schemeClr>
                            </a:solidFill>
                            <a:latin typeface="Cambria Math" panose="02040503050406030204" pitchFamily="18" charset="0"/>
                          </a:rPr>
                        </m:ctrlPr>
                      </m:accPr>
                      <m:e>
                        <m:r>
                          <a:rPr lang="en-GB" sz="1400" i="1">
                            <a:solidFill>
                              <a:schemeClr val="accent1">
                                <a:lumMod val="75000"/>
                              </a:schemeClr>
                            </a:solidFill>
                            <a:latin typeface="Cambria Math" panose="02040503050406030204" pitchFamily="18" charset="0"/>
                          </a:rPr>
                          <m:t>𝑥</m:t>
                        </m:r>
                      </m:e>
                    </m:acc>
                  </m:oMath>
                </a14:m>
                <a:r>
                  <a:rPr lang="en-GB" sz="1400" dirty="0">
                    <a:solidFill>
                      <a:schemeClr val="accent1">
                        <a:lumMod val="75000"/>
                      </a:schemeClr>
                    </a:solidFill>
                  </a:rPr>
                  <a:t> = - </a:t>
                </a:r>
                <a:r>
                  <a:rPr lang="en-GB" sz="1400" dirty="0" err="1">
                    <a:solidFill>
                      <a:schemeClr val="accent1">
                        <a:lumMod val="75000"/>
                      </a:schemeClr>
                    </a:solidFill>
                  </a:rPr>
                  <a:t>kx</a:t>
                </a:r>
                <a:endParaRPr lang="en-GB" sz="1400" dirty="0">
                  <a:solidFill>
                    <a:schemeClr val="accent1">
                      <a:lumMod val="75000"/>
                    </a:schemeClr>
                  </a:solidFill>
                </a:endParaRPr>
              </a:p>
              <a:p>
                <a:r>
                  <a:rPr lang="en-GB" sz="1400" dirty="0">
                    <a:solidFill>
                      <a:schemeClr val="accent1">
                        <a:lumMod val="75000"/>
                      </a:schemeClr>
                    </a:solidFill>
                  </a:rPr>
                  <a:t>With the well known “guessed” sinusoidal solution for x(t).</a:t>
                </a:r>
              </a:p>
            </p:txBody>
          </p:sp>
        </mc:Choice>
        <mc:Fallback>
          <p:sp>
            <p:nvSpPr>
              <p:cNvPr id="17" name="TextBox 16"/>
              <p:cNvSpPr txBox="1">
                <a:spLocks noRot="1" noChangeAspect="1" noMove="1" noResize="1" noEditPoints="1" noAdjustHandles="1" noChangeArrowheads="1" noChangeShapeType="1" noTextEdit="1"/>
              </p:cNvSpPr>
              <p:nvPr/>
            </p:nvSpPr>
            <p:spPr>
              <a:xfrm>
                <a:off x="362605" y="4127787"/>
                <a:ext cx="4895195" cy="738664"/>
              </a:xfrm>
              <a:prstGeom prst="rect">
                <a:avLst/>
              </a:prstGeom>
              <a:blipFill>
                <a:blip r:embed="rId7"/>
                <a:stretch>
                  <a:fillRect l="-258" b="-6667"/>
                </a:stretch>
              </a:blipFill>
              <a:ln>
                <a:solidFill>
                  <a:srgbClr val="0070C0"/>
                </a:solidFill>
              </a:ln>
            </p:spPr>
            <p:txBody>
              <a:bodyPr/>
              <a:lstStyle/>
              <a:p>
                <a:r>
                  <a:rPr lang="en-US">
                    <a:noFill/>
                  </a:rPr>
                  <a:t> </a:t>
                </a:r>
              </a:p>
            </p:txBody>
          </p:sp>
        </mc:Fallback>
      </mc:AlternateContent>
      <p:sp>
        <p:nvSpPr>
          <p:cNvPr id="18" name="TextBox 17"/>
          <p:cNvSpPr txBox="1"/>
          <p:nvPr/>
        </p:nvSpPr>
        <p:spPr>
          <a:xfrm>
            <a:off x="304800" y="5678595"/>
            <a:ext cx="8382000" cy="830997"/>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600" b="1" dirty="0">
                <a:solidFill>
                  <a:srgbClr val="7030A0"/>
                </a:solidFill>
              </a:rPr>
              <a:t>Instead of guessing a solution for x(t) we look at the trajectory of the system in phase space. </a:t>
            </a:r>
            <a:br>
              <a:rPr lang="en-GB" sz="1600" b="1" dirty="0">
                <a:solidFill>
                  <a:srgbClr val="7030A0"/>
                </a:solidFill>
              </a:rPr>
            </a:br>
            <a:r>
              <a:rPr lang="en-GB" sz="1600" b="1" dirty="0">
                <a:solidFill>
                  <a:srgbClr val="7030A0"/>
                </a:solidFill>
              </a:rPr>
              <a:t>In this simple case the Hamiltonian itself is the equation of an ellipse.</a:t>
            </a:r>
          </a:p>
        </p:txBody>
      </p:sp>
      <p:cxnSp>
        <p:nvCxnSpPr>
          <p:cNvPr id="21" name="Straight Arrow Connector 20"/>
          <p:cNvCxnSpPr/>
          <p:nvPr/>
        </p:nvCxnSpPr>
        <p:spPr>
          <a:xfrm flipV="1">
            <a:off x="5257800" y="4589452"/>
            <a:ext cx="1066800" cy="11954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203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762000"/>
            <a:ext cx="7010400" cy="3693319"/>
          </a:xfrm>
          <a:prstGeom prst="rect">
            <a:avLst/>
          </a:prstGeom>
          <a:noFill/>
        </p:spPr>
        <p:txBody>
          <a:bodyPr wrap="square" rtlCol="0">
            <a:spAutoFit/>
          </a:bodyPr>
          <a:lstStyle/>
          <a:p>
            <a:r>
              <a:rPr lang="en-GB" dirty="0"/>
              <a:t>The original title has been:</a:t>
            </a:r>
          </a:p>
          <a:p>
            <a:endParaRPr lang="en-GB" dirty="0"/>
          </a:p>
          <a:p>
            <a:r>
              <a:rPr lang="en-GB" dirty="0"/>
              <a:t>Accelerator Physics Primer and </a:t>
            </a:r>
            <a:r>
              <a:rPr lang="en-GB" dirty="0">
                <a:solidFill>
                  <a:srgbClr val="FF0000"/>
                </a:solidFill>
              </a:rPr>
              <a:t>Need for SC Technologies</a:t>
            </a:r>
          </a:p>
          <a:p>
            <a:endParaRPr lang="en-GB" dirty="0">
              <a:solidFill>
                <a:srgbClr val="FF0000"/>
              </a:solidFill>
            </a:endParaRPr>
          </a:p>
          <a:p>
            <a:r>
              <a:rPr lang="en-GB" dirty="0">
                <a:solidFill>
                  <a:srgbClr val="0203F9"/>
                </a:solidFill>
              </a:rPr>
              <a:t>The real need for SC technologies does not need two hours to be explained (and will be explained in other presentations).</a:t>
            </a:r>
          </a:p>
          <a:p>
            <a:endParaRPr lang="en-GB" dirty="0">
              <a:solidFill>
                <a:srgbClr val="0203F9"/>
              </a:solidFill>
            </a:endParaRPr>
          </a:p>
          <a:p>
            <a:r>
              <a:rPr lang="en-GB" dirty="0">
                <a:solidFill>
                  <a:srgbClr val="0203F9"/>
                </a:solidFill>
              </a:rPr>
              <a:t>In short:</a:t>
            </a:r>
          </a:p>
          <a:p>
            <a:endParaRPr lang="en-GB" dirty="0">
              <a:solidFill>
                <a:srgbClr val="0203F9"/>
              </a:solidFill>
            </a:endParaRPr>
          </a:p>
          <a:p>
            <a:r>
              <a:rPr lang="en-GB" dirty="0">
                <a:solidFill>
                  <a:srgbClr val="0203F9"/>
                </a:solidFill>
              </a:rPr>
              <a:t>Higher Fields in dipole magnets  (2T </a:t>
            </a:r>
            <a:r>
              <a:rPr lang="en-GB" dirty="0">
                <a:solidFill>
                  <a:srgbClr val="0203F9"/>
                </a:solidFill>
                <a:sym typeface="Wingdings" panose="05000000000000000000" pitchFamily="2" charset="2"/>
              </a:rPr>
              <a:t> at least 9T)</a:t>
            </a:r>
          </a:p>
          <a:p>
            <a:r>
              <a:rPr lang="en-GB" dirty="0">
                <a:solidFill>
                  <a:srgbClr val="0203F9"/>
                </a:solidFill>
                <a:sym typeface="Wingdings" panose="05000000000000000000" pitchFamily="2" charset="2"/>
              </a:rPr>
              <a:t>Higher gradients and/or apertures in quadrupoles </a:t>
            </a:r>
          </a:p>
          <a:p>
            <a:endParaRPr lang="en-GB" dirty="0">
              <a:solidFill>
                <a:srgbClr val="0203F9"/>
              </a:solidFill>
              <a:sym typeface="Wingdings" panose="05000000000000000000" pitchFamily="2" charset="2"/>
            </a:endParaRPr>
          </a:p>
          <a:p>
            <a:r>
              <a:rPr lang="en-GB" dirty="0">
                <a:solidFill>
                  <a:srgbClr val="0203F9"/>
                </a:solidFill>
                <a:sym typeface="Wingdings" panose="05000000000000000000" pitchFamily="2" charset="2"/>
              </a:rPr>
              <a:t>Much higher Q-factor for accelerating cavities </a:t>
            </a:r>
          </a:p>
        </p:txBody>
      </p:sp>
      <p:sp>
        <p:nvSpPr>
          <p:cNvPr id="3" name="TextBox 2"/>
          <p:cNvSpPr txBox="1"/>
          <p:nvPr/>
        </p:nvSpPr>
        <p:spPr>
          <a:xfrm>
            <a:off x="1143000" y="4876800"/>
            <a:ext cx="7010400" cy="923330"/>
          </a:xfrm>
          <a:prstGeom prst="rect">
            <a:avLst/>
          </a:prstGeom>
          <a:noFill/>
        </p:spPr>
        <p:txBody>
          <a:bodyPr wrap="square" rtlCol="0">
            <a:spAutoFit/>
          </a:bodyPr>
          <a:lstStyle/>
          <a:p>
            <a:r>
              <a:rPr lang="en-GB" dirty="0"/>
              <a:t>Hence this presentation is a 2 hour recap of basic accelerator beam dynamics in order to understand the specifications of SC magnets.</a:t>
            </a:r>
          </a:p>
        </p:txBody>
      </p:sp>
      <p:sp>
        <p:nvSpPr>
          <p:cNvPr id="4" name="Footer Placeholder 3"/>
          <p:cNvSpPr>
            <a:spLocks noGrp="1"/>
          </p:cNvSpPr>
          <p:nvPr>
            <p:ph type="ftr" sz="quarter" idx="11"/>
          </p:nvPr>
        </p:nvSpPr>
        <p:spPr/>
        <p:txBody>
          <a:bodyPr/>
          <a:lstStyle/>
          <a:p>
            <a:pPr>
              <a:defRPr/>
            </a:pPr>
            <a:r>
              <a:rPr lang="en-US">
                <a:solidFill>
                  <a:srgbClr val="000000"/>
                </a:solidFill>
              </a:rPr>
              <a:t>H.Schmickler, ex-CERN, presented by F.Tecker, CERN</a:t>
            </a:r>
          </a:p>
        </p:txBody>
      </p:sp>
      <p:sp>
        <p:nvSpPr>
          <p:cNvPr id="5" name="Slide Number Placeholder 4"/>
          <p:cNvSpPr>
            <a:spLocks noGrp="1"/>
          </p:cNvSpPr>
          <p:nvPr>
            <p:ph type="sldNum" sz="quarter" idx="12"/>
          </p:nvPr>
        </p:nvSpPr>
        <p:spPr/>
        <p:txBody>
          <a:bodyPr/>
          <a:lstStyle/>
          <a:p>
            <a:pPr>
              <a:defRPr/>
            </a:pPr>
            <a:fld id="{99B8A1D4-7613-4D7E-8995-F01C9BEB6DBC}" type="slidenum">
              <a:rPr lang="de-DE" altLang="en-US" smtClean="0">
                <a:solidFill>
                  <a:srgbClr val="000000"/>
                </a:solidFill>
              </a:rPr>
              <a:pPr>
                <a:defRPr/>
              </a:pPr>
              <a:t>2</a:t>
            </a:fld>
            <a:endParaRPr lang="de-DE" altLang="en-US">
              <a:solidFill>
                <a:srgbClr val="000000"/>
              </a:solidFill>
            </a:endParaRPr>
          </a:p>
        </p:txBody>
      </p:sp>
    </p:spTree>
    <p:extLst>
      <p:ext uri="{BB962C8B-B14F-4D97-AF65-F5344CB8AC3E}">
        <p14:creationId xmlns:p14="http://schemas.microsoft.com/office/powerpoint/2010/main" val="2818263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20</a:t>
            </a:fld>
            <a:endParaRPr lang="en-US"/>
          </a:p>
        </p:txBody>
      </p:sp>
      <p:sp>
        <p:nvSpPr>
          <p:cNvPr id="4" name="TextBox 3"/>
          <p:cNvSpPr txBox="1"/>
          <p:nvPr/>
        </p:nvSpPr>
        <p:spPr>
          <a:xfrm>
            <a:off x="1926771" y="196334"/>
            <a:ext cx="5715000" cy="523220"/>
          </a:xfrm>
          <a:prstGeom prst="rect">
            <a:avLst/>
          </a:prstGeom>
          <a:noFill/>
        </p:spPr>
        <p:txBody>
          <a:bodyPr wrap="square" rtlCol="0">
            <a:spAutoFit/>
          </a:bodyPr>
          <a:lstStyle/>
          <a:p>
            <a:pPr algn="ctr"/>
            <a:r>
              <a:rPr lang="en-GB" sz="2800" dirty="0"/>
              <a:t>Outlook on Hamiltonian treatments</a:t>
            </a:r>
          </a:p>
        </p:txBody>
      </p:sp>
      <p:grpSp>
        <p:nvGrpSpPr>
          <p:cNvPr id="8" name="Group 7"/>
          <p:cNvGrpSpPr/>
          <p:nvPr/>
        </p:nvGrpSpPr>
        <p:grpSpPr>
          <a:xfrm>
            <a:off x="2438400" y="838200"/>
            <a:ext cx="3581400" cy="2433476"/>
            <a:chOff x="2438400" y="838200"/>
            <a:chExt cx="3581400" cy="243347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838200"/>
              <a:ext cx="3210064" cy="2433476"/>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5373213" y="2286000"/>
                  <a:ext cx="646587" cy="276999"/>
                </a:xfrm>
                <a:prstGeom prst="rect">
                  <a:avLst/>
                </a:prstGeom>
                <a:solidFill>
                  <a:schemeClr val="accent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solidFill>
                              <a:schemeClr val="bg1"/>
                            </a:solidFill>
                            <a:latin typeface="Cambria Math" panose="02040503050406030204" pitchFamily="18" charset="0"/>
                          </a:rPr>
                          <m:t>𝑡</m:t>
                        </m:r>
                        <m:r>
                          <a:rPr lang="en-GB" b="0" i="1" smtClean="0">
                            <a:solidFill>
                              <a:schemeClr val="bg1"/>
                            </a:solidFill>
                            <a:latin typeface="Cambria Math" panose="02040503050406030204" pitchFamily="18" charset="0"/>
                          </a:rPr>
                          <m:t>=</m:t>
                        </m:r>
                        <m:sSub>
                          <m:sSubPr>
                            <m:ctrlPr>
                              <a:rPr lang="en-GB" b="0"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𝑡</m:t>
                            </m:r>
                          </m:e>
                          <m:sub>
                            <m:r>
                              <a:rPr lang="en-GB" b="0" i="1" smtClean="0">
                                <a:solidFill>
                                  <a:schemeClr val="bg1"/>
                                </a:solidFill>
                                <a:latin typeface="Cambria Math" panose="02040503050406030204" pitchFamily="18" charset="0"/>
                              </a:rPr>
                              <m:t>0</m:t>
                            </m:r>
                          </m:sub>
                        </m:sSub>
                      </m:oMath>
                    </m:oMathPara>
                  </a14:m>
                  <a:endParaRPr lang="en-GB" dirty="0">
                    <a:solidFill>
                      <a:schemeClr val="bg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373213" y="2286000"/>
                  <a:ext cx="646587" cy="276999"/>
                </a:xfrm>
                <a:prstGeom prst="rect">
                  <a:avLst/>
                </a:prstGeom>
                <a:blipFill rotWithShape="0">
                  <a:blip r:embed="rId3"/>
                  <a:stretch>
                    <a:fillRect l="-6542" r="-1869" b="-15556"/>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4238065" y="2994677"/>
                  <a:ext cx="1258413" cy="276999"/>
                </a:xfrm>
                <a:prstGeom prst="rect">
                  <a:avLst/>
                </a:prstGeom>
                <a:solidFill>
                  <a:schemeClr val="accent1"/>
                </a:solidFill>
              </p:spPr>
              <p:txBody>
                <a:bodyPr wrap="square" lIns="0" tIns="0" rIns="0" bIns="0" rtlCol="0">
                  <a:spAutoFit/>
                </a:bodyPr>
                <a:lstStyle/>
                <a:p>
                  <a:r>
                    <a:rPr lang="en-GB" dirty="0">
                      <a:solidFill>
                        <a:schemeClr val="bg1"/>
                      </a:solidFill>
                    </a:rPr>
                    <a:t> t = </a:t>
                  </a:r>
                  <a14:m>
                    <m:oMath xmlns:m="http://schemas.openxmlformats.org/officeDocument/2006/math">
                      <m:sSub>
                        <m:sSubPr>
                          <m:ctrlPr>
                            <a:rPr lang="en-GB"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𝑡</m:t>
                          </m:r>
                        </m:e>
                        <m:sub>
                          <m:r>
                            <a:rPr lang="en-GB" b="0" i="1" smtClean="0">
                              <a:solidFill>
                                <a:schemeClr val="bg1"/>
                              </a:solidFill>
                              <a:latin typeface="Cambria Math" panose="02040503050406030204" pitchFamily="18" charset="0"/>
                            </a:rPr>
                            <m:t>0</m:t>
                          </m:r>
                        </m:sub>
                      </m:sSub>
                    </m:oMath>
                  </a14:m>
                  <a:r>
                    <a:rPr lang="en-GB" dirty="0">
                      <a:solidFill>
                        <a:schemeClr val="bg1"/>
                      </a:solidFill>
                    </a:rPr>
                    <a:t> + </a:t>
                  </a:r>
                  <a14:m>
                    <m:oMath xmlns:m="http://schemas.openxmlformats.org/officeDocument/2006/math">
                      <m:f>
                        <m:fPr>
                          <m:type m:val="skw"/>
                          <m:ctrlPr>
                            <a:rPr lang="en-GB" i="1" smtClean="0">
                              <a:solidFill>
                                <a:schemeClr val="bg1"/>
                              </a:solidFill>
                              <a:latin typeface="Cambria Math" panose="02040503050406030204" pitchFamily="18" charset="0"/>
                            </a:rPr>
                          </m:ctrlPr>
                        </m:fPr>
                        <m:num>
                          <m:r>
                            <a:rPr lang="en-GB" b="0" i="1" smtClean="0">
                              <a:solidFill>
                                <a:schemeClr val="bg1"/>
                              </a:solidFill>
                              <a:latin typeface="Cambria Math" panose="02040503050406030204" pitchFamily="18" charset="0"/>
                            </a:rPr>
                            <m:t>𝑇</m:t>
                          </m:r>
                        </m:num>
                        <m:den>
                          <m:r>
                            <a:rPr lang="en-GB" b="0" i="1" smtClean="0">
                              <a:solidFill>
                                <a:schemeClr val="bg1"/>
                              </a:solidFill>
                              <a:latin typeface="Cambria Math" panose="02040503050406030204" pitchFamily="18" charset="0"/>
                            </a:rPr>
                            <m:t>4</m:t>
                          </m:r>
                        </m:den>
                      </m:f>
                    </m:oMath>
                  </a14:m>
                  <a:endParaRPr lang="en-GB" dirty="0">
                    <a:solidFill>
                      <a:schemeClr val="bg1"/>
                    </a:solidFill>
                  </a:endParaRPr>
                </a:p>
              </p:txBody>
            </p:sp>
          </mc:Choice>
          <mc:Fallback>
            <p:sp>
              <p:nvSpPr>
                <p:cNvPr id="7" name="TextBox 6"/>
                <p:cNvSpPr txBox="1">
                  <a:spLocks noRot="1" noChangeAspect="1" noMove="1" noResize="1" noEditPoints="1" noAdjustHandles="1" noChangeArrowheads="1" noChangeShapeType="1" noTextEdit="1"/>
                </p:cNvSpPr>
                <p:nvPr/>
              </p:nvSpPr>
              <p:spPr>
                <a:xfrm>
                  <a:off x="4238065" y="2994677"/>
                  <a:ext cx="1258413" cy="276999"/>
                </a:xfrm>
                <a:prstGeom prst="rect">
                  <a:avLst/>
                </a:prstGeom>
                <a:blipFill>
                  <a:blip r:embed="rId4"/>
                  <a:stretch>
                    <a:fillRect l="-6000" t="-156522" r="-7000" b="-239130"/>
                  </a:stretch>
                </a:blipFill>
              </p:spPr>
              <p:txBody>
                <a:bodyPr/>
                <a:lstStyle/>
                <a:p>
                  <a:r>
                    <a:rPr lang="en-US">
                      <a:noFill/>
                    </a:rPr>
                    <a:t> </a:t>
                  </a:r>
                </a:p>
              </p:txBody>
            </p:sp>
          </mc:Fallback>
        </mc:AlternateContent>
        <p:cxnSp>
          <p:nvCxnSpPr>
            <p:cNvPr id="9" name="Straight Arrow Connector 8"/>
            <p:cNvCxnSpPr/>
            <p:nvPr/>
          </p:nvCxnSpPr>
          <p:spPr>
            <a:xfrm flipH="1" flipV="1">
              <a:off x="4114800" y="2054938"/>
              <a:ext cx="1258413" cy="369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flipH="1" flipV="1">
            <a:off x="3743464" y="2339663"/>
            <a:ext cx="828536" cy="675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2" name="TextBox 11"/>
              <p:cNvSpPr txBox="1"/>
              <p:nvPr/>
            </p:nvSpPr>
            <p:spPr>
              <a:xfrm>
                <a:off x="647700" y="3316630"/>
                <a:ext cx="8115300" cy="2268250"/>
              </a:xfrm>
              <a:prstGeom prst="rect">
                <a:avLst/>
              </a:prstGeom>
              <a:noFill/>
            </p:spPr>
            <p:txBody>
              <a:bodyPr wrap="square" rtlCol="0">
                <a:spAutoFit/>
              </a:bodyPr>
              <a:lstStyle/>
              <a:p>
                <a:pPr marL="285750" indent="-285750">
                  <a:buFontTx/>
                  <a:buChar char="-"/>
                </a:pPr>
                <a:r>
                  <a:rPr lang="en-GB" sz="1400" dirty="0"/>
                  <a:t>In the example, the free parameter along the trajectory is time ( we are used to express the space-coordinate and momentum as a function of time)</a:t>
                </a:r>
              </a:p>
              <a:p>
                <a:pPr marL="285750" indent="-285750">
                  <a:buFontTx/>
                  <a:buChar char="-"/>
                </a:pPr>
                <a:r>
                  <a:rPr lang="en-GB" sz="1400" dirty="0"/>
                  <a:t>This is fine for a linear one-dimensional pendulum, but it is not an adequate description for transverse particle motion in an accelerator.</a:t>
                </a:r>
                <a:br>
                  <a:rPr lang="en-GB" sz="1400" dirty="0"/>
                </a:br>
                <a:r>
                  <a:rPr lang="en-GB" sz="1400" dirty="0">
                    <a:sym typeface="Wingdings" panose="05000000000000000000" pitchFamily="2" charset="2"/>
                  </a:rPr>
                  <a:t> we will choose soon “s”, the path length along the particle trajectory as free parameter</a:t>
                </a:r>
              </a:p>
              <a:p>
                <a:pPr marL="285750" indent="-285750">
                  <a:buFontTx/>
                  <a:buChar char="-"/>
                </a:pPr>
                <a:r>
                  <a:rPr lang="en-GB" sz="1400" dirty="0">
                    <a:sym typeface="Wingdings" panose="05000000000000000000" pitchFamily="2" charset="2"/>
                  </a:rPr>
                  <a:t>Any linear motion of the particle between two points in phase space can be written as a matrix transformation:    </a:t>
                </a:r>
                <a14:m>
                  <m:oMath xmlns:m="http://schemas.openxmlformats.org/officeDocument/2006/math">
                    <m:d>
                      <m:dPr>
                        <m:ctrlPr>
                          <a:rPr lang="en-GB" sz="1400" i="1" smtClean="0">
                            <a:latin typeface="Cambria Math" panose="02040503050406030204" pitchFamily="18" charset="0"/>
                            <a:sym typeface="Wingdings" panose="05000000000000000000" pitchFamily="2" charset="2"/>
                          </a:rPr>
                        </m:ctrlPr>
                      </m:dPr>
                      <m:e>
                        <m:f>
                          <m:fPr>
                            <m:type m:val="noBar"/>
                            <m:ctrlPr>
                              <a:rPr lang="en-GB" sz="1400" i="1" smtClean="0">
                                <a:latin typeface="Cambria Math" panose="02040503050406030204" pitchFamily="18" charset="0"/>
                                <a:sym typeface="Wingdings" panose="05000000000000000000" pitchFamily="2" charset="2"/>
                              </a:rPr>
                            </m:ctrlPr>
                          </m:fPr>
                          <m:num>
                            <m:r>
                              <a:rPr lang="en-GB" sz="1400" b="0" i="1" smtClean="0">
                                <a:latin typeface="Cambria Math" panose="02040503050406030204" pitchFamily="18" charset="0"/>
                                <a:sym typeface="Wingdings" panose="05000000000000000000" pitchFamily="2" charset="2"/>
                              </a:rPr>
                              <m:t>𝑥</m:t>
                            </m:r>
                          </m:num>
                          <m:den>
                            <m:sSup>
                              <m:sSupPr>
                                <m:ctrlPr>
                                  <a:rPr lang="en-GB" sz="1400" i="1" smtClean="0">
                                    <a:latin typeface="Cambria Math" panose="02040503050406030204" pitchFamily="18" charset="0"/>
                                    <a:sym typeface="Wingdings" panose="05000000000000000000" pitchFamily="2" charset="2"/>
                                  </a:rPr>
                                </m:ctrlPr>
                              </m:sSupPr>
                              <m:e>
                                <m:r>
                                  <a:rPr lang="en-GB" sz="1400" b="0" i="1" smtClean="0">
                                    <a:latin typeface="Cambria Math" panose="02040503050406030204" pitchFamily="18" charset="0"/>
                                    <a:sym typeface="Wingdings" panose="05000000000000000000" pitchFamily="2" charset="2"/>
                                  </a:rPr>
                                  <m:t>𝑥</m:t>
                                </m:r>
                              </m:e>
                              <m:sup>
                                <m:r>
                                  <a:rPr lang="en-GB" sz="1400" b="0" i="1" smtClean="0">
                                    <a:latin typeface="Cambria Math" panose="02040503050406030204" pitchFamily="18" charset="0"/>
                                    <a:sym typeface="Wingdings" panose="05000000000000000000" pitchFamily="2" charset="2"/>
                                  </a:rPr>
                                  <m:t>′</m:t>
                                </m:r>
                              </m:sup>
                            </m:sSup>
                          </m:den>
                        </m:f>
                      </m:e>
                    </m:d>
                  </m:oMath>
                </a14:m>
                <a:r>
                  <a:rPr lang="en-GB" sz="1400" dirty="0"/>
                  <a:t>(</a:t>
                </a:r>
                <a14:m>
                  <m:oMath xmlns:m="http://schemas.openxmlformats.org/officeDocument/2006/math">
                    <m:r>
                      <a:rPr lang="en-GB" sz="1400" i="1" dirty="0" smtClean="0">
                        <a:latin typeface="Cambria Math" panose="02040503050406030204" pitchFamily="18" charset="0"/>
                      </a:rPr>
                      <m:t>𝑠</m:t>
                    </m:r>
                  </m:oMath>
                </a14:m>
                <a:r>
                  <a:rPr lang="en-GB" sz="1400" dirty="0"/>
                  <a:t>)= </a:t>
                </a:r>
                <a14:m>
                  <m:oMath xmlns:m="http://schemas.openxmlformats.org/officeDocument/2006/math">
                    <m:d>
                      <m:dPr>
                        <m:ctrlPr>
                          <a:rPr lang="en-GB" sz="1400" i="1" smtClean="0">
                            <a:latin typeface="Cambria Math" panose="02040503050406030204" pitchFamily="18" charset="0"/>
                          </a:rPr>
                        </m:ctrlPr>
                      </m:dPr>
                      <m:e>
                        <m:m>
                          <m:mPr>
                            <m:mcs>
                              <m:mc>
                                <m:mcPr>
                                  <m:count m:val="2"/>
                                  <m:mcJc m:val="center"/>
                                </m:mcPr>
                              </m:mc>
                            </m:mcs>
                            <m:ctrlPr>
                              <a:rPr lang="en-GB" sz="1400" i="1" smtClean="0">
                                <a:latin typeface="Cambria Math" panose="02040503050406030204" pitchFamily="18" charset="0"/>
                              </a:rPr>
                            </m:ctrlPr>
                          </m:mPr>
                          <m:mr>
                            <m:e>
                              <m:r>
                                <m:rPr>
                                  <m:brk m:alnAt="7"/>
                                </m:rPr>
                                <a:rPr lang="en-GB" sz="1400" b="0" i="1" smtClean="0">
                                  <a:latin typeface="Cambria Math" panose="02040503050406030204" pitchFamily="18" charset="0"/>
                                </a:rPr>
                                <m:t>𝑎</m:t>
                              </m:r>
                            </m:e>
                            <m:e>
                              <m:r>
                                <a:rPr lang="en-GB" sz="1400" b="0" i="1" smtClean="0">
                                  <a:latin typeface="Cambria Math" panose="02040503050406030204" pitchFamily="18" charset="0"/>
                                </a:rPr>
                                <m:t>𝑏</m:t>
                              </m:r>
                            </m:e>
                          </m:mr>
                          <m:mr>
                            <m:e>
                              <m:r>
                                <a:rPr lang="en-GB" sz="1400" b="0" i="1" smtClean="0">
                                  <a:latin typeface="Cambria Math" panose="02040503050406030204" pitchFamily="18" charset="0"/>
                                </a:rPr>
                                <m:t>𝑐</m:t>
                              </m:r>
                            </m:e>
                            <m:e>
                              <m:r>
                                <a:rPr lang="en-GB" sz="1400" b="0" i="1" smtClean="0">
                                  <a:latin typeface="Cambria Math" panose="02040503050406030204" pitchFamily="18" charset="0"/>
                                </a:rPr>
                                <m:t>𝑑</m:t>
                              </m:r>
                            </m:e>
                          </m:mr>
                        </m:m>
                      </m:e>
                    </m:d>
                    <m:d>
                      <m:dPr>
                        <m:ctrlPr>
                          <a:rPr lang="en-GB" sz="1400" i="1">
                            <a:latin typeface="Cambria Math" panose="02040503050406030204" pitchFamily="18" charset="0"/>
                            <a:sym typeface="Wingdings" panose="05000000000000000000" pitchFamily="2" charset="2"/>
                          </a:rPr>
                        </m:ctrlPr>
                      </m:dPr>
                      <m:e>
                        <m:f>
                          <m:fPr>
                            <m:type m:val="noBar"/>
                            <m:ctrlPr>
                              <a:rPr lang="en-GB" sz="1400" i="1">
                                <a:latin typeface="Cambria Math" panose="02040503050406030204" pitchFamily="18" charset="0"/>
                                <a:sym typeface="Wingdings" panose="05000000000000000000" pitchFamily="2" charset="2"/>
                              </a:rPr>
                            </m:ctrlPr>
                          </m:fPr>
                          <m:num>
                            <m:r>
                              <a:rPr lang="en-GB" sz="1400" i="1">
                                <a:latin typeface="Cambria Math" panose="02040503050406030204" pitchFamily="18" charset="0"/>
                                <a:sym typeface="Wingdings" panose="05000000000000000000" pitchFamily="2" charset="2"/>
                              </a:rPr>
                              <m:t>𝑥</m:t>
                            </m:r>
                          </m:num>
                          <m:den>
                            <m:sSup>
                              <m:sSupPr>
                                <m:ctrlPr>
                                  <a:rPr lang="en-GB" sz="1400" i="1">
                                    <a:latin typeface="Cambria Math" panose="02040503050406030204" pitchFamily="18" charset="0"/>
                                    <a:sym typeface="Wingdings" panose="05000000000000000000" pitchFamily="2" charset="2"/>
                                  </a:rPr>
                                </m:ctrlPr>
                              </m:sSupPr>
                              <m:e>
                                <m:r>
                                  <a:rPr lang="en-GB" sz="1400" i="1">
                                    <a:latin typeface="Cambria Math" panose="02040503050406030204" pitchFamily="18" charset="0"/>
                                    <a:sym typeface="Wingdings" panose="05000000000000000000" pitchFamily="2" charset="2"/>
                                  </a:rPr>
                                  <m:t>𝑥</m:t>
                                </m:r>
                              </m:e>
                              <m:sup>
                                <m:r>
                                  <a:rPr lang="en-GB" sz="1400" i="1">
                                    <a:latin typeface="Cambria Math" panose="02040503050406030204" pitchFamily="18" charset="0"/>
                                    <a:sym typeface="Wingdings" panose="05000000000000000000" pitchFamily="2" charset="2"/>
                                  </a:rPr>
                                  <m:t>′</m:t>
                                </m:r>
                              </m:sup>
                            </m:sSup>
                          </m:den>
                        </m:f>
                      </m:e>
                    </m:d>
                  </m:oMath>
                </a14:m>
                <a:r>
                  <a:rPr lang="en-GB" sz="1400" dirty="0"/>
                  <a:t>(</a:t>
                </a:r>
                <a14:m>
                  <m:oMath xmlns:m="http://schemas.openxmlformats.org/officeDocument/2006/math">
                    <m:sSub>
                      <m:sSubPr>
                        <m:ctrlPr>
                          <a:rPr lang="en-GB"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oMath>
                </a14:m>
                <a:r>
                  <a:rPr lang="en-GB" sz="1400" dirty="0"/>
                  <a:t>)</a:t>
                </a:r>
              </a:p>
              <a:p>
                <a:pPr marL="285750" indent="-285750">
                  <a:buFontTx/>
                  <a:buChar char="-"/>
                </a:pPr>
                <a:r>
                  <a:rPr lang="en-GB" sz="1400" dirty="0"/>
                  <a:t>In matrix annotation we define an action “J” as product J:= </a:t>
                </a:r>
                <a14:m>
                  <m:oMath xmlns:m="http://schemas.openxmlformats.org/officeDocument/2006/math">
                    <m:f>
                      <m:fPr>
                        <m:ctrlPr>
                          <a:rPr lang="en-GB" sz="1400" i="1" smtClean="0">
                            <a:latin typeface="Cambria Math" panose="02040503050406030204" pitchFamily="18" charset="0"/>
                            <a:sym typeface="Wingdings" panose="05000000000000000000" pitchFamily="2" charset="2"/>
                          </a:rPr>
                        </m:ctrlPr>
                      </m:fPr>
                      <m:num>
                        <m:r>
                          <a:rPr lang="en-GB" sz="1400" b="0" i="1" smtClean="0">
                            <a:latin typeface="Cambria Math" panose="02040503050406030204" pitchFamily="18" charset="0"/>
                            <a:sym typeface="Wingdings" panose="05000000000000000000" pitchFamily="2" charset="2"/>
                          </a:rPr>
                          <m:t>1</m:t>
                        </m:r>
                      </m:num>
                      <m:den>
                        <m:r>
                          <a:rPr lang="en-GB" sz="1400" b="0" i="1" smtClean="0">
                            <a:latin typeface="Cambria Math" panose="02040503050406030204" pitchFamily="18" charset="0"/>
                            <a:sym typeface="Wingdings" panose="05000000000000000000" pitchFamily="2" charset="2"/>
                          </a:rPr>
                          <m:t>2</m:t>
                        </m:r>
                      </m:den>
                    </m:f>
                    <m:d>
                      <m:dPr>
                        <m:ctrlPr>
                          <a:rPr lang="en-GB" sz="1400" i="1">
                            <a:latin typeface="Cambria Math" panose="02040503050406030204" pitchFamily="18" charset="0"/>
                            <a:sym typeface="Wingdings" panose="05000000000000000000" pitchFamily="2" charset="2"/>
                          </a:rPr>
                        </m:ctrlPr>
                      </m:dPr>
                      <m:e>
                        <m:f>
                          <m:fPr>
                            <m:type m:val="noBar"/>
                            <m:ctrlPr>
                              <a:rPr lang="en-GB" sz="1400" i="1">
                                <a:latin typeface="Cambria Math" panose="02040503050406030204" pitchFamily="18" charset="0"/>
                                <a:sym typeface="Wingdings" panose="05000000000000000000" pitchFamily="2" charset="2"/>
                              </a:rPr>
                            </m:ctrlPr>
                          </m:fPr>
                          <m:num>
                            <m:r>
                              <a:rPr lang="en-GB" sz="1400" i="1">
                                <a:latin typeface="Cambria Math" panose="02040503050406030204" pitchFamily="18" charset="0"/>
                                <a:sym typeface="Wingdings" panose="05000000000000000000" pitchFamily="2" charset="2"/>
                              </a:rPr>
                              <m:t>𝑥</m:t>
                            </m:r>
                          </m:num>
                          <m:den>
                            <m:sSup>
                              <m:sSupPr>
                                <m:ctrlPr>
                                  <a:rPr lang="en-GB" sz="1400" i="1">
                                    <a:latin typeface="Cambria Math" panose="02040503050406030204" pitchFamily="18" charset="0"/>
                                    <a:sym typeface="Wingdings" panose="05000000000000000000" pitchFamily="2" charset="2"/>
                                  </a:rPr>
                                </m:ctrlPr>
                              </m:sSupPr>
                              <m:e>
                                <m:r>
                                  <a:rPr lang="en-GB" sz="1400" i="1">
                                    <a:latin typeface="Cambria Math" panose="02040503050406030204" pitchFamily="18" charset="0"/>
                                    <a:sym typeface="Wingdings" panose="05000000000000000000" pitchFamily="2" charset="2"/>
                                  </a:rPr>
                                  <m:t>𝑥</m:t>
                                </m:r>
                              </m:e>
                              <m:sup>
                                <m:r>
                                  <a:rPr lang="en-GB" sz="1400" i="1">
                                    <a:latin typeface="Cambria Math" panose="02040503050406030204" pitchFamily="18" charset="0"/>
                                    <a:sym typeface="Wingdings" panose="05000000000000000000" pitchFamily="2" charset="2"/>
                                  </a:rPr>
                                  <m:t>′</m:t>
                                </m:r>
                              </m:sup>
                            </m:sSup>
                          </m:den>
                        </m:f>
                      </m:e>
                    </m:d>
                  </m:oMath>
                </a14:m>
                <a:r>
                  <a:rPr lang="en-GB" sz="1400" dirty="0"/>
                  <a:t>(</a:t>
                </a:r>
                <a14:m>
                  <m:oMath xmlns:m="http://schemas.openxmlformats.org/officeDocument/2006/math">
                    <m:r>
                      <a:rPr lang="en-GB" sz="1400" i="1" dirty="0">
                        <a:latin typeface="Cambria Math" panose="02040503050406030204" pitchFamily="18" charset="0"/>
                      </a:rPr>
                      <m:t>𝑠</m:t>
                    </m:r>
                  </m:oMath>
                </a14:m>
                <a:r>
                  <a:rPr lang="en-GB" sz="1400" dirty="0"/>
                  <a:t>)  </a:t>
                </a:r>
                <a14:m>
                  <m:oMath xmlns:m="http://schemas.openxmlformats.org/officeDocument/2006/math">
                    <m:d>
                      <m:dPr>
                        <m:ctrlPr>
                          <a:rPr lang="en-GB" sz="1400" i="1">
                            <a:latin typeface="Cambria Math" panose="02040503050406030204" pitchFamily="18" charset="0"/>
                            <a:sym typeface="Wingdings" panose="05000000000000000000" pitchFamily="2" charset="2"/>
                          </a:rPr>
                        </m:ctrlPr>
                      </m:dPr>
                      <m:e>
                        <m:f>
                          <m:fPr>
                            <m:type m:val="noBar"/>
                            <m:ctrlPr>
                              <a:rPr lang="en-GB" sz="1400" i="1">
                                <a:latin typeface="Cambria Math" panose="02040503050406030204" pitchFamily="18" charset="0"/>
                                <a:sym typeface="Wingdings" panose="05000000000000000000" pitchFamily="2" charset="2"/>
                              </a:rPr>
                            </m:ctrlPr>
                          </m:fPr>
                          <m:num>
                            <m:r>
                              <a:rPr lang="en-GB" sz="1400" i="1">
                                <a:latin typeface="Cambria Math" panose="02040503050406030204" pitchFamily="18" charset="0"/>
                                <a:sym typeface="Wingdings" panose="05000000000000000000" pitchFamily="2" charset="2"/>
                              </a:rPr>
                              <m:t>𝑥</m:t>
                            </m:r>
                          </m:num>
                          <m:den>
                            <m:sSup>
                              <m:sSupPr>
                                <m:ctrlPr>
                                  <a:rPr lang="en-GB" sz="1400" i="1">
                                    <a:latin typeface="Cambria Math" panose="02040503050406030204" pitchFamily="18" charset="0"/>
                                    <a:sym typeface="Wingdings" panose="05000000000000000000" pitchFamily="2" charset="2"/>
                                  </a:rPr>
                                </m:ctrlPr>
                              </m:sSupPr>
                              <m:e>
                                <m:r>
                                  <a:rPr lang="en-GB" sz="1400" i="1">
                                    <a:latin typeface="Cambria Math" panose="02040503050406030204" pitchFamily="18" charset="0"/>
                                    <a:sym typeface="Wingdings" panose="05000000000000000000" pitchFamily="2" charset="2"/>
                                  </a:rPr>
                                  <m:t>𝑥</m:t>
                                </m:r>
                              </m:e>
                              <m:sup>
                                <m:r>
                                  <a:rPr lang="en-GB" sz="1400" i="1">
                                    <a:latin typeface="Cambria Math" panose="02040503050406030204" pitchFamily="18" charset="0"/>
                                    <a:sym typeface="Wingdings" panose="05000000000000000000" pitchFamily="2" charset="2"/>
                                  </a:rPr>
                                  <m:t>′</m:t>
                                </m:r>
                              </m:sup>
                            </m:sSup>
                          </m:den>
                        </m:f>
                      </m:e>
                    </m:d>
                  </m:oMath>
                </a14:m>
                <a:r>
                  <a:rPr lang="en-GB" sz="1400" dirty="0"/>
                  <a:t>(</a:t>
                </a:r>
                <a14:m>
                  <m:oMath xmlns:m="http://schemas.openxmlformats.org/officeDocument/2006/math">
                    <m:sSub>
                      <m:sSubPr>
                        <m:ctrlPr>
                          <a:rPr lang="en-GB" sz="1400" i="1" dirty="0">
                            <a:latin typeface="Cambria Math" panose="02040503050406030204" pitchFamily="18" charset="0"/>
                          </a:rPr>
                        </m:ctrlPr>
                      </m:sSubPr>
                      <m:e>
                        <m:r>
                          <a:rPr lang="en-GB" sz="1400" i="1" dirty="0">
                            <a:latin typeface="Cambria Math" panose="02040503050406030204" pitchFamily="18" charset="0"/>
                          </a:rPr>
                          <m:t>𝑠</m:t>
                        </m:r>
                      </m:e>
                      <m:sub>
                        <m:r>
                          <a:rPr lang="en-GB" sz="1400" i="1" dirty="0">
                            <a:latin typeface="Cambria Math" panose="02040503050406030204" pitchFamily="18" charset="0"/>
                          </a:rPr>
                          <m:t>0</m:t>
                        </m:r>
                      </m:sub>
                    </m:sSub>
                  </m:oMath>
                </a14:m>
                <a:r>
                  <a:rPr lang="en-GB" sz="1400" dirty="0"/>
                  <a:t>).</a:t>
                </a:r>
              </a:p>
              <a:p>
                <a:pPr marL="285750" indent="-285750">
                  <a:buFontTx/>
                  <a:buChar char="-"/>
                </a:pPr>
                <a:r>
                  <a:rPr lang="en-GB" sz="1400" dirty="0">
                    <a:solidFill>
                      <a:srgbClr val="00B050"/>
                    </a:solidFill>
                  </a:rPr>
                  <a:t>J is a motion invariant </a:t>
                </a:r>
                <a:r>
                  <a:rPr lang="en-GB" sz="1400" dirty="0"/>
                  <a:t>and describes also an ellipse in phase space. The area of the ellipse is </a:t>
                </a:r>
                <a14:m>
                  <m:oMath xmlns:m="http://schemas.openxmlformats.org/officeDocument/2006/math">
                    <m:r>
                      <a:rPr lang="en-GB" sz="1400" b="0" i="1" smtClean="0">
                        <a:latin typeface="Cambria Math" panose="02040503050406030204" pitchFamily="18" charset="0"/>
                      </a:rPr>
                      <m:t>2</m:t>
                    </m:r>
                    <m:r>
                      <a:rPr lang="en-GB" sz="1400" b="0" i="1" smtClean="0">
                        <a:latin typeface="Cambria Math" panose="02040503050406030204" pitchFamily="18" charset="0"/>
                        <a:ea typeface="Cambria Math" panose="02040503050406030204" pitchFamily="18" charset="0"/>
                      </a:rPr>
                      <m:t>𝜋</m:t>
                    </m:r>
                    <m:r>
                      <a:rPr lang="en-GB" sz="1400" b="0" i="1" smtClean="0">
                        <a:latin typeface="Cambria Math" panose="02040503050406030204" pitchFamily="18" charset="0"/>
                        <a:ea typeface="Cambria Math" panose="02040503050406030204" pitchFamily="18" charset="0"/>
                      </a:rPr>
                      <m:t>𝐽</m:t>
                    </m:r>
                  </m:oMath>
                </a14:m>
                <a:endParaRPr lang="en-GB" sz="1400" dirty="0"/>
              </a:p>
            </p:txBody>
          </p:sp>
        </mc:Choice>
        <mc:Fallback>
          <p:sp>
            <p:nvSpPr>
              <p:cNvPr id="12" name="TextBox 11"/>
              <p:cNvSpPr txBox="1">
                <a:spLocks noRot="1" noChangeAspect="1" noMove="1" noResize="1" noEditPoints="1" noAdjustHandles="1" noChangeArrowheads="1" noChangeShapeType="1" noTextEdit="1"/>
              </p:cNvSpPr>
              <p:nvPr/>
            </p:nvSpPr>
            <p:spPr>
              <a:xfrm>
                <a:off x="647700" y="3316630"/>
                <a:ext cx="8115300" cy="2268250"/>
              </a:xfrm>
              <a:prstGeom prst="rect">
                <a:avLst/>
              </a:prstGeom>
              <a:blipFill>
                <a:blip r:embed="rId5"/>
                <a:stretch>
                  <a:fillRect l="-156" t="-559" b="-1676"/>
                </a:stretch>
              </a:blipFill>
            </p:spPr>
            <p:txBody>
              <a:bodyPr/>
              <a:lstStyle/>
              <a:p>
                <a:r>
                  <a:rPr lang="en-US">
                    <a:noFill/>
                  </a:rPr>
                  <a:t> </a:t>
                </a:r>
              </a:p>
            </p:txBody>
          </p:sp>
        </mc:Fallback>
      </mc:AlternateContent>
      <p:sp>
        <p:nvSpPr>
          <p:cNvPr id="13" name="TextBox 12"/>
          <p:cNvSpPr txBox="1"/>
          <p:nvPr/>
        </p:nvSpPr>
        <p:spPr>
          <a:xfrm>
            <a:off x="152400" y="5638800"/>
            <a:ext cx="8926286" cy="523220"/>
          </a:xfrm>
          <a:prstGeom prst="rect">
            <a:avLst/>
          </a:prstGeom>
          <a:solidFill>
            <a:schemeClr val="accent1"/>
          </a:solidFill>
        </p:spPr>
        <p:txBody>
          <a:bodyPr wrap="square" rtlCol="0">
            <a:spAutoFit/>
          </a:bodyPr>
          <a:lstStyle/>
          <a:p>
            <a:r>
              <a:rPr lang="en-GB" sz="1400" dirty="0">
                <a:solidFill>
                  <a:srgbClr val="FF0000"/>
                </a:solidFill>
              </a:rPr>
              <a:t>Why all this?  </a:t>
            </a:r>
            <a:r>
              <a:rPr lang="en-GB" sz="1400" dirty="0">
                <a:solidFill>
                  <a:schemeClr val="bg1"/>
                </a:solidFill>
              </a:rPr>
              <a:t>This somewhat mathematically more complex approach allows us </a:t>
            </a:r>
            <a:r>
              <a:rPr lang="en-GB" sz="1400" b="1" dirty="0">
                <a:solidFill>
                  <a:schemeClr val="bg1"/>
                </a:solidFill>
              </a:rPr>
              <a:t>more complex systems</a:t>
            </a:r>
            <a:r>
              <a:rPr lang="en-GB" sz="1400" dirty="0">
                <a:solidFill>
                  <a:schemeClr val="bg1"/>
                </a:solidFill>
              </a:rPr>
              <a:t>.</a:t>
            </a:r>
            <a:br>
              <a:rPr lang="en-GB" sz="1400" dirty="0">
                <a:solidFill>
                  <a:schemeClr val="bg1"/>
                </a:solidFill>
              </a:rPr>
            </a:br>
            <a:r>
              <a:rPr lang="en-GB" sz="1400" dirty="0">
                <a:solidFill>
                  <a:schemeClr val="bg1"/>
                </a:solidFill>
              </a:rPr>
              <a:t>The focus on </a:t>
            </a:r>
            <a:r>
              <a:rPr lang="en-GB" sz="1400" b="1" dirty="0">
                <a:solidFill>
                  <a:schemeClr val="bg1"/>
                </a:solidFill>
              </a:rPr>
              <a:t>motion invariants </a:t>
            </a:r>
            <a:r>
              <a:rPr lang="en-GB" sz="1400" dirty="0">
                <a:solidFill>
                  <a:schemeClr val="bg1"/>
                </a:solidFill>
              </a:rPr>
              <a:t>will give us access to important beam observables (ex: emittance)</a:t>
            </a:r>
          </a:p>
        </p:txBody>
      </p:sp>
      <p:sp>
        <p:nvSpPr>
          <p:cNvPr id="14" name="Curved Left Arrow 13"/>
          <p:cNvSpPr/>
          <p:nvPr/>
        </p:nvSpPr>
        <p:spPr>
          <a:xfrm>
            <a:off x="1524000" y="1655355"/>
            <a:ext cx="762000" cy="12154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p:cNvSpPr txBox="1"/>
          <p:nvPr/>
        </p:nvSpPr>
        <p:spPr>
          <a:xfrm>
            <a:off x="884183" y="2005408"/>
            <a:ext cx="1447800" cy="369332"/>
          </a:xfrm>
          <a:prstGeom prst="rect">
            <a:avLst/>
          </a:prstGeom>
          <a:noFill/>
        </p:spPr>
        <p:txBody>
          <a:bodyPr wrap="square" rtlCol="0">
            <a:spAutoFit/>
          </a:bodyPr>
          <a:lstStyle/>
          <a:p>
            <a:r>
              <a:rPr lang="en-GB" dirty="0">
                <a:solidFill>
                  <a:srgbClr val="0070C0"/>
                </a:solidFill>
              </a:rPr>
              <a:t>Increasing t</a:t>
            </a:r>
          </a:p>
        </p:txBody>
      </p:sp>
    </p:spTree>
    <p:extLst>
      <p:ext uri="{BB962C8B-B14F-4D97-AF65-F5344CB8AC3E}">
        <p14:creationId xmlns:p14="http://schemas.microsoft.com/office/powerpoint/2010/main" val="2583574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endParaRPr lang="en-US" dirty="0"/>
          </a:p>
        </p:txBody>
      </p:sp>
      <p:sp>
        <p:nvSpPr>
          <p:cNvPr id="3" name="Slide Number Placeholder 2"/>
          <p:cNvSpPr>
            <a:spLocks noGrp="1"/>
          </p:cNvSpPr>
          <p:nvPr>
            <p:ph type="sldNum" sz="quarter" idx="12"/>
          </p:nvPr>
        </p:nvSpPr>
        <p:spPr/>
        <p:txBody>
          <a:bodyPr/>
          <a:lstStyle/>
          <a:p>
            <a:fld id="{07CB4EDF-7DE6-4369-B527-B79B2EF0026D}" type="slidenum">
              <a:rPr lang="en-US" smtClean="0"/>
              <a:pPr/>
              <a:t>21</a:t>
            </a:fld>
            <a:endParaRPr lang="en-US"/>
          </a:p>
        </p:txBody>
      </p:sp>
      <p:sp>
        <p:nvSpPr>
          <p:cNvPr id="4" name="TextBox 3"/>
          <p:cNvSpPr txBox="1"/>
          <p:nvPr/>
        </p:nvSpPr>
        <p:spPr>
          <a:xfrm>
            <a:off x="1752600" y="381000"/>
            <a:ext cx="5943600" cy="461665"/>
          </a:xfrm>
          <a:prstGeom prst="rect">
            <a:avLst/>
          </a:prstGeom>
          <a:noFill/>
        </p:spPr>
        <p:txBody>
          <a:bodyPr wrap="square" rtlCol="0">
            <a:spAutoFit/>
          </a:bodyPr>
          <a:lstStyle/>
          <a:p>
            <a:pPr algn="ctr"/>
            <a:r>
              <a:rPr lang="en-GB" sz="2400" dirty="0"/>
              <a:t>Why “Hamiltonian” treatment (1/2)?</a:t>
            </a:r>
          </a:p>
        </p:txBody>
      </p:sp>
      <mc:AlternateContent xmlns:mc="http://schemas.openxmlformats.org/markup-compatibility/2006">
        <mc:Choice xmlns:a14="http://schemas.microsoft.com/office/drawing/2010/main" Requires="a14">
          <p:sp>
            <p:nvSpPr>
              <p:cNvPr id="5" name="TextBox 4"/>
              <p:cNvSpPr txBox="1"/>
              <p:nvPr/>
            </p:nvSpPr>
            <p:spPr>
              <a:xfrm>
                <a:off x="609600" y="1219200"/>
                <a:ext cx="8077200" cy="5401735"/>
              </a:xfrm>
              <a:prstGeom prst="rect">
                <a:avLst/>
              </a:prstGeom>
              <a:noFill/>
            </p:spPr>
            <p:txBody>
              <a:bodyPr wrap="square" rtlCol="0">
                <a:spAutoFit/>
              </a:bodyPr>
              <a:lstStyle/>
              <a:p>
                <a:pPr marL="285750" indent="-285750">
                  <a:buFont typeface="Arial" panose="020B0604020202020204" pitchFamily="34" charset="0"/>
                  <a:buChar char="•"/>
                </a:pPr>
                <a:r>
                  <a:rPr lang="en-GB" dirty="0"/>
                  <a:t>Why not just Newton’s law and Lorentz force?</a:t>
                </a:r>
                <a:br>
                  <a:rPr lang="en-GB" dirty="0"/>
                </a:br>
                <a:r>
                  <a:rPr lang="en-GB" dirty="0"/>
                  <a:t>Newton requires </a:t>
                </a:r>
                <a:r>
                  <a:rPr lang="en-GB" u="sng" dirty="0"/>
                  <a:t>rectangular coordinates </a:t>
                </a:r>
                <a:r>
                  <a:rPr lang="en-GB" dirty="0"/>
                  <a:t>and </a:t>
                </a:r>
                <a:r>
                  <a:rPr lang="en-GB" u="sng" dirty="0"/>
                  <a:t>time</a:t>
                </a:r>
                <a:r>
                  <a:rPr lang="en-GB" dirty="0"/>
                  <a:t> ; for curved trajectories one needs to introduce “reaction forces”.</a:t>
                </a:r>
              </a:p>
              <a:p>
                <a:pPr marL="285750" indent="-285750">
                  <a:buFont typeface="Arial" panose="020B0604020202020204" pitchFamily="34" charset="0"/>
                  <a:buChar char="•"/>
                </a:pPr>
                <a:r>
                  <a:rPr lang="en-GB" dirty="0"/>
                  <a:t>Several people use Hill’s equation as starting point, but</a:t>
                </a:r>
                <a:br>
                  <a:rPr lang="en-GB" dirty="0"/>
                </a:br>
                <a:r>
                  <a:rPr lang="en-GB" dirty="0"/>
                  <a:t>- always needs an “Ansatz” for a (periodic) solution: </a:t>
                </a:r>
                <a:br>
                  <a:rPr lang="en-GB" dirty="0"/>
                </a:br>
                <a:br>
                  <a:rPr lang="en-GB" dirty="0"/>
                </a:br>
                <a:br>
                  <a:rPr lang="en-GB" dirty="0"/>
                </a:br>
                <a:br>
                  <a:rPr lang="en-GB" dirty="0"/>
                </a:br>
                <a:r>
                  <a:rPr lang="en-GB" dirty="0">
                    <a:solidFill>
                      <a:srgbClr val="FF0000"/>
                    </a:solidFill>
                  </a:rPr>
                  <a:t>No real accelerator is built fully periodically</a:t>
                </a:r>
                <a:br>
                  <a:rPr lang="en-GB" dirty="0">
                    <a:solidFill>
                      <a:srgbClr val="FF0000"/>
                    </a:solidFill>
                  </a:rPr>
                </a:br>
                <a:r>
                  <a:rPr lang="en-GB" dirty="0"/>
                  <a:t>- Hill’s equation follows directly out of a simplified Hamiltonian description</a:t>
                </a:r>
                <a:br>
                  <a:rPr lang="en-GB" dirty="0"/>
                </a:br>
                <a:r>
                  <a:rPr lang="en-GB" dirty="0"/>
                  <a:t>(later slide)</a:t>
                </a:r>
                <a:br>
                  <a:rPr lang="en-GB" dirty="0"/>
                </a:br>
                <a:r>
                  <a:rPr lang="en-GB" dirty="0"/>
                  <a:t>- no direct way to extend the treatment to non-</a:t>
                </a:r>
                <a:r>
                  <a:rPr lang="en-GB" dirty="0" err="1"/>
                  <a:t>linearities</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Hamiltonian equations of motion are two systems of first order &lt;-&gt; </a:t>
                </a:r>
                <a:br>
                  <a:rPr lang="en-GB" dirty="0"/>
                </a:br>
                <a:r>
                  <a:rPr lang="en-GB" dirty="0" err="1"/>
                  <a:t>Lagrangian</a:t>
                </a:r>
                <a:r>
                  <a:rPr lang="en-GB" dirty="0"/>
                  <a:t> treatment yields one equation of second order.</a:t>
                </a:r>
              </a:p>
              <a:p>
                <a:pPr marL="285750" indent="-285750">
                  <a:buFont typeface="Arial" panose="020B0604020202020204" pitchFamily="34" charset="0"/>
                  <a:buChar char="•"/>
                </a:pPr>
                <a:r>
                  <a:rPr lang="en-GB" dirty="0"/>
                  <a:t>Hamiltonian equations use the canonical variables p and q, </a:t>
                </a:r>
                <a:br>
                  <a:rPr lang="en-GB" dirty="0"/>
                </a:br>
                <a:r>
                  <a:rPr lang="en-GB" dirty="0" err="1"/>
                  <a:t>Lagrangian</a:t>
                </a:r>
                <a:r>
                  <a:rPr lang="en-GB" dirty="0"/>
                  <a:t> description uses  q and </a:t>
                </a:r>
                <a14:m>
                  <m:oMath xmlns:m="http://schemas.openxmlformats.org/officeDocument/2006/math">
                    <m:f>
                      <m:fPr>
                        <m:type m:val="skw"/>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𝑞</m:t>
                        </m:r>
                      </m:num>
                      <m:den>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den>
                    </m:f>
                  </m:oMath>
                </a14:m>
                <a:r>
                  <a:rPr lang="en-GB" dirty="0"/>
                  <a:t> and t</a:t>
                </a:r>
                <a:br>
                  <a:rPr lang="en-GB" dirty="0"/>
                </a:br>
                <a:r>
                  <a:rPr lang="en-GB" dirty="0"/>
                  <a:t>p, q are independent, the others not.</a:t>
                </a:r>
                <a:br>
                  <a:rPr lang="en-GB" dirty="0"/>
                </a:br>
                <a:endParaRPr lang="en-GB" dirty="0">
                  <a:solidFill>
                    <a:srgbClr val="7030A0"/>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609600" y="1219200"/>
                <a:ext cx="8077200" cy="5401735"/>
              </a:xfrm>
              <a:prstGeom prst="rect">
                <a:avLst/>
              </a:prstGeom>
              <a:blipFill>
                <a:blip r:embed="rId2"/>
                <a:stretch>
                  <a:fillRect l="-472" t="-469" b="-4225"/>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667000"/>
            <a:ext cx="7543800" cy="762000"/>
          </a:xfrm>
          <a:prstGeom prst="rect">
            <a:avLst/>
          </a:prstGeom>
        </p:spPr>
      </p:pic>
    </p:spTree>
    <p:extLst>
      <p:ext uri="{BB962C8B-B14F-4D97-AF65-F5344CB8AC3E}">
        <p14:creationId xmlns:p14="http://schemas.microsoft.com/office/powerpoint/2010/main" val="741853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endParaRPr lang="en-US" dirty="0"/>
          </a:p>
        </p:txBody>
      </p:sp>
      <p:sp>
        <p:nvSpPr>
          <p:cNvPr id="3" name="Slide Number Placeholder 2"/>
          <p:cNvSpPr>
            <a:spLocks noGrp="1"/>
          </p:cNvSpPr>
          <p:nvPr>
            <p:ph type="sldNum" sz="quarter" idx="12"/>
          </p:nvPr>
        </p:nvSpPr>
        <p:spPr/>
        <p:txBody>
          <a:bodyPr/>
          <a:lstStyle/>
          <a:p>
            <a:fld id="{07CB4EDF-7DE6-4369-B527-B79B2EF0026D}" type="slidenum">
              <a:rPr lang="en-US" smtClean="0"/>
              <a:pPr/>
              <a:t>22</a:t>
            </a:fld>
            <a:endParaRPr lang="en-US"/>
          </a:p>
        </p:txBody>
      </p:sp>
      <p:sp>
        <p:nvSpPr>
          <p:cNvPr id="4" name="TextBox 3"/>
          <p:cNvSpPr txBox="1"/>
          <p:nvPr/>
        </p:nvSpPr>
        <p:spPr>
          <a:xfrm>
            <a:off x="1524000" y="381000"/>
            <a:ext cx="6629400" cy="523220"/>
          </a:xfrm>
          <a:prstGeom prst="rect">
            <a:avLst/>
          </a:prstGeom>
          <a:noFill/>
        </p:spPr>
        <p:txBody>
          <a:bodyPr wrap="square" rtlCol="0">
            <a:spAutoFit/>
          </a:bodyPr>
          <a:lstStyle/>
          <a:p>
            <a:pPr lvl="0" algn="ctr"/>
            <a:r>
              <a:rPr lang="en-GB" sz="2800" dirty="0">
                <a:solidFill>
                  <a:prstClr val="black"/>
                </a:solidFill>
              </a:rPr>
              <a:t>More Outlook on Hamiltonian treatments</a:t>
            </a:r>
          </a:p>
        </p:txBody>
      </p:sp>
      <p:sp>
        <p:nvSpPr>
          <p:cNvPr id="7" name="TextBox 6"/>
          <p:cNvSpPr txBox="1"/>
          <p:nvPr/>
        </p:nvSpPr>
        <p:spPr>
          <a:xfrm>
            <a:off x="457200" y="1219200"/>
            <a:ext cx="8001000" cy="4801314"/>
          </a:xfrm>
          <a:prstGeom prst="rect">
            <a:avLst/>
          </a:prstGeom>
          <a:noFill/>
        </p:spPr>
        <p:txBody>
          <a:bodyPr wrap="square" rtlCol="0">
            <a:spAutoFit/>
          </a:bodyPr>
          <a:lstStyle/>
          <a:p>
            <a:pPr marL="285750" indent="-285750">
              <a:buFont typeface="Arial" panose="020B0604020202020204" pitchFamily="34" charset="0"/>
              <a:buChar char="•"/>
            </a:pPr>
            <a:r>
              <a:rPr lang="en-GB" dirty="0"/>
              <a:t>From each point in an accelerator we can come to the next point by applying a map (or in the linear case a matrix).</a:t>
            </a:r>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map M must be symplectic </a:t>
            </a:r>
            <a:r>
              <a:rPr lang="en-GB" dirty="0">
                <a:sym typeface="Wingdings" panose="05000000000000000000" pitchFamily="2" charset="2"/>
              </a:rPr>
              <a:t> energy conservation</a:t>
            </a:r>
            <a:endParaRPr lang="en-GB" dirty="0"/>
          </a:p>
          <a:p>
            <a:pPr marL="285750" indent="-285750">
              <a:buFont typeface="Arial" panose="020B0604020202020204" pitchFamily="34" charset="0"/>
              <a:buChar char="•"/>
            </a:pPr>
            <a:r>
              <a:rPr lang="en-GB" dirty="0"/>
              <a:t>The maps can be calculated from the Hamiltonian of the corresponding accelerator component.</a:t>
            </a:r>
          </a:p>
          <a:p>
            <a:pPr marL="285750" indent="-285750">
              <a:buFont typeface="Arial" panose="020B0604020202020204" pitchFamily="34" charset="0"/>
              <a:buChar char="•"/>
            </a:pPr>
            <a:r>
              <a:rPr lang="en-GB" dirty="0"/>
              <a:t>We “know” the Hamiltonian for each individual accelerator component</a:t>
            </a:r>
            <a:br>
              <a:rPr lang="en-GB" dirty="0"/>
            </a:br>
            <a:r>
              <a:rPr lang="en-GB" dirty="0"/>
              <a:t>(drift, dipole, quadrupole…)</a:t>
            </a:r>
          </a:p>
          <a:p>
            <a:pPr marL="285750" indent="-285750">
              <a:buFont typeface="Arial" panose="020B0604020202020204" pitchFamily="34" charset="0"/>
              <a:buChar char="•"/>
            </a:pPr>
            <a:r>
              <a:rPr lang="en-GB" dirty="0"/>
              <a:t>This way we generate a piecewise description of the accelerator instead of trying to find a general continuous mathematical solution. This is ideal for implementation in a computer code.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Unfortunately it needs some complex mathematical framework to be able to derive the formalism on how to get symplectic maps from the Hamiltonian.</a:t>
            </a:r>
            <a:br>
              <a:rPr lang="en-GB" dirty="0"/>
            </a:br>
            <a:r>
              <a:rPr lang="en-GB" dirty="0"/>
              <a:t>This is dealt with in some detail later in this course.</a:t>
            </a:r>
            <a:br>
              <a:rPr lang="en-GB" dirty="0"/>
            </a:br>
            <a:r>
              <a:rPr lang="en-GB" dirty="0"/>
              <a:t>The next 2 slides show 2 examples.</a:t>
            </a:r>
          </a:p>
        </p:txBody>
      </p:sp>
      <mc:AlternateContent xmlns:mc="http://schemas.openxmlformats.org/markup-compatibility/2006" xmlns:a14="http://schemas.microsoft.com/office/drawing/2010/main">
        <mc:Choice Requires="a14">
          <p:sp>
            <p:nvSpPr>
              <p:cNvPr id="8" name="Rectangle 7"/>
              <p:cNvSpPr/>
              <p:nvPr/>
            </p:nvSpPr>
            <p:spPr>
              <a:xfrm>
                <a:off x="1066800" y="1908507"/>
                <a:ext cx="1752600" cy="347018"/>
              </a:xfrm>
              <a:prstGeom prst="rect">
                <a:avLst/>
              </a:prstGeom>
            </p:spPr>
            <p:txBody>
              <a:bodyPr wrap="square">
                <a:spAutoFit/>
              </a:bodyPr>
              <a:lstStyle/>
              <a:p>
                <a:pPr lvl="0"/>
                <a:r>
                  <a:rPr lang="en-GB" sz="1400" dirty="0">
                    <a:solidFill>
                      <a:prstClr val="black"/>
                    </a:solidFill>
                    <a:sym typeface="Wingdings" panose="05000000000000000000" pitchFamily="2" charset="2"/>
                  </a:rPr>
                  <a:t> </a:t>
                </a:r>
                <a14:m>
                  <m:oMath xmlns:m="http://schemas.openxmlformats.org/officeDocument/2006/math">
                    <m:d>
                      <m:dPr>
                        <m:ctrlPr>
                          <a:rPr lang="en-GB" sz="1400" i="1">
                            <a:solidFill>
                              <a:prstClr val="black"/>
                            </a:solidFill>
                            <a:latin typeface="Cambria Math" panose="02040503050406030204" pitchFamily="18" charset="0"/>
                            <a:sym typeface="Wingdings" panose="05000000000000000000" pitchFamily="2" charset="2"/>
                          </a:rPr>
                        </m:ctrlPr>
                      </m:dPr>
                      <m:e>
                        <m:f>
                          <m:fPr>
                            <m:type m:val="noBar"/>
                            <m:ctrlPr>
                              <a:rPr lang="en-GB" sz="1400" i="1">
                                <a:solidFill>
                                  <a:prstClr val="black"/>
                                </a:solidFill>
                                <a:latin typeface="Cambria Math" panose="02040503050406030204" pitchFamily="18" charset="0"/>
                                <a:sym typeface="Wingdings" panose="05000000000000000000" pitchFamily="2" charset="2"/>
                              </a:rPr>
                            </m:ctrlPr>
                          </m:fPr>
                          <m:num>
                            <m:r>
                              <a:rPr lang="en-GB" sz="1400" i="1">
                                <a:solidFill>
                                  <a:prstClr val="black"/>
                                </a:solidFill>
                                <a:latin typeface="Cambria Math" panose="02040503050406030204" pitchFamily="18" charset="0"/>
                                <a:sym typeface="Wingdings" panose="05000000000000000000" pitchFamily="2" charset="2"/>
                              </a:rPr>
                              <m:t>𝑥</m:t>
                            </m:r>
                          </m:num>
                          <m:den>
                            <m:sSup>
                              <m:sSupPr>
                                <m:ctrlPr>
                                  <a:rPr lang="en-GB" sz="1400" i="1">
                                    <a:solidFill>
                                      <a:prstClr val="black"/>
                                    </a:solidFill>
                                    <a:latin typeface="Cambria Math" panose="02040503050406030204" pitchFamily="18" charset="0"/>
                                    <a:sym typeface="Wingdings" panose="05000000000000000000" pitchFamily="2" charset="2"/>
                                  </a:rPr>
                                </m:ctrlPr>
                              </m:sSupPr>
                              <m:e>
                                <m:r>
                                  <a:rPr lang="en-GB" sz="1400" i="1">
                                    <a:solidFill>
                                      <a:prstClr val="black"/>
                                    </a:solidFill>
                                    <a:latin typeface="Cambria Math" panose="02040503050406030204" pitchFamily="18" charset="0"/>
                                    <a:sym typeface="Wingdings" panose="05000000000000000000" pitchFamily="2" charset="2"/>
                                  </a:rPr>
                                  <m:t>𝑥</m:t>
                                </m:r>
                              </m:e>
                              <m:sup>
                                <m:r>
                                  <a:rPr lang="en-GB" sz="1400" i="1">
                                    <a:solidFill>
                                      <a:prstClr val="black"/>
                                    </a:solidFill>
                                    <a:latin typeface="Cambria Math" panose="02040503050406030204" pitchFamily="18" charset="0"/>
                                    <a:sym typeface="Wingdings" panose="05000000000000000000" pitchFamily="2" charset="2"/>
                                  </a:rPr>
                                  <m:t>′</m:t>
                                </m:r>
                              </m:sup>
                            </m:sSup>
                          </m:den>
                        </m:f>
                      </m:e>
                    </m:d>
                  </m:oMath>
                </a14:m>
                <a:r>
                  <a:rPr lang="en-GB" sz="1400" dirty="0">
                    <a:solidFill>
                      <a:prstClr val="black"/>
                    </a:solidFill>
                  </a:rPr>
                  <a:t>(</a:t>
                </a:r>
                <a14:m>
                  <m:oMath xmlns:m="http://schemas.openxmlformats.org/officeDocument/2006/math">
                    <m:r>
                      <a:rPr lang="en-GB" sz="1400" i="1" dirty="0">
                        <a:solidFill>
                          <a:prstClr val="black"/>
                        </a:solidFill>
                        <a:latin typeface="Cambria Math" panose="02040503050406030204" pitchFamily="18" charset="0"/>
                      </a:rPr>
                      <m:t>𝑠</m:t>
                    </m:r>
                  </m:oMath>
                </a14:m>
                <a:r>
                  <a:rPr lang="en-GB" sz="1400" dirty="0">
                    <a:solidFill>
                      <a:prstClr val="black"/>
                    </a:solidFill>
                  </a:rPr>
                  <a:t>)= </a:t>
                </a:r>
                <a14:m>
                  <m:oMath xmlns:m="http://schemas.openxmlformats.org/officeDocument/2006/math">
                    <m:r>
                      <m:rPr>
                        <m:sty m:val="p"/>
                      </m:rPr>
                      <a:rPr lang="en-GB" sz="1400" b="0" i="0" smtClean="0">
                        <a:solidFill>
                          <a:prstClr val="black"/>
                        </a:solidFill>
                        <a:latin typeface="Cambria Math" panose="02040503050406030204" pitchFamily="18" charset="0"/>
                        <a:sym typeface="Wingdings" panose="05000000000000000000" pitchFamily="2" charset="2"/>
                      </a:rPr>
                      <m:t>M</m:t>
                    </m:r>
                    <m:r>
                      <a:rPr lang="en-GB" sz="1400" b="0" i="0" smtClean="0">
                        <a:solidFill>
                          <a:prstClr val="black"/>
                        </a:solidFill>
                        <a:latin typeface="Cambria Math" panose="02040503050406030204" pitchFamily="18" charset="0"/>
                        <a:sym typeface="Wingdings" panose="05000000000000000000" pitchFamily="2" charset="2"/>
                      </a:rPr>
                      <m:t> </m:t>
                    </m:r>
                    <m:d>
                      <m:dPr>
                        <m:ctrlPr>
                          <a:rPr lang="en-GB" sz="1400" i="1">
                            <a:solidFill>
                              <a:prstClr val="black"/>
                            </a:solidFill>
                            <a:latin typeface="Cambria Math" panose="02040503050406030204" pitchFamily="18" charset="0"/>
                            <a:sym typeface="Wingdings" panose="05000000000000000000" pitchFamily="2" charset="2"/>
                          </a:rPr>
                        </m:ctrlPr>
                      </m:dPr>
                      <m:e>
                        <m:f>
                          <m:fPr>
                            <m:type m:val="noBar"/>
                            <m:ctrlPr>
                              <a:rPr lang="en-GB" sz="1400" i="1">
                                <a:solidFill>
                                  <a:prstClr val="black"/>
                                </a:solidFill>
                                <a:latin typeface="Cambria Math" panose="02040503050406030204" pitchFamily="18" charset="0"/>
                                <a:sym typeface="Wingdings" panose="05000000000000000000" pitchFamily="2" charset="2"/>
                              </a:rPr>
                            </m:ctrlPr>
                          </m:fPr>
                          <m:num>
                            <m:r>
                              <a:rPr lang="en-GB" sz="1400" i="1">
                                <a:solidFill>
                                  <a:prstClr val="black"/>
                                </a:solidFill>
                                <a:latin typeface="Cambria Math" panose="02040503050406030204" pitchFamily="18" charset="0"/>
                                <a:sym typeface="Wingdings" panose="05000000000000000000" pitchFamily="2" charset="2"/>
                              </a:rPr>
                              <m:t>𝑥</m:t>
                            </m:r>
                          </m:num>
                          <m:den>
                            <m:sSup>
                              <m:sSupPr>
                                <m:ctrlPr>
                                  <a:rPr lang="en-GB" sz="1400" i="1">
                                    <a:solidFill>
                                      <a:prstClr val="black"/>
                                    </a:solidFill>
                                    <a:latin typeface="Cambria Math" panose="02040503050406030204" pitchFamily="18" charset="0"/>
                                    <a:sym typeface="Wingdings" panose="05000000000000000000" pitchFamily="2" charset="2"/>
                                  </a:rPr>
                                </m:ctrlPr>
                              </m:sSupPr>
                              <m:e>
                                <m:r>
                                  <a:rPr lang="en-GB" sz="1400" i="1">
                                    <a:solidFill>
                                      <a:prstClr val="black"/>
                                    </a:solidFill>
                                    <a:latin typeface="Cambria Math" panose="02040503050406030204" pitchFamily="18" charset="0"/>
                                    <a:sym typeface="Wingdings" panose="05000000000000000000" pitchFamily="2" charset="2"/>
                                  </a:rPr>
                                  <m:t>𝑥</m:t>
                                </m:r>
                              </m:e>
                              <m:sup>
                                <m:r>
                                  <a:rPr lang="en-GB" sz="1400" i="1">
                                    <a:solidFill>
                                      <a:prstClr val="black"/>
                                    </a:solidFill>
                                    <a:latin typeface="Cambria Math" panose="02040503050406030204" pitchFamily="18" charset="0"/>
                                    <a:sym typeface="Wingdings" panose="05000000000000000000" pitchFamily="2" charset="2"/>
                                  </a:rPr>
                                  <m:t>′</m:t>
                                </m:r>
                              </m:sup>
                            </m:sSup>
                          </m:den>
                        </m:f>
                      </m:e>
                    </m:d>
                  </m:oMath>
                </a14:m>
                <a:r>
                  <a:rPr lang="en-GB" sz="1400" dirty="0">
                    <a:solidFill>
                      <a:prstClr val="black"/>
                    </a:solidFill>
                  </a:rPr>
                  <a:t>(</a:t>
                </a:r>
                <a14:m>
                  <m:oMath xmlns:m="http://schemas.openxmlformats.org/officeDocument/2006/math">
                    <m:sSub>
                      <m:sSubPr>
                        <m:ctrlPr>
                          <a:rPr lang="en-GB" sz="1400" i="1" dirty="0">
                            <a:solidFill>
                              <a:prstClr val="black"/>
                            </a:solidFill>
                            <a:latin typeface="Cambria Math" panose="02040503050406030204" pitchFamily="18" charset="0"/>
                          </a:rPr>
                        </m:ctrlPr>
                      </m:sSubPr>
                      <m:e>
                        <m:r>
                          <a:rPr lang="en-GB" sz="1400" i="1" dirty="0">
                            <a:solidFill>
                              <a:prstClr val="black"/>
                            </a:solidFill>
                            <a:latin typeface="Cambria Math" panose="02040503050406030204" pitchFamily="18" charset="0"/>
                          </a:rPr>
                          <m:t>𝑠</m:t>
                        </m:r>
                      </m:e>
                      <m:sub>
                        <m:r>
                          <a:rPr lang="en-GB" sz="1400" i="1" dirty="0">
                            <a:solidFill>
                              <a:prstClr val="black"/>
                            </a:solidFill>
                            <a:latin typeface="Cambria Math" panose="02040503050406030204" pitchFamily="18" charset="0"/>
                          </a:rPr>
                          <m:t>0</m:t>
                        </m:r>
                      </m:sub>
                    </m:sSub>
                  </m:oMath>
                </a14:m>
                <a:r>
                  <a:rPr lang="en-GB" sz="1400" dirty="0">
                    <a:solidFill>
                      <a:prstClr val="black"/>
                    </a:solidFill>
                  </a:rPr>
                  <a:t>)</a:t>
                </a:r>
              </a:p>
            </p:txBody>
          </p:sp>
        </mc:Choice>
        <mc:Fallback xmlns="">
          <p:sp>
            <p:nvSpPr>
              <p:cNvPr id="8" name="Rectangle 7"/>
              <p:cNvSpPr>
                <a:spLocks noRot="1" noChangeAspect="1" noMove="1" noResize="1" noEditPoints="1" noAdjustHandles="1" noChangeArrowheads="1" noChangeShapeType="1" noTextEdit="1"/>
              </p:cNvSpPr>
              <p:nvPr/>
            </p:nvSpPr>
            <p:spPr>
              <a:xfrm>
                <a:off x="1066800" y="1908507"/>
                <a:ext cx="1752600" cy="347018"/>
              </a:xfrm>
              <a:prstGeom prst="rect">
                <a:avLst/>
              </a:prstGeom>
              <a:blipFill>
                <a:blip r:embed="rId2"/>
                <a:stretch>
                  <a:fillRect b="-122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334000" y="1854037"/>
                <a:ext cx="2013180" cy="455959"/>
              </a:xfrm>
              <a:prstGeom prst="rect">
                <a:avLst/>
              </a:prstGeom>
            </p:spPr>
            <p:txBody>
              <a:bodyPr wrap="none">
                <a:spAutoFit/>
              </a:bodyPr>
              <a:lstStyle/>
              <a:p>
                <a:pPr lvl="0"/>
                <a:r>
                  <a:rPr lang="en-GB" sz="1400" dirty="0">
                    <a:solidFill>
                      <a:prstClr val="black"/>
                    </a:solidFill>
                    <a:sym typeface="Wingdings" panose="05000000000000000000" pitchFamily="2" charset="2"/>
                  </a:rPr>
                  <a:t> </a:t>
                </a:r>
                <a14:m>
                  <m:oMath xmlns:m="http://schemas.openxmlformats.org/officeDocument/2006/math">
                    <m:d>
                      <m:dPr>
                        <m:ctrlPr>
                          <a:rPr lang="en-GB" sz="1400" i="1" smtClean="0">
                            <a:solidFill>
                              <a:srgbClr val="00B050"/>
                            </a:solidFill>
                            <a:latin typeface="Cambria Math" panose="02040503050406030204" pitchFamily="18" charset="0"/>
                            <a:sym typeface="Wingdings" panose="05000000000000000000" pitchFamily="2" charset="2"/>
                          </a:rPr>
                        </m:ctrlPr>
                      </m:dPr>
                      <m:e>
                        <m:f>
                          <m:fPr>
                            <m:type m:val="noBar"/>
                            <m:ctrlPr>
                              <a:rPr lang="en-GB" sz="1400" i="1">
                                <a:solidFill>
                                  <a:srgbClr val="00B050"/>
                                </a:solidFill>
                                <a:latin typeface="Cambria Math" panose="02040503050406030204" pitchFamily="18" charset="0"/>
                                <a:sym typeface="Wingdings" panose="05000000000000000000" pitchFamily="2" charset="2"/>
                              </a:rPr>
                            </m:ctrlPr>
                          </m:fPr>
                          <m:num>
                            <m:r>
                              <a:rPr lang="en-GB" sz="1400" i="1">
                                <a:solidFill>
                                  <a:srgbClr val="00B050"/>
                                </a:solidFill>
                                <a:latin typeface="Cambria Math" panose="02040503050406030204" pitchFamily="18" charset="0"/>
                                <a:sym typeface="Wingdings" panose="05000000000000000000" pitchFamily="2" charset="2"/>
                              </a:rPr>
                              <m:t>𝑥</m:t>
                            </m:r>
                          </m:num>
                          <m:den>
                            <m:sSup>
                              <m:sSupPr>
                                <m:ctrlPr>
                                  <a:rPr lang="en-GB" sz="1400" i="1">
                                    <a:solidFill>
                                      <a:srgbClr val="00B050"/>
                                    </a:solidFill>
                                    <a:latin typeface="Cambria Math" panose="02040503050406030204" pitchFamily="18" charset="0"/>
                                    <a:sym typeface="Wingdings" panose="05000000000000000000" pitchFamily="2" charset="2"/>
                                  </a:rPr>
                                </m:ctrlPr>
                              </m:sSupPr>
                              <m:e>
                                <m:r>
                                  <a:rPr lang="en-GB" sz="1400" i="1">
                                    <a:solidFill>
                                      <a:srgbClr val="00B050"/>
                                    </a:solidFill>
                                    <a:latin typeface="Cambria Math" panose="02040503050406030204" pitchFamily="18" charset="0"/>
                                    <a:sym typeface="Wingdings" panose="05000000000000000000" pitchFamily="2" charset="2"/>
                                  </a:rPr>
                                  <m:t>𝑥</m:t>
                                </m:r>
                              </m:e>
                              <m:sup>
                                <m:r>
                                  <a:rPr lang="en-GB" sz="1400" i="1">
                                    <a:solidFill>
                                      <a:srgbClr val="00B050"/>
                                    </a:solidFill>
                                    <a:latin typeface="Cambria Math" panose="02040503050406030204" pitchFamily="18" charset="0"/>
                                    <a:sym typeface="Wingdings" panose="05000000000000000000" pitchFamily="2" charset="2"/>
                                  </a:rPr>
                                  <m:t>′</m:t>
                                </m:r>
                              </m:sup>
                            </m:sSup>
                          </m:den>
                        </m:f>
                      </m:e>
                    </m:d>
                  </m:oMath>
                </a14:m>
                <a:r>
                  <a:rPr lang="en-GB" sz="1400" dirty="0">
                    <a:solidFill>
                      <a:srgbClr val="00B050"/>
                    </a:solidFill>
                  </a:rPr>
                  <a:t>(</a:t>
                </a:r>
                <a14:m>
                  <m:oMath xmlns:m="http://schemas.openxmlformats.org/officeDocument/2006/math">
                    <m:r>
                      <a:rPr lang="en-GB" sz="1400" i="1" dirty="0">
                        <a:solidFill>
                          <a:srgbClr val="00B050"/>
                        </a:solidFill>
                        <a:latin typeface="Cambria Math" panose="02040503050406030204" pitchFamily="18" charset="0"/>
                      </a:rPr>
                      <m:t>𝑠</m:t>
                    </m:r>
                  </m:oMath>
                </a14:m>
                <a:r>
                  <a:rPr lang="en-GB" sz="1400" dirty="0">
                    <a:solidFill>
                      <a:srgbClr val="00B050"/>
                    </a:solidFill>
                  </a:rPr>
                  <a:t>)= </a:t>
                </a:r>
                <a14:m>
                  <m:oMath xmlns:m="http://schemas.openxmlformats.org/officeDocument/2006/math">
                    <m:d>
                      <m:dPr>
                        <m:ctrlPr>
                          <a:rPr lang="en-GB" sz="1400" i="1">
                            <a:solidFill>
                              <a:srgbClr val="00B050"/>
                            </a:solidFill>
                            <a:latin typeface="Cambria Math" panose="02040503050406030204" pitchFamily="18" charset="0"/>
                          </a:rPr>
                        </m:ctrlPr>
                      </m:dPr>
                      <m:e>
                        <m:m>
                          <m:mPr>
                            <m:mcs>
                              <m:mc>
                                <m:mcPr>
                                  <m:count m:val="2"/>
                                  <m:mcJc m:val="center"/>
                                </m:mcPr>
                              </m:mc>
                            </m:mcs>
                            <m:ctrlPr>
                              <a:rPr lang="en-GB" sz="1400" i="1">
                                <a:solidFill>
                                  <a:srgbClr val="00B050"/>
                                </a:solidFill>
                                <a:latin typeface="Cambria Math" panose="02040503050406030204" pitchFamily="18" charset="0"/>
                              </a:rPr>
                            </m:ctrlPr>
                          </m:mPr>
                          <m:mr>
                            <m:e>
                              <m:r>
                                <m:rPr>
                                  <m:brk m:alnAt="7"/>
                                </m:rPr>
                                <a:rPr lang="en-GB" sz="1400" i="1">
                                  <a:solidFill>
                                    <a:srgbClr val="00B050"/>
                                  </a:solidFill>
                                  <a:latin typeface="Cambria Math" panose="02040503050406030204" pitchFamily="18" charset="0"/>
                                </a:rPr>
                                <m:t>𝑎</m:t>
                              </m:r>
                            </m:e>
                            <m:e>
                              <m:r>
                                <a:rPr lang="en-GB" sz="1400" i="1">
                                  <a:solidFill>
                                    <a:srgbClr val="00B050"/>
                                  </a:solidFill>
                                  <a:latin typeface="Cambria Math" panose="02040503050406030204" pitchFamily="18" charset="0"/>
                                </a:rPr>
                                <m:t>𝑏</m:t>
                              </m:r>
                            </m:e>
                          </m:mr>
                          <m:mr>
                            <m:e>
                              <m:r>
                                <a:rPr lang="en-GB" sz="1400" i="1">
                                  <a:solidFill>
                                    <a:srgbClr val="00B050"/>
                                  </a:solidFill>
                                  <a:latin typeface="Cambria Math" panose="02040503050406030204" pitchFamily="18" charset="0"/>
                                </a:rPr>
                                <m:t>𝑐</m:t>
                              </m:r>
                            </m:e>
                            <m:e>
                              <m:r>
                                <a:rPr lang="en-GB" sz="1400" i="1">
                                  <a:solidFill>
                                    <a:srgbClr val="00B050"/>
                                  </a:solidFill>
                                  <a:latin typeface="Cambria Math" panose="02040503050406030204" pitchFamily="18" charset="0"/>
                                </a:rPr>
                                <m:t>𝑑</m:t>
                              </m:r>
                            </m:e>
                          </m:mr>
                        </m:m>
                      </m:e>
                    </m:d>
                    <m:d>
                      <m:dPr>
                        <m:ctrlPr>
                          <a:rPr lang="en-GB" sz="1400" i="1">
                            <a:solidFill>
                              <a:srgbClr val="00B050"/>
                            </a:solidFill>
                            <a:latin typeface="Cambria Math" panose="02040503050406030204" pitchFamily="18" charset="0"/>
                            <a:sym typeface="Wingdings" panose="05000000000000000000" pitchFamily="2" charset="2"/>
                          </a:rPr>
                        </m:ctrlPr>
                      </m:dPr>
                      <m:e>
                        <m:f>
                          <m:fPr>
                            <m:type m:val="noBar"/>
                            <m:ctrlPr>
                              <a:rPr lang="en-GB" sz="1400" i="1">
                                <a:solidFill>
                                  <a:srgbClr val="00B050"/>
                                </a:solidFill>
                                <a:latin typeface="Cambria Math" panose="02040503050406030204" pitchFamily="18" charset="0"/>
                                <a:sym typeface="Wingdings" panose="05000000000000000000" pitchFamily="2" charset="2"/>
                              </a:rPr>
                            </m:ctrlPr>
                          </m:fPr>
                          <m:num>
                            <m:r>
                              <a:rPr lang="en-GB" sz="1400" i="1">
                                <a:solidFill>
                                  <a:srgbClr val="00B050"/>
                                </a:solidFill>
                                <a:latin typeface="Cambria Math" panose="02040503050406030204" pitchFamily="18" charset="0"/>
                                <a:sym typeface="Wingdings" panose="05000000000000000000" pitchFamily="2" charset="2"/>
                              </a:rPr>
                              <m:t>𝑥</m:t>
                            </m:r>
                          </m:num>
                          <m:den>
                            <m:sSup>
                              <m:sSupPr>
                                <m:ctrlPr>
                                  <a:rPr lang="en-GB" sz="1400" i="1">
                                    <a:solidFill>
                                      <a:srgbClr val="00B050"/>
                                    </a:solidFill>
                                    <a:latin typeface="Cambria Math" panose="02040503050406030204" pitchFamily="18" charset="0"/>
                                    <a:sym typeface="Wingdings" panose="05000000000000000000" pitchFamily="2" charset="2"/>
                                  </a:rPr>
                                </m:ctrlPr>
                              </m:sSupPr>
                              <m:e>
                                <m:r>
                                  <a:rPr lang="en-GB" sz="1400" i="1">
                                    <a:solidFill>
                                      <a:srgbClr val="00B050"/>
                                    </a:solidFill>
                                    <a:latin typeface="Cambria Math" panose="02040503050406030204" pitchFamily="18" charset="0"/>
                                    <a:sym typeface="Wingdings" panose="05000000000000000000" pitchFamily="2" charset="2"/>
                                  </a:rPr>
                                  <m:t>𝑥</m:t>
                                </m:r>
                              </m:e>
                              <m:sup>
                                <m:r>
                                  <a:rPr lang="en-GB" sz="1400" i="1">
                                    <a:solidFill>
                                      <a:srgbClr val="00B050"/>
                                    </a:solidFill>
                                    <a:latin typeface="Cambria Math" panose="02040503050406030204" pitchFamily="18" charset="0"/>
                                    <a:sym typeface="Wingdings" panose="05000000000000000000" pitchFamily="2" charset="2"/>
                                  </a:rPr>
                                  <m:t>′</m:t>
                                </m:r>
                              </m:sup>
                            </m:sSup>
                          </m:den>
                        </m:f>
                      </m:e>
                    </m:d>
                  </m:oMath>
                </a14:m>
                <a:r>
                  <a:rPr lang="en-GB" sz="1400" dirty="0">
                    <a:solidFill>
                      <a:srgbClr val="00B050"/>
                    </a:solidFill>
                  </a:rPr>
                  <a:t>(</a:t>
                </a:r>
                <a14:m>
                  <m:oMath xmlns:m="http://schemas.openxmlformats.org/officeDocument/2006/math">
                    <m:sSub>
                      <m:sSubPr>
                        <m:ctrlPr>
                          <a:rPr lang="en-GB" sz="1400" i="1" dirty="0">
                            <a:solidFill>
                              <a:srgbClr val="00B050"/>
                            </a:solidFill>
                            <a:latin typeface="Cambria Math" panose="02040503050406030204" pitchFamily="18" charset="0"/>
                          </a:rPr>
                        </m:ctrlPr>
                      </m:sSubPr>
                      <m:e>
                        <m:r>
                          <a:rPr lang="en-GB" sz="1400" i="1" dirty="0">
                            <a:solidFill>
                              <a:srgbClr val="00B050"/>
                            </a:solidFill>
                            <a:latin typeface="Cambria Math" panose="02040503050406030204" pitchFamily="18" charset="0"/>
                          </a:rPr>
                          <m:t>𝑠</m:t>
                        </m:r>
                      </m:e>
                      <m:sub>
                        <m:r>
                          <a:rPr lang="en-GB" sz="1400" i="1" dirty="0">
                            <a:solidFill>
                              <a:srgbClr val="00B050"/>
                            </a:solidFill>
                            <a:latin typeface="Cambria Math" panose="02040503050406030204" pitchFamily="18" charset="0"/>
                          </a:rPr>
                          <m:t>0</m:t>
                        </m:r>
                      </m:sub>
                    </m:sSub>
                  </m:oMath>
                </a14:m>
                <a:r>
                  <a:rPr lang="en-GB" sz="1400" dirty="0">
                    <a:solidFill>
                      <a:srgbClr val="00B050"/>
                    </a:solidFill>
                  </a:rPr>
                  <a:t>)</a:t>
                </a:r>
              </a:p>
            </p:txBody>
          </p:sp>
        </mc:Choice>
        <mc:Fallback xmlns="">
          <p:sp>
            <p:nvSpPr>
              <p:cNvPr id="9" name="Rectangle 8"/>
              <p:cNvSpPr>
                <a:spLocks noRot="1" noChangeAspect="1" noMove="1" noResize="1" noEditPoints="1" noAdjustHandles="1" noChangeArrowheads="1" noChangeShapeType="1" noTextEdit="1"/>
              </p:cNvSpPr>
              <p:nvPr/>
            </p:nvSpPr>
            <p:spPr>
              <a:xfrm>
                <a:off x="5334000" y="1854037"/>
                <a:ext cx="2013180" cy="455959"/>
              </a:xfrm>
              <a:prstGeom prst="rect">
                <a:avLst/>
              </a:prstGeom>
              <a:blipFill>
                <a:blip r:embed="rId3"/>
                <a:stretch>
                  <a:fillRect b="-2667"/>
                </a:stretch>
              </a:blipFill>
            </p:spPr>
            <p:txBody>
              <a:bodyPr/>
              <a:lstStyle/>
              <a:p>
                <a:r>
                  <a:rPr lang="en-GB">
                    <a:noFill/>
                  </a:rPr>
                  <a:t> </a:t>
                </a:r>
              </a:p>
            </p:txBody>
          </p:sp>
        </mc:Fallback>
      </mc:AlternateContent>
      <p:sp>
        <p:nvSpPr>
          <p:cNvPr id="10" name="TextBox 9"/>
          <p:cNvSpPr txBox="1"/>
          <p:nvPr/>
        </p:nvSpPr>
        <p:spPr>
          <a:xfrm>
            <a:off x="4043582" y="1908507"/>
            <a:ext cx="1290418" cy="369332"/>
          </a:xfrm>
          <a:prstGeom prst="rect">
            <a:avLst/>
          </a:prstGeom>
          <a:noFill/>
        </p:spPr>
        <p:txBody>
          <a:bodyPr wrap="none" rtlCol="0">
            <a:spAutoFit/>
          </a:bodyPr>
          <a:lstStyle/>
          <a:p>
            <a:r>
              <a:rPr lang="en-GB" dirty="0">
                <a:solidFill>
                  <a:srgbClr val="00B050"/>
                </a:solidFill>
              </a:rPr>
              <a:t>Linear case:</a:t>
            </a:r>
          </a:p>
        </p:txBody>
      </p:sp>
    </p:spTree>
    <p:extLst>
      <p:ext uri="{BB962C8B-B14F-4D97-AF65-F5344CB8AC3E}">
        <p14:creationId xmlns:p14="http://schemas.microsoft.com/office/powerpoint/2010/main" val="4145820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23</a:t>
            </a:fld>
            <a:endParaRPr lang="en-US"/>
          </a:p>
        </p:txBody>
      </p:sp>
      <p:sp>
        <p:nvSpPr>
          <p:cNvPr id="4" name="TextBox 3"/>
          <p:cNvSpPr txBox="1"/>
          <p:nvPr/>
        </p:nvSpPr>
        <p:spPr>
          <a:xfrm>
            <a:off x="1905000" y="381000"/>
            <a:ext cx="5562600" cy="369332"/>
          </a:xfrm>
          <a:prstGeom prst="rect">
            <a:avLst/>
          </a:prstGeom>
          <a:noFill/>
        </p:spPr>
        <p:txBody>
          <a:bodyPr wrap="square" rtlCol="0">
            <a:spAutoFit/>
          </a:bodyPr>
          <a:lstStyle/>
          <a:p>
            <a:r>
              <a:rPr lang="en-GB" dirty="0"/>
              <a:t>Particle Motion through accelerator components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199" y="3886200"/>
            <a:ext cx="4083269" cy="2368920"/>
          </a:xfrm>
          <a:prstGeom prst="rect">
            <a:avLst/>
          </a:prstGeom>
        </p:spPr>
      </p:pic>
      <p:sp>
        <p:nvSpPr>
          <p:cNvPr id="11" name="TextBox 10"/>
          <p:cNvSpPr txBox="1"/>
          <p:nvPr/>
        </p:nvSpPr>
        <p:spPr>
          <a:xfrm>
            <a:off x="349467" y="3488774"/>
            <a:ext cx="8337333" cy="646331"/>
          </a:xfrm>
          <a:prstGeom prst="rect">
            <a:avLst/>
          </a:prstGeom>
          <a:noFill/>
        </p:spPr>
        <p:txBody>
          <a:bodyPr wrap="square" rtlCol="0">
            <a:spAutoFit/>
          </a:bodyPr>
          <a:lstStyle/>
          <a:p>
            <a:r>
              <a:rPr lang="en-GB" dirty="0"/>
              <a:t>Most of the time we use the linear approximation, which we get from simple geometry:</a:t>
            </a:r>
          </a:p>
        </p:txBody>
      </p:sp>
      <p:cxnSp>
        <p:nvCxnSpPr>
          <p:cNvPr id="13" name="Straight Connector 12"/>
          <p:cNvCxnSpPr/>
          <p:nvPr/>
        </p:nvCxnSpPr>
        <p:spPr>
          <a:xfrm>
            <a:off x="349467" y="3488774"/>
            <a:ext cx="8413531"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14431"/>
            <a:ext cx="5715000" cy="2509345"/>
          </a:xfrm>
          <a:prstGeom prst="rect">
            <a:avLst/>
          </a:prstGeom>
        </p:spPr>
      </p:pic>
    </p:spTree>
    <p:extLst>
      <p:ext uri="{BB962C8B-B14F-4D97-AF65-F5344CB8AC3E}">
        <p14:creationId xmlns:p14="http://schemas.microsoft.com/office/powerpoint/2010/main" val="3305973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1357"/>
            <a:ext cx="7924800" cy="4592320"/>
          </a:xfrm>
          <a:prstGeom prst="rect">
            <a:avLst/>
          </a:prstGeom>
        </p:spPr>
      </p:pic>
      <p:sp>
        <p:nvSpPr>
          <p:cNvPr id="5" name="TextBox 4"/>
          <p:cNvSpPr txBox="1"/>
          <p:nvPr/>
        </p:nvSpPr>
        <p:spPr>
          <a:xfrm>
            <a:off x="2133600" y="381000"/>
            <a:ext cx="5257800" cy="369332"/>
          </a:xfrm>
          <a:prstGeom prst="rect">
            <a:avLst/>
          </a:prstGeom>
          <a:noFill/>
        </p:spPr>
        <p:txBody>
          <a:bodyPr wrap="square" rtlCol="0">
            <a:spAutoFit/>
          </a:bodyPr>
          <a:lstStyle/>
          <a:p>
            <a:r>
              <a:rPr lang="en-GB" dirty="0"/>
              <a:t>Map of a quadrupole</a:t>
            </a:r>
          </a:p>
        </p:txBody>
      </p:sp>
      <p:sp>
        <p:nvSpPr>
          <p:cNvPr id="6" name="TextBox 5"/>
          <p:cNvSpPr txBox="1"/>
          <p:nvPr/>
        </p:nvSpPr>
        <p:spPr>
          <a:xfrm>
            <a:off x="5829300" y="1600200"/>
            <a:ext cx="3124200" cy="369332"/>
          </a:xfrm>
          <a:prstGeom prst="rect">
            <a:avLst/>
          </a:prstGeom>
          <a:noFill/>
        </p:spPr>
        <p:txBody>
          <a:bodyPr wrap="square" rtlCol="0">
            <a:spAutoFit/>
          </a:bodyPr>
          <a:lstStyle/>
          <a:p>
            <a:r>
              <a:rPr lang="en-GB" dirty="0">
                <a:solidFill>
                  <a:srgbClr val="FF0000"/>
                </a:solidFill>
              </a:rPr>
              <a:t>f is here the generator L * H</a:t>
            </a:r>
          </a:p>
        </p:txBody>
      </p:sp>
      <p:sp>
        <p:nvSpPr>
          <p:cNvPr id="7" name="TextBox 6"/>
          <p:cNvSpPr txBox="1"/>
          <p:nvPr/>
        </p:nvSpPr>
        <p:spPr>
          <a:xfrm>
            <a:off x="723900" y="5661848"/>
            <a:ext cx="7696200" cy="646331"/>
          </a:xfrm>
          <a:prstGeom prst="rect">
            <a:avLst/>
          </a:prstGeom>
          <a:noFill/>
        </p:spPr>
        <p:txBody>
          <a:bodyPr wrap="square" rtlCol="0">
            <a:spAutoFit/>
          </a:bodyPr>
          <a:lstStyle/>
          <a:p>
            <a:r>
              <a:rPr lang="en-GB" dirty="0"/>
              <a:t>Much more on this: Werner Herr, Non linear Dynamics I- III,</a:t>
            </a:r>
            <a:br>
              <a:rPr lang="en-GB" dirty="0"/>
            </a:br>
            <a:r>
              <a:rPr lang="en-GB" dirty="0"/>
              <a:t>advanced general CAS, for example Egham 2017</a:t>
            </a:r>
          </a:p>
        </p:txBody>
      </p:sp>
    </p:spTree>
    <p:extLst>
      <p:ext uri="{BB962C8B-B14F-4D97-AF65-F5344CB8AC3E}">
        <p14:creationId xmlns:p14="http://schemas.microsoft.com/office/powerpoint/2010/main" val="700730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25</a:t>
            </a:fld>
            <a:endParaRPr lang="en-US"/>
          </a:p>
        </p:txBody>
      </p:sp>
      <p:sp>
        <p:nvSpPr>
          <p:cNvPr id="4" name="TextBox 3"/>
          <p:cNvSpPr txBox="1"/>
          <p:nvPr/>
        </p:nvSpPr>
        <p:spPr>
          <a:xfrm>
            <a:off x="1828800" y="304800"/>
            <a:ext cx="5638800" cy="584775"/>
          </a:xfrm>
          <a:prstGeom prst="rect">
            <a:avLst/>
          </a:prstGeom>
          <a:noFill/>
        </p:spPr>
        <p:txBody>
          <a:bodyPr wrap="square" rtlCol="0">
            <a:spAutoFit/>
          </a:bodyPr>
          <a:lstStyle/>
          <a:p>
            <a:r>
              <a:rPr lang="en-GB" sz="3200" dirty="0"/>
              <a:t>Transverse Beam Dynamics</a:t>
            </a:r>
          </a:p>
        </p:txBody>
      </p:sp>
      <p:sp>
        <p:nvSpPr>
          <p:cNvPr id="8" name="TextBox 7"/>
          <p:cNvSpPr txBox="1"/>
          <p:nvPr/>
        </p:nvSpPr>
        <p:spPr>
          <a:xfrm>
            <a:off x="762000" y="855821"/>
            <a:ext cx="6858000" cy="369332"/>
          </a:xfrm>
          <a:prstGeom prst="rect">
            <a:avLst/>
          </a:prstGeom>
          <a:noFill/>
        </p:spPr>
        <p:txBody>
          <a:bodyPr wrap="square" rtlCol="0">
            <a:spAutoFit/>
          </a:bodyPr>
          <a:lstStyle/>
          <a:p>
            <a:r>
              <a:rPr lang="en-GB" dirty="0">
                <a:solidFill>
                  <a:srgbClr val="FF0000"/>
                </a:solidFill>
              </a:rPr>
              <a:t>??? high intensity beam described in 6D phase space???  No…</a:t>
            </a:r>
          </a:p>
        </p:txBody>
      </p:sp>
      <p:grpSp>
        <p:nvGrpSpPr>
          <p:cNvPr id="10" name="Group 9"/>
          <p:cNvGrpSpPr/>
          <p:nvPr/>
        </p:nvGrpSpPr>
        <p:grpSpPr>
          <a:xfrm>
            <a:off x="533400" y="1440596"/>
            <a:ext cx="7848600" cy="1221748"/>
            <a:chOff x="2514600" y="1676400"/>
            <a:chExt cx="4191000" cy="762000"/>
          </a:xfrm>
        </p:grpSpPr>
        <p:sp>
          <p:nvSpPr>
            <p:cNvPr id="5" name="Flowchart: Data 4"/>
            <p:cNvSpPr/>
            <p:nvPr/>
          </p:nvSpPr>
          <p:spPr>
            <a:xfrm>
              <a:off x="2514600" y="1676400"/>
              <a:ext cx="4191000" cy="762000"/>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276600" y="1676400"/>
              <a:ext cx="2819400" cy="595073"/>
            </a:xfrm>
            <a:prstGeom prst="rect">
              <a:avLst/>
            </a:prstGeom>
            <a:noFill/>
          </p:spPr>
          <p:txBody>
            <a:bodyPr wrap="square" rtlCol="0">
              <a:spAutoFit/>
            </a:bodyPr>
            <a:lstStyle/>
            <a:p>
              <a:r>
                <a:rPr lang="en-GB" sz="1400" b="1" dirty="0"/>
                <a:t>Starting point:</a:t>
              </a:r>
              <a:br>
                <a:rPr lang="en-GB" sz="1400" b="1" dirty="0"/>
              </a:br>
              <a:r>
                <a:rPr lang="en-GB" sz="1400" dirty="0"/>
                <a:t>- Single particle in a single magnetic element</a:t>
              </a:r>
              <a:br>
                <a:rPr lang="en-GB" sz="1400" dirty="0"/>
              </a:br>
              <a:r>
                <a:rPr lang="en-GB" sz="1400" dirty="0"/>
                <a:t>- complete decoupling of long., hor.&amp; ver. motion</a:t>
              </a:r>
            </a:p>
            <a:p>
              <a:r>
                <a:rPr lang="en-GB" sz="1400" dirty="0"/>
                <a:t>- particle with nominal momentum</a:t>
              </a:r>
            </a:p>
          </p:txBody>
        </p:sp>
      </p:grpSp>
      <p:grpSp>
        <p:nvGrpSpPr>
          <p:cNvPr id="11" name="Group 10"/>
          <p:cNvGrpSpPr/>
          <p:nvPr/>
        </p:nvGrpSpPr>
        <p:grpSpPr>
          <a:xfrm>
            <a:off x="533400" y="2782180"/>
            <a:ext cx="7772400" cy="1126419"/>
            <a:chOff x="2514600" y="1676400"/>
            <a:chExt cx="4191000" cy="762000"/>
          </a:xfrm>
        </p:grpSpPr>
        <p:sp>
          <p:nvSpPr>
            <p:cNvPr id="12" name="Flowchart: Data 11"/>
            <p:cNvSpPr/>
            <p:nvPr/>
          </p:nvSpPr>
          <p:spPr>
            <a:xfrm>
              <a:off x="2514600" y="1676400"/>
              <a:ext cx="4191000" cy="762000"/>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3276600" y="1676400"/>
              <a:ext cx="2819400" cy="645434"/>
            </a:xfrm>
            <a:prstGeom prst="rect">
              <a:avLst/>
            </a:prstGeom>
            <a:noFill/>
          </p:spPr>
          <p:txBody>
            <a:bodyPr wrap="square" rtlCol="0">
              <a:spAutoFit/>
            </a:bodyPr>
            <a:lstStyle/>
            <a:p>
              <a:r>
                <a:rPr lang="en-GB" sz="1400" b="1" dirty="0"/>
                <a:t>My first accelerator:</a:t>
              </a:r>
              <a:br>
                <a:rPr lang="en-GB" sz="1400" b="1" dirty="0"/>
              </a:br>
              <a:r>
                <a:rPr lang="en-GB" sz="1400" dirty="0"/>
                <a:t>- Single particle in many magnetic elements</a:t>
              </a:r>
              <a:br>
                <a:rPr lang="en-GB" sz="1400" dirty="0"/>
              </a:br>
              <a:r>
                <a:rPr lang="en-GB" sz="1400" dirty="0"/>
                <a:t>- circular structure: synchrotron</a:t>
              </a:r>
              <a:br>
                <a:rPr lang="en-GB" sz="1400" dirty="0"/>
              </a:br>
              <a:r>
                <a:rPr lang="en-GB" sz="1400" dirty="0"/>
                <a:t>- </a:t>
              </a:r>
              <a:r>
                <a:rPr lang="en-GB" sz="1400" dirty="0" err="1"/>
                <a:t>twiss</a:t>
              </a:r>
              <a:r>
                <a:rPr lang="en-GB" sz="1400" dirty="0"/>
                <a:t> parameters, orbit, tune…</a:t>
              </a:r>
            </a:p>
          </p:txBody>
        </p:sp>
      </p:grpSp>
      <p:grpSp>
        <p:nvGrpSpPr>
          <p:cNvPr id="14" name="Group 13"/>
          <p:cNvGrpSpPr/>
          <p:nvPr/>
        </p:nvGrpSpPr>
        <p:grpSpPr>
          <a:xfrm>
            <a:off x="560294" y="4028435"/>
            <a:ext cx="7772400" cy="1135462"/>
            <a:chOff x="2514600" y="1676400"/>
            <a:chExt cx="4191000" cy="762000"/>
          </a:xfrm>
        </p:grpSpPr>
        <p:sp>
          <p:nvSpPr>
            <p:cNvPr id="15" name="Flowchart: Data 14"/>
            <p:cNvSpPr/>
            <p:nvPr/>
          </p:nvSpPr>
          <p:spPr>
            <a:xfrm>
              <a:off x="2514600" y="1676400"/>
              <a:ext cx="4191000" cy="762000"/>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3276600" y="1676400"/>
              <a:ext cx="2819400" cy="640294"/>
            </a:xfrm>
            <a:prstGeom prst="rect">
              <a:avLst/>
            </a:prstGeom>
            <a:noFill/>
          </p:spPr>
          <p:txBody>
            <a:bodyPr wrap="square" rtlCol="0">
              <a:spAutoFit/>
            </a:bodyPr>
            <a:lstStyle/>
            <a:p>
              <a:r>
                <a:rPr lang="en-GB" sz="1400" b="1" dirty="0"/>
                <a:t>Off-momentum particle:</a:t>
              </a:r>
              <a:br>
                <a:rPr lang="en-GB" sz="1400" b="1" dirty="0"/>
              </a:br>
              <a:r>
                <a:rPr lang="en-GB" sz="1400" dirty="0"/>
                <a:t>- Dispersion</a:t>
              </a:r>
              <a:br>
                <a:rPr lang="en-GB" sz="1400" dirty="0"/>
              </a:br>
              <a:r>
                <a:rPr lang="en-GB" sz="1400" dirty="0"/>
                <a:t>- Momentum compaction</a:t>
              </a:r>
              <a:br>
                <a:rPr lang="en-GB" sz="1400" dirty="0"/>
              </a:br>
              <a:r>
                <a:rPr lang="en-GB" sz="1400" dirty="0"/>
                <a:t>- Chromaticity…a taste of non-</a:t>
              </a:r>
              <a:r>
                <a:rPr lang="en-GB" sz="1400" dirty="0" err="1"/>
                <a:t>linearities</a:t>
              </a:r>
              <a:endParaRPr lang="en-GB" sz="1400" dirty="0"/>
            </a:p>
          </p:txBody>
        </p:sp>
      </p:grpSp>
      <p:grpSp>
        <p:nvGrpSpPr>
          <p:cNvPr id="17" name="Group 16"/>
          <p:cNvGrpSpPr/>
          <p:nvPr/>
        </p:nvGrpSpPr>
        <p:grpSpPr>
          <a:xfrm>
            <a:off x="457200" y="5268354"/>
            <a:ext cx="7848600" cy="1087996"/>
            <a:chOff x="2514600" y="1676400"/>
            <a:chExt cx="4191000" cy="762000"/>
          </a:xfrm>
        </p:grpSpPr>
        <p:sp>
          <p:nvSpPr>
            <p:cNvPr id="18" name="Flowchart: Data 17"/>
            <p:cNvSpPr/>
            <p:nvPr/>
          </p:nvSpPr>
          <p:spPr>
            <a:xfrm>
              <a:off x="2514600" y="1676400"/>
              <a:ext cx="4191000" cy="762000"/>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276600" y="1676400"/>
              <a:ext cx="2819400" cy="668228"/>
            </a:xfrm>
            <a:prstGeom prst="rect">
              <a:avLst/>
            </a:prstGeom>
            <a:noFill/>
          </p:spPr>
          <p:txBody>
            <a:bodyPr wrap="square" rtlCol="0">
              <a:spAutoFit/>
            </a:bodyPr>
            <a:lstStyle/>
            <a:p>
              <a:r>
                <a:rPr lang="en-GB" sz="1400" b="1" dirty="0"/>
                <a:t>Finally a beam of many particles </a:t>
              </a:r>
              <a:r>
                <a:rPr lang="en-GB" sz="1400" b="1" dirty="0">
                  <a:solidFill>
                    <a:srgbClr val="FF0000"/>
                  </a:solidFill>
                </a:rPr>
                <a:t>(not too many!)</a:t>
              </a:r>
              <a:br>
                <a:rPr lang="en-GB" sz="1400" b="1" dirty="0">
                  <a:solidFill>
                    <a:srgbClr val="FF0000"/>
                  </a:solidFill>
                </a:rPr>
              </a:br>
              <a:r>
                <a:rPr lang="en-GB" sz="1400" dirty="0"/>
                <a:t>- emittance</a:t>
              </a:r>
              <a:br>
                <a:rPr lang="en-GB" sz="1400" dirty="0"/>
              </a:br>
              <a:r>
                <a:rPr lang="en-GB" sz="1400" dirty="0"/>
                <a:t>- </a:t>
              </a:r>
              <a:r>
                <a:rPr lang="en-GB" sz="1400" dirty="0" err="1"/>
                <a:t>Liouville’s</a:t>
              </a:r>
              <a:r>
                <a:rPr lang="en-GB" sz="1400" dirty="0"/>
                <a:t> theorem</a:t>
              </a:r>
              <a:br>
                <a:rPr lang="en-GB" sz="1400" dirty="0"/>
              </a:br>
              <a:r>
                <a:rPr lang="en-GB" sz="1400" dirty="0"/>
                <a:t>- adiabatic damping and radiation damping</a:t>
              </a:r>
            </a:p>
          </p:txBody>
        </p:sp>
      </p:grpSp>
      <p:sp>
        <p:nvSpPr>
          <p:cNvPr id="6" name="TextBox 5"/>
          <p:cNvSpPr txBox="1"/>
          <p:nvPr/>
        </p:nvSpPr>
        <p:spPr>
          <a:xfrm>
            <a:off x="458972" y="1600200"/>
            <a:ext cx="838200" cy="381000"/>
          </a:xfrm>
          <a:prstGeom prst="rect">
            <a:avLst/>
          </a:prstGeom>
          <a:noFill/>
        </p:spPr>
        <p:txBody>
          <a:bodyPr wrap="square" rtlCol="0">
            <a:spAutoFit/>
          </a:bodyPr>
          <a:lstStyle/>
          <a:p>
            <a:r>
              <a:rPr lang="en-GB" dirty="0">
                <a:solidFill>
                  <a:srgbClr val="00B050"/>
                </a:solidFill>
              </a:rPr>
              <a:t>But: </a:t>
            </a:r>
          </a:p>
        </p:txBody>
      </p:sp>
    </p:spTree>
    <p:extLst>
      <p:ext uri="{BB962C8B-B14F-4D97-AF65-F5344CB8AC3E}">
        <p14:creationId xmlns:p14="http://schemas.microsoft.com/office/powerpoint/2010/main" val="330157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26</a:t>
            </a:fld>
            <a:endParaRPr lang="en-US"/>
          </a:p>
        </p:txBody>
      </p:sp>
      <p:sp>
        <p:nvSpPr>
          <p:cNvPr id="4" name="TextBox 3"/>
          <p:cNvSpPr txBox="1"/>
          <p:nvPr/>
        </p:nvSpPr>
        <p:spPr>
          <a:xfrm>
            <a:off x="1676400" y="405390"/>
            <a:ext cx="5105400" cy="369332"/>
          </a:xfrm>
          <a:prstGeom prst="rect">
            <a:avLst/>
          </a:prstGeom>
          <a:noFill/>
        </p:spPr>
        <p:txBody>
          <a:bodyPr wrap="square" rtlCol="0">
            <a:spAutoFit/>
          </a:bodyPr>
          <a:lstStyle/>
          <a:p>
            <a:r>
              <a:rPr lang="en-GB" dirty="0"/>
              <a:t>Another aspect of  Hamiltonian treatment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489767"/>
            <a:ext cx="5943600" cy="4368233"/>
          </a:xfrm>
          <a:prstGeom prst="rect">
            <a:avLst/>
          </a:prstGeom>
        </p:spPr>
      </p:pic>
      <p:sp>
        <p:nvSpPr>
          <p:cNvPr id="5" name="TextBox 4"/>
          <p:cNvSpPr txBox="1"/>
          <p:nvPr/>
        </p:nvSpPr>
        <p:spPr>
          <a:xfrm>
            <a:off x="762000" y="1066800"/>
            <a:ext cx="7315200" cy="1169551"/>
          </a:xfrm>
          <a:prstGeom prst="rect">
            <a:avLst/>
          </a:prstGeom>
          <a:noFill/>
        </p:spPr>
        <p:txBody>
          <a:bodyPr wrap="square" rtlCol="0">
            <a:spAutoFit/>
          </a:bodyPr>
          <a:lstStyle/>
          <a:p>
            <a:r>
              <a:rPr lang="en-GB" sz="1400" dirty="0"/>
              <a:t>So far we have been switching from time-dependent variables to s-dependent variables without paying attention to it:  In a linear 1 D motion this is a equivalent since s= </a:t>
            </a:r>
            <a:r>
              <a:rPr lang="en-GB" sz="1400" dirty="0" err="1"/>
              <a:t>vt</a:t>
            </a:r>
            <a:br>
              <a:rPr lang="en-GB" sz="1400" dirty="0"/>
            </a:br>
            <a:r>
              <a:rPr lang="en-GB" sz="1400" dirty="0">
                <a:solidFill>
                  <a:srgbClr val="7030A0"/>
                </a:solidFill>
              </a:rPr>
              <a:t>But if we want to describe motion transverse to a curved reference line, </a:t>
            </a:r>
            <a:br>
              <a:rPr lang="en-GB" sz="1400" dirty="0">
                <a:solidFill>
                  <a:srgbClr val="7030A0"/>
                </a:solidFill>
              </a:rPr>
            </a:br>
            <a:r>
              <a:rPr lang="en-GB" sz="1400" dirty="0">
                <a:solidFill>
                  <a:srgbClr val="7030A0"/>
                </a:solidFill>
              </a:rPr>
              <a:t>we are better off using “s” as independent variable. At every moment we have perpendicular to the tangent vector of the particle trajectory a transverse Cartesian coordinate system.</a:t>
            </a:r>
          </a:p>
        </p:txBody>
      </p:sp>
    </p:spTree>
    <p:extLst>
      <p:ext uri="{BB962C8B-B14F-4D97-AF65-F5344CB8AC3E}">
        <p14:creationId xmlns:p14="http://schemas.microsoft.com/office/powerpoint/2010/main" val="3464736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56350"/>
          </a:xfrm>
          <a:prstGeom prst="rect">
            <a:avLst/>
          </a:prstGeom>
        </p:spPr>
      </p:pic>
    </p:spTree>
    <p:extLst>
      <p:ext uri="{BB962C8B-B14F-4D97-AF65-F5344CB8AC3E}">
        <p14:creationId xmlns:p14="http://schemas.microsoft.com/office/powerpoint/2010/main" val="3273260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28</a:t>
            </a:fld>
            <a:endParaRPr lang="en-US"/>
          </a:p>
        </p:txBody>
      </p:sp>
      <p:sp>
        <p:nvSpPr>
          <p:cNvPr id="4" name="TextBox 3"/>
          <p:cNvSpPr txBox="1"/>
          <p:nvPr/>
        </p:nvSpPr>
        <p:spPr>
          <a:xfrm>
            <a:off x="304800" y="1066800"/>
            <a:ext cx="8839200" cy="4770537"/>
          </a:xfrm>
          <a:prstGeom prst="rect">
            <a:avLst/>
          </a:prstGeom>
          <a:noFill/>
        </p:spPr>
        <p:txBody>
          <a:bodyPr wrap="square" rtlCol="0">
            <a:spAutoFit/>
          </a:bodyPr>
          <a:lstStyle/>
          <a:p>
            <a:r>
              <a:rPr lang="en-GB" sz="2400" dirty="0"/>
              <a:t>Where are we now?</a:t>
            </a:r>
            <a:br>
              <a:rPr lang="en-GB" sz="2400" dirty="0"/>
            </a:br>
            <a:br>
              <a:rPr lang="en-GB" sz="2400" dirty="0"/>
            </a:br>
            <a:r>
              <a:rPr lang="en-GB" sz="1600" dirty="0"/>
              <a:t>- we describe every element in the trajectory of a particle with the corresponding Hamiltonian.</a:t>
            </a:r>
            <a:br>
              <a:rPr lang="en-GB" sz="1600" dirty="0"/>
            </a:br>
            <a:r>
              <a:rPr lang="en-GB" sz="1600" dirty="0"/>
              <a:t>- we describe the particle motion through an element by a matrix (map) multiplication onto its phase-space vector. </a:t>
            </a:r>
            <a:br>
              <a:rPr lang="en-GB" sz="1600" dirty="0"/>
            </a:br>
            <a:r>
              <a:rPr lang="en-GB" sz="1600" dirty="0"/>
              <a:t>- we generate more complex accelerator configurations by multiplying the maps of the induvial elements.</a:t>
            </a:r>
            <a:br>
              <a:rPr lang="en-GB" sz="1600" dirty="0"/>
            </a:br>
            <a:r>
              <a:rPr lang="en-GB" sz="1600" dirty="0"/>
              <a:t>- we have changed the coordinate system and describe now the trajectory of a particle as a function of “s” and not of “t”.</a:t>
            </a:r>
            <a:br>
              <a:rPr lang="en-GB" sz="1600" dirty="0"/>
            </a:br>
            <a:r>
              <a:rPr lang="en-GB" sz="1600" dirty="0"/>
              <a:t>- But: we are still treating </a:t>
            </a:r>
            <a:r>
              <a:rPr lang="en-GB" sz="1600" dirty="0">
                <a:solidFill>
                  <a:srgbClr val="7030A0"/>
                </a:solidFill>
              </a:rPr>
              <a:t>single particles </a:t>
            </a:r>
            <a:r>
              <a:rPr lang="en-GB" sz="1600" dirty="0"/>
              <a:t>in a </a:t>
            </a:r>
            <a:r>
              <a:rPr lang="en-GB" sz="1600" dirty="0">
                <a:solidFill>
                  <a:srgbClr val="7030A0"/>
                </a:solidFill>
              </a:rPr>
              <a:t>single passage </a:t>
            </a:r>
            <a:r>
              <a:rPr lang="en-GB" sz="1600" dirty="0"/>
              <a:t>through an accelerator component.</a:t>
            </a:r>
          </a:p>
          <a:p>
            <a:endParaRPr lang="en-GB" sz="1600" dirty="0"/>
          </a:p>
          <a:p>
            <a:r>
              <a:rPr lang="en-GB" sz="2400" dirty="0"/>
              <a:t>What comes next?</a:t>
            </a:r>
            <a:br>
              <a:rPr lang="en-GB" sz="2400" dirty="0"/>
            </a:br>
            <a:br>
              <a:rPr lang="en-GB" sz="2400" dirty="0"/>
            </a:br>
            <a:r>
              <a:rPr lang="en-GB" sz="1600" dirty="0"/>
              <a:t>- We show that Hill’s equations come naturally out of the Hamiltonian formalism</a:t>
            </a:r>
          </a:p>
          <a:p>
            <a:r>
              <a:rPr lang="en-GB" sz="1600" dirty="0"/>
              <a:t>- We look at transverse focusing…in particular a FODO lattice</a:t>
            </a:r>
            <a:br>
              <a:rPr lang="en-GB" sz="1600" dirty="0"/>
            </a:br>
            <a:r>
              <a:rPr lang="en-GB" sz="1600" dirty="0"/>
              <a:t>- We look again and again at phase space diagrams.</a:t>
            </a:r>
          </a:p>
          <a:p>
            <a:pPr marL="285750" indent="-285750">
              <a:buFontTx/>
              <a:buChar char="-"/>
            </a:pPr>
            <a:endParaRPr lang="en-GB" sz="1600" dirty="0"/>
          </a:p>
        </p:txBody>
      </p:sp>
    </p:spTree>
    <p:extLst>
      <p:ext uri="{BB962C8B-B14F-4D97-AF65-F5344CB8AC3E}">
        <p14:creationId xmlns:p14="http://schemas.microsoft.com/office/powerpoint/2010/main" val="197398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29</a:t>
            </a:fld>
            <a:endParaRPr lang="en-US"/>
          </a:p>
        </p:txBody>
      </p:sp>
      <p:grpSp>
        <p:nvGrpSpPr>
          <p:cNvPr id="9" name="Group 8"/>
          <p:cNvGrpSpPr/>
          <p:nvPr/>
        </p:nvGrpSpPr>
        <p:grpSpPr>
          <a:xfrm>
            <a:off x="76200" y="0"/>
            <a:ext cx="9144000" cy="6727214"/>
            <a:chOff x="0" y="0"/>
            <a:chExt cx="9144000" cy="6727214"/>
          </a:xfrm>
        </p:grpSpPr>
        <p:grpSp>
          <p:nvGrpSpPr>
            <p:cNvPr id="7" name="Group 6"/>
            <p:cNvGrpSpPr/>
            <p:nvPr/>
          </p:nvGrpSpPr>
          <p:grpSpPr>
            <a:xfrm>
              <a:off x="0" y="0"/>
              <a:ext cx="9144000" cy="6727214"/>
              <a:chOff x="0" y="65393"/>
              <a:chExt cx="9144000" cy="672721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93"/>
                <a:ext cx="9144000" cy="6727214"/>
              </a:xfrm>
              <a:prstGeom prst="rect">
                <a:avLst/>
              </a:prstGeom>
            </p:spPr>
          </p:pic>
          <p:sp>
            <p:nvSpPr>
              <p:cNvPr id="5" name="Rectangle 4"/>
              <p:cNvSpPr/>
              <p:nvPr/>
            </p:nvSpPr>
            <p:spPr>
              <a:xfrm>
                <a:off x="3962400" y="5638800"/>
                <a:ext cx="4191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81000" y="6019800"/>
                <a:ext cx="3733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p:cNvSpPr/>
            <p:nvPr/>
          </p:nvSpPr>
          <p:spPr>
            <a:xfrm>
              <a:off x="2819400" y="2667000"/>
              <a:ext cx="2667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Flowchart: Alternate Process 9"/>
          <p:cNvSpPr/>
          <p:nvPr/>
        </p:nvSpPr>
        <p:spPr>
          <a:xfrm>
            <a:off x="381000" y="5181600"/>
            <a:ext cx="8763000" cy="838200"/>
          </a:xfrm>
          <a:prstGeom prst="flowChartAlternateProcess">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823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a:t>
            </a:fld>
            <a:endParaRPr lang="en-US"/>
          </a:p>
        </p:txBody>
      </p:sp>
      <p:sp>
        <p:nvSpPr>
          <p:cNvPr id="4" name="TextBox 3"/>
          <p:cNvSpPr txBox="1"/>
          <p:nvPr/>
        </p:nvSpPr>
        <p:spPr>
          <a:xfrm>
            <a:off x="762000" y="970696"/>
            <a:ext cx="7848600" cy="923330"/>
          </a:xfrm>
          <a:prstGeom prst="rect">
            <a:avLst/>
          </a:prstGeom>
          <a:noFill/>
        </p:spPr>
        <p:txBody>
          <a:bodyPr wrap="square" rtlCol="0">
            <a:spAutoFit/>
          </a:bodyPr>
          <a:lstStyle/>
          <a:p>
            <a:r>
              <a:rPr lang="en-GB" dirty="0"/>
              <a:t>Basics (only 5 minutes): </a:t>
            </a:r>
          </a:p>
          <a:p>
            <a:pPr marL="171450" indent="-171450">
              <a:buFontTx/>
              <a:buChar char="-"/>
            </a:pPr>
            <a:r>
              <a:rPr lang="en-GB" sz="1200" dirty="0">
                <a:latin typeface="Calibri" panose="020F0502020204030204" pitchFamily="34" charset="0"/>
                <a:ea typeface="Calibri" panose="020F0502020204030204" pitchFamily="34" charset="0"/>
                <a:cs typeface="Times New Roman" panose="02020603050405020304" pitchFamily="18" charset="0"/>
              </a:rPr>
              <a:t>Phenomenology of Special relativity</a:t>
            </a:r>
          </a:p>
          <a:p>
            <a:pPr marL="171450" indent="-171450">
              <a:buFontTx/>
              <a:buChar char="-"/>
            </a:pPr>
            <a:r>
              <a:rPr lang="en-GB" sz="1200" dirty="0">
                <a:latin typeface="Calibri" panose="020F0502020204030204" pitchFamily="34" charset="0"/>
                <a:ea typeface="Calibri" panose="020F0502020204030204" pitchFamily="34" charset="0"/>
                <a:cs typeface="Times New Roman" panose="02020603050405020304" pitchFamily="18" charset="0"/>
              </a:rPr>
              <a:t>simple examples of E-fields and B-fields, multipole expansion of B-fields</a:t>
            </a:r>
          </a:p>
          <a:p>
            <a:pPr marL="171450" indent="-171450">
              <a:buFontTx/>
              <a:buChar char="-"/>
            </a:pP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62000" y="1953260"/>
            <a:ext cx="6934200" cy="2031325"/>
          </a:xfrm>
          <a:prstGeom prst="rect">
            <a:avLst/>
          </a:prstGeom>
          <a:noFill/>
        </p:spPr>
        <p:txBody>
          <a:bodyPr wrap="square" rtlCol="0">
            <a:spAutoFit/>
          </a:bodyPr>
          <a:lstStyle/>
          <a:p>
            <a:r>
              <a:rPr lang="en-GB" dirty="0"/>
              <a:t>Linear Optics:</a:t>
            </a:r>
          </a:p>
          <a:p>
            <a:pPr marL="171450" indent="-171450">
              <a:buFontTx/>
              <a:buChar char="-"/>
            </a:pPr>
            <a:r>
              <a:rPr lang="en-GB" sz="1200" dirty="0"/>
              <a:t>Hamiltonian formalism</a:t>
            </a:r>
            <a:r>
              <a:rPr lang="en-GB" sz="1200" dirty="0">
                <a:sym typeface="Wingdings" panose="05000000000000000000" pitchFamily="2" charset="2"/>
              </a:rPr>
              <a:t></a:t>
            </a:r>
            <a:r>
              <a:rPr lang="en-GB" sz="1200" dirty="0"/>
              <a:t> derivative of Hill’s equation from Hamiltonian</a:t>
            </a:r>
            <a:br>
              <a:rPr lang="en-GB" sz="1200" dirty="0">
                <a:sym typeface="Wingdings" panose="05000000000000000000" pitchFamily="2" charset="2"/>
              </a:rPr>
            </a:br>
            <a:r>
              <a:rPr lang="en-GB" sz="1200" dirty="0" err="1">
                <a:latin typeface="Calibri" panose="020F0502020204030204" pitchFamily="34" charset="0"/>
                <a:ea typeface="Calibri" panose="020F0502020204030204" pitchFamily="34" charset="0"/>
                <a:cs typeface="Times New Roman" panose="02020603050405020304" pitchFamily="18" charset="0"/>
              </a:rPr>
              <a:t>Hamiltonian</a:t>
            </a:r>
            <a:r>
              <a:rPr lang="en-GB" sz="1200" dirty="0">
                <a:latin typeface="Calibri" panose="020F0502020204030204" pitchFamily="34" charset="0"/>
                <a:ea typeface="Calibri" panose="020F0502020204030204" pitchFamily="34" charset="0"/>
                <a:cs typeface="Times New Roman" panose="02020603050405020304" pitchFamily="18" charset="0"/>
              </a:rPr>
              <a:t> in different Coordinate Systems, weak focusing</a:t>
            </a:r>
          </a:p>
          <a:p>
            <a:endParaRPr lang="en-GB" sz="1200" dirty="0"/>
          </a:p>
          <a:p>
            <a:r>
              <a:rPr lang="en-GB" sz="1200" dirty="0"/>
              <a:t>- linear optics: motion of single particle in a lattice, phase space plots</a:t>
            </a:r>
          </a:p>
          <a:p>
            <a:r>
              <a:rPr lang="en-GB" sz="1200" dirty="0"/>
              <a:t>	- trajectory, closed orbit, dispersion, weak focusing</a:t>
            </a:r>
            <a:br>
              <a:rPr lang="en-GB" sz="1200" dirty="0"/>
            </a:br>
            <a:r>
              <a:rPr lang="en-GB" sz="1200" dirty="0"/>
              <a:t>	- strong focusing, tune, chromaticity</a:t>
            </a:r>
            <a:br>
              <a:rPr lang="en-GB" sz="1200" dirty="0"/>
            </a:br>
            <a:r>
              <a:rPr lang="en-GB" sz="1200" dirty="0"/>
              <a:t>	- linear Imperfections, feed-down, coupling             </a:t>
            </a:r>
            <a:br>
              <a:rPr lang="en-GB" sz="1200" dirty="0"/>
            </a:br>
            <a:r>
              <a:rPr lang="en-GB" sz="1200" dirty="0"/>
              <a:t>- “A taste” of non-linear dynamics</a:t>
            </a:r>
            <a:br>
              <a:rPr lang="en-GB" sz="1200" dirty="0"/>
            </a:br>
            <a:endParaRPr lang="en-GB" sz="1200" dirty="0"/>
          </a:p>
        </p:txBody>
      </p:sp>
      <p:sp>
        <p:nvSpPr>
          <p:cNvPr id="6" name="TextBox 5"/>
          <p:cNvSpPr txBox="1"/>
          <p:nvPr/>
        </p:nvSpPr>
        <p:spPr>
          <a:xfrm>
            <a:off x="986659" y="4228484"/>
            <a:ext cx="5562600" cy="923330"/>
          </a:xfrm>
          <a:prstGeom prst="rect">
            <a:avLst/>
          </a:prstGeom>
          <a:noFill/>
        </p:spPr>
        <p:txBody>
          <a:bodyPr wrap="square" rtlCol="0">
            <a:spAutoFit/>
          </a:bodyPr>
          <a:lstStyle/>
          <a:p>
            <a:r>
              <a:rPr lang="en-GB" dirty="0" err="1"/>
              <a:t>Liouville’s</a:t>
            </a:r>
            <a:r>
              <a:rPr lang="en-GB" dirty="0"/>
              <a:t> Theorem:</a:t>
            </a:r>
          </a:p>
          <a:p>
            <a:pPr marL="285750" indent="-285750">
              <a:buFontTx/>
              <a:buChar char="-"/>
            </a:pPr>
            <a:r>
              <a:rPr lang="en-GB" sz="1200" dirty="0"/>
              <a:t>Definition of emittance</a:t>
            </a:r>
          </a:p>
          <a:p>
            <a:pPr marL="285750" indent="-285750">
              <a:buFontTx/>
              <a:buChar char="-"/>
            </a:pPr>
            <a:r>
              <a:rPr lang="en-GB" sz="1200" dirty="0"/>
              <a:t>emittance preservation in conservative systems </a:t>
            </a:r>
          </a:p>
          <a:p>
            <a:pPr marL="285750" indent="-285750">
              <a:buFontTx/>
              <a:buChar char="-"/>
            </a:pPr>
            <a:r>
              <a:rPr lang="en-GB" sz="1200" dirty="0" err="1"/>
              <a:t>filamentation</a:t>
            </a:r>
            <a:r>
              <a:rPr lang="en-GB" sz="1200" dirty="0"/>
              <a:t> due to non-</a:t>
            </a:r>
            <a:r>
              <a:rPr lang="en-GB" sz="1200" dirty="0" err="1"/>
              <a:t>linearities</a:t>
            </a:r>
            <a:endParaRPr lang="en-GB" sz="1200" dirty="0"/>
          </a:p>
        </p:txBody>
      </p:sp>
      <p:sp>
        <p:nvSpPr>
          <p:cNvPr id="7" name="TextBox 6"/>
          <p:cNvSpPr txBox="1"/>
          <p:nvPr/>
        </p:nvSpPr>
        <p:spPr>
          <a:xfrm>
            <a:off x="930165" y="5336480"/>
            <a:ext cx="6705600" cy="1384995"/>
          </a:xfrm>
          <a:prstGeom prst="rect">
            <a:avLst/>
          </a:prstGeom>
          <a:noFill/>
        </p:spPr>
        <p:txBody>
          <a:bodyPr wrap="square" rtlCol="0">
            <a:spAutoFit/>
          </a:bodyPr>
          <a:lstStyle/>
          <a:p>
            <a:r>
              <a:rPr lang="en-GB" dirty="0"/>
              <a:t>Phenomenology of Collective Effects:</a:t>
            </a:r>
          </a:p>
          <a:p>
            <a:r>
              <a:rPr lang="en-GB" dirty="0"/>
              <a:t> </a:t>
            </a:r>
            <a:r>
              <a:rPr lang="en-GB" sz="1200" dirty="0"/>
              <a:t>- Space Charge</a:t>
            </a:r>
            <a:br>
              <a:rPr lang="en-GB" sz="1200" dirty="0"/>
            </a:br>
            <a:r>
              <a:rPr lang="en-GB" sz="1200" dirty="0"/>
              <a:t> - </a:t>
            </a:r>
            <a:r>
              <a:rPr lang="en-GB" sz="1200" dirty="0" err="1"/>
              <a:t>Touschek</a:t>
            </a:r>
            <a:r>
              <a:rPr lang="en-GB" sz="1200" dirty="0"/>
              <a:t> and </a:t>
            </a:r>
            <a:r>
              <a:rPr lang="en-GB" sz="1200" dirty="0" err="1"/>
              <a:t>Intrabeam</a:t>
            </a:r>
            <a:r>
              <a:rPr lang="en-GB" sz="1200" dirty="0"/>
              <a:t> Scattering</a:t>
            </a:r>
            <a:br>
              <a:rPr lang="en-GB" sz="1200" dirty="0"/>
            </a:br>
            <a:r>
              <a:rPr lang="en-GB" sz="1200" dirty="0"/>
              <a:t> - </a:t>
            </a:r>
            <a:r>
              <a:rPr lang="en-GB" sz="1200" dirty="0" err="1"/>
              <a:t>Wakefields</a:t>
            </a:r>
            <a:br>
              <a:rPr lang="en-GB" sz="1200" dirty="0"/>
            </a:br>
            <a:br>
              <a:rPr lang="en-GB" sz="1200" dirty="0"/>
            </a:br>
            <a:endParaRPr lang="en-GB" sz="1200" dirty="0"/>
          </a:p>
        </p:txBody>
      </p:sp>
      <p:sp>
        <p:nvSpPr>
          <p:cNvPr id="8" name="TextBox 7"/>
          <p:cNvSpPr txBox="1"/>
          <p:nvPr/>
        </p:nvSpPr>
        <p:spPr>
          <a:xfrm>
            <a:off x="5384017" y="3810000"/>
            <a:ext cx="3429000" cy="2031325"/>
          </a:xfrm>
          <a:prstGeom prst="rect">
            <a:avLst/>
          </a:prstGeom>
          <a:solidFill>
            <a:schemeClr val="accent1"/>
          </a:solidFill>
        </p:spPr>
        <p:txBody>
          <a:bodyPr wrap="square" rtlCol="0">
            <a:spAutoFit/>
          </a:bodyPr>
          <a:lstStyle/>
          <a:p>
            <a:pPr algn="ctr"/>
            <a:r>
              <a:rPr lang="en-GB" dirty="0">
                <a:solidFill>
                  <a:schemeClr val="bg1"/>
                </a:solidFill>
              </a:rPr>
              <a:t>Some Slides partially </a:t>
            </a:r>
          </a:p>
          <a:p>
            <a:pPr algn="ctr"/>
            <a:r>
              <a:rPr lang="en-GB" dirty="0">
                <a:solidFill>
                  <a:schemeClr val="bg1"/>
                </a:solidFill>
              </a:rPr>
              <a:t>or fully taken from:</a:t>
            </a:r>
          </a:p>
          <a:p>
            <a:pPr algn="ctr"/>
            <a:r>
              <a:rPr lang="en-GB" dirty="0">
                <a:solidFill>
                  <a:schemeClr val="bg1"/>
                </a:solidFill>
              </a:rPr>
              <a:t>W. Herr</a:t>
            </a:r>
            <a:br>
              <a:rPr lang="en-GB" dirty="0">
                <a:solidFill>
                  <a:schemeClr val="bg1"/>
                </a:solidFill>
              </a:rPr>
            </a:br>
            <a:r>
              <a:rPr lang="en-GB" dirty="0">
                <a:solidFill>
                  <a:schemeClr val="bg1"/>
                </a:solidFill>
              </a:rPr>
              <a:t>A. Wolski</a:t>
            </a:r>
          </a:p>
          <a:p>
            <a:pPr algn="ctr"/>
            <a:r>
              <a:rPr lang="en-GB" dirty="0">
                <a:solidFill>
                  <a:schemeClr val="bg1"/>
                </a:solidFill>
              </a:rPr>
              <a:t>R. Tomas</a:t>
            </a:r>
          </a:p>
          <a:p>
            <a:pPr algn="ctr"/>
            <a:r>
              <a:rPr lang="en-GB" dirty="0">
                <a:solidFill>
                  <a:schemeClr val="bg1"/>
                </a:solidFill>
              </a:rPr>
              <a:t>F. Tecker</a:t>
            </a:r>
            <a:br>
              <a:rPr lang="en-GB" dirty="0">
                <a:solidFill>
                  <a:schemeClr val="bg1"/>
                </a:solidFill>
              </a:rPr>
            </a:br>
            <a:r>
              <a:rPr lang="en-GB" dirty="0">
                <a:solidFill>
                  <a:schemeClr val="bg1"/>
                </a:solidFill>
              </a:rPr>
              <a:t>A. </a:t>
            </a:r>
            <a:r>
              <a:rPr lang="en-GB" dirty="0" err="1">
                <a:solidFill>
                  <a:schemeClr val="bg1"/>
                </a:solidFill>
              </a:rPr>
              <a:t>Cianchi</a:t>
            </a:r>
            <a:endParaRPr lang="en-GB" dirty="0">
              <a:solidFill>
                <a:schemeClr val="bg1"/>
              </a:solidFill>
            </a:endParaRPr>
          </a:p>
        </p:txBody>
      </p:sp>
      <p:sp>
        <p:nvSpPr>
          <p:cNvPr id="9" name="TextBox 8"/>
          <p:cNvSpPr txBox="1"/>
          <p:nvPr/>
        </p:nvSpPr>
        <p:spPr>
          <a:xfrm>
            <a:off x="2590800" y="381000"/>
            <a:ext cx="3958459" cy="369332"/>
          </a:xfrm>
          <a:prstGeom prst="rect">
            <a:avLst/>
          </a:prstGeom>
          <a:noFill/>
        </p:spPr>
        <p:txBody>
          <a:bodyPr wrap="square" rtlCol="0">
            <a:spAutoFit/>
          </a:bodyPr>
          <a:lstStyle/>
          <a:p>
            <a:pPr algn="ctr"/>
            <a:r>
              <a:rPr lang="en-GB" dirty="0"/>
              <a:t>Content</a:t>
            </a:r>
          </a:p>
        </p:txBody>
      </p:sp>
    </p:spTree>
    <p:extLst>
      <p:ext uri="{BB962C8B-B14F-4D97-AF65-F5344CB8AC3E}">
        <p14:creationId xmlns:p14="http://schemas.microsoft.com/office/powerpoint/2010/main" val="17991123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6318" y="990600"/>
            <a:ext cx="8511363" cy="5730875"/>
            <a:chOff x="-1" y="0"/>
            <a:chExt cx="9191407" cy="635635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91407" cy="6356350"/>
            </a:xfrm>
            <a:prstGeom prst="rect">
              <a:avLst/>
            </a:prstGeom>
          </p:spPr>
        </p:pic>
        <p:sp>
          <p:nvSpPr>
            <p:cNvPr id="7" name="Rectangle 6"/>
            <p:cNvSpPr/>
            <p:nvPr/>
          </p:nvSpPr>
          <p:spPr>
            <a:xfrm>
              <a:off x="457200" y="5257800"/>
              <a:ext cx="7086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857" y="3926917"/>
            <a:ext cx="1725820" cy="1689100"/>
          </a:xfrm>
          <a:prstGeom prst="rect">
            <a:avLst/>
          </a:prstGeom>
        </p:spPr>
      </p:pic>
      <p:sp>
        <p:nvSpPr>
          <p:cNvPr id="6" name="TextBox 5"/>
          <p:cNvSpPr txBox="1"/>
          <p:nvPr/>
        </p:nvSpPr>
        <p:spPr>
          <a:xfrm>
            <a:off x="6147458" y="4343400"/>
            <a:ext cx="1371600" cy="646331"/>
          </a:xfrm>
          <a:prstGeom prst="rect">
            <a:avLst/>
          </a:prstGeom>
          <a:noFill/>
        </p:spPr>
        <p:txBody>
          <a:bodyPr wrap="square" rtlCol="0">
            <a:spAutoFit/>
          </a:bodyPr>
          <a:lstStyle/>
          <a:p>
            <a:r>
              <a:rPr lang="en-GB" sz="1200" dirty="0"/>
              <a:t>Such a field (force) we need for focusing</a:t>
            </a:r>
          </a:p>
        </p:txBody>
      </p:sp>
      <p:sp>
        <p:nvSpPr>
          <p:cNvPr id="9" name="Right Arrow 8"/>
          <p:cNvSpPr/>
          <p:nvPr/>
        </p:nvSpPr>
        <p:spPr>
          <a:xfrm>
            <a:off x="5791200" y="4495800"/>
            <a:ext cx="304800" cy="1707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6953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31</a:t>
            </a:fld>
            <a:endParaRPr lang="en-US"/>
          </a:p>
        </p:txBody>
      </p:sp>
      <p:sp>
        <p:nvSpPr>
          <p:cNvPr id="4" name="TextBox 3"/>
          <p:cNvSpPr txBox="1"/>
          <p:nvPr/>
        </p:nvSpPr>
        <p:spPr>
          <a:xfrm>
            <a:off x="1676400" y="503052"/>
            <a:ext cx="6324600" cy="369332"/>
          </a:xfrm>
          <a:prstGeom prst="rect">
            <a:avLst/>
          </a:prstGeom>
          <a:solidFill>
            <a:schemeClr val="accent1"/>
          </a:solidFill>
        </p:spPr>
        <p:txBody>
          <a:bodyPr wrap="square" rtlCol="0">
            <a:spAutoFit/>
          </a:bodyPr>
          <a:lstStyle/>
          <a:p>
            <a:pPr algn="ctr"/>
            <a:r>
              <a:rPr lang="en-GB" dirty="0">
                <a:solidFill>
                  <a:schemeClr val="bg1"/>
                </a:solidFill>
              </a:rPr>
              <a:t>Weak focusing from dipoles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90600"/>
            <a:ext cx="4419600" cy="1445882"/>
          </a:xfrm>
          <a:prstGeom prst="rect">
            <a:avLst/>
          </a:prstGeom>
        </p:spPr>
      </p:pic>
      <p:sp>
        <p:nvSpPr>
          <p:cNvPr id="6" name="Oval 5"/>
          <p:cNvSpPr/>
          <p:nvPr/>
        </p:nvSpPr>
        <p:spPr>
          <a:xfrm>
            <a:off x="4533900" y="990600"/>
            <a:ext cx="419100" cy="7620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229100" y="1752600"/>
            <a:ext cx="495300" cy="663438"/>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28600" y="2633903"/>
            <a:ext cx="8686800" cy="1508105"/>
          </a:xfrm>
          <a:prstGeom prst="rect">
            <a:avLst/>
          </a:prstGeom>
          <a:noFill/>
        </p:spPr>
        <p:txBody>
          <a:bodyPr wrap="square" rtlCol="0">
            <a:spAutoFit/>
          </a:bodyPr>
          <a:lstStyle/>
          <a:p>
            <a:r>
              <a:rPr lang="en-GB" sz="1600" dirty="0"/>
              <a:t>This means that we can construct a focusing circular accelerator based only on dipoles…</a:t>
            </a:r>
            <a:br>
              <a:rPr lang="en-GB" sz="1600" dirty="0"/>
            </a:br>
            <a:r>
              <a:rPr lang="en-GB" sz="1200" dirty="0"/>
              <a:t>in particular when </a:t>
            </a:r>
            <a:r>
              <a:rPr lang="el-GR" sz="1200" dirty="0"/>
              <a:t>ρ</a:t>
            </a:r>
            <a:r>
              <a:rPr lang="en-GB" sz="1200" dirty="0"/>
              <a:t> is small.</a:t>
            </a:r>
            <a:br>
              <a:rPr lang="en-GB" sz="1100" dirty="0"/>
            </a:br>
            <a:r>
              <a:rPr lang="en-GB" sz="1600" dirty="0"/>
              <a:t>This has been done in the 1950’s and it was called “ a weak focusing synchrotron”</a:t>
            </a:r>
            <a:br>
              <a:rPr lang="en-GB" sz="1600" dirty="0"/>
            </a:br>
            <a:endParaRPr lang="en-GB" sz="1600" dirty="0"/>
          </a:p>
          <a:p>
            <a:r>
              <a:rPr lang="en-GB" sz="1600" dirty="0">
                <a:solidFill>
                  <a:srgbClr val="7030A0"/>
                </a:solidFill>
              </a:rPr>
              <a:t>How about the vertical plane? There are no dipoles. Or why do the particles not fall down?</a:t>
            </a:r>
            <a:br>
              <a:rPr lang="en-GB" sz="1600" dirty="0">
                <a:solidFill>
                  <a:srgbClr val="7030A0"/>
                </a:solidFill>
              </a:rPr>
            </a:br>
            <a:r>
              <a:rPr lang="en-GB" sz="1600" dirty="0">
                <a:solidFill>
                  <a:srgbClr val="7030A0"/>
                </a:solidFill>
              </a:rPr>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775" y="3886200"/>
            <a:ext cx="5695950" cy="2363394"/>
          </a:xfrm>
          <a:prstGeom prst="rect">
            <a:avLst/>
          </a:prstGeom>
        </p:spPr>
      </p:pic>
    </p:spTree>
    <p:extLst>
      <p:ext uri="{BB962C8B-B14F-4D97-AF65-F5344CB8AC3E}">
        <p14:creationId xmlns:p14="http://schemas.microsoft.com/office/powerpoint/2010/main" val="976389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32</a:t>
            </a:fld>
            <a:endParaRPr lang="en-US"/>
          </a:p>
        </p:txBody>
      </p:sp>
      <p:sp>
        <p:nvSpPr>
          <p:cNvPr id="4" name="TextBox 3"/>
          <p:cNvSpPr txBox="1"/>
          <p:nvPr/>
        </p:nvSpPr>
        <p:spPr>
          <a:xfrm>
            <a:off x="1676400" y="381000"/>
            <a:ext cx="5181600" cy="369332"/>
          </a:xfrm>
          <a:prstGeom prst="rect">
            <a:avLst/>
          </a:prstGeom>
          <a:noFill/>
        </p:spPr>
        <p:txBody>
          <a:bodyPr wrap="square" rtlCol="0">
            <a:spAutoFit/>
          </a:bodyPr>
          <a:lstStyle/>
          <a:p>
            <a:r>
              <a:rPr lang="en-GB" dirty="0"/>
              <a:t>We need stronger focusing </a:t>
            </a:r>
            <a:r>
              <a:rPr lang="en-GB" dirty="0">
                <a:sym typeface="Wingdings" panose="05000000000000000000" pitchFamily="2" charset="2"/>
              </a:rPr>
              <a:t></a:t>
            </a:r>
            <a:r>
              <a:rPr lang="en-GB" dirty="0"/>
              <a:t>quadrupoles</a:t>
            </a:r>
          </a:p>
        </p:txBody>
      </p:sp>
      <p:graphicFrame>
        <p:nvGraphicFramePr>
          <p:cNvPr id="5" name="Object 6"/>
          <p:cNvGraphicFramePr>
            <a:graphicFrameLocks noChangeAspect="1"/>
          </p:cNvGraphicFramePr>
          <p:nvPr>
            <p:extLst>
              <p:ext uri="{D42A27DB-BD31-4B8C-83A1-F6EECF244321}">
                <p14:modId xmlns:p14="http://schemas.microsoft.com/office/powerpoint/2010/main" val="3685292374"/>
              </p:ext>
            </p:extLst>
          </p:nvPr>
        </p:nvGraphicFramePr>
        <p:xfrm>
          <a:off x="2362200" y="986135"/>
          <a:ext cx="2084387" cy="755650"/>
        </p:xfrm>
        <a:graphic>
          <a:graphicData uri="http://schemas.openxmlformats.org/presentationml/2006/ole">
            <mc:AlternateContent xmlns:mc="http://schemas.openxmlformats.org/markup-compatibility/2006">
              <mc:Choice xmlns:v="urn:schemas-microsoft-com:vml" Requires="v">
                <p:oleObj name="Equation" r:id="rId2" imgW="1295400" imgH="469900" progId="Equation.3">
                  <p:embed/>
                </p:oleObj>
              </mc:Choice>
              <mc:Fallback>
                <p:oleObj name="Equation" r:id="rId2" imgW="1295400" imgH="4699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86135"/>
                        <a:ext cx="2084387"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6" name="Object 4"/>
          <p:cNvGraphicFramePr>
            <a:graphicFrameLocks noChangeAspect="1"/>
          </p:cNvGraphicFramePr>
          <p:nvPr>
            <p:extLst>
              <p:ext uri="{D42A27DB-BD31-4B8C-83A1-F6EECF244321}">
                <p14:modId xmlns:p14="http://schemas.microsoft.com/office/powerpoint/2010/main" val="489554969"/>
              </p:ext>
            </p:extLst>
          </p:nvPr>
        </p:nvGraphicFramePr>
        <p:xfrm>
          <a:off x="275091" y="1929415"/>
          <a:ext cx="4225925" cy="1079500"/>
        </p:xfrm>
        <a:graphic>
          <a:graphicData uri="http://schemas.openxmlformats.org/presentationml/2006/ole">
            <mc:AlternateContent xmlns:mc="http://schemas.openxmlformats.org/markup-compatibility/2006">
              <mc:Choice xmlns:v="urn:schemas-microsoft-com:vml" Requires="v">
                <p:oleObj name="Equation" r:id="rId4" imgW="2781300" imgH="825500" progId="Equation.DSMT4">
                  <p:embed/>
                </p:oleObj>
              </mc:Choice>
              <mc:Fallback>
                <p:oleObj name="Equation" r:id="rId4" imgW="2781300" imgH="8255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91" y="1929415"/>
                        <a:ext cx="4225925" cy="10795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9325" y="1326336"/>
            <a:ext cx="3992066" cy="1651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27965"/>
            <a:ext cx="9144000" cy="3095020"/>
          </a:xfrm>
          <a:prstGeom prst="rect">
            <a:avLst/>
          </a:prstGeom>
        </p:spPr>
      </p:pic>
      <p:cxnSp>
        <p:nvCxnSpPr>
          <p:cNvPr id="11" name="Straight Arrow Connector 10"/>
          <p:cNvCxnSpPr/>
          <p:nvPr/>
        </p:nvCxnSpPr>
        <p:spPr>
          <a:xfrm flipV="1">
            <a:off x="1371600" y="5562600"/>
            <a:ext cx="11430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5091" y="6173614"/>
            <a:ext cx="2620509" cy="369332"/>
          </a:xfrm>
          <a:prstGeom prst="rect">
            <a:avLst/>
          </a:prstGeom>
          <a:noFill/>
        </p:spPr>
        <p:txBody>
          <a:bodyPr wrap="square" rtlCol="0">
            <a:spAutoFit/>
          </a:bodyPr>
          <a:lstStyle/>
          <a:p>
            <a:r>
              <a:rPr lang="en-GB" dirty="0"/>
              <a:t>Negative = focusing</a:t>
            </a:r>
          </a:p>
        </p:txBody>
      </p:sp>
    </p:spTree>
    <p:extLst>
      <p:ext uri="{BB962C8B-B14F-4D97-AF65-F5344CB8AC3E}">
        <p14:creationId xmlns:p14="http://schemas.microsoft.com/office/powerpoint/2010/main" val="388312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 y="3359110"/>
            <a:ext cx="9144000" cy="3095020"/>
          </a:xfrm>
          <a:prstGeom prst="rect">
            <a:avLst/>
          </a:prstGeom>
        </p:spPr>
      </p:pic>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33</a:t>
            </a:fld>
            <a:endParaRPr lang="en-US"/>
          </a:p>
        </p:txBody>
      </p:sp>
      <p:graphicFrame>
        <p:nvGraphicFramePr>
          <p:cNvPr id="4" name="Object 2"/>
          <p:cNvGraphicFramePr>
            <a:graphicFrameLocks noChangeAspect="1"/>
          </p:cNvGraphicFramePr>
          <p:nvPr>
            <p:extLst>
              <p:ext uri="{D42A27DB-BD31-4B8C-83A1-F6EECF244321}">
                <p14:modId xmlns:p14="http://schemas.microsoft.com/office/powerpoint/2010/main" val="3721919084"/>
              </p:ext>
            </p:extLst>
          </p:nvPr>
        </p:nvGraphicFramePr>
        <p:xfrm>
          <a:off x="106157" y="1219200"/>
          <a:ext cx="3810000" cy="985837"/>
        </p:xfrm>
        <a:graphic>
          <a:graphicData uri="http://schemas.openxmlformats.org/presentationml/2006/ole">
            <mc:AlternateContent xmlns:mc="http://schemas.openxmlformats.org/markup-compatibility/2006">
              <mc:Choice xmlns:v="urn:schemas-microsoft-com:vml" Requires="v">
                <p:oleObj name="Equation" r:id="rId3" imgW="2717800" imgH="812800" progId="Equation.DSMT4">
                  <p:embed/>
                </p:oleObj>
              </mc:Choice>
              <mc:Fallback>
                <p:oleObj name="Equation" r:id="rId3" imgW="2717800" imgH="812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57" y="1219200"/>
                        <a:ext cx="3810000" cy="985837"/>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1655" y="1228241"/>
            <a:ext cx="5181600" cy="2120771"/>
          </a:xfrm>
          <a:prstGeom prst="rect">
            <a:avLst/>
          </a:prstGeom>
        </p:spPr>
      </p:pic>
      <p:sp>
        <p:nvSpPr>
          <p:cNvPr id="6" name="TextBox 5"/>
          <p:cNvSpPr txBox="1"/>
          <p:nvPr/>
        </p:nvSpPr>
        <p:spPr>
          <a:xfrm>
            <a:off x="1828800" y="228600"/>
            <a:ext cx="5943600" cy="646331"/>
          </a:xfrm>
          <a:prstGeom prst="rect">
            <a:avLst/>
          </a:prstGeom>
          <a:noFill/>
        </p:spPr>
        <p:txBody>
          <a:bodyPr wrap="square" rtlCol="0">
            <a:spAutoFit/>
          </a:bodyPr>
          <a:lstStyle/>
          <a:p>
            <a:r>
              <a:rPr lang="en-GB" dirty="0"/>
              <a:t>The negative sign in the Hamiltonian makes the same quadrupole defocusing in the other plane.</a:t>
            </a:r>
          </a:p>
        </p:txBody>
      </p:sp>
      <p:cxnSp>
        <p:nvCxnSpPr>
          <p:cNvPr id="10" name="Straight Arrow Connector 9"/>
          <p:cNvCxnSpPr/>
          <p:nvPr/>
        </p:nvCxnSpPr>
        <p:spPr>
          <a:xfrm flipV="1">
            <a:off x="1447800" y="5791200"/>
            <a:ext cx="10668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799" y="6248400"/>
            <a:ext cx="2363945" cy="369332"/>
          </a:xfrm>
          <a:prstGeom prst="rect">
            <a:avLst/>
          </a:prstGeom>
          <a:noFill/>
        </p:spPr>
        <p:txBody>
          <a:bodyPr wrap="square" rtlCol="0">
            <a:spAutoFit/>
          </a:bodyPr>
          <a:lstStyle/>
          <a:p>
            <a:r>
              <a:rPr lang="en-GB" dirty="0"/>
              <a:t>Positive = defocusing</a:t>
            </a:r>
          </a:p>
        </p:txBody>
      </p:sp>
    </p:spTree>
    <p:extLst>
      <p:ext uri="{BB962C8B-B14F-4D97-AF65-F5344CB8AC3E}">
        <p14:creationId xmlns:p14="http://schemas.microsoft.com/office/powerpoint/2010/main" val="999748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320725"/>
          </a:xfrm>
          <a:prstGeom prst="rect">
            <a:avLst/>
          </a:prstGeom>
        </p:spPr>
      </p:pic>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34</a:t>
            </a:fld>
            <a:endParaRPr lang="en-US"/>
          </a:p>
        </p:txBody>
      </p:sp>
    </p:spTree>
    <p:extLst>
      <p:ext uri="{BB962C8B-B14F-4D97-AF65-F5344CB8AC3E}">
        <p14:creationId xmlns:p14="http://schemas.microsoft.com/office/powerpoint/2010/main" val="743652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35</a:t>
            </a:fld>
            <a:endParaRPr lang="en-US"/>
          </a:p>
        </p:txBody>
      </p:sp>
      <p:sp>
        <p:nvSpPr>
          <p:cNvPr id="4" name="TextBox 3"/>
          <p:cNvSpPr txBox="1"/>
          <p:nvPr/>
        </p:nvSpPr>
        <p:spPr>
          <a:xfrm>
            <a:off x="1828800" y="304800"/>
            <a:ext cx="5943600" cy="369332"/>
          </a:xfrm>
          <a:prstGeom prst="rect">
            <a:avLst/>
          </a:prstGeom>
          <a:noFill/>
        </p:spPr>
        <p:txBody>
          <a:bodyPr wrap="square" rtlCol="0">
            <a:spAutoFit/>
          </a:bodyPr>
          <a:lstStyle/>
          <a:p>
            <a:r>
              <a:rPr lang="en-GB" dirty="0"/>
              <a:t>Transfer Matrix in 6-D</a:t>
            </a:r>
          </a:p>
        </p:txBody>
      </p:sp>
      <mc:AlternateContent xmlns:mc="http://schemas.openxmlformats.org/markup-compatibility/2006">
        <mc:Choice xmlns:a14="http://schemas.microsoft.com/office/drawing/2010/main" Requires="a14">
          <p:sp>
            <p:nvSpPr>
              <p:cNvPr id="5" name="TextBox 4"/>
              <p:cNvSpPr txBox="1"/>
              <p:nvPr/>
            </p:nvSpPr>
            <p:spPr>
              <a:xfrm>
                <a:off x="762000" y="1295400"/>
                <a:ext cx="7620000" cy="1773884"/>
              </a:xfrm>
              <a:prstGeom prst="rect">
                <a:avLst/>
              </a:prstGeom>
              <a:noFill/>
            </p:spPr>
            <p:txBody>
              <a:bodyPr wrap="square" rtlCol="0">
                <a:spAutoFit/>
              </a:bodyPr>
              <a:lstStyle/>
              <a:p>
                <a:r>
                  <a:rPr lang="en-GB" dirty="0"/>
                  <a:t>In order to calculate numbers one usually defines a FODO cell from the middle of the first F-quadrupole up to the middle of the last F-quadrupole.</a:t>
                </a:r>
              </a:p>
              <a:p>
                <a:endParaRPr lang="en-GB" dirty="0"/>
              </a:p>
              <a:p>
                <a:r>
                  <a:rPr lang="en-GB" dirty="0"/>
                  <a:t>Hence the resulting transfer matrix looks a little different:</a:t>
                </a:r>
              </a:p>
              <a:p>
                <a:endParaRPr lang="en-GB" dirty="0"/>
              </a:p>
              <a:p>
                <a:pPr algn="ctr"/>
                <a:r>
                  <a:rPr lang="en-GB" dirty="0"/>
                  <a:t>M=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𝑀</m:t>
                        </m:r>
                      </m:e>
                      <m:sub>
                        <m:r>
                          <a:rPr lang="en-GB" b="0" i="1" smtClean="0">
                            <a:latin typeface="Cambria Math" panose="02040503050406030204" pitchFamily="18" charset="0"/>
                          </a:rPr>
                          <m:t>𝑄</m:t>
                        </m:r>
                      </m:sub>
                    </m:sSub>
                  </m:oMath>
                </a14:m>
                <a:r>
                  <a:rPr lang="en-GB" dirty="0"/>
                  <a:t>(2</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0</m:t>
                        </m:r>
                      </m:sub>
                    </m:sSub>
                    <m:r>
                      <a:rPr lang="en-GB" b="0" i="0"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𝑀</m:t>
                        </m:r>
                      </m:e>
                      <m:sub>
                        <m:r>
                          <a:rPr lang="en-GB" b="0" i="1" smtClean="0">
                            <a:latin typeface="Cambria Math" panose="02040503050406030204" pitchFamily="18" charset="0"/>
                            <a:ea typeface="Cambria Math" panose="02040503050406030204" pitchFamily="18" charset="0"/>
                          </a:rPr>
                          <m:t>𝐷</m:t>
                        </m:r>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𝐿</m:t>
                        </m:r>
                      </m:e>
                    </m:d>
                    <m:r>
                      <a:rPr lang="en-GB" b="0" i="1" smtClean="0">
                        <a:latin typeface="Cambria Math" panose="02040503050406030204" pitchFamily="18" charset="0"/>
                        <a:ea typeface="Cambria Math" panose="02040503050406030204" pitchFamily="18" charset="0"/>
                      </a:rPr>
                      <m:t>∙ </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𝑀</m:t>
                        </m:r>
                      </m:e>
                      <m:sub>
                        <m:r>
                          <a:rPr lang="en-GB" b="0" i="1" smtClean="0">
                            <a:latin typeface="Cambria Math" panose="02040503050406030204" pitchFamily="18" charset="0"/>
                            <a:ea typeface="Cambria Math" panose="02040503050406030204" pitchFamily="18" charset="0"/>
                          </a:rPr>
                          <m:t>𝑄</m:t>
                        </m:r>
                      </m:sub>
                    </m:sSub>
                  </m:oMath>
                </a14:m>
                <a:r>
                  <a:rPr lang="en-GB" dirty="0"/>
                  <a:t>(</a:t>
                </a:r>
                <a14:m>
                  <m:oMath xmlns:m="http://schemas.openxmlformats.org/officeDocument/2006/math">
                    <m:sSub>
                      <m:sSubPr>
                        <m:ctrlPr>
                          <a:rPr lang="en-GB" i="1" dirty="0" smtClean="0">
                            <a:latin typeface="Cambria Math" panose="02040503050406030204" pitchFamily="18" charset="0"/>
                          </a:rPr>
                        </m:ctrlPr>
                      </m:sSubPr>
                      <m:e>
                        <m:r>
                          <a:rPr lang="en-GB" b="0" i="1" dirty="0" smtClean="0">
                            <a:latin typeface="Cambria Math" panose="02040503050406030204" pitchFamily="18" charset="0"/>
                          </a:rPr>
                          <m:t>−</m:t>
                        </m:r>
                        <m:r>
                          <a:rPr lang="en-GB" b="0" i="1" dirty="0" smtClean="0">
                            <a:latin typeface="Cambria Math" panose="02040503050406030204" pitchFamily="18" charset="0"/>
                          </a:rPr>
                          <m:t>𝑓</m:t>
                        </m:r>
                      </m:e>
                      <m:sub>
                        <m:r>
                          <a:rPr lang="en-GB" b="0" i="1" dirty="0" smtClean="0">
                            <a:latin typeface="Cambria Math" panose="02040503050406030204" pitchFamily="18" charset="0"/>
                          </a:rPr>
                          <m:t>0</m:t>
                        </m:r>
                      </m:sub>
                    </m:sSub>
                  </m:oMath>
                </a14:m>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𝑀</m:t>
                        </m:r>
                      </m:e>
                      <m:sub>
                        <m:r>
                          <a:rPr lang="en-GB" i="1">
                            <a:latin typeface="Cambria Math" panose="02040503050406030204" pitchFamily="18" charset="0"/>
                            <a:ea typeface="Cambria Math" panose="02040503050406030204" pitchFamily="18" charset="0"/>
                          </a:rPr>
                          <m:t>𝐷</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𝐿</m:t>
                        </m:r>
                      </m:e>
                    </m:d>
                  </m:oMath>
                </a14:m>
                <a:r>
                  <a:rPr lang="en-GB" dirty="0">
                    <a:ea typeface="Cambria Math" panose="02040503050406030204" pitchFamily="18" charset="0"/>
                  </a:rPr>
                  <a:t> </a:t>
                </a:r>
                <a14:m>
                  <m:oMath xmlns:m="http://schemas.openxmlformats.org/officeDocument/2006/math">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𝑀</m:t>
                        </m:r>
                      </m:e>
                      <m:sub>
                        <m:r>
                          <a:rPr lang="en-GB" i="1">
                            <a:latin typeface="Cambria Math" panose="02040503050406030204" pitchFamily="18" charset="0"/>
                            <a:ea typeface="Cambria Math" panose="02040503050406030204" pitchFamily="18" charset="0"/>
                          </a:rPr>
                          <m:t>𝑄</m:t>
                        </m:r>
                      </m:sub>
                    </m:sSub>
                  </m:oMath>
                </a14:m>
                <a:r>
                  <a:rPr lang="en-GB" dirty="0"/>
                  <a:t>(</a:t>
                </a:r>
                <a14:m>
                  <m:oMath xmlns:m="http://schemas.openxmlformats.org/officeDocument/2006/math">
                    <m:sSub>
                      <m:sSubPr>
                        <m:ctrlPr>
                          <a:rPr lang="en-GB" i="1" dirty="0">
                            <a:latin typeface="Cambria Math" panose="02040503050406030204" pitchFamily="18" charset="0"/>
                          </a:rPr>
                        </m:ctrlPr>
                      </m:sSubPr>
                      <m:e>
                        <m:r>
                          <a:rPr lang="en-GB" b="0" i="1" dirty="0" smtClean="0">
                            <a:latin typeface="Cambria Math" panose="02040503050406030204" pitchFamily="18" charset="0"/>
                          </a:rPr>
                          <m:t>2</m:t>
                        </m:r>
                        <m:r>
                          <a:rPr lang="en-GB" i="1" dirty="0">
                            <a:latin typeface="Cambria Math" panose="02040503050406030204" pitchFamily="18" charset="0"/>
                          </a:rPr>
                          <m:t>𝑓</m:t>
                        </m:r>
                      </m:e>
                      <m:sub>
                        <m:r>
                          <a:rPr lang="en-GB" i="1" dirty="0">
                            <a:latin typeface="Cambria Math" panose="02040503050406030204" pitchFamily="18" charset="0"/>
                          </a:rPr>
                          <m:t>0</m:t>
                        </m:r>
                      </m:sub>
                    </m:sSub>
                  </m:oMath>
                </a14:m>
                <a:r>
                  <a:rPr lang="en-GB" dirty="0"/>
                  <a:t>) </a:t>
                </a:r>
              </a:p>
            </p:txBody>
          </p:sp>
        </mc:Choice>
        <mc:Fallback>
          <p:sp>
            <p:nvSpPr>
              <p:cNvPr id="5" name="TextBox 4"/>
              <p:cNvSpPr txBox="1">
                <a:spLocks noRot="1" noChangeAspect="1" noMove="1" noResize="1" noEditPoints="1" noAdjustHandles="1" noChangeArrowheads="1" noChangeShapeType="1" noTextEdit="1"/>
              </p:cNvSpPr>
              <p:nvPr/>
            </p:nvSpPr>
            <p:spPr>
              <a:xfrm>
                <a:off x="762000" y="1295400"/>
                <a:ext cx="7620000" cy="1773884"/>
              </a:xfrm>
              <a:prstGeom prst="rect">
                <a:avLst/>
              </a:prstGeom>
              <a:blipFill>
                <a:blip r:embed="rId2"/>
                <a:stretch>
                  <a:fillRect l="-667" t="-2143" r="-167" b="-2857"/>
                </a:stretch>
              </a:blipFill>
            </p:spPr>
            <p:txBody>
              <a:bodyPr/>
              <a:lstStyle/>
              <a:p>
                <a:r>
                  <a:rPr lang="en-US">
                    <a:noFill/>
                  </a:rPr>
                  <a:t> </a:t>
                </a:r>
              </a:p>
            </p:txBody>
          </p:sp>
        </mc:Fallback>
      </mc:AlternateContent>
      <p:grpSp>
        <p:nvGrpSpPr>
          <p:cNvPr id="8" name="Group 7"/>
          <p:cNvGrpSpPr/>
          <p:nvPr/>
        </p:nvGrpSpPr>
        <p:grpSpPr>
          <a:xfrm>
            <a:off x="-3908" y="3276600"/>
            <a:ext cx="9144000" cy="3046313"/>
            <a:chOff x="-3908" y="3310037"/>
            <a:chExt cx="9144000" cy="3046313"/>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 y="3310037"/>
              <a:ext cx="9144000" cy="3046313"/>
            </a:xfrm>
            <a:prstGeom prst="rect">
              <a:avLst/>
            </a:prstGeom>
          </p:spPr>
        </p:pic>
        <p:sp>
          <p:nvSpPr>
            <p:cNvPr id="7" name="Rounded Rectangle 6"/>
            <p:cNvSpPr/>
            <p:nvPr/>
          </p:nvSpPr>
          <p:spPr>
            <a:xfrm>
              <a:off x="381000" y="3581401"/>
              <a:ext cx="3581400" cy="990600"/>
            </a:xfrm>
            <a:prstGeom prst="round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34797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36</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28600"/>
            <a:ext cx="4343400" cy="140874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620191"/>
            <a:ext cx="7315200" cy="4704409"/>
          </a:xfrm>
          <a:prstGeom prst="rect">
            <a:avLst/>
          </a:prstGeom>
        </p:spPr>
      </p:pic>
    </p:spTree>
    <p:extLst>
      <p:ext uri="{BB962C8B-B14F-4D97-AF65-F5344CB8AC3E}">
        <p14:creationId xmlns:p14="http://schemas.microsoft.com/office/powerpoint/2010/main" val="4136990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37</a:t>
            </a:fld>
            <a:endParaRPr lang="en-US" dirty="0"/>
          </a:p>
        </p:txBody>
      </p:sp>
      <p:sp>
        <p:nvSpPr>
          <p:cNvPr id="4" name="TextBox 3"/>
          <p:cNvSpPr txBox="1"/>
          <p:nvPr/>
        </p:nvSpPr>
        <p:spPr>
          <a:xfrm>
            <a:off x="1981200" y="381000"/>
            <a:ext cx="5791200" cy="369332"/>
          </a:xfrm>
          <a:prstGeom prst="rect">
            <a:avLst/>
          </a:prstGeom>
          <a:noFill/>
        </p:spPr>
        <p:txBody>
          <a:bodyPr wrap="square" rtlCol="0">
            <a:spAutoFit/>
          </a:bodyPr>
          <a:lstStyle/>
          <a:p>
            <a:r>
              <a:rPr lang="en-GB" dirty="0"/>
              <a:t>More details on the Illustrating Example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097660"/>
            <a:ext cx="4572000" cy="2299716"/>
          </a:xfrm>
          <a:prstGeom prst="rect">
            <a:avLst/>
          </a:prstGeom>
        </p:spPr>
      </p:pic>
      <p:grpSp>
        <p:nvGrpSpPr>
          <p:cNvPr id="53" name="Group 52"/>
          <p:cNvGrpSpPr/>
          <p:nvPr/>
        </p:nvGrpSpPr>
        <p:grpSpPr>
          <a:xfrm>
            <a:off x="76200" y="1752600"/>
            <a:ext cx="3352384" cy="2971800"/>
            <a:chOff x="76200" y="1752600"/>
            <a:chExt cx="3352384" cy="29718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752600"/>
              <a:ext cx="3352384" cy="2971800"/>
            </a:xfrm>
            <a:prstGeom prst="rect">
              <a:avLst/>
            </a:prstGeom>
          </p:spPr>
        </p:pic>
        <p:grpSp>
          <p:nvGrpSpPr>
            <p:cNvPr id="52" name="Group 51"/>
            <p:cNvGrpSpPr/>
            <p:nvPr/>
          </p:nvGrpSpPr>
          <p:grpSpPr>
            <a:xfrm>
              <a:off x="2743200" y="2895600"/>
              <a:ext cx="274319" cy="228601"/>
              <a:chOff x="2743200" y="2895600"/>
              <a:chExt cx="274319" cy="228601"/>
            </a:xfrm>
          </p:grpSpPr>
          <p:sp>
            <p:nvSpPr>
              <p:cNvPr id="8" name="Oval 7"/>
              <p:cNvSpPr/>
              <p:nvPr/>
            </p:nvSpPr>
            <p:spPr>
              <a:xfrm flipV="1">
                <a:off x="2971800" y="3048001"/>
                <a:ext cx="45719" cy="76200"/>
              </a:xfrm>
              <a:prstGeom prst="ellipse">
                <a:avLst/>
              </a:prstGeom>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Oval 8"/>
              <p:cNvSpPr/>
              <p:nvPr/>
            </p:nvSpPr>
            <p:spPr>
              <a:xfrm flipV="1">
                <a:off x="2743200" y="2895600"/>
                <a:ext cx="45719" cy="76200"/>
              </a:xfrm>
              <a:prstGeom prst="ellipse">
                <a:avLst/>
              </a:prstGeom>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92D050"/>
                  </a:solidFill>
                </a:endParaRPr>
              </a:p>
            </p:txBody>
          </p:sp>
        </p:grpSp>
        <p:sp>
          <p:nvSpPr>
            <p:cNvPr id="10" name="Curved Left Arrow 9"/>
            <p:cNvSpPr/>
            <p:nvPr/>
          </p:nvSpPr>
          <p:spPr>
            <a:xfrm rot="18061324" flipV="1">
              <a:off x="2842259" y="2537170"/>
              <a:ext cx="304800" cy="401260"/>
            </a:xfrm>
            <a:prstGeom prst="curvedLeftArrow">
              <a:avLst/>
            </a:prstGeom>
            <a:ln>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92D050"/>
                </a:solidFill>
              </a:endParaRPr>
            </a:p>
          </p:txBody>
        </p:sp>
      </p:grpSp>
      <p:cxnSp>
        <p:nvCxnSpPr>
          <p:cNvPr id="12" name="Straight Arrow Connector 11"/>
          <p:cNvCxnSpPr>
            <a:stCxn id="7" idx="1"/>
          </p:cNvCxnSpPr>
          <p:nvPr/>
        </p:nvCxnSpPr>
        <p:spPr>
          <a:xfrm flipV="1">
            <a:off x="3733800" y="1564260"/>
            <a:ext cx="0" cy="1683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3733800" y="2438400"/>
            <a:ext cx="3048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733800" y="2209800"/>
            <a:ext cx="457200" cy="246221"/>
          </a:xfrm>
          <a:prstGeom prst="rect">
            <a:avLst/>
          </a:prstGeom>
          <a:noFill/>
        </p:spPr>
        <p:txBody>
          <a:bodyPr wrap="square" rtlCol="0">
            <a:spAutoFit/>
          </a:bodyPr>
          <a:lstStyle/>
          <a:p>
            <a:r>
              <a:rPr lang="en-GB" sz="1000" dirty="0">
                <a:solidFill>
                  <a:schemeClr val="tx2"/>
                </a:solidFill>
              </a:rPr>
              <a:t>1mm</a:t>
            </a:r>
          </a:p>
        </p:txBody>
      </p:sp>
      <p:cxnSp>
        <p:nvCxnSpPr>
          <p:cNvPr id="18" name="Straight Connector 17"/>
          <p:cNvCxnSpPr/>
          <p:nvPr/>
        </p:nvCxnSpPr>
        <p:spPr>
          <a:xfrm>
            <a:off x="4564554" y="2565213"/>
            <a:ext cx="1520449" cy="327834"/>
          </a:xfrm>
          <a:prstGeom prst="line">
            <a:avLst/>
          </a:prstGeom>
          <a:ln w="34925">
            <a:solidFill>
              <a:srgbClr val="92D050"/>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p:nvCxnSpPr>
        <p:spPr>
          <a:xfrm>
            <a:off x="6067548" y="2895600"/>
            <a:ext cx="1552452" cy="38102"/>
          </a:xfrm>
          <a:prstGeom prst="line">
            <a:avLst/>
          </a:prstGeom>
          <a:ln w="38100">
            <a:solidFill>
              <a:srgbClr val="92D050"/>
            </a:solidFill>
          </a:ln>
        </p:spPr>
        <p:style>
          <a:lnRef idx="1">
            <a:schemeClr val="accent3"/>
          </a:lnRef>
          <a:fillRef idx="0">
            <a:schemeClr val="accent3"/>
          </a:fillRef>
          <a:effectRef idx="0">
            <a:schemeClr val="accent3"/>
          </a:effectRef>
          <a:fontRef idx="minor">
            <a:schemeClr val="tx1"/>
          </a:fontRef>
        </p:style>
      </p:cxnSp>
      <p:grpSp>
        <p:nvGrpSpPr>
          <p:cNvPr id="25" name="Group 24"/>
          <p:cNvGrpSpPr/>
          <p:nvPr/>
        </p:nvGrpSpPr>
        <p:grpSpPr>
          <a:xfrm>
            <a:off x="5282293" y="4133387"/>
            <a:ext cx="1770005" cy="622350"/>
            <a:chOff x="5087766" y="4544624"/>
            <a:chExt cx="1770005" cy="622350"/>
          </a:xfrm>
        </p:grpSpPr>
        <mc:AlternateContent xmlns:mc="http://schemas.openxmlformats.org/markup-compatibility/2006" xmlns:a14="http://schemas.microsoft.com/office/drawing/2010/main">
          <mc:Choice Requires="a14">
            <p:sp>
              <p:nvSpPr>
                <p:cNvPr id="21" name="TextBox 20"/>
                <p:cNvSpPr txBox="1"/>
                <p:nvPr/>
              </p:nvSpPr>
              <p:spPr>
                <a:xfrm>
                  <a:off x="5087766" y="4544624"/>
                  <a:ext cx="445955" cy="622350"/>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solidFill>
                                  <a:srgbClr val="92D050"/>
                                </a:solidFill>
                                <a:latin typeface="Cambria Math" panose="02040503050406030204" pitchFamily="18" charset="0"/>
                              </a:rPr>
                            </m:ctrlPr>
                          </m:dPr>
                          <m:e>
                            <m:f>
                              <m:fPr>
                                <m:type m:val="noBar"/>
                                <m:ctrlPr>
                                  <a:rPr lang="en-GB" i="1" smtClean="0">
                                    <a:solidFill>
                                      <a:srgbClr val="92D050"/>
                                    </a:solidFill>
                                    <a:latin typeface="Cambria Math" panose="02040503050406030204" pitchFamily="18" charset="0"/>
                                  </a:rPr>
                                </m:ctrlPr>
                              </m:fPr>
                              <m:num>
                                <m:r>
                                  <a:rPr lang="en-GB" b="0" i="1" smtClean="0">
                                    <a:solidFill>
                                      <a:srgbClr val="92D050"/>
                                    </a:solidFill>
                                    <a:latin typeface="Cambria Math" panose="02040503050406030204" pitchFamily="18" charset="0"/>
                                  </a:rPr>
                                  <m:t>1</m:t>
                                </m:r>
                              </m:num>
                              <m:den>
                                <m:r>
                                  <a:rPr lang="en-GB" b="0" i="1" smtClean="0">
                                    <a:solidFill>
                                      <a:srgbClr val="92D050"/>
                                    </a:solidFill>
                                    <a:latin typeface="Cambria Math" panose="02040503050406030204" pitchFamily="18" charset="0"/>
                                  </a:rPr>
                                  <m:t>0</m:t>
                                </m:r>
                              </m:den>
                            </m:f>
                          </m:e>
                        </m:d>
                      </m:oMath>
                    </m:oMathPara>
                  </a14:m>
                  <a:endParaRPr lang="en-GB" dirty="0"/>
                </a:p>
              </p:txBody>
            </p:sp>
          </mc:Choice>
          <mc:Fallback xmlns="">
            <p:sp>
              <p:nvSpPr>
                <p:cNvPr id="21" name="TextBox 20"/>
                <p:cNvSpPr txBox="1">
                  <a:spLocks noRot="1" noChangeAspect="1" noMove="1" noResize="1" noEditPoints="1" noAdjustHandles="1" noChangeArrowheads="1" noChangeShapeType="1" noTextEdit="1"/>
                </p:cNvSpPr>
                <p:nvPr/>
              </p:nvSpPr>
              <p:spPr>
                <a:xfrm>
                  <a:off x="5087766" y="4544624"/>
                  <a:ext cx="445955" cy="622350"/>
                </a:xfrm>
                <a:prstGeom prst="rect">
                  <a:avLst/>
                </a:prstGeom>
                <a:blipFill rotWithShape="0">
                  <a:blip r:embed="rId4"/>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6107245" y="4544624"/>
                  <a:ext cx="750526" cy="622350"/>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solidFill>
                                  <a:srgbClr val="92D050"/>
                                </a:solidFill>
                                <a:latin typeface="Cambria Math" panose="02040503050406030204" pitchFamily="18" charset="0"/>
                              </a:rPr>
                            </m:ctrlPr>
                          </m:dPr>
                          <m:e>
                            <m:f>
                              <m:fPr>
                                <m:type m:val="noBar"/>
                                <m:ctrlPr>
                                  <a:rPr lang="en-GB" i="1" smtClean="0">
                                    <a:solidFill>
                                      <a:srgbClr val="92D050"/>
                                    </a:solidFill>
                                    <a:latin typeface="Cambria Math" panose="02040503050406030204" pitchFamily="18" charset="0"/>
                                  </a:rPr>
                                </m:ctrlPr>
                              </m:fPr>
                              <m:num>
                                <m:r>
                                  <a:rPr lang="en-GB" b="0" i="1" smtClean="0">
                                    <a:solidFill>
                                      <a:srgbClr val="92D050"/>
                                    </a:solidFill>
                                    <a:latin typeface="Cambria Math" panose="02040503050406030204" pitchFamily="18" charset="0"/>
                                  </a:rPr>
                                  <m:t>0.75</m:t>
                                </m:r>
                              </m:num>
                              <m:den>
                                <m:r>
                                  <a:rPr lang="en-GB" b="0" i="1" smtClean="0">
                                    <a:solidFill>
                                      <a:srgbClr val="92D050"/>
                                    </a:solidFill>
                                    <a:latin typeface="Cambria Math" panose="02040503050406030204" pitchFamily="18" charset="0"/>
                                  </a:rPr>
                                  <m:t>0.16</m:t>
                                </m:r>
                              </m:den>
                            </m:f>
                          </m:e>
                        </m:d>
                      </m:oMath>
                    </m:oMathPara>
                  </a14:m>
                  <a:endParaRPr lang="en-GB" dirty="0"/>
                </a:p>
              </p:txBody>
            </p:sp>
          </mc:Choice>
          <mc:Fallback xmlns="">
            <p:sp>
              <p:nvSpPr>
                <p:cNvPr id="22" name="TextBox 21"/>
                <p:cNvSpPr txBox="1">
                  <a:spLocks noRot="1" noChangeAspect="1" noMove="1" noResize="1" noEditPoints="1" noAdjustHandles="1" noChangeArrowheads="1" noChangeShapeType="1" noTextEdit="1"/>
                </p:cNvSpPr>
                <p:nvPr/>
              </p:nvSpPr>
              <p:spPr>
                <a:xfrm>
                  <a:off x="6107245" y="4544624"/>
                  <a:ext cx="750526" cy="622350"/>
                </a:xfrm>
                <a:prstGeom prst="rect">
                  <a:avLst/>
                </a:prstGeom>
                <a:blipFill rotWithShape="0">
                  <a:blip r:embed="rId5"/>
                  <a:stretch>
                    <a:fillRect/>
                  </a:stretch>
                </a:blipFill>
                <a:ln>
                  <a:noFill/>
                </a:ln>
              </p:spPr>
              <p:txBody>
                <a:bodyPr/>
                <a:lstStyle/>
                <a:p>
                  <a:r>
                    <a:rPr lang="en-GB">
                      <a:noFill/>
                    </a:rPr>
                    <a:t> </a:t>
                  </a:r>
                </a:p>
              </p:txBody>
            </p:sp>
          </mc:Fallback>
        </mc:AlternateContent>
        <p:cxnSp>
          <p:nvCxnSpPr>
            <p:cNvPr id="24" name="Straight Arrow Connector 23"/>
            <p:cNvCxnSpPr>
              <a:endCxn id="22" idx="1"/>
            </p:cNvCxnSpPr>
            <p:nvPr/>
          </p:nvCxnSpPr>
          <p:spPr>
            <a:xfrm>
              <a:off x="5638800" y="4855799"/>
              <a:ext cx="468445" cy="0"/>
            </a:xfrm>
            <a:prstGeom prst="straightConnector1">
              <a:avLst/>
            </a:prstGeom>
            <a:ln>
              <a:tailEnd type="triangle"/>
            </a:ln>
          </p:spPr>
          <p:style>
            <a:lnRef idx="2">
              <a:schemeClr val="accent3"/>
            </a:lnRef>
            <a:fillRef idx="1">
              <a:schemeClr val="lt1"/>
            </a:fillRef>
            <a:effectRef idx="0">
              <a:schemeClr val="accent3"/>
            </a:effectRef>
            <a:fontRef idx="minor">
              <a:schemeClr val="dk1"/>
            </a:fontRef>
          </p:style>
        </p:cxnSp>
      </p:grpSp>
      <p:grpSp>
        <p:nvGrpSpPr>
          <p:cNvPr id="26" name="Group 25"/>
          <p:cNvGrpSpPr/>
          <p:nvPr/>
        </p:nvGrpSpPr>
        <p:grpSpPr>
          <a:xfrm>
            <a:off x="5152550" y="4966963"/>
            <a:ext cx="1931026" cy="625427"/>
            <a:chOff x="4971630" y="4544624"/>
            <a:chExt cx="1931026" cy="625427"/>
          </a:xfrm>
        </p:grpSpPr>
        <mc:AlternateContent xmlns:mc="http://schemas.openxmlformats.org/markup-compatibility/2006" xmlns:a14="http://schemas.microsoft.com/office/drawing/2010/main">
          <mc:Choice Requires="a14">
            <p:sp>
              <p:nvSpPr>
                <p:cNvPr id="27" name="TextBox 26"/>
                <p:cNvSpPr txBox="1"/>
                <p:nvPr/>
              </p:nvSpPr>
              <p:spPr>
                <a:xfrm>
                  <a:off x="4971630" y="4547701"/>
                  <a:ext cx="667170" cy="622350"/>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solidFill>
                                  <a:srgbClr val="0070C0"/>
                                </a:solidFill>
                                <a:latin typeface="Cambria Math" panose="02040503050406030204" pitchFamily="18" charset="0"/>
                              </a:rPr>
                            </m:ctrlPr>
                          </m:dPr>
                          <m:e>
                            <m:f>
                              <m:fPr>
                                <m:type m:val="noBar"/>
                                <m:ctrlPr>
                                  <a:rPr lang="en-GB" i="1" smtClean="0">
                                    <a:solidFill>
                                      <a:srgbClr val="0070C0"/>
                                    </a:solidFill>
                                    <a:latin typeface="Cambria Math" panose="02040503050406030204" pitchFamily="18" charset="0"/>
                                  </a:rPr>
                                </m:ctrlPr>
                              </m:fPr>
                              <m:num>
                                <m:r>
                                  <a:rPr lang="en-GB" b="0" i="1" smtClean="0">
                                    <a:solidFill>
                                      <a:srgbClr val="0070C0"/>
                                    </a:solidFill>
                                    <a:latin typeface="Cambria Math" panose="02040503050406030204" pitchFamily="18" charset="0"/>
                                  </a:rPr>
                                  <m:t>0</m:t>
                                </m:r>
                              </m:num>
                              <m:den>
                                <m:r>
                                  <a:rPr lang="en-GB" b="0" i="1" smtClean="0">
                                    <a:solidFill>
                                      <a:srgbClr val="0070C0"/>
                                    </a:solidFill>
                                    <a:latin typeface="Cambria Math" panose="02040503050406030204" pitchFamily="18" charset="0"/>
                                  </a:rPr>
                                  <m:t>−.2</m:t>
                                </m:r>
                              </m:den>
                            </m:f>
                          </m:e>
                        </m:d>
                      </m:oMath>
                    </m:oMathPara>
                  </a14:m>
                  <a:endParaRPr lang="en-GB" dirty="0">
                    <a:solidFill>
                      <a:srgbClr val="0070C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971630" y="4547701"/>
                  <a:ext cx="667170" cy="622350"/>
                </a:xfrm>
                <a:prstGeom prst="rect">
                  <a:avLst/>
                </a:prstGeom>
                <a:blipFill rotWithShape="0">
                  <a:blip r:embed="rId6"/>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107245" y="4544624"/>
                  <a:ext cx="795411" cy="622350"/>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solidFill>
                                  <a:srgbClr val="0070C0"/>
                                </a:solidFill>
                                <a:latin typeface="Cambria Math" panose="02040503050406030204" pitchFamily="18" charset="0"/>
                              </a:rPr>
                            </m:ctrlPr>
                          </m:dPr>
                          <m:e>
                            <m:f>
                              <m:fPr>
                                <m:type m:val="noBar"/>
                                <m:ctrlPr>
                                  <a:rPr lang="en-GB" i="1" smtClean="0">
                                    <a:solidFill>
                                      <a:srgbClr val="0070C0"/>
                                    </a:solidFill>
                                    <a:latin typeface="Cambria Math" panose="02040503050406030204" pitchFamily="18" charset="0"/>
                                  </a:rPr>
                                </m:ctrlPr>
                              </m:fPr>
                              <m:num>
                                <m:r>
                                  <a:rPr lang="en-GB" b="0" i="1" smtClean="0">
                                    <a:solidFill>
                                      <a:srgbClr val="0070C0"/>
                                    </a:solidFill>
                                    <a:latin typeface="Cambria Math" panose="02040503050406030204" pitchFamily="18" charset="0"/>
                                  </a:rPr>
                                  <m:t>−.54</m:t>
                                </m:r>
                              </m:num>
                              <m:den>
                                <m:r>
                                  <a:rPr lang="en-GB" b="0" i="1" smtClean="0">
                                    <a:solidFill>
                                      <a:srgbClr val="0070C0"/>
                                    </a:solidFill>
                                    <a:latin typeface="Cambria Math" panose="02040503050406030204" pitchFamily="18" charset="0"/>
                                  </a:rPr>
                                  <m:t>−.15</m:t>
                                </m:r>
                              </m:den>
                            </m:f>
                          </m:e>
                        </m:d>
                      </m:oMath>
                    </m:oMathPara>
                  </a14:m>
                  <a:endParaRPr lang="en-GB" dirty="0">
                    <a:solidFill>
                      <a:srgbClr val="0070C0"/>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107245" y="4544624"/>
                  <a:ext cx="795411" cy="622350"/>
                </a:xfrm>
                <a:prstGeom prst="rect">
                  <a:avLst/>
                </a:prstGeom>
                <a:blipFill rotWithShape="0">
                  <a:blip r:embed="rId7"/>
                  <a:stretch>
                    <a:fillRect/>
                  </a:stretch>
                </a:blipFill>
                <a:ln>
                  <a:noFill/>
                </a:ln>
              </p:spPr>
              <p:txBody>
                <a:bodyPr/>
                <a:lstStyle/>
                <a:p>
                  <a:r>
                    <a:rPr lang="en-GB">
                      <a:noFill/>
                    </a:rPr>
                    <a:t> </a:t>
                  </a:r>
                </a:p>
              </p:txBody>
            </p:sp>
          </mc:Fallback>
        </mc:AlternateContent>
        <p:cxnSp>
          <p:nvCxnSpPr>
            <p:cNvPr id="29" name="Straight Arrow Connector 28"/>
            <p:cNvCxnSpPr>
              <a:endCxn id="28" idx="1"/>
            </p:cNvCxnSpPr>
            <p:nvPr/>
          </p:nvCxnSpPr>
          <p:spPr>
            <a:xfrm flipV="1">
              <a:off x="5638800" y="4855799"/>
              <a:ext cx="468445" cy="2"/>
            </a:xfrm>
            <a:prstGeom prst="straightConnector1">
              <a:avLst/>
            </a:prstGeom>
            <a:ln>
              <a:solidFill>
                <a:schemeClr val="tx2"/>
              </a:solidFill>
              <a:tailEnd type="triangle"/>
            </a:ln>
          </p:spPr>
          <p:style>
            <a:lnRef idx="2">
              <a:schemeClr val="accent3"/>
            </a:lnRef>
            <a:fillRef idx="1">
              <a:schemeClr val="lt1"/>
            </a:fillRef>
            <a:effectRef idx="0">
              <a:schemeClr val="accent3"/>
            </a:effectRef>
            <a:fontRef idx="minor">
              <a:schemeClr val="dk1"/>
            </a:fontRef>
          </p:style>
        </p:cxnSp>
      </p:grpSp>
      <p:cxnSp>
        <p:nvCxnSpPr>
          <p:cNvPr id="33" name="Straight Connector 32"/>
          <p:cNvCxnSpPr/>
          <p:nvPr/>
        </p:nvCxnSpPr>
        <p:spPr>
          <a:xfrm>
            <a:off x="4519885" y="3266819"/>
            <a:ext cx="1547663" cy="3299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067548" y="3304919"/>
            <a:ext cx="1552452" cy="1303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flipV="1">
            <a:off x="1935481" y="3304919"/>
            <a:ext cx="45719" cy="76200"/>
          </a:xfrm>
          <a:prstGeom prst="ellipse">
            <a:avLst/>
          </a:prstGeom>
          <a:solidFill>
            <a:schemeClr val="tx2"/>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8" name="Oval 47"/>
          <p:cNvSpPr/>
          <p:nvPr/>
        </p:nvSpPr>
        <p:spPr>
          <a:xfrm flipV="1">
            <a:off x="1371600" y="3266819"/>
            <a:ext cx="45719" cy="76200"/>
          </a:xfrm>
          <a:prstGeom prst="ellipse">
            <a:avLst/>
          </a:prstGeom>
          <a:solidFill>
            <a:schemeClr val="tx2"/>
          </a:solidFill>
          <a:ln>
            <a:solidFill>
              <a:srgbClr val="0070C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68" name="Curved Down Arrow 67"/>
          <p:cNvSpPr/>
          <p:nvPr/>
        </p:nvSpPr>
        <p:spPr>
          <a:xfrm flipH="1">
            <a:off x="1371600" y="2971799"/>
            <a:ext cx="639377" cy="275719"/>
          </a:xfrm>
          <a:prstGeom prst="curvedDownArrow">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90433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570" y="1143000"/>
            <a:ext cx="8698860" cy="5029200"/>
          </a:xfrm>
          <a:prstGeom prst="rect">
            <a:avLst/>
          </a:prstGeom>
        </p:spPr>
      </p:pic>
    </p:spTree>
    <p:extLst>
      <p:ext uri="{BB962C8B-B14F-4D97-AF65-F5344CB8AC3E}">
        <p14:creationId xmlns:p14="http://schemas.microsoft.com/office/powerpoint/2010/main" val="3317665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39</a:t>
            </a:fld>
            <a:endParaRPr lang="en-US"/>
          </a:p>
        </p:txBody>
      </p:sp>
      <p:pic>
        <p:nvPicPr>
          <p:cNvPr id="4" name="Picture 3"/>
          <p:cNvPicPr>
            <a:picLocks noChangeAspect="1"/>
          </p:cNvPicPr>
          <p:nvPr/>
        </p:nvPicPr>
        <p:blipFill>
          <a:blip r:embed="rId2"/>
          <a:stretch>
            <a:fillRect/>
          </a:stretch>
        </p:blipFill>
        <p:spPr>
          <a:xfrm>
            <a:off x="419908" y="762000"/>
            <a:ext cx="8266892" cy="5398407"/>
          </a:xfrm>
          <a:prstGeom prst="rect">
            <a:avLst/>
          </a:prstGeom>
        </p:spPr>
      </p:pic>
    </p:spTree>
    <p:extLst>
      <p:ext uri="{BB962C8B-B14F-4D97-AF65-F5344CB8AC3E}">
        <p14:creationId xmlns:p14="http://schemas.microsoft.com/office/powerpoint/2010/main" val="3031803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3352800"/>
            <a:ext cx="3962400" cy="635607"/>
          </a:xfrm>
          <a:prstGeom prst="rect">
            <a:avLst/>
          </a:prstGeom>
          <a:solidFill>
            <a:schemeClr val="accent1">
              <a:lumMod val="40000"/>
              <a:lumOff val="6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78329" y="5709557"/>
            <a:ext cx="5219700" cy="533400"/>
          </a:xfrm>
          <a:prstGeom prst="rect">
            <a:avLst/>
          </a:prstGeom>
          <a:solidFill>
            <a:schemeClr val="tx2">
              <a:lumMod val="20000"/>
              <a:lumOff val="80000"/>
              <a:alpha val="50000"/>
            </a:schemeClr>
          </a:solidFill>
          <a:ln>
            <a:solidFill>
              <a:schemeClr val="accent1">
                <a:shade val="50000"/>
              </a:schemeClr>
            </a:solidFill>
          </a:ln>
        </p:spPr>
        <p:txBody>
          <a:bodyPr wrap="square" rtlCol="0">
            <a:spAutoFit/>
          </a:bodyPr>
          <a:lstStyle/>
          <a:p>
            <a:endParaRPr lang="en-GB" dirty="0"/>
          </a:p>
        </p:txBody>
      </p:sp>
      <p:sp>
        <p:nvSpPr>
          <p:cNvPr id="2" name="Footer Placeholder 1"/>
          <p:cNvSpPr>
            <a:spLocks noGrp="1"/>
          </p:cNvSpPr>
          <p:nvPr>
            <p:ph type="ftr" sz="quarter" idx="11"/>
          </p:nvPr>
        </p:nvSpPr>
        <p:spPr/>
        <p:txBody>
          <a:bodyPr/>
          <a:lstStyle/>
          <a:p>
            <a:r>
              <a:rPr lang="en-US"/>
              <a:t>H.Schmickler, ex-CERN, presented by F.Tecker, CERN</a:t>
            </a:r>
            <a:endParaRPr lang="en-US" dirty="0"/>
          </a:p>
        </p:txBody>
      </p:sp>
      <p:sp>
        <p:nvSpPr>
          <p:cNvPr id="3" name="Slide Number Placeholder 2"/>
          <p:cNvSpPr>
            <a:spLocks noGrp="1"/>
          </p:cNvSpPr>
          <p:nvPr>
            <p:ph type="sldNum" sz="quarter" idx="12"/>
          </p:nvPr>
        </p:nvSpPr>
        <p:spPr/>
        <p:txBody>
          <a:bodyPr/>
          <a:lstStyle/>
          <a:p>
            <a:fld id="{07CB4EDF-7DE6-4369-B527-B79B2EF0026D}" type="slidenum">
              <a:rPr lang="en-US" smtClean="0"/>
              <a:pPr/>
              <a:t>4</a:t>
            </a:fld>
            <a:endParaRPr lang="en-US"/>
          </a:p>
        </p:txBody>
      </p:sp>
      <p:sp>
        <p:nvSpPr>
          <p:cNvPr id="4" name="TextBox 3"/>
          <p:cNvSpPr txBox="1"/>
          <p:nvPr/>
        </p:nvSpPr>
        <p:spPr>
          <a:xfrm>
            <a:off x="1752600" y="397924"/>
            <a:ext cx="6019800" cy="646331"/>
          </a:xfrm>
          <a:prstGeom prst="rect">
            <a:avLst/>
          </a:prstGeom>
          <a:noFill/>
        </p:spPr>
        <p:txBody>
          <a:bodyPr wrap="square" rtlCol="0">
            <a:spAutoFit/>
          </a:bodyPr>
          <a:lstStyle/>
          <a:p>
            <a:pPr algn="ctr"/>
            <a:r>
              <a:rPr lang="en-GB" sz="3600" dirty="0"/>
              <a:t>1: Relativistic particles</a:t>
            </a:r>
          </a:p>
        </p:txBody>
      </p:sp>
      <mc:AlternateContent xmlns:mc="http://schemas.openxmlformats.org/markup-compatibility/2006" xmlns:a14="http://schemas.microsoft.com/office/drawing/2010/main">
        <mc:Choice Requires="a14">
          <p:sp>
            <p:nvSpPr>
              <p:cNvPr id="5" name="TextBox 4"/>
              <p:cNvSpPr txBox="1"/>
              <p:nvPr/>
            </p:nvSpPr>
            <p:spPr>
              <a:xfrm>
                <a:off x="609600" y="1371600"/>
                <a:ext cx="6400800" cy="2616807"/>
              </a:xfrm>
              <a:prstGeom prst="rect">
                <a:avLst/>
              </a:prstGeom>
              <a:noFill/>
            </p:spPr>
            <p:txBody>
              <a:bodyPr wrap="square" rtlCol="0">
                <a:spAutoFit/>
              </a:bodyPr>
              <a:lstStyle/>
              <a:p>
                <a:r>
                  <a:rPr lang="en-GB" dirty="0"/>
                  <a:t>Conservation of transverse momentum</a:t>
                </a:r>
              </a:p>
              <a:p>
                <a:pPr marL="285750" indent="-285750">
                  <a:buFont typeface="Wingdings" panose="05000000000000000000" pitchFamily="2" charset="2"/>
                  <a:buChar char="à"/>
                </a:pPr>
                <a:r>
                  <a:rPr lang="en-GB" dirty="0">
                    <a:sym typeface="Wingdings" panose="05000000000000000000" pitchFamily="2" charset="2"/>
                  </a:rPr>
                  <a:t>A moving object in its frame S’  has a mass  m’ = </a:t>
                </a:r>
                <a14:m>
                  <m:oMath xmlns:m="http://schemas.openxmlformats.org/officeDocument/2006/math">
                    <m:f>
                      <m:fPr>
                        <m:type m:val="skw"/>
                        <m:ctrlPr>
                          <a:rPr lang="en-GB" i="1" smtClean="0">
                            <a:latin typeface="Cambria Math" panose="02040503050406030204" pitchFamily="18" charset="0"/>
                            <a:sym typeface="Wingdings" panose="05000000000000000000" pitchFamily="2" charset="2"/>
                          </a:rPr>
                        </m:ctrlPr>
                      </m:fPr>
                      <m:num>
                        <m:r>
                          <a:rPr lang="en-GB" b="0" i="1" smtClean="0">
                            <a:latin typeface="Cambria Math" panose="02040503050406030204" pitchFamily="18" charset="0"/>
                            <a:sym typeface="Wingdings" panose="05000000000000000000" pitchFamily="2" charset="2"/>
                          </a:rPr>
                          <m:t>𝑚</m:t>
                        </m:r>
                      </m:num>
                      <m:den>
                        <m:r>
                          <a:rPr lang="en-GB" i="1" smtClean="0">
                            <a:latin typeface="Cambria Math" panose="02040503050406030204" pitchFamily="18" charset="0"/>
                            <a:ea typeface="Cambria Math" panose="02040503050406030204" pitchFamily="18" charset="0"/>
                            <a:sym typeface="Wingdings" panose="05000000000000000000" pitchFamily="2" charset="2"/>
                          </a:rPr>
                          <m:t>𝛾</m:t>
                        </m:r>
                      </m:den>
                    </m:f>
                  </m:oMath>
                </a14:m>
                <a:r>
                  <a:rPr lang="en-GB" dirty="0"/>
                  <a:t> </a:t>
                </a:r>
              </a:p>
              <a:p>
                <a:endParaRPr lang="en-GB" dirty="0"/>
              </a:p>
              <a:p>
                <a:r>
                  <a:rPr lang="en-GB" dirty="0"/>
                  <a:t>Or  </a:t>
                </a:r>
                <a14:m>
                  <m:oMath xmlns:m="http://schemas.openxmlformats.org/officeDocument/2006/math">
                    <m:r>
                      <a:rPr lang="en-GB" b="0" i="1" smtClean="0">
                        <a:latin typeface="Cambria Math" panose="02040503050406030204" pitchFamily="18" charset="0"/>
                      </a:rPr>
                      <m:t>𝑚</m:t>
                    </m:r>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𝛾</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0</m:t>
                        </m:r>
                      </m:sub>
                    </m:sSub>
                  </m:oMath>
                </a14:m>
                <a:r>
                  <a:rPr lang="en-GB" dirty="0"/>
                  <a:t> </a:t>
                </a:r>
                <a14:m>
                  <m:oMath xmlns:m="http://schemas.openxmlformats.org/officeDocument/2006/math">
                    <m:r>
                      <a:rPr lang="en-GB" b="0" i="1" dirty="0" smtClean="0">
                        <a:latin typeface="Cambria Math" panose="02040503050406030204" pitchFamily="18" charset="0"/>
                      </a:rPr>
                      <m:t>=</m:t>
                    </m:r>
                    <m:f>
                      <m:fPr>
                        <m:ctrlPr>
                          <a:rPr lang="en-GB" b="0" i="1" dirty="0" smtClean="0">
                            <a:latin typeface="Cambria Math" panose="02040503050406030204" pitchFamily="18" charset="0"/>
                          </a:rPr>
                        </m:ctrlPr>
                      </m:fPr>
                      <m:num>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𝑚</m:t>
                            </m:r>
                          </m:e>
                          <m:sub>
                            <m:r>
                              <a:rPr lang="en-GB" i="1">
                                <a:latin typeface="Cambria Math" panose="02040503050406030204" pitchFamily="18" charset="0"/>
                                <a:ea typeface="Cambria Math" panose="02040503050406030204" pitchFamily="18" charset="0"/>
                              </a:rPr>
                              <m:t>0</m:t>
                            </m:r>
                          </m:sub>
                        </m:sSub>
                      </m:num>
                      <m:den>
                        <m:rad>
                          <m:radPr>
                            <m:degHide m:val="on"/>
                            <m:ctrlPr>
                              <a:rPr lang="en-GB" b="0" i="1" dirty="0" smtClean="0">
                                <a:latin typeface="Cambria Math" panose="02040503050406030204" pitchFamily="18" charset="0"/>
                              </a:rPr>
                            </m:ctrlPr>
                          </m:radPr>
                          <m:deg/>
                          <m:e>
                            <m:r>
                              <a:rPr lang="en-GB" b="0" i="1" dirty="0" smtClean="0">
                                <a:latin typeface="Cambria Math" panose="02040503050406030204" pitchFamily="18" charset="0"/>
                              </a:rPr>
                              <m:t>1−(</m:t>
                            </m:r>
                            <m:sSup>
                              <m:sSupPr>
                                <m:ctrlPr>
                                  <a:rPr lang="en-GB" b="0" i="1" dirty="0" smtClean="0">
                                    <a:latin typeface="Cambria Math" panose="02040503050406030204" pitchFamily="18" charset="0"/>
                                  </a:rPr>
                                </m:ctrlPr>
                              </m:sSupPr>
                              <m:e>
                                <m:f>
                                  <m:fPr>
                                    <m:ctrlPr>
                                      <a:rPr lang="en-GB" b="0" i="1" dirty="0" smtClean="0">
                                        <a:latin typeface="Cambria Math" panose="02040503050406030204" pitchFamily="18" charset="0"/>
                                      </a:rPr>
                                    </m:ctrlPr>
                                  </m:fPr>
                                  <m:num>
                                    <m:r>
                                      <a:rPr lang="en-GB" b="0" i="1" dirty="0" smtClean="0">
                                        <a:latin typeface="Cambria Math" panose="02040503050406030204" pitchFamily="18" charset="0"/>
                                      </a:rPr>
                                      <m:t>𝑣</m:t>
                                    </m:r>
                                  </m:num>
                                  <m:den>
                                    <m:r>
                                      <a:rPr lang="en-GB" b="0" i="1" dirty="0" smtClean="0">
                                        <a:latin typeface="Cambria Math" panose="02040503050406030204" pitchFamily="18" charset="0"/>
                                      </a:rPr>
                                      <m:t>𝑐</m:t>
                                    </m:r>
                                  </m:den>
                                </m:f>
                                <m:r>
                                  <a:rPr lang="en-GB" b="0" i="1" dirty="0" smtClean="0">
                                    <a:latin typeface="Cambria Math" panose="02040503050406030204" pitchFamily="18" charset="0"/>
                                  </a:rPr>
                                  <m:t>)</m:t>
                                </m:r>
                              </m:e>
                              <m:sup>
                                <m:r>
                                  <a:rPr lang="en-GB" b="0" i="1" dirty="0" smtClean="0">
                                    <a:latin typeface="Cambria Math" panose="02040503050406030204" pitchFamily="18" charset="0"/>
                                  </a:rPr>
                                  <m:t>2</m:t>
                                </m:r>
                              </m:sup>
                            </m:sSup>
                          </m:e>
                        </m:rad>
                      </m:den>
                    </m:f>
                    <m:r>
                      <a:rPr lang="en-GB" i="1" dirty="0" smtClean="0">
                        <a:solidFill>
                          <a:srgbClr val="7030A0"/>
                        </a:solidFill>
                        <a:latin typeface="Cambria Math" panose="02040503050406030204" pitchFamily="18" charset="0"/>
                        <a:ea typeface="Cambria Math" panose="02040503050406030204" pitchFamily="18" charset="0"/>
                      </a:rPr>
                      <m:t>≅</m:t>
                    </m:r>
                    <m:sSub>
                      <m:sSubPr>
                        <m:ctrlPr>
                          <a:rPr lang="en-GB" i="1">
                            <a:solidFill>
                              <a:srgbClr val="7030A0"/>
                            </a:solidFill>
                            <a:latin typeface="Cambria Math" panose="02040503050406030204" pitchFamily="18" charset="0"/>
                            <a:ea typeface="Cambria Math" panose="02040503050406030204" pitchFamily="18" charset="0"/>
                          </a:rPr>
                        </m:ctrlPr>
                      </m:sSubPr>
                      <m:e>
                        <m:r>
                          <a:rPr lang="en-GB" i="1">
                            <a:solidFill>
                              <a:srgbClr val="7030A0"/>
                            </a:solidFill>
                            <a:latin typeface="Cambria Math" panose="02040503050406030204" pitchFamily="18" charset="0"/>
                            <a:ea typeface="Cambria Math" panose="02040503050406030204" pitchFamily="18" charset="0"/>
                          </a:rPr>
                          <m:t>𝑚</m:t>
                        </m:r>
                      </m:e>
                      <m:sub>
                        <m:r>
                          <a:rPr lang="en-GB" i="1">
                            <a:solidFill>
                              <a:srgbClr val="7030A0"/>
                            </a:solidFill>
                            <a:latin typeface="Cambria Math" panose="02040503050406030204" pitchFamily="18" charset="0"/>
                            <a:ea typeface="Cambria Math" panose="02040503050406030204" pitchFamily="18" charset="0"/>
                          </a:rPr>
                          <m:t>0</m:t>
                        </m:r>
                      </m:sub>
                    </m:sSub>
                  </m:oMath>
                </a14:m>
                <a:r>
                  <a:rPr lang="en-GB" dirty="0">
                    <a:solidFill>
                      <a:srgbClr val="7030A0"/>
                    </a:solidFill>
                  </a:rPr>
                  <a:t>+ </a:t>
                </a:r>
                <a14:m>
                  <m:oMath xmlns:m="http://schemas.openxmlformats.org/officeDocument/2006/math">
                    <m:f>
                      <m:fPr>
                        <m:ctrlPr>
                          <a:rPr lang="en-GB" i="1" smtClean="0">
                            <a:solidFill>
                              <a:srgbClr val="7030A0"/>
                            </a:solidFill>
                            <a:latin typeface="Cambria Math" panose="02040503050406030204" pitchFamily="18" charset="0"/>
                          </a:rPr>
                        </m:ctrlPr>
                      </m:fPr>
                      <m:num>
                        <m:r>
                          <a:rPr lang="en-GB" b="0" i="1" smtClean="0">
                            <a:solidFill>
                              <a:srgbClr val="7030A0"/>
                            </a:solidFill>
                            <a:latin typeface="Cambria Math" panose="02040503050406030204" pitchFamily="18" charset="0"/>
                          </a:rPr>
                          <m:t>1</m:t>
                        </m:r>
                      </m:num>
                      <m:den>
                        <m:r>
                          <a:rPr lang="en-GB" b="0" i="1" smtClean="0">
                            <a:solidFill>
                              <a:srgbClr val="7030A0"/>
                            </a:solidFill>
                            <a:latin typeface="Cambria Math" panose="02040503050406030204" pitchFamily="18" charset="0"/>
                          </a:rPr>
                          <m:t>2</m:t>
                        </m:r>
                      </m:den>
                    </m:f>
                    <m:sSub>
                      <m:sSubPr>
                        <m:ctrlPr>
                          <a:rPr lang="en-GB" i="1">
                            <a:solidFill>
                              <a:srgbClr val="7030A0"/>
                            </a:solidFill>
                            <a:latin typeface="Cambria Math" panose="02040503050406030204" pitchFamily="18" charset="0"/>
                            <a:ea typeface="Cambria Math" panose="02040503050406030204" pitchFamily="18" charset="0"/>
                          </a:rPr>
                        </m:ctrlPr>
                      </m:sSubPr>
                      <m:e>
                        <m:r>
                          <a:rPr lang="en-GB" i="1">
                            <a:solidFill>
                              <a:srgbClr val="7030A0"/>
                            </a:solidFill>
                            <a:latin typeface="Cambria Math" panose="02040503050406030204" pitchFamily="18" charset="0"/>
                            <a:ea typeface="Cambria Math" panose="02040503050406030204" pitchFamily="18" charset="0"/>
                          </a:rPr>
                          <m:t>𝑚</m:t>
                        </m:r>
                      </m:e>
                      <m:sub>
                        <m:r>
                          <a:rPr lang="en-GB" i="1">
                            <a:solidFill>
                              <a:srgbClr val="7030A0"/>
                            </a:solidFill>
                            <a:latin typeface="Cambria Math" panose="02040503050406030204" pitchFamily="18" charset="0"/>
                            <a:ea typeface="Cambria Math" panose="02040503050406030204" pitchFamily="18" charset="0"/>
                          </a:rPr>
                          <m:t>0</m:t>
                        </m:r>
                      </m:sub>
                    </m:sSub>
                    <m:sSup>
                      <m:sSupPr>
                        <m:ctrlPr>
                          <a:rPr lang="en-GB" i="1" smtClean="0">
                            <a:solidFill>
                              <a:srgbClr val="7030A0"/>
                            </a:solidFill>
                            <a:latin typeface="Cambria Math" panose="02040503050406030204" pitchFamily="18" charset="0"/>
                            <a:ea typeface="Cambria Math" panose="02040503050406030204" pitchFamily="18" charset="0"/>
                          </a:rPr>
                        </m:ctrlPr>
                      </m:sSupPr>
                      <m:e>
                        <m:r>
                          <a:rPr lang="en-GB" b="0" i="1" smtClean="0">
                            <a:solidFill>
                              <a:srgbClr val="7030A0"/>
                            </a:solidFill>
                            <a:latin typeface="Cambria Math" panose="02040503050406030204" pitchFamily="18" charset="0"/>
                            <a:ea typeface="Cambria Math" panose="02040503050406030204" pitchFamily="18" charset="0"/>
                          </a:rPr>
                          <m:t>𝑣</m:t>
                        </m:r>
                      </m:e>
                      <m:sup>
                        <m:r>
                          <a:rPr lang="en-GB" b="0" i="1" smtClean="0">
                            <a:solidFill>
                              <a:srgbClr val="7030A0"/>
                            </a:solidFill>
                            <a:latin typeface="Cambria Math" panose="02040503050406030204" pitchFamily="18" charset="0"/>
                            <a:ea typeface="Cambria Math" panose="02040503050406030204" pitchFamily="18" charset="0"/>
                          </a:rPr>
                          <m:t>2</m:t>
                        </m:r>
                      </m:sup>
                    </m:sSup>
                    <m:r>
                      <a:rPr lang="en-GB" b="0" i="1" smtClean="0">
                        <a:solidFill>
                          <a:srgbClr val="7030A0"/>
                        </a:solidFill>
                        <a:latin typeface="Cambria Math" panose="02040503050406030204" pitchFamily="18" charset="0"/>
                        <a:ea typeface="Cambria Math" panose="02040503050406030204" pitchFamily="18" charset="0"/>
                      </a:rPr>
                      <m:t>(</m:t>
                    </m:r>
                    <m:f>
                      <m:fPr>
                        <m:ctrlPr>
                          <a:rPr lang="en-GB" i="1" smtClean="0">
                            <a:solidFill>
                              <a:srgbClr val="7030A0"/>
                            </a:solidFill>
                            <a:latin typeface="Cambria Math" panose="02040503050406030204" pitchFamily="18" charset="0"/>
                            <a:ea typeface="Cambria Math" panose="02040503050406030204" pitchFamily="18" charset="0"/>
                          </a:rPr>
                        </m:ctrlPr>
                      </m:fPr>
                      <m:num>
                        <m:r>
                          <a:rPr lang="en-GB" b="0" i="1" smtClean="0">
                            <a:solidFill>
                              <a:srgbClr val="7030A0"/>
                            </a:solidFill>
                            <a:latin typeface="Cambria Math" panose="02040503050406030204" pitchFamily="18" charset="0"/>
                            <a:ea typeface="Cambria Math" panose="02040503050406030204" pitchFamily="18" charset="0"/>
                          </a:rPr>
                          <m:t>1</m:t>
                        </m:r>
                      </m:num>
                      <m:den>
                        <m:sSup>
                          <m:sSupPr>
                            <m:ctrlPr>
                              <a:rPr lang="en-GB" i="1" smtClean="0">
                                <a:solidFill>
                                  <a:srgbClr val="7030A0"/>
                                </a:solidFill>
                                <a:latin typeface="Cambria Math" panose="02040503050406030204" pitchFamily="18" charset="0"/>
                                <a:ea typeface="Cambria Math" panose="02040503050406030204" pitchFamily="18" charset="0"/>
                              </a:rPr>
                            </m:ctrlPr>
                          </m:sSupPr>
                          <m:e>
                            <m:r>
                              <a:rPr lang="en-GB" b="0" i="1" smtClean="0">
                                <a:solidFill>
                                  <a:srgbClr val="7030A0"/>
                                </a:solidFill>
                                <a:latin typeface="Cambria Math" panose="02040503050406030204" pitchFamily="18" charset="0"/>
                                <a:ea typeface="Cambria Math" panose="02040503050406030204" pitchFamily="18" charset="0"/>
                              </a:rPr>
                              <m:t>𝑐</m:t>
                            </m:r>
                          </m:e>
                          <m:sup>
                            <m:r>
                              <a:rPr lang="en-GB" b="0" i="1" smtClean="0">
                                <a:solidFill>
                                  <a:srgbClr val="7030A0"/>
                                </a:solidFill>
                                <a:latin typeface="Cambria Math" panose="02040503050406030204" pitchFamily="18" charset="0"/>
                                <a:ea typeface="Cambria Math" panose="02040503050406030204" pitchFamily="18" charset="0"/>
                              </a:rPr>
                              <m:t>2</m:t>
                            </m:r>
                          </m:sup>
                        </m:sSup>
                      </m:den>
                    </m:f>
                  </m:oMath>
                </a14:m>
                <a:r>
                  <a:rPr lang="en-GB" dirty="0">
                    <a:solidFill>
                      <a:srgbClr val="7030A0"/>
                    </a:solidFill>
                  </a:rPr>
                  <a:t>)  </a:t>
                </a:r>
                <a:r>
                  <a:rPr lang="en-GB" sz="1200" dirty="0">
                    <a:solidFill>
                      <a:srgbClr val="7030A0"/>
                    </a:solidFill>
                  </a:rPr>
                  <a:t>(approximation for small v)</a:t>
                </a:r>
              </a:p>
              <a:p>
                <a:r>
                  <a:rPr lang="en-GB" dirty="0">
                    <a:solidFill>
                      <a:schemeClr val="tx1"/>
                    </a:solidFill>
                  </a:rPr>
                  <a:t>Multiplied by </a:t>
                </a:r>
                <a14:m>
                  <m:oMath xmlns:m="http://schemas.openxmlformats.org/officeDocument/2006/math">
                    <m:sSup>
                      <m:sSupPr>
                        <m:ctrlPr>
                          <a:rPr lang="en-GB"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𝑐</m:t>
                        </m:r>
                      </m:e>
                      <m:sup>
                        <m:r>
                          <a:rPr lang="en-GB" b="0" i="1" smtClean="0">
                            <a:solidFill>
                              <a:schemeClr val="tx1"/>
                            </a:solidFill>
                            <a:latin typeface="Cambria Math" panose="02040503050406030204" pitchFamily="18" charset="0"/>
                          </a:rPr>
                          <m:t>2</m:t>
                        </m:r>
                      </m:sup>
                    </m:sSup>
                  </m:oMath>
                </a14:m>
                <a:r>
                  <a:rPr lang="en-GB" dirty="0">
                    <a:solidFill>
                      <a:schemeClr val="tx1"/>
                    </a:solidFill>
                  </a:rPr>
                  <a:t>:</a:t>
                </a:r>
              </a:p>
              <a:p>
                <a:endParaRPr lang="en-GB" dirty="0"/>
              </a:p>
              <a:p>
                <a:pPr/>
                <a14:m>
                  <m:oMathPara xmlns:m="http://schemas.openxmlformats.org/officeDocument/2006/math">
                    <m:oMathParaPr>
                      <m:jc m:val="centerGroup"/>
                    </m:oMathParaPr>
                    <m:oMath xmlns:m="http://schemas.openxmlformats.org/officeDocument/2006/math">
                      <m:r>
                        <a:rPr lang="en-GB" b="0" i="1" smtClean="0">
                          <a:solidFill>
                            <a:schemeClr val="tx1"/>
                          </a:solidFill>
                          <a:latin typeface="Cambria Math" panose="02040503050406030204" pitchFamily="18" charset="0"/>
                        </a:rPr>
                        <m:t>𝑚</m:t>
                      </m:r>
                      <m:sSup>
                        <m:sSupPr>
                          <m:ctrlPr>
                            <a:rPr lang="en-GB" b="0" i="1" smtClean="0">
                              <a:solidFill>
                                <a:schemeClr val="tx1"/>
                              </a:solidFill>
                              <a:latin typeface="Cambria Math" panose="02040503050406030204" pitchFamily="18" charset="0"/>
                            </a:rPr>
                          </m:ctrlPr>
                        </m:sSupPr>
                        <m:e>
                          <m:r>
                            <a:rPr lang="en-GB" b="0" i="1" smtClean="0">
                              <a:solidFill>
                                <a:schemeClr val="tx1"/>
                              </a:solidFill>
                              <a:latin typeface="Cambria Math" panose="02040503050406030204" pitchFamily="18" charset="0"/>
                            </a:rPr>
                            <m:t>𝑐</m:t>
                          </m:r>
                        </m:e>
                        <m:sup>
                          <m:r>
                            <a:rPr lang="en-GB" b="0" i="1" smtClean="0">
                              <a:solidFill>
                                <a:schemeClr val="tx1"/>
                              </a:solidFill>
                              <a:latin typeface="Cambria Math" panose="02040503050406030204" pitchFamily="18" charset="0"/>
                            </a:rPr>
                            <m:t>2</m:t>
                          </m:r>
                        </m:sup>
                      </m:sSup>
                      <m:r>
                        <a:rPr lang="en-GB" b="0" i="1" smtClean="0">
                          <a:solidFill>
                            <a:schemeClr val="tx1"/>
                          </a:solidFill>
                          <a:latin typeface="Cambria Math" panose="02040503050406030204" pitchFamily="18" charset="0"/>
                        </a:rPr>
                        <m:t> </m:t>
                      </m:r>
                      <m:r>
                        <a:rPr lang="en-GB" b="0" i="1" smtClean="0">
                          <a:solidFill>
                            <a:schemeClr val="tx1"/>
                          </a:solidFill>
                          <a:latin typeface="Cambria Math" panose="02040503050406030204" pitchFamily="18" charset="0"/>
                          <a:ea typeface="Cambria Math" panose="02040503050406030204" pitchFamily="18" charset="0"/>
                        </a:rPr>
                        <m:t>≅ </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𝑚</m:t>
                          </m:r>
                        </m:e>
                        <m:sub>
                          <m:r>
                            <a:rPr lang="en-GB" b="0" i="1" smtClean="0">
                              <a:solidFill>
                                <a:schemeClr val="tx1"/>
                              </a:solidFill>
                              <a:latin typeface="Cambria Math" panose="02040503050406030204" pitchFamily="18" charset="0"/>
                              <a:ea typeface="Cambria Math" panose="02040503050406030204" pitchFamily="18" charset="0"/>
                            </a:rPr>
                            <m:t>0</m:t>
                          </m:r>
                        </m:sub>
                      </m:s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𝑐</m:t>
                          </m:r>
                        </m:e>
                        <m:sup>
                          <m:r>
                            <a:rPr lang="en-GB" b="0" i="1" smtClean="0">
                              <a:solidFill>
                                <a:schemeClr val="tx1"/>
                              </a:solidFill>
                              <a:latin typeface="Cambria Math" panose="02040503050406030204" pitchFamily="18" charset="0"/>
                              <a:ea typeface="Cambria Math" panose="02040503050406030204" pitchFamily="18" charset="0"/>
                            </a:rPr>
                            <m:t>2</m:t>
                          </m:r>
                        </m:sup>
                      </m:sSup>
                      <m:r>
                        <a:rPr lang="en-GB" b="0" i="1" smtClean="0">
                          <a:solidFill>
                            <a:schemeClr val="tx1"/>
                          </a:solidFill>
                          <a:latin typeface="Cambria Math" panose="02040503050406030204" pitchFamily="18" charset="0"/>
                          <a:ea typeface="Cambria Math" panose="02040503050406030204" pitchFamily="18" charset="0"/>
                        </a:rPr>
                        <m:t>+</m:t>
                      </m:r>
                      <m:f>
                        <m:fPr>
                          <m:ctrlPr>
                            <a:rPr lang="en-GB" b="0" i="1" smtClean="0">
                              <a:solidFill>
                                <a:schemeClr val="tx1"/>
                              </a:solidFill>
                              <a:latin typeface="Cambria Math" panose="02040503050406030204" pitchFamily="18" charset="0"/>
                              <a:ea typeface="Cambria Math" panose="02040503050406030204" pitchFamily="18" charset="0"/>
                            </a:rPr>
                          </m:ctrlPr>
                        </m:fPr>
                        <m:num>
                          <m:r>
                            <a:rPr lang="en-GB" b="0" i="1" smtClean="0">
                              <a:solidFill>
                                <a:schemeClr val="tx1"/>
                              </a:solidFill>
                              <a:latin typeface="Cambria Math" panose="02040503050406030204" pitchFamily="18" charset="0"/>
                              <a:ea typeface="Cambria Math" panose="02040503050406030204" pitchFamily="18" charset="0"/>
                            </a:rPr>
                            <m:t>1</m:t>
                          </m:r>
                        </m:num>
                        <m:den>
                          <m:r>
                            <a:rPr lang="en-GB" b="0" i="1" smtClean="0">
                              <a:solidFill>
                                <a:schemeClr val="tx1"/>
                              </a:solidFill>
                              <a:latin typeface="Cambria Math" panose="02040503050406030204" pitchFamily="18" charset="0"/>
                              <a:ea typeface="Cambria Math" panose="02040503050406030204" pitchFamily="18" charset="0"/>
                            </a:rPr>
                            <m:t>2</m:t>
                          </m:r>
                        </m:den>
                      </m:f>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𝑚</m:t>
                          </m:r>
                        </m:e>
                        <m:sub>
                          <m:r>
                            <a:rPr lang="en-GB" b="0" i="1" smtClean="0">
                              <a:solidFill>
                                <a:schemeClr val="tx1"/>
                              </a:solidFill>
                              <a:latin typeface="Cambria Math" panose="02040503050406030204" pitchFamily="18" charset="0"/>
                              <a:ea typeface="Cambria Math" panose="02040503050406030204" pitchFamily="18" charset="0"/>
                            </a:rPr>
                            <m:t>0</m:t>
                          </m:r>
                        </m:sub>
                      </m:s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𝑣</m:t>
                          </m:r>
                        </m:e>
                        <m:sup>
                          <m:r>
                            <a:rPr lang="en-GB" b="0" i="1" smtClean="0">
                              <a:solidFill>
                                <a:schemeClr val="tx1"/>
                              </a:solidFill>
                              <a:latin typeface="Cambria Math" panose="02040503050406030204" pitchFamily="18" charset="0"/>
                              <a:ea typeface="Cambria Math" panose="02040503050406030204" pitchFamily="18" charset="0"/>
                            </a:rPr>
                            <m:t>2</m:t>
                          </m:r>
                        </m:sup>
                      </m:sSup>
                      <m:r>
                        <a:rPr lang="en-GB" b="0" i="1" smtClean="0">
                          <a:solidFill>
                            <a:schemeClr val="tx1"/>
                          </a:solidFill>
                          <a:latin typeface="Cambria Math" panose="02040503050406030204" pitchFamily="18" charset="0"/>
                          <a:ea typeface="Cambria Math" panose="02040503050406030204" pitchFamily="18" charset="0"/>
                        </a:rPr>
                        <m:t>= </m:t>
                      </m:r>
                      <m:sSub>
                        <m:sSubPr>
                          <m:ctrlPr>
                            <a:rPr lang="en-GB" b="0" i="1" smtClean="0">
                              <a:solidFill>
                                <a:schemeClr val="tx1"/>
                              </a:solidFill>
                              <a:latin typeface="Cambria Math" panose="02040503050406030204" pitchFamily="18" charset="0"/>
                              <a:ea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𝑚</m:t>
                          </m:r>
                        </m:e>
                        <m:sub>
                          <m:r>
                            <a:rPr lang="en-GB" b="0" i="1" smtClean="0">
                              <a:solidFill>
                                <a:schemeClr val="tx1"/>
                              </a:solidFill>
                              <a:latin typeface="Cambria Math" panose="02040503050406030204" pitchFamily="18" charset="0"/>
                              <a:ea typeface="Cambria Math" panose="02040503050406030204" pitchFamily="18" charset="0"/>
                            </a:rPr>
                            <m:t>0</m:t>
                          </m:r>
                        </m:sub>
                      </m:sSub>
                      <m:sSup>
                        <m:sSupPr>
                          <m:ctrlPr>
                            <a:rPr lang="en-GB" b="0" i="1" smtClean="0">
                              <a:solidFill>
                                <a:schemeClr val="tx1"/>
                              </a:solidFill>
                              <a:latin typeface="Cambria Math" panose="02040503050406030204" pitchFamily="18" charset="0"/>
                              <a:ea typeface="Cambria Math" panose="02040503050406030204" pitchFamily="18" charset="0"/>
                            </a:rPr>
                          </m:ctrlPr>
                        </m:sSupPr>
                        <m:e>
                          <m:r>
                            <a:rPr lang="en-GB" b="0" i="1" smtClean="0">
                              <a:solidFill>
                                <a:schemeClr val="tx1"/>
                              </a:solidFill>
                              <a:latin typeface="Cambria Math" panose="02040503050406030204" pitchFamily="18" charset="0"/>
                              <a:ea typeface="Cambria Math" panose="02040503050406030204" pitchFamily="18" charset="0"/>
                            </a:rPr>
                            <m:t>𝑐</m:t>
                          </m:r>
                        </m:e>
                        <m:sup>
                          <m:r>
                            <a:rPr lang="en-GB" b="0" i="1" smtClean="0">
                              <a:solidFill>
                                <a:schemeClr val="tx1"/>
                              </a:solidFill>
                              <a:latin typeface="Cambria Math" panose="02040503050406030204" pitchFamily="18" charset="0"/>
                              <a:ea typeface="Cambria Math" panose="02040503050406030204" pitchFamily="18" charset="0"/>
                            </a:rPr>
                            <m:t>2</m:t>
                          </m:r>
                        </m:sup>
                      </m:sSup>
                      <m:r>
                        <a:rPr lang="en-GB" b="0" i="1" smtClean="0">
                          <a:solidFill>
                            <a:schemeClr val="tx1"/>
                          </a:solidFill>
                          <a:latin typeface="Cambria Math" panose="02040503050406030204" pitchFamily="18" charset="0"/>
                          <a:ea typeface="Cambria Math" panose="02040503050406030204" pitchFamily="18" charset="0"/>
                        </a:rPr>
                        <m:t>+</m:t>
                      </m:r>
                      <m:r>
                        <a:rPr lang="en-GB" b="0" i="1" smtClean="0">
                          <a:solidFill>
                            <a:schemeClr val="tx1"/>
                          </a:solidFill>
                          <a:latin typeface="Cambria Math" panose="02040503050406030204" pitchFamily="18" charset="0"/>
                          <a:ea typeface="Cambria Math" panose="02040503050406030204" pitchFamily="18" charset="0"/>
                        </a:rPr>
                        <m:t>𝑇</m:t>
                      </m:r>
                    </m:oMath>
                  </m:oMathPara>
                </a14:m>
                <a:endParaRPr lang="en-GB" dirty="0">
                  <a:solidFill>
                    <a:schemeClr val="tx1"/>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09600" y="1371600"/>
                <a:ext cx="6400800" cy="2616807"/>
              </a:xfrm>
              <a:prstGeom prst="rect">
                <a:avLst/>
              </a:prstGeom>
              <a:blipFill rotWithShape="0">
                <a:blip r:embed="rId2"/>
                <a:stretch>
                  <a:fillRect l="-762" t="-5361"/>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609600" y="4114800"/>
                <a:ext cx="8382000" cy="2006768"/>
              </a:xfrm>
              <a:prstGeom prst="rect">
                <a:avLst/>
              </a:prstGeom>
              <a:noFill/>
            </p:spPr>
            <p:txBody>
              <a:bodyPr wrap="square" rtlCol="0">
                <a:spAutoFit/>
              </a:bodyPr>
              <a:lstStyle/>
              <a:p>
                <a:r>
                  <a:rPr lang="en-GB" dirty="0"/>
                  <a:t>Interpretation:</a:t>
                </a:r>
                <a:br>
                  <a:rPr lang="en-GB" dirty="0"/>
                </a:br>
                <a:r>
                  <a:rPr lang="en-GB" dirty="0">
                    <a:sym typeface="Wingdings" panose="05000000000000000000" pitchFamily="2" charset="2"/>
                  </a:rPr>
                  <a:t> Total energy  </a:t>
                </a:r>
                <a14:m>
                  <m:oMath xmlns:m="http://schemas.openxmlformats.org/officeDocument/2006/math">
                    <m:r>
                      <a:rPr lang="en-GB" b="0" i="1" smtClean="0">
                        <a:latin typeface="Cambria Math" panose="02040503050406030204" pitchFamily="18" charset="0"/>
                        <a:sym typeface="Wingdings" panose="05000000000000000000" pitchFamily="2" charset="2"/>
                      </a:rPr>
                      <m:t>𝐸</m:t>
                    </m:r>
                    <m:r>
                      <a:rPr lang="en-GB" b="0" i="1" smtClean="0">
                        <a:latin typeface="Cambria Math" panose="02040503050406030204" pitchFamily="18" charset="0"/>
                        <a:sym typeface="Wingdings" panose="05000000000000000000" pitchFamily="2" charset="2"/>
                      </a:rPr>
                      <m:t> </m:t>
                    </m:r>
                    <m:r>
                      <a:rPr lang="en-GB" b="0" i="1" smtClean="0">
                        <a:latin typeface="Cambria Math" panose="02040503050406030204" pitchFamily="18" charset="0"/>
                        <a:sym typeface="Wingdings" panose="05000000000000000000" pitchFamily="2" charset="2"/>
                      </a:rPr>
                      <m:t>𝑖𝑠</m:t>
                    </m:r>
                    <m:r>
                      <a:rPr lang="en-GB" b="0" i="1" smtClean="0">
                        <a:latin typeface="Cambria Math" panose="02040503050406030204" pitchFamily="18" charset="0"/>
                        <a:sym typeface="Wingdings" panose="05000000000000000000" pitchFamily="2" charset="2"/>
                      </a:rPr>
                      <m:t>           </m:t>
                    </m:r>
                    <m:r>
                      <a:rPr lang="en-GB" b="0" i="1" smtClean="0">
                        <a:latin typeface="Cambria Math" panose="02040503050406030204" pitchFamily="18" charset="0"/>
                        <a:sym typeface="Wingdings" panose="05000000000000000000" pitchFamily="2" charset="2"/>
                      </a:rPr>
                      <m:t>𝐸</m:t>
                    </m:r>
                    <m:r>
                      <a:rPr lang="en-GB" b="0" i="1" smtClean="0">
                        <a:latin typeface="Cambria Math" panose="02040503050406030204" pitchFamily="18" charset="0"/>
                        <a:sym typeface="Wingdings" panose="05000000000000000000" pitchFamily="2" charset="2"/>
                      </a:rPr>
                      <m:t>=</m:t>
                    </m:r>
                    <m:r>
                      <a:rPr lang="en-GB" b="0" i="1" smtClean="0">
                        <a:latin typeface="Cambria Math" panose="02040503050406030204" pitchFamily="18" charset="0"/>
                        <a:sym typeface="Wingdings" panose="05000000000000000000" pitchFamily="2" charset="2"/>
                      </a:rPr>
                      <m:t>𝑚</m:t>
                    </m:r>
                    <m:r>
                      <a:rPr lang="en-GB" b="0" i="1"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GB"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GB" b="0" i="1" smtClean="0">
                            <a:latin typeface="Cambria Math" panose="02040503050406030204" pitchFamily="18" charset="0"/>
                            <a:ea typeface="Cambria Math" panose="02040503050406030204" pitchFamily="18" charset="0"/>
                            <a:sym typeface="Wingdings" panose="05000000000000000000" pitchFamily="2" charset="2"/>
                          </a:rPr>
                          <m:t>𝑐</m:t>
                        </m:r>
                      </m:e>
                      <m:sup>
                        <m:r>
                          <a:rPr lang="en-GB" b="0" i="1" smtClean="0">
                            <a:latin typeface="Cambria Math" panose="02040503050406030204" pitchFamily="18" charset="0"/>
                            <a:ea typeface="Cambria Math" panose="02040503050406030204" pitchFamily="18" charset="0"/>
                            <a:sym typeface="Wingdings" panose="05000000000000000000" pitchFamily="2" charset="2"/>
                          </a:rPr>
                          <m:t>2</m:t>
                        </m:r>
                      </m:sup>
                    </m:sSup>
                  </m:oMath>
                </a14:m>
                <a:endParaRPr lang="en-GB" dirty="0"/>
              </a:p>
              <a:p>
                <a:pPr marL="285750" indent="-285750">
                  <a:buFont typeface="Wingdings" panose="05000000000000000000" pitchFamily="2" charset="2"/>
                  <a:buChar char="à"/>
                </a:pPr>
                <a:r>
                  <a:rPr lang="en-GB" sz="1600" dirty="0">
                    <a:sym typeface="Wingdings" panose="05000000000000000000" pitchFamily="2" charset="2"/>
                  </a:rPr>
                  <a:t>For small velocities the total energy is the sum of the kinetic energy plus the rest energy</a:t>
                </a:r>
              </a:p>
              <a:p>
                <a:pPr marL="285750" indent="-285750">
                  <a:buFont typeface="Wingdings" panose="05000000000000000000" pitchFamily="2" charset="2"/>
                  <a:buChar char="à"/>
                </a:pPr>
                <a:r>
                  <a:rPr lang="en-GB" dirty="0">
                    <a:sym typeface="Wingdings" panose="05000000000000000000" pitchFamily="2" charset="2"/>
                  </a:rPr>
                  <a:t>Particle at rest has rest energy </a:t>
                </a:r>
                <a14:m>
                  <m:oMath xmlns:m="http://schemas.openxmlformats.org/officeDocument/2006/math">
                    <m:sSub>
                      <m:sSubPr>
                        <m:ctrlPr>
                          <a:rPr lang="en-GB" i="1" smtClean="0">
                            <a:latin typeface="Cambria Math" panose="02040503050406030204" pitchFamily="18" charset="0"/>
                            <a:sym typeface="Wingdings" panose="05000000000000000000" pitchFamily="2" charset="2"/>
                          </a:rPr>
                        </m:ctrlPr>
                      </m:sSubPr>
                      <m:e>
                        <m:r>
                          <a:rPr lang="en-GB" b="0" i="1" smtClean="0">
                            <a:latin typeface="Cambria Math" panose="02040503050406030204" pitchFamily="18" charset="0"/>
                            <a:sym typeface="Wingdings" panose="05000000000000000000" pitchFamily="2" charset="2"/>
                          </a:rPr>
                          <m:t>𝐸</m:t>
                        </m:r>
                      </m:e>
                      <m:sub>
                        <m:r>
                          <a:rPr lang="en-GB" b="0" i="1" smtClean="0">
                            <a:latin typeface="Cambria Math" panose="02040503050406030204" pitchFamily="18" charset="0"/>
                            <a:sym typeface="Wingdings" panose="05000000000000000000" pitchFamily="2" charset="2"/>
                          </a:rPr>
                          <m:t>0</m:t>
                        </m:r>
                      </m:sub>
                    </m:sSub>
                    <m:r>
                      <a:rPr lang="en-GB" i="1">
                        <a:latin typeface="Cambria Math" panose="02040503050406030204" pitchFamily="18" charset="0"/>
                        <a:sym typeface="Wingdings" panose="05000000000000000000" pitchFamily="2" charset="2"/>
                      </a:rPr>
                      <m:t>=</m:t>
                    </m:r>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𝑚</m:t>
                        </m:r>
                      </m:e>
                      <m:sub>
                        <m:r>
                          <a:rPr lang="en-GB" i="1">
                            <a:solidFill>
                              <a:schemeClr val="tx1"/>
                            </a:solidFill>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sym typeface="Wingdings" panose="05000000000000000000" pitchFamily="2" charset="2"/>
                      </a:rPr>
                      <m:t>∙</m:t>
                    </m:r>
                    <m:sSup>
                      <m:sSupPr>
                        <m:ctrlPr>
                          <a:rPr lang="en-GB" i="1">
                            <a:latin typeface="Cambria Math" panose="02040503050406030204" pitchFamily="18" charset="0"/>
                            <a:ea typeface="Cambria Math" panose="02040503050406030204" pitchFamily="18" charset="0"/>
                            <a:sym typeface="Wingdings" panose="05000000000000000000" pitchFamily="2" charset="2"/>
                          </a:rPr>
                        </m:ctrlPr>
                      </m:sSupPr>
                      <m:e>
                        <m:r>
                          <a:rPr lang="en-GB" i="1">
                            <a:latin typeface="Cambria Math" panose="02040503050406030204" pitchFamily="18" charset="0"/>
                            <a:ea typeface="Cambria Math" panose="02040503050406030204" pitchFamily="18" charset="0"/>
                            <a:sym typeface="Wingdings" panose="05000000000000000000" pitchFamily="2" charset="2"/>
                          </a:rPr>
                          <m:t>𝑐</m:t>
                        </m:r>
                      </m:e>
                      <m:sup>
                        <m:r>
                          <a:rPr lang="en-GB" i="1">
                            <a:latin typeface="Cambria Math" panose="02040503050406030204" pitchFamily="18" charset="0"/>
                            <a:ea typeface="Cambria Math" panose="02040503050406030204" pitchFamily="18" charset="0"/>
                            <a:sym typeface="Wingdings" panose="05000000000000000000" pitchFamily="2" charset="2"/>
                          </a:rPr>
                          <m:t>2</m:t>
                        </m:r>
                      </m:sup>
                    </m:sSup>
                  </m:oMath>
                </a14:m>
                <a:endParaRPr lang="en-GB" dirty="0"/>
              </a:p>
              <a:p>
                <a:endParaRPr lang="en-GB" dirty="0"/>
              </a:p>
              <a:p>
                <a:endParaRPr lang="en-GB" dirty="0"/>
              </a:p>
              <a:p>
                <a:pPr marL="285750" indent="-285750">
                  <a:buFont typeface="Wingdings" panose="05000000000000000000" pitchFamily="2" charset="2"/>
                  <a:buChar char="à"/>
                </a:pPr>
                <a:r>
                  <a:rPr lang="en-GB" b="1" dirty="0"/>
                  <a:t>Always true (Einstein):  </a:t>
                </a:r>
                <a14:m>
                  <m:oMath xmlns:m="http://schemas.openxmlformats.org/officeDocument/2006/math">
                    <m:r>
                      <a:rPr lang="en-GB" b="1" i="1">
                        <a:latin typeface="Cambria Math" panose="02040503050406030204" pitchFamily="18" charset="0"/>
                        <a:sym typeface="Wingdings" panose="05000000000000000000" pitchFamily="2" charset="2"/>
                      </a:rPr>
                      <m:t>𝑬</m:t>
                    </m:r>
                    <m:r>
                      <a:rPr lang="en-GB" b="1" i="1">
                        <a:latin typeface="Cambria Math" panose="02040503050406030204" pitchFamily="18" charset="0"/>
                        <a:sym typeface="Wingdings" panose="05000000000000000000" pitchFamily="2" charset="2"/>
                      </a:rPr>
                      <m:t>=</m:t>
                    </m:r>
                    <m:r>
                      <a:rPr lang="en-GB" b="1" i="1">
                        <a:latin typeface="Cambria Math" panose="02040503050406030204" pitchFamily="18" charset="0"/>
                        <a:sym typeface="Wingdings" panose="05000000000000000000" pitchFamily="2" charset="2"/>
                      </a:rPr>
                      <m:t>𝒎</m:t>
                    </m:r>
                    <m:r>
                      <a:rPr lang="en-GB" b="1" i="1">
                        <a:latin typeface="Cambria Math" panose="02040503050406030204" pitchFamily="18" charset="0"/>
                        <a:ea typeface="Cambria Math" panose="02040503050406030204" pitchFamily="18" charset="0"/>
                        <a:sym typeface="Wingdings" panose="05000000000000000000" pitchFamily="2" charset="2"/>
                      </a:rPr>
                      <m:t>∙</m:t>
                    </m:r>
                    <m:sSup>
                      <m:sSupPr>
                        <m:ctrlPr>
                          <a:rPr lang="en-GB" b="1" i="1">
                            <a:latin typeface="Cambria Math" panose="02040503050406030204" pitchFamily="18" charset="0"/>
                            <a:ea typeface="Cambria Math" panose="02040503050406030204" pitchFamily="18" charset="0"/>
                            <a:sym typeface="Wingdings" panose="05000000000000000000" pitchFamily="2" charset="2"/>
                          </a:rPr>
                        </m:ctrlPr>
                      </m:sSupPr>
                      <m:e>
                        <m:r>
                          <a:rPr lang="en-GB" b="1" i="1">
                            <a:latin typeface="Cambria Math" panose="02040503050406030204" pitchFamily="18" charset="0"/>
                            <a:ea typeface="Cambria Math" panose="02040503050406030204" pitchFamily="18" charset="0"/>
                            <a:sym typeface="Wingdings" panose="05000000000000000000" pitchFamily="2" charset="2"/>
                          </a:rPr>
                          <m:t>𝒄</m:t>
                        </m:r>
                      </m:e>
                      <m:sup>
                        <m:r>
                          <a:rPr lang="en-GB" b="1" i="1">
                            <a:latin typeface="Cambria Math" panose="02040503050406030204" pitchFamily="18" charset="0"/>
                            <a:ea typeface="Cambria Math" panose="02040503050406030204" pitchFamily="18" charset="0"/>
                            <a:sym typeface="Wingdings" panose="05000000000000000000" pitchFamily="2" charset="2"/>
                          </a:rPr>
                          <m:t>𝟐</m:t>
                        </m:r>
                      </m:sup>
                    </m:sSup>
                  </m:oMath>
                </a14:m>
                <a:r>
                  <a:rPr lang="en-GB" b="1" dirty="0"/>
                  <a:t> = </a:t>
                </a:r>
                <a14:m>
                  <m:oMath xmlns:m="http://schemas.openxmlformats.org/officeDocument/2006/math">
                    <m:r>
                      <a:rPr lang="en-GB" b="1" i="0" smtClean="0">
                        <a:latin typeface="Cambria Math" panose="02040503050406030204" pitchFamily="18" charset="0"/>
                        <a:ea typeface="Cambria Math" panose="02040503050406030204" pitchFamily="18" charset="0"/>
                        <a:sym typeface="Wingdings" panose="05000000000000000000" pitchFamily="2" charset="2"/>
                      </a:rPr>
                      <m:t> </m:t>
                    </m:r>
                    <m:r>
                      <a:rPr lang="en-GB" b="1" i="1" smtClean="0">
                        <a:latin typeface="Cambria Math" panose="02040503050406030204" pitchFamily="18" charset="0"/>
                        <a:ea typeface="Cambria Math" panose="02040503050406030204" pitchFamily="18" charset="0"/>
                        <a:sym typeface="Wingdings" panose="05000000000000000000" pitchFamily="2" charset="2"/>
                      </a:rPr>
                      <m:t>𝜸</m:t>
                    </m:r>
                    <m:sSub>
                      <m:sSubPr>
                        <m:ctrlPr>
                          <a:rPr lang="en-GB" b="1" i="1" smtClean="0">
                            <a:latin typeface="Cambria Math" panose="02040503050406030204" pitchFamily="18" charset="0"/>
                            <a:ea typeface="Cambria Math" panose="02040503050406030204" pitchFamily="18" charset="0"/>
                            <a:sym typeface="Wingdings" panose="05000000000000000000" pitchFamily="2" charset="2"/>
                          </a:rPr>
                        </m:ctrlPr>
                      </m:sSubPr>
                      <m:e>
                        <m:r>
                          <a:rPr lang="en-GB" b="1" i="1" smtClean="0">
                            <a:latin typeface="Cambria Math" panose="02040503050406030204" pitchFamily="18" charset="0"/>
                            <a:ea typeface="Cambria Math" panose="02040503050406030204" pitchFamily="18" charset="0"/>
                            <a:sym typeface="Wingdings" panose="05000000000000000000" pitchFamily="2" charset="2"/>
                          </a:rPr>
                          <m:t>𝒎</m:t>
                        </m:r>
                      </m:e>
                      <m:sub>
                        <m:r>
                          <a:rPr lang="en-GB" b="1" i="1" smtClean="0">
                            <a:latin typeface="Cambria Math" panose="02040503050406030204" pitchFamily="18" charset="0"/>
                            <a:ea typeface="Cambria Math" panose="02040503050406030204" pitchFamily="18" charset="0"/>
                            <a:sym typeface="Wingdings" panose="05000000000000000000" pitchFamily="2" charset="2"/>
                          </a:rPr>
                          <m:t>𝟎</m:t>
                        </m:r>
                      </m:sub>
                    </m:sSub>
                    <m:r>
                      <a:rPr lang="en-GB" b="1" i="1">
                        <a:latin typeface="Cambria Math" panose="02040503050406030204" pitchFamily="18" charset="0"/>
                        <a:ea typeface="Cambria Math" panose="02040503050406030204" pitchFamily="18" charset="0"/>
                        <a:sym typeface="Wingdings" panose="05000000000000000000" pitchFamily="2" charset="2"/>
                      </a:rPr>
                      <m:t>∙</m:t>
                    </m:r>
                    <m:sSup>
                      <m:sSupPr>
                        <m:ctrlPr>
                          <a:rPr lang="en-GB" b="1" i="1">
                            <a:latin typeface="Cambria Math" panose="02040503050406030204" pitchFamily="18" charset="0"/>
                            <a:ea typeface="Cambria Math" panose="02040503050406030204" pitchFamily="18" charset="0"/>
                            <a:sym typeface="Wingdings" panose="05000000000000000000" pitchFamily="2" charset="2"/>
                          </a:rPr>
                        </m:ctrlPr>
                      </m:sSupPr>
                      <m:e>
                        <m:r>
                          <a:rPr lang="en-GB" b="1" i="1">
                            <a:latin typeface="Cambria Math" panose="02040503050406030204" pitchFamily="18" charset="0"/>
                            <a:ea typeface="Cambria Math" panose="02040503050406030204" pitchFamily="18" charset="0"/>
                            <a:sym typeface="Wingdings" panose="05000000000000000000" pitchFamily="2" charset="2"/>
                          </a:rPr>
                          <m:t>𝒄</m:t>
                        </m:r>
                      </m:e>
                      <m:sup>
                        <m:r>
                          <a:rPr lang="en-GB" b="1" i="1">
                            <a:latin typeface="Cambria Math" panose="02040503050406030204" pitchFamily="18" charset="0"/>
                            <a:ea typeface="Cambria Math" panose="02040503050406030204" pitchFamily="18" charset="0"/>
                            <a:sym typeface="Wingdings" panose="05000000000000000000" pitchFamily="2" charset="2"/>
                          </a:rPr>
                          <m:t>𝟐</m:t>
                        </m:r>
                      </m:sup>
                    </m:sSup>
                  </m:oMath>
                </a14:m>
                <a:endParaRPr lang="en-GB" b="1" dirty="0"/>
              </a:p>
            </p:txBody>
          </p:sp>
        </mc:Choice>
        <mc:Fallback>
          <p:sp>
            <p:nvSpPr>
              <p:cNvPr id="7" name="TextBox 6"/>
              <p:cNvSpPr txBox="1">
                <a:spLocks noRot="1" noChangeAspect="1" noMove="1" noResize="1" noEditPoints="1" noAdjustHandles="1" noChangeArrowheads="1" noChangeShapeType="1" noTextEdit="1"/>
              </p:cNvSpPr>
              <p:nvPr/>
            </p:nvSpPr>
            <p:spPr>
              <a:xfrm>
                <a:off x="609600" y="4114800"/>
                <a:ext cx="8382000" cy="2006768"/>
              </a:xfrm>
              <a:prstGeom prst="rect">
                <a:avLst/>
              </a:prstGeom>
              <a:blipFill>
                <a:blip r:embed="rId3"/>
                <a:stretch>
                  <a:fillRect l="-606" t="-1266" r="-152" b="-3797"/>
                </a:stretch>
              </a:blipFill>
            </p:spPr>
            <p:txBody>
              <a:bodyPr/>
              <a:lstStyle/>
              <a:p>
                <a:r>
                  <a:rPr lang="en-US">
                    <a:noFill/>
                  </a:rPr>
                  <a:t> </a:t>
                </a:r>
              </a:p>
            </p:txBody>
          </p:sp>
        </mc:Fallback>
      </mc:AlternateContent>
    </p:spTree>
    <p:extLst>
      <p:ext uri="{BB962C8B-B14F-4D97-AF65-F5344CB8AC3E}">
        <p14:creationId xmlns:p14="http://schemas.microsoft.com/office/powerpoint/2010/main" val="2728105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40</a:t>
            </a:fld>
            <a:endParaRPr lang="en-US"/>
          </a:p>
        </p:txBody>
      </p:sp>
      <p:sp>
        <p:nvSpPr>
          <p:cNvPr id="4" name="TextBox 3"/>
          <p:cNvSpPr txBox="1"/>
          <p:nvPr/>
        </p:nvSpPr>
        <p:spPr>
          <a:xfrm>
            <a:off x="1828800" y="381000"/>
            <a:ext cx="5943600" cy="461665"/>
          </a:xfrm>
          <a:prstGeom prst="rect">
            <a:avLst/>
          </a:prstGeom>
          <a:noFill/>
        </p:spPr>
        <p:txBody>
          <a:bodyPr wrap="square" rtlCol="0">
            <a:spAutoFit/>
          </a:bodyPr>
          <a:lstStyle/>
          <a:p>
            <a:pPr algn="ctr"/>
            <a:r>
              <a:rPr lang="en-GB" sz="2400" dirty="0"/>
              <a:t>Our first synchrotron</a:t>
            </a:r>
          </a:p>
        </p:txBody>
      </p:sp>
      <p:sp>
        <p:nvSpPr>
          <p:cNvPr id="5" name="TextBox 4"/>
          <p:cNvSpPr txBox="1"/>
          <p:nvPr/>
        </p:nvSpPr>
        <p:spPr>
          <a:xfrm>
            <a:off x="492579" y="1058146"/>
            <a:ext cx="8153400" cy="2862322"/>
          </a:xfrm>
          <a:prstGeom prst="rect">
            <a:avLst/>
          </a:prstGeom>
          <a:noFill/>
        </p:spPr>
        <p:txBody>
          <a:bodyPr wrap="square" rtlCol="0">
            <a:spAutoFit/>
          </a:bodyPr>
          <a:lstStyle/>
          <a:p>
            <a:r>
              <a:rPr lang="en-GB" dirty="0"/>
              <a:t>The previous example of 100 consecutive FODO cells describes very well a regular transport line or a linac (in which we have switched off the cavities).</a:t>
            </a:r>
          </a:p>
          <a:p>
            <a:endParaRPr lang="en-GB" dirty="0"/>
          </a:p>
          <a:p>
            <a:r>
              <a:rPr lang="en-GB" dirty="0"/>
              <a:t>If we add dipoles into the </a:t>
            </a:r>
            <a:r>
              <a:rPr lang="en-GB" dirty="0" err="1"/>
              <a:t>driftspaces</a:t>
            </a:r>
            <a:r>
              <a:rPr lang="en-GB" dirty="0"/>
              <a:t>, the situation for the transverse particle motion does not change (neglecting the weak focusing part).</a:t>
            </a:r>
          </a:p>
          <a:p>
            <a:endParaRPr lang="en-GB" dirty="0"/>
          </a:p>
          <a:p>
            <a:r>
              <a:rPr lang="en-GB" dirty="0"/>
              <a:t>So actually with the previous description we also describe a very simple regular synchrotron.</a:t>
            </a:r>
            <a:br>
              <a:rPr lang="en-GB" dirty="0"/>
            </a:br>
            <a:r>
              <a:rPr lang="en-GB" dirty="0"/>
              <a:t>The phase space ellipse we can compute provided we know the total transfer map (matrix)  </a:t>
            </a:r>
            <a:r>
              <a:rPr lang="en-GB" dirty="0" err="1"/>
              <a:t>M</a:t>
            </a:r>
            <a:r>
              <a:rPr lang="en-GB" baseline="-25000" dirty="0" err="1"/>
              <a:t>tot</a:t>
            </a:r>
            <a:r>
              <a:rPr lang="en-GB" dirty="0"/>
              <a:t>:</a:t>
            </a:r>
          </a:p>
        </p:txBody>
      </p:sp>
      <mc:AlternateContent xmlns:mc="http://schemas.openxmlformats.org/markup-compatibility/2006" xmlns:a14="http://schemas.microsoft.com/office/drawing/2010/main">
        <mc:Choice Requires="a14">
          <p:sp>
            <p:nvSpPr>
              <p:cNvPr id="7" name="Rectangle 6"/>
              <p:cNvSpPr/>
              <p:nvPr/>
            </p:nvSpPr>
            <p:spPr>
              <a:xfrm>
                <a:off x="1524000" y="3920468"/>
                <a:ext cx="5866158" cy="526939"/>
              </a:xfrm>
              <a:prstGeom prst="rect">
                <a:avLst/>
              </a:prstGeom>
            </p:spPr>
            <p:txBody>
              <a:bodyPr wrap="none">
                <a:spAutoFit/>
              </a:bodyPr>
              <a:lstStyle/>
              <a:p>
                <a:r>
                  <a:rPr lang="en-GB" sz="2000" dirty="0">
                    <a:solidFill>
                      <a:prstClr val="black"/>
                    </a:solidFill>
                    <a:latin typeface="Cambria Math" panose="02040503050406030204" pitchFamily="18" charset="0"/>
                    <a:ea typeface="Cambria Math" panose="02040503050406030204" pitchFamily="18" charset="0"/>
                  </a:rPr>
                  <a:t>J= </a:t>
                </a:r>
                <a14:m>
                  <m:oMath xmlns:m="http://schemas.openxmlformats.org/officeDocument/2006/math">
                    <m:f>
                      <m:f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fPr>
                      <m:num>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1</m:t>
                        </m:r>
                      </m:num>
                      <m:den>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2</m:t>
                        </m:r>
                      </m:den>
                    </m:f>
                    <m:d>
                      <m:d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dPr>
                      <m:e>
                        <m:f>
                          <m:fPr>
                            <m:type m:val="noBa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fPr>
                          <m:num>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num>
                          <m:den>
                            <m:sSup>
                              <m:sSup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sSupPr>
                              <m:e>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e>
                              <m:sup>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sup>
                            </m:sSup>
                          </m:den>
                        </m:f>
                      </m:e>
                    </m:d>
                  </m:oMath>
                </a14:m>
                <a:r>
                  <a:rPr lang="en-GB" sz="2000" dirty="0">
                    <a:solidFill>
                      <a:prstClr val="black"/>
                    </a:solidFill>
                    <a:latin typeface="Cambria Math" panose="02040503050406030204" pitchFamily="18" charset="0"/>
                    <a:ea typeface="Cambria Math" panose="02040503050406030204" pitchFamily="18" charset="0"/>
                  </a:rPr>
                  <a:t>(</a:t>
                </a:r>
                <a14:m>
                  <m:oMath xmlns:m="http://schemas.openxmlformats.org/officeDocument/2006/math">
                    <m:sSub>
                      <m:sSubPr>
                        <m:ctrlPr>
                          <a:rPr lang="en-GB" sz="2000" i="1" dirty="0">
                            <a:solidFill>
                              <a:prstClr val="black"/>
                            </a:solidFill>
                            <a:latin typeface="Cambria Math" panose="02040503050406030204" pitchFamily="18" charset="0"/>
                            <a:ea typeface="Cambria Math" panose="02040503050406030204" pitchFamily="18" charset="0"/>
                          </a:rPr>
                        </m:ctrlPr>
                      </m:sSubPr>
                      <m:e>
                        <m:r>
                          <a:rPr lang="en-GB" sz="2000" i="1" dirty="0">
                            <a:solidFill>
                              <a:prstClr val="black"/>
                            </a:solidFill>
                            <a:latin typeface="Cambria Math" panose="02040503050406030204" pitchFamily="18" charset="0"/>
                            <a:ea typeface="Cambria Math" panose="02040503050406030204" pitchFamily="18" charset="0"/>
                          </a:rPr>
                          <m:t>𝑠</m:t>
                        </m:r>
                      </m:e>
                      <m:sub>
                        <m:r>
                          <a:rPr lang="en-GB" sz="2000" i="1" dirty="0">
                            <a:solidFill>
                              <a:prstClr val="black"/>
                            </a:solidFill>
                            <a:latin typeface="Cambria Math" panose="02040503050406030204" pitchFamily="18" charset="0"/>
                            <a:ea typeface="Cambria Math" panose="02040503050406030204" pitchFamily="18" charset="0"/>
                          </a:rPr>
                          <m:t>0</m:t>
                        </m:r>
                      </m:sub>
                    </m:sSub>
                  </m:oMath>
                </a14:m>
                <a:r>
                  <a:rPr lang="en-GB" sz="2000" dirty="0">
                    <a:solidFill>
                      <a:prstClr val="black"/>
                    </a:solidFill>
                    <a:latin typeface="Cambria Math" panose="02040503050406030204" pitchFamily="18" charset="0"/>
                    <a:ea typeface="Cambria Math" panose="02040503050406030204" pitchFamily="18" charset="0"/>
                  </a:rPr>
                  <a:t>)  </a:t>
                </a:r>
                <a14:m>
                  <m:oMath xmlns:m="http://schemas.openxmlformats.org/officeDocument/2006/math">
                    <m:d>
                      <m:d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dPr>
                      <m:e>
                        <m:f>
                          <m:fPr>
                            <m:type m:val="noBa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fPr>
                          <m:num>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num>
                          <m:den>
                            <m:sSup>
                              <m:sSup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sSupPr>
                              <m:e>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e>
                              <m:sup>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sup>
                            </m:sSup>
                          </m:den>
                        </m:f>
                      </m:e>
                    </m:d>
                  </m:oMath>
                </a14:m>
                <a:r>
                  <a:rPr lang="en-GB" sz="2000" dirty="0">
                    <a:solidFill>
                      <a:prstClr val="black"/>
                    </a:solidFill>
                    <a:latin typeface="Cambria Math" panose="02040503050406030204" pitchFamily="18" charset="0"/>
                    <a:ea typeface="Cambria Math" panose="02040503050406030204" pitchFamily="18" charset="0"/>
                  </a:rPr>
                  <a:t>(</a:t>
                </a:r>
                <a14:m>
                  <m:oMath xmlns:m="http://schemas.openxmlformats.org/officeDocument/2006/math">
                    <m:sSub>
                      <m:sSubPr>
                        <m:ctrlPr>
                          <a:rPr lang="en-GB" sz="2000" i="1" dirty="0">
                            <a:solidFill>
                              <a:prstClr val="black"/>
                            </a:solidFill>
                            <a:latin typeface="Cambria Math" panose="02040503050406030204" pitchFamily="18" charset="0"/>
                            <a:ea typeface="Cambria Math" panose="02040503050406030204" pitchFamily="18" charset="0"/>
                          </a:rPr>
                        </m:ctrlPr>
                      </m:sSubPr>
                      <m:e>
                        <m:r>
                          <a:rPr lang="en-GB" sz="2000" i="1" dirty="0">
                            <a:solidFill>
                              <a:prstClr val="black"/>
                            </a:solidFill>
                            <a:latin typeface="Cambria Math" panose="02040503050406030204" pitchFamily="18" charset="0"/>
                            <a:ea typeface="Cambria Math" panose="02040503050406030204" pitchFamily="18" charset="0"/>
                          </a:rPr>
                          <m:t>𝑠</m:t>
                        </m:r>
                      </m:e>
                      <m:sub>
                        <m:r>
                          <a:rPr lang="en-GB" sz="2000" i="1" dirty="0">
                            <a:solidFill>
                              <a:prstClr val="black"/>
                            </a:solidFill>
                            <a:latin typeface="Cambria Math" panose="02040503050406030204" pitchFamily="18" charset="0"/>
                            <a:ea typeface="Cambria Math" panose="02040503050406030204" pitchFamily="18" charset="0"/>
                          </a:rPr>
                          <m:t>0</m:t>
                        </m:r>
                      </m:sub>
                    </m:sSub>
                    <m:r>
                      <a:rPr lang="en-GB" sz="2000" i="1" dirty="0">
                        <a:solidFill>
                          <a:prstClr val="black"/>
                        </a:solidFill>
                        <a:latin typeface="Cambria Math" panose="02040503050406030204" pitchFamily="18" charset="0"/>
                        <a:ea typeface="Cambria Math" panose="02040503050406030204" pitchFamily="18" charset="0"/>
                      </a:rPr>
                      <m:t>+</m:t>
                    </m:r>
                    <m:r>
                      <a:rPr lang="en-GB" sz="2000" i="1" dirty="0">
                        <a:solidFill>
                          <a:prstClr val="black"/>
                        </a:solidFill>
                        <a:latin typeface="Cambria Math" panose="02040503050406030204" pitchFamily="18" charset="0"/>
                        <a:ea typeface="Cambria Math" panose="02040503050406030204" pitchFamily="18" charset="0"/>
                      </a:rPr>
                      <m:t>𝐶</m:t>
                    </m:r>
                    <m:r>
                      <a:rPr lang="en-GB" sz="2000" b="0" i="1" dirty="0" smtClean="0">
                        <a:solidFill>
                          <a:prstClr val="black"/>
                        </a:solidFill>
                        <a:latin typeface="Cambria Math" panose="02040503050406030204" pitchFamily="18" charset="0"/>
                        <a:ea typeface="Cambria Math" panose="02040503050406030204" pitchFamily="18" charset="0"/>
                      </a:rPr>
                      <m:t>) =</m:t>
                    </m:r>
                    <m:f>
                      <m:f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fPr>
                      <m:num>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1</m:t>
                        </m:r>
                      </m:num>
                      <m:den>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2</m:t>
                        </m:r>
                      </m:den>
                    </m:f>
                    <m:d>
                      <m:d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dPr>
                      <m:e>
                        <m:f>
                          <m:fPr>
                            <m:type m:val="noBa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fPr>
                          <m:num>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num>
                          <m:den>
                            <m:sSup>
                              <m:sSup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sSupPr>
                              <m:e>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e>
                              <m:sup>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sup>
                            </m:sSup>
                          </m:den>
                        </m:f>
                      </m:e>
                    </m:d>
                    <m:r>
                      <m:rPr>
                        <m:nor/>
                      </m:rPr>
                      <a:rPr lang="en-GB" sz="2000" dirty="0">
                        <a:solidFill>
                          <a:prstClr val="black"/>
                        </a:solidFill>
                        <a:latin typeface="Cambria Math" panose="02040503050406030204" pitchFamily="18" charset="0"/>
                        <a:ea typeface="Cambria Math" panose="02040503050406030204" pitchFamily="18" charset="0"/>
                      </a:rPr>
                      <m:t>(</m:t>
                    </m:r>
                    <m:sSub>
                      <m:sSubPr>
                        <m:ctrlPr>
                          <a:rPr lang="en-GB" sz="2000" i="1" dirty="0">
                            <a:solidFill>
                              <a:prstClr val="black"/>
                            </a:solidFill>
                            <a:latin typeface="Cambria Math" panose="02040503050406030204" pitchFamily="18" charset="0"/>
                            <a:ea typeface="Cambria Math" panose="02040503050406030204" pitchFamily="18" charset="0"/>
                          </a:rPr>
                        </m:ctrlPr>
                      </m:sSubPr>
                      <m:e>
                        <m:r>
                          <a:rPr lang="en-GB" sz="2000" i="1" dirty="0">
                            <a:solidFill>
                              <a:prstClr val="black"/>
                            </a:solidFill>
                            <a:latin typeface="Cambria Math" panose="02040503050406030204" pitchFamily="18" charset="0"/>
                            <a:ea typeface="Cambria Math" panose="02040503050406030204" pitchFamily="18" charset="0"/>
                          </a:rPr>
                          <m:t>𝑠</m:t>
                        </m:r>
                      </m:e>
                      <m:sub>
                        <m:r>
                          <a:rPr lang="en-GB" sz="2000" i="1" dirty="0">
                            <a:solidFill>
                              <a:prstClr val="black"/>
                            </a:solidFill>
                            <a:latin typeface="Cambria Math" panose="02040503050406030204" pitchFamily="18" charset="0"/>
                            <a:ea typeface="Cambria Math" panose="02040503050406030204" pitchFamily="18" charset="0"/>
                          </a:rPr>
                          <m:t>0</m:t>
                        </m:r>
                      </m:sub>
                    </m:sSub>
                    <m:r>
                      <m:rPr>
                        <m:nor/>
                      </m:rPr>
                      <a:rPr lang="en-GB" sz="2000" dirty="0">
                        <a:solidFill>
                          <a:prstClr val="black"/>
                        </a:solidFill>
                        <a:latin typeface="Cambria Math" panose="02040503050406030204" pitchFamily="18" charset="0"/>
                        <a:ea typeface="Cambria Math" panose="02040503050406030204" pitchFamily="18" charset="0"/>
                      </a:rPr>
                      <m:t>)</m:t>
                    </m:r>
                    <m:r>
                      <m:rPr>
                        <m:nor/>
                      </m:rPr>
                      <a:rPr lang="en-GB" sz="2000" b="0" i="0" dirty="0" smtClean="0">
                        <a:solidFill>
                          <a:prstClr val="black"/>
                        </a:solidFill>
                        <a:latin typeface="Cambria Math" panose="02040503050406030204" pitchFamily="18" charset="0"/>
                        <a:ea typeface="Cambria Math" panose="02040503050406030204" pitchFamily="18" charset="0"/>
                      </a:rPr>
                      <m:t> </m:t>
                    </m:r>
                    <m:r>
                      <m:rPr>
                        <m:nor/>
                      </m:rPr>
                      <a:rPr lang="en-GB" sz="2000" b="0" i="0" dirty="0" smtClean="0">
                        <a:solidFill>
                          <a:prstClr val="black"/>
                        </a:solidFill>
                        <a:latin typeface="Cambria Math" panose="02040503050406030204" pitchFamily="18" charset="0"/>
                        <a:ea typeface="Cambria Math" panose="02040503050406030204" pitchFamily="18" charset="0"/>
                      </a:rPr>
                      <m:t>Mtot</m:t>
                    </m:r>
                    <m:r>
                      <m:rPr>
                        <m:nor/>
                      </m:rPr>
                      <a:rPr lang="en-GB" sz="2000" b="0" i="0" dirty="0" smtClean="0">
                        <a:solidFill>
                          <a:prstClr val="black"/>
                        </a:solidFill>
                        <a:latin typeface="Cambria Math" panose="02040503050406030204" pitchFamily="18" charset="0"/>
                        <a:ea typeface="Cambria Math" panose="02040503050406030204" pitchFamily="18" charset="0"/>
                      </a:rPr>
                      <m:t> </m:t>
                    </m:r>
                    <m:d>
                      <m:d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dPr>
                      <m:e>
                        <m:f>
                          <m:fPr>
                            <m:type m:val="noBa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fPr>
                          <m:num>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num>
                          <m:den>
                            <m:sSup>
                              <m:sSupPr>
                                <m:ctrlP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ctrlPr>
                              </m:sSupPr>
                              <m:e>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𝑥</m:t>
                                </m:r>
                              </m:e>
                              <m:sup>
                                <m:r>
                                  <a:rPr lang="en-GB" sz="2000" i="1">
                                    <a:solidFill>
                                      <a:prstClr val="black"/>
                                    </a:solidFill>
                                    <a:latin typeface="Cambria Math" panose="02040503050406030204" pitchFamily="18" charset="0"/>
                                    <a:ea typeface="Cambria Math" panose="02040503050406030204" pitchFamily="18" charset="0"/>
                                    <a:sym typeface="Wingdings" panose="05000000000000000000" pitchFamily="2" charset="2"/>
                                  </a:rPr>
                                  <m:t>′</m:t>
                                </m:r>
                              </m:sup>
                            </m:sSup>
                          </m:den>
                        </m:f>
                      </m:e>
                    </m:d>
                    <m:r>
                      <m:rPr>
                        <m:nor/>
                      </m:rPr>
                      <a:rPr lang="en-GB" sz="2000" dirty="0">
                        <a:solidFill>
                          <a:prstClr val="black"/>
                        </a:solidFill>
                        <a:latin typeface="Cambria Math" panose="02040503050406030204" pitchFamily="18" charset="0"/>
                        <a:ea typeface="Cambria Math" panose="02040503050406030204" pitchFamily="18" charset="0"/>
                      </a:rPr>
                      <m:t>(</m:t>
                    </m:r>
                    <m:sSub>
                      <m:sSubPr>
                        <m:ctrlPr>
                          <a:rPr lang="en-GB" sz="2000" i="1" dirty="0" smtClean="0">
                            <a:solidFill>
                              <a:prstClr val="black"/>
                            </a:solidFill>
                            <a:latin typeface="Cambria Math" panose="02040503050406030204" pitchFamily="18" charset="0"/>
                            <a:ea typeface="Cambria Math" panose="02040503050406030204" pitchFamily="18" charset="0"/>
                          </a:rPr>
                        </m:ctrlPr>
                      </m:sSubPr>
                      <m:e>
                        <m:r>
                          <a:rPr lang="en-GB" sz="2000" i="1" dirty="0">
                            <a:solidFill>
                              <a:prstClr val="black"/>
                            </a:solidFill>
                            <a:latin typeface="Cambria Math" panose="02040503050406030204" pitchFamily="18" charset="0"/>
                            <a:ea typeface="Cambria Math" panose="02040503050406030204" pitchFamily="18" charset="0"/>
                          </a:rPr>
                          <m:t>𝑠</m:t>
                        </m:r>
                      </m:e>
                      <m:sub>
                        <m:r>
                          <a:rPr lang="en-GB" sz="2000" i="1" dirty="0">
                            <a:solidFill>
                              <a:prstClr val="black"/>
                            </a:solidFill>
                            <a:latin typeface="Cambria Math" panose="02040503050406030204" pitchFamily="18" charset="0"/>
                            <a:ea typeface="Cambria Math" panose="02040503050406030204" pitchFamily="18" charset="0"/>
                          </a:rPr>
                          <m:t>0</m:t>
                        </m:r>
                        <m:r>
                          <a:rPr lang="en-GB" sz="2000" b="0" i="1" dirty="0" smtClean="0">
                            <a:solidFill>
                              <a:prstClr val="black"/>
                            </a:solidFill>
                            <a:latin typeface="Cambria Math" panose="02040503050406030204" pitchFamily="18" charset="0"/>
                            <a:ea typeface="Cambria Math" panose="02040503050406030204" pitchFamily="18" charset="0"/>
                          </a:rPr>
                          <m:t>  </m:t>
                        </m:r>
                      </m:sub>
                    </m:sSub>
                  </m:oMath>
                </a14:m>
                <a:r>
                  <a:rPr lang="en-GB" sz="2000" dirty="0">
                    <a:latin typeface="Cambria Math" panose="02040503050406030204" pitchFamily="18" charset="0"/>
                    <a:ea typeface="Cambria Math" panose="020405030504060302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1524000" y="3920468"/>
                <a:ext cx="5866158" cy="526939"/>
              </a:xfrm>
              <a:prstGeom prst="rect">
                <a:avLst/>
              </a:prstGeom>
              <a:blipFill rotWithShape="0">
                <a:blip r:embed="rId2"/>
                <a:stretch>
                  <a:fillRect l="-1040" r="-104" b="-5747"/>
                </a:stretch>
              </a:blipFill>
            </p:spPr>
            <p:txBody>
              <a:bodyPr/>
              <a:lstStyle/>
              <a:p>
                <a:r>
                  <a:rPr lang="en-GB">
                    <a:noFill/>
                  </a:rPr>
                  <a:t> </a:t>
                </a:r>
              </a:p>
            </p:txBody>
          </p:sp>
        </mc:Fallback>
      </mc:AlternateContent>
      <p:sp>
        <p:nvSpPr>
          <p:cNvPr id="8" name="TextBox 7"/>
          <p:cNvSpPr txBox="1"/>
          <p:nvPr/>
        </p:nvSpPr>
        <p:spPr>
          <a:xfrm>
            <a:off x="608979" y="4505607"/>
            <a:ext cx="7696200" cy="369332"/>
          </a:xfrm>
          <a:prstGeom prst="rect">
            <a:avLst/>
          </a:prstGeom>
          <a:noFill/>
        </p:spPr>
        <p:txBody>
          <a:bodyPr wrap="square" rtlCol="0">
            <a:spAutoFit/>
          </a:bodyPr>
          <a:lstStyle/>
          <a:p>
            <a:r>
              <a:rPr lang="en-GB" dirty="0"/>
              <a:t>The phase space plots will look qualitatively the same as in the previous case.</a:t>
            </a:r>
          </a:p>
        </p:txBody>
      </p:sp>
      <p:sp>
        <p:nvSpPr>
          <p:cNvPr id="9" name="TextBox 8"/>
          <p:cNvSpPr txBox="1"/>
          <p:nvPr/>
        </p:nvSpPr>
        <p:spPr>
          <a:xfrm>
            <a:off x="225879" y="5181600"/>
            <a:ext cx="8686800" cy="830997"/>
          </a:xfrm>
          <a:prstGeom prst="rect">
            <a:avLst/>
          </a:prstGeom>
          <a:solidFill>
            <a:schemeClr val="tx2"/>
          </a:solidFill>
        </p:spPr>
        <p:txBody>
          <a:bodyPr wrap="square" rtlCol="0">
            <a:spAutoFit/>
          </a:bodyPr>
          <a:lstStyle/>
          <a:p>
            <a:r>
              <a:rPr lang="en-GB" sz="1600" dirty="0">
                <a:solidFill>
                  <a:schemeClr val="bg1"/>
                </a:solidFill>
              </a:rPr>
              <a:t>Definition: </a:t>
            </a:r>
            <a:r>
              <a:rPr lang="en-GB" sz="1600" dirty="0">
                <a:solidFill>
                  <a:srgbClr val="FFFF00"/>
                </a:solidFill>
              </a:rPr>
              <a:t> trajectory </a:t>
            </a:r>
            <a:r>
              <a:rPr lang="en-GB" sz="1600" dirty="0">
                <a:solidFill>
                  <a:schemeClr val="bg1"/>
                </a:solidFill>
              </a:rPr>
              <a:t>(single passage)  or </a:t>
            </a:r>
            <a:r>
              <a:rPr lang="en-GB" sz="1600" dirty="0">
                <a:solidFill>
                  <a:srgbClr val="FFFF00"/>
                </a:solidFill>
              </a:rPr>
              <a:t>closed orbit </a:t>
            </a:r>
            <a:r>
              <a:rPr lang="en-GB" sz="1600" dirty="0">
                <a:solidFill>
                  <a:schemeClr val="bg1"/>
                </a:solidFill>
              </a:rPr>
              <a:t>(multiple passages):</a:t>
            </a:r>
            <a:br>
              <a:rPr lang="en-GB" sz="1600" dirty="0">
                <a:solidFill>
                  <a:schemeClr val="bg1"/>
                </a:solidFill>
              </a:rPr>
            </a:br>
            <a:r>
              <a:rPr lang="en-GB" sz="1600" dirty="0">
                <a:solidFill>
                  <a:schemeClr val="bg1"/>
                </a:solidFill>
              </a:rPr>
              <a:t>									(1)</a:t>
            </a:r>
            <a:br>
              <a:rPr lang="en-GB" sz="1600" dirty="0">
                <a:solidFill>
                  <a:schemeClr val="bg1"/>
                </a:solidFill>
              </a:rPr>
            </a:br>
            <a:r>
              <a:rPr lang="en-GB" sz="1600" dirty="0">
                <a:solidFill>
                  <a:schemeClr val="bg1"/>
                </a:solidFill>
              </a:rPr>
              <a:t>Fix point of the transfer matrix…in our cases so far the “0” centre of all ellipses.</a:t>
            </a:r>
          </a:p>
        </p:txBody>
      </p:sp>
    </p:spTree>
    <p:extLst>
      <p:ext uri="{BB962C8B-B14F-4D97-AF65-F5344CB8AC3E}">
        <p14:creationId xmlns:p14="http://schemas.microsoft.com/office/powerpoint/2010/main" val="3162837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a:xfrm>
            <a:off x="828675" y="203200"/>
            <a:ext cx="7772400" cy="450850"/>
          </a:xfrm>
        </p:spPr>
        <p:txBody>
          <a:bodyPr/>
          <a:lstStyle/>
          <a:p>
            <a:r>
              <a:rPr lang="en-US" altLang="en-US"/>
              <a:t>Orbit Acquisition</a:t>
            </a:r>
          </a:p>
        </p:txBody>
      </p:sp>
      <p:pic>
        <p:nvPicPr>
          <p:cNvPr id="58372" name="Picture 3" descr="orbi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4582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AutoShape 4"/>
          <p:cNvSpPr>
            <a:spLocks noChangeArrowheads="1"/>
          </p:cNvSpPr>
          <p:nvPr/>
        </p:nvSpPr>
        <p:spPr bwMode="auto">
          <a:xfrm>
            <a:off x="6629400" y="3505200"/>
            <a:ext cx="1371600" cy="762000"/>
          </a:xfrm>
          <a:prstGeom prst="wedgeRoundRectCallout">
            <a:avLst>
              <a:gd name="adj1" fmla="val -49306"/>
              <a:gd name="adj2" fmla="val 137917"/>
              <a:gd name="adj3" fmla="val 16667"/>
            </a:avLst>
          </a:prstGeom>
          <a:solidFill>
            <a:schemeClr val="accent1"/>
          </a:solidFill>
          <a:ln w="9525">
            <a:solidFill>
              <a:schemeClr val="tx1"/>
            </a:solidFill>
            <a:miter lim="800000"/>
            <a:headEnd/>
            <a:tailEnd/>
          </a:ln>
        </p:spPr>
        <p:txBody>
          <a:bodyPr wrap="none" anchor="ctr"/>
          <a:lstStyle>
            <a:lvl1pPr>
              <a:spcBef>
                <a:spcPct val="20000"/>
              </a:spcBef>
              <a:buChar char="•"/>
              <a:defRPr kumimoji="1" sz="2800">
                <a:solidFill>
                  <a:srgbClr val="FFCC00"/>
                </a:solidFill>
                <a:latin typeface="Times New Roman" panose="02020603050405020304" pitchFamily="18" charset="0"/>
              </a:defRPr>
            </a:lvl1pPr>
            <a:lvl2pPr marL="742950" indent="-285750">
              <a:spcBef>
                <a:spcPct val="20000"/>
              </a:spcBef>
              <a:buFont typeface="Symbol" panose="05050102010706020507" pitchFamily="18" charset="2"/>
              <a:buChar char="®"/>
              <a:defRPr kumimoji="1" sz="24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Horizontal</a:t>
            </a:r>
          </a:p>
        </p:txBody>
      </p:sp>
      <p:sp>
        <p:nvSpPr>
          <p:cNvPr id="58374" name="AutoShape 5"/>
          <p:cNvSpPr>
            <a:spLocks noChangeArrowheads="1"/>
          </p:cNvSpPr>
          <p:nvPr/>
        </p:nvSpPr>
        <p:spPr bwMode="auto">
          <a:xfrm rot="10769733">
            <a:off x="914400" y="5943600"/>
            <a:ext cx="1143000" cy="609600"/>
          </a:xfrm>
          <a:prstGeom prst="wedgeRoundRectCallout">
            <a:avLst>
              <a:gd name="adj1" fmla="val -55556"/>
              <a:gd name="adj2" fmla="val 92190"/>
              <a:gd name="adj3" fmla="val 16667"/>
            </a:avLst>
          </a:prstGeom>
          <a:solidFill>
            <a:schemeClr val="accent1"/>
          </a:solidFill>
          <a:ln w="9525">
            <a:solidFill>
              <a:schemeClr val="tx1"/>
            </a:solidFill>
            <a:miter lim="800000"/>
            <a:headEnd/>
            <a:tailEnd/>
          </a:ln>
        </p:spPr>
        <p:txBody>
          <a:bodyPr rot="10800000" wrap="none" anchor="ctr"/>
          <a:lstStyle>
            <a:lvl1pPr>
              <a:spcBef>
                <a:spcPct val="20000"/>
              </a:spcBef>
              <a:buChar char="•"/>
              <a:defRPr kumimoji="1" sz="2800">
                <a:solidFill>
                  <a:srgbClr val="FFCC00"/>
                </a:solidFill>
                <a:latin typeface="Times New Roman" panose="02020603050405020304" pitchFamily="18" charset="0"/>
              </a:defRPr>
            </a:lvl1pPr>
            <a:lvl2pPr marL="742950" indent="-285750">
              <a:spcBef>
                <a:spcPct val="20000"/>
              </a:spcBef>
              <a:buFont typeface="Symbol" panose="05050102010706020507" pitchFamily="18" charset="2"/>
              <a:buChar char="®"/>
              <a:defRPr kumimoji="1" sz="24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Vertical</a:t>
            </a:r>
          </a:p>
        </p:txBody>
      </p:sp>
      <p:grpSp>
        <p:nvGrpSpPr>
          <p:cNvPr id="2" name="Group 8"/>
          <p:cNvGrpSpPr>
            <a:grpSpLocks/>
          </p:cNvGrpSpPr>
          <p:nvPr/>
        </p:nvGrpSpPr>
        <p:grpSpPr bwMode="auto">
          <a:xfrm>
            <a:off x="2405063" y="4883150"/>
            <a:ext cx="3930650" cy="766763"/>
            <a:chOff x="1515" y="3076"/>
            <a:chExt cx="2476" cy="483"/>
          </a:xfrm>
        </p:grpSpPr>
        <p:sp>
          <p:nvSpPr>
            <p:cNvPr id="58376" name="Text Box 6"/>
            <p:cNvSpPr txBox="1">
              <a:spLocks noChangeArrowheads="1"/>
            </p:cNvSpPr>
            <p:nvPr/>
          </p:nvSpPr>
          <p:spPr bwMode="auto">
            <a:xfrm>
              <a:off x="2226" y="3087"/>
              <a:ext cx="1765" cy="472"/>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kumimoji="1" sz="2800">
                  <a:solidFill>
                    <a:srgbClr val="FFCC00"/>
                  </a:solidFill>
                  <a:latin typeface="Times New Roman" panose="02020603050405020304" pitchFamily="18" charset="0"/>
                </a:defRPr>
              </a:lvl1pPr>
              <a:lvl2pPr marL="742950" indent="-285750">
                <a:spcBef>
                  <a:spcPct val="20000"/>
                </a:spcBef>
                <a:buFont typeface="Symbol" panose="05050102010706020507" pitchFamily="18" charset="2"/>
                <a:buChar char="®"/>
                <a:defRPr kumimoji="1" sz="24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0000"/>
                </a:lnSpc>
                <a:spcBef>
                  <a:spcPct val="50000"/>
                </a:spcBef>
                <a:spcAft>
                  <a:spcPct val="0"/>
                </a:spcAft>
                <a:buClrTx/>
                <a:buSzTx/>
                <a:buFontTx/>
                <a:buChar char="•"/>
                <a:tabLst/>
                <a:defRPr/>
              </a:pPr>
              <a:r>
                <a:rPr kumimoji="1"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This orbit excursion</a:t>
              </a:r>
              <a:br>
                <a:rPr kumimoji="1"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br>
              <a:r>
                <a:rPr kumimoji="1"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is too large!</a:t>
              </a:r>
            </a:p>
          </p:txBody>
        </p:sp>
        <p:sp>
          <p:nvSpPr>
            <p:cNvPr id="58377" name="Line 7"/>
            <p:cNvSpPr>
              <a:spLocks noChangeShapeType="1"/>
            </p:cNvSpPr>
            <p:nvPr/>
          </p:nvSpPr>
          <p:spPr bwMode="auto">
            <a:xfrm>
              <a:off x="1515" y="3076"/>
              <a:ext cx="811" cy="151"/>
            </a:xfrm>
            <a:prstGeom prst="line">
              <a:avLst/>
            </a:prstGeom>
            <a:noFill/>
            <a:ln w="57150">
              <a:solidFill>
                <a:srgbClr val="F32907"/>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164718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914400" y="228600"/>
            <a:ext cx="6705600" cy="685800"/>
          </a:xfrm>
        </p:spPr>
        <p:txBody>
          <a:bodyPr/>
          <a:lstStyle/>
          <a:p>
            <a:r>
              <a:rPr lang="en-US" altLang="en-US" sz="3200" dirty="0"/>
              <a:t>Orbit Correction (Operator Panel)</a:t>
            </a:r>
          </a:p>
        </p:txBody>
      </p:sp>
      <p:pic>
        <p:nvPicPr>
          <p:cNvPr id="59396" name="Picture 3" descr="micad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7600950" cy="5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00627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Grp="1" noChangeArrowheads="1"/>
          </p:cNvSpPr>
          <p:nvPr>
            <p:ph type="title"/>
          </p:nvPr>
        </p:nvSpPr>
        <p:spPr>
          <a:xfrm>
            <a:off x="828675" y="203200"/>
            <a:ext cx="7772400" cy="495300"/>
          </a:xfrm>
        </p:spPr>
        <p:txBody>
          <a:bodyPr/>
          <a:lstStyle/>
          <a:p>
            <a:r>
              <a:rPr lang="en-US" altLang="en-US"/>
              <a:t>Orbit Correction (Detail)</a:t>
            </a:r>
          </a:p>
        </p:txBody>
      </p:sp>
      <p:pic>
        <p:nvPicPr>
          <p:cNvPr id="60420" name="Picture 3" descr="micad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66788"/>
            <a:ext cx="8585200" cy="537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6" name="Oval 6"/>
          <p:cNvSpPr>
            <a:spLocks noChangeArrowheads="1"/>
          </p:cNvSpPr>
          <p:nvPr/>
        </p:nvSpPr>
        <p:spPr bwMode="auto">
          <a:xfrm>
            <a:off x="2528888" y="2165350"/>
            <a:ext cx="376237" cy="3670300"/>
          </a:xfrm>
          <a:prstGeom prst="ellipse">
            <a:avLst/>
          </a:prstGeom>
          <a:noFill/>
          <a:ln w="28575">
            <a:solidFill>
              <a:srgbClr val="9933FF"/>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Char char="•"/>
              <a:defRPr kumimoji="1" sz="2800">
                <a:solidFill>
                  <a:srgbClr val="FFCC00"/>
                </a:solidFill>
                <a:latin typeface="Times New Roman" panose="02020603050405020304" pitchFamily="18" charset="0"/>
              </a:defRPr>
            </a:lvl1pPr>
            <a:lvl2pPr marL="742950" indent="-285750">
              <a:spcBef>
                <a:spcPct val="20000"/>
              </a:spcBef>
              <a:buFont typeface="Symbol" panose="05050102010706020507" pitchFamily="18" charset="2"/>
              <a:buChar char="®"/>
              <a:defRPr kumimoji="1" sz="24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16694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17446"/>
                                        </p:tgtEl>
                                        <p:attrNameLst>
                                          <p:attrName>style.visibility</p:attrName>
                                        </p:attrNameLst>
                                      </p:cBhvr>
                                      <p:to>
                                        <p:strVal val="visible"/>
                                      </p:to>
                                    </p:set>
                                    <p:anim calcmode="lin" valueType="num">
                                      <p:cBhvr>
                                        <p:cTn id="7" dur="1000" fill="hold"/>
                                        <p:tgtEl>
                                          <p:spTgt spid="317446"/>
                                        </p:tgtEl>
                                        <p:attrNameLst>
                                          <p:attrName>ppt_w</p:attrName>
                                        </p:attrNameLst>
                                      </p:cBhvr>
                                      <p:tavLst>
                                        <p:tav tm="0">
                                          <p:val>
                                            <p:strVal val="#ppt_w+.3"/>
                                          </p:val>
                                        </p:tav>
                                        <p:tav tm="100000">
                                          <p:val>
                                            <p:strVal val="#ppt_w"/>
                                          </p:val>
                                        </p:tav>
                                      </p:tavLst>
                                    </p:anim>
                                    <p:anim calcmode="lin" valueType="num">
                                      <p:cBhvr>
                                        <p:cTn id="8" dur="1000" fill="hold"/>
                                        <p:tgtEl>
                                          <p:spTgt spid="317446"/>
                                        </p:tgtEl>
                                        <p:attrNameLst>
                                          <p:attrName>ppt_h</p:attrName>
                                        </p:attrNameLst>
                                      </p:cBhvr>
                                      <p:tavLst>
                                        <p:tav tm="0">
                                          <p:val>
                                            <p:strVal val="#ppt_h"/>
                                          </p:val>
                                        </p:tav>
                                        <p:tav tm="100000">
                                          <p:val>
                                            <p:strVal val="#ppt_h"/>
                                          </p:val>
                                        </p:tav>
                                      </p:tavLst>
                                    </p:anim>
                                    <p:animEffect transition="in" filter="fade">
                                      <p:cBhvr>
                                        <p:cTn id="9" dur="1000"/>
                                        <p:tgtEl>
                                          <p:spTgt spid="317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44</a:t>
            </a:fld>
            <a:endParaRPr lang="en-US"/>
          </a:p>
        </p:txBody>
      </p:sp>
      <p:sp>
        <p:nvSpPr>
          <p:cNvPr id="4" name="TextBox 3"/>
          <p:cNvSpPr txBox="1"/>
          <p:nvPr/>
        </p:nvSpPr>
        <p:spPr>
          <a:xfrm>
            <a:off x="762000" y="381000"/>
            <a:ext cx="7924800" cy="523220"/>
          </a:xfrm>
          <a:prstGeom prst="rect">
            <a:avLst/>
          </a:prstGeom>
          <a:noFill/>
        </p:spPr>
        <p:txBody>
          <a:bodyPr wrap="square" rtlCol="0">
            <a:spAutoFit/>
          </a:bodyPr>
          <a:lstStyle/>
          <a:p>
            <a:r>
              <a:rPr lang="en-GB" sz="2800" dirty="0"/>
              <a:t>Courant – Snyder formalism / Twiss parameters</a:t>
            </a:r>
            <a:endParaRPr lang="en-GB" sz="2400" dirty="0"/>
          </a:p>
        </p:txBody>
      </p:sp>
      <p:sp>
        <p:nvSpPr>
          <p:cNvPr id="5" name="TextBox 4"/>
          <p:cNvSpPr txBox="1"/>
          <p:nvPr/>
        </p:nvSpPr>
        <p:spPr>
          <a:xfrm>
            <a:off x="1219200" y="990600"/>
            <a:ext cx="6172200"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t>Same beam dynamics</a:t>
            </a:r>
          </a:p>
          <a:p>
            <a:pPr marL="285750" indent="-285750">
              <a:buFont typeface="Arial" panose="020B0604020202020204" pitchFamily="34" charset="0"/>
              <a:buChar char="•"/>
            </a:pPr>
            <a:r>
              <a:rPr lang="en-GB" sz="1600" dirty="0"/>
              <a:t>Introduced in the late 50’s </a:t>
            </a:r>
          </a:p>
          <a:p>
            <a:pPr marL="285750" indent="-285750">
              <a:buFont typeface="Arial" panose="020B0604020202020204" pitchFamily="34" charset="0"/>
              <a:buChar char="•"/>
            </a:pPr>
            <a:r>
              <a:rPr lang="en-GB" sz="1600" dirty="0"/>
              <a:t>The classical way to parametrize the evolution of the phase space ellipse along the accelerator</a:t>
            </a:r>
          </a:p>
        </p:txBody>
      </p:sp>
      <mc:AlternateContent xmlns:mc="http://schemas.openxmlformats.org/markup-compatibility/2006">
        <mc:Choice xmlns:a14="http://schemas.microsoft.com/office/drawing/2010/main" Requires="a14">
          <p:sp>
            <p:nvSpPr>
              <p:cNvPr id="6" name="TextBox 5"/>
              <p:cNvSpPr txBox="1"/>
              <p:nvPr/>
            </p:nvSpPr>
            <p:spPr>
              <a:xfrm>
                <a:off x="1052286" y="2057400"/>
                <a:ext cx="7253514" cy="4214295"/>
              </a:xfrm>
              <a:prstGeom prst="rect">
                <a:avLst/>
              </a:prstGeom>
              <a:solidFill>
                <a:schemeClr val="tx2">
                  <a:lumMod val="20000"/>
                  <a:lumOff val="80000"/>
                </a:schemeClr>
              </a:solidFill>
            </p:spPr>
            <p:txBody>
              <a:bodyPr wrap="square" rtlCol="0">
                <a:spAutoFit/>
              </a:bodyPr>
              <a:lstStyle/>
              <a:p>
                <a:pPr algn="ctr"/>
                <a:r>
                  <a:rPr lang="en-GB" sz="2400" dirty="0"/>
                  <a:t>Basic concept of this formalism:</a:t>
                </a:r>
              </a:p>
              <a:p>
                <a:pPr algn="ctr"/>
                <a:br>
                  <a:rPr lang="en-GB" dirty="0"/>
                </a:br>
                <a:r>
                  <a:rPr lang="en-GB" sz="1600" dirty="0"/>
                  <a:t>1) Write the transfer matrix in this form (2 dimensional case):</a:t>
                </a:r>
              </a:p>
              <a:p>
                <a:pPr/>
                <a:r>
                  <a:rPr lang="en-GB" sz="1600" dirty="0"/>
                  <a:t> </a:t>
                </a:r>
                <a:br>
                  <a:rPr lang="en-GB" sz="1600"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𝑀</m:t>
                      </m:r>
                      <m:r>
                        <a:rPr lang="en-GB" sz="1600" b="0" i="1" smtClean="0">
                          <a:latin typeface="Cambria Math" panose="02040503050406030204" pitchFamily="18" charset="0"/>
                        </a:rPr>
                        <m:t>=</m:t>
                      </m:r>
                      <m:r>
                        <a:rPr lang="en-GB" sz="1600" b="0" i="1" smtClean="0">
                          <a:latin typeface="Cambria Math" panose="02040503050406030204" pitchFamily="18" charset="0"/>
                        </a:rPr>
                        <m:t>𝐼</m:t>
                      </m:r>
                      <m:r>
                        <a:rPr lang="en-GB" sz="1600" b="0" i="1" smtClean="0">
                          <a:latin typeface="Cambria Math" panose="02040503050406030204" pitchFamily="18" charset="0"/>
                        </a:rPr>
                        <m:t> </m:t>
                      </m:r>
                      <m:r>
                        <a:rPr lang="en-GB" sz="1600" b="0" i="1" smtClean="0">
                          <a:latin typeface="Cambria Math" panose="02040503050406030204" pitchFamily="18" charset="0"/>
                        </a:rPr>
                        <m:t>𝑐𝑜𝑠</m:t>
                      </m:r>
                      <m:r>
                        <a:rPr lang="en-GB" sz="1600" b="0" i="1" smtClean="0">
                          <a:latin typeface="Cambria Math" panose="02040503050406030204" pitchFamily="18" charset="0"/>
                          <a:ea typeface="Cambria Math" panose="02040503050406030204" pitchFamily="18" charset="0"/>
                        </a:rPr>
                        <m:t>𝜇</m:t>
                      </m:r>
                      <m:r>
                        <a:rPr lang="en-GB" sz="1600" b="0" i="1"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𝑆</m:t>
                      </m:r>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𝐴</m:t>
                      </m:r>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𝑠𝑖𝑛</m:t>
                      </m:r>
                      <m:r>
                        <a:rPr lang="en-GB" sz="1600" b="0" i="1" smtClean="0">
                          <a:latin typeface="Cambria Math" panose="02040503050406030204" pitchFamily="18" charset="0"/>
                          <a:ea typeface="Cambria Math" panose="02040503050406030204" pitchFamily="18" charset="0"/>
                        </a:rPr>
                        <m:t>𝜇</m:t>
                      </m:r>
                    </m:oMath>
                  </m:oMathPara>
                </a14:m>
                <a:endParaRPr lang="en-GB" sz="1600" b="0" i="1" dirty="0">
                  <a:latin typeface="Cambria Math" panose="02040503050406030204" pitchFamily="18" charset="0"/>
                  <a:ea typeface="Cambria Math" panose="02040503050406030204" pitchFamily="18" charset="0"/>
                </a:endParaRPr>
              </a:p>
              <a:p>
                <a:endParaRPr lang="en-GB" sz="1600" b="0" i="1" dirty="0">
                  <a:latin typeface="Cambria Math" panose="02040503050406030204" pitchFamily="18" charset="0"/>
                  <a:ea typeface="Cambria Math" panose="02040503050406030204" pitchFamily="18" charset="0"/>
                </a:endParaRPr>
              </a:p>
              <a:p>
                <a:r>
                  <a:rPr lang="en-GB" sz="1600" dirty="0"/>
                  <a:t>I =</a:t>
                </a:r>
                <a14:m>
                  <m:oMath xmlns:m="http://schemas.openxmlformats.org/officeDocument/2006/math">
                    <m:d>
                      <m:dPr>
                        <m:ctrlPr>
                          <a:rPr lang="en-GB" sz="1600" i="1" smtClean="0">
                            <a:latin typeface="Cambria Math" panose="02040503050406030204" pitchFamily="18" charset="0"/>
                          </a:rPr>
                        </m:ctrlPr>
                      </m:dPr>
                      <m:e>
                        <m:m>
                          <m:mPr>
                            <m:mcs>
                              <m:mc>
                                <m:mcPr>
                                  <m:count m:val="2"/>
                                  <m:mcJc m:val="center"/>
                                </m:mcPr>
                              </m:mc>
                            </m:mcs>
                            <m:ctrlPr>
                              <a:rPr lang="en-GB" sz="1600" i="1" smtClean="0">
                                <a:latin typeface="Cambria Math" panose="02040503050406030204" pitchFamily="18" charset="0"/>
                              </a:rPr>
                            </m:ctrlPr>
                          </m:mPr>
                          <m:mr>
                            <m:e>
                              <m:r>
                                <m:rPr>
                                  <m:brk m:alnAt="7"/>
                                </m:rPr>
                                <a:rPr lang="en-GB" sz="1600" b="0" i="1" smtClean="0">
                                  <a:latin typeface="Cambria Math" panose="02040503050406030204" pitchFamily="18" charset="0"/>
                                </a:rPr>
                                <m:t>1</m:t>
                              </m:r>
                            </m:e>
                            <m:e>
                              <m:r>
                                <a:rPr lang="en-GB" sz="1600" b="0" i="1" smtClean="0">
                                  <a:latin typeface="Cambria Math" panose="02040503050406030204" pitchFamily="18" charset="0"/>
                                </a:rPr>
                                <m:t>0</m:t>
                              </m:r>
                            </m:e>
                          </m:mr>
                          <m:mr>
                            <m:e>
                              <m:r>
                                <a:rPr lang="en-GB" sz="1600" b="0" i="1" smtClean="0">
                                  <a:latin typeface="Cambria Math" panose="02040503050406030204" pitchFamily="18" charset="0"/>
                                </a:rPr>
                                <m:t>0</m:t>
                              </m:r>
                            </m:e>
                            <m:e>
                              <m:r>
                                <a:rPr lang="en-GB" sz="1600" b="0" i="1" smtClean="0">
                                  <a:latin typeface="Cambria Math" panose="02040503050406030204" pitchFamily="18" charset="0"/>
                                </a:rPr>
                                <m:t>1</m:t>
                              </m:r>
                            </m:e>
                          </m:mr>
                        </m:m>
                      </m:e>
                    </m:d>
                    <m:r>
                      <a:rPr lang="en-GB" sz="1600" b="0" i="0" smtClean="0">
                        <a:latin typeface="Cambria Math" panose="02040503050406030204" pitchFamily="18" charset="0"/>
                      </a:rPr>
                      <m:t>;   </m:t>
                    </m:r>
                    <m:r>
                      <m:rPr>
                        <m:sty m:val="p"/>
                      </m:rPr>
                      <a:rPr lang="en-GB" sz="1600" b="0" i="0" smtClean="0">
                        <a:latin typeface="Cambria Math" panose="02040503050406030204" pitchFamily="18" charset="0"/>
                      </a:rPr>
                      <m:t>S</m:t>
                    </m:r>
                    <m:r>
                      <a:rPr lang="en-GB" sz="1600" b="0" i="0" smtClean="0">
                        <a:latin typeface="Cambria Math" panose="02040503050406030204" pitchFamily="18" charset="0"/>
                      </a:rPr>
                      <m:t>= </m:t>
                    </m:r>
                    <m:d>
                      <m:dPr>
                        <m:ctrlPr>
                          <a:rPr lang="en-GB" sz="1600" b="0" i="1" smtClean="0">
                            <a:latin typeface="Cambria Math" panose="02040503050406030204" pitchFamily="18" charset="0"/>
                          </a:rPr>
                        </m:ctrlPr>
                      </m:dPr>
                      <m:e>
                        <m:m>
                          <m:mPr>
                            <m:mcs>
                              <m:mc>
                                <m:mcPr>
                                  <m:count m:val="2"/>
                                  <m:mcJc m:val="center"/>
                                </m:mcPr>
                              </m:mc>
                            </m:mcs>
                            <m:ctrlPr>
                              <a:rPr lang="en-GB" sz="1600" b="0" i="1" smtClean="0">
                                <a:latin typeface="Cambria Math" panose="02040503050406030204" pitchFamily="18" charset="0"/>
                              </a:rPr>
                            </m:ctrlPr>
                          </m:mPr>
                          <m:mr>
                            <m:e>
                              <m:r>
                                <m:rPr>
                                  <m:brk m:alnAt="7"/>
                                </m:rPr>
                                <a:rPr lang="en-GB" sz="1600" b="0" i="1" smtClean="0">
                                  <a:latin typeface="Cambria Math" panose="02040503050406030204" pitchFamily="18" charset="0"/>
                                </a:rPr>
                                <m:t>0</m:t>
                              </m:r>
                            </m:e>
                            <m:e>
                              <m:r>
                                <a:rPr lang="en-GB" sz="1600" b="0" i="1" smtClean="0">
                                  <a:latin typeface="Cambria Math" panose="02040503050406030204" pitchFamily="18" charset="0"/>
                                </a:rPr>
                                <m:t>1</m:t>
                              </m:r>
                            </m:e>
                          </m:mr>
                          <m:mr>
                            <m:e>
                              <m:r>
                                <a:rPr lang="en-GB" sz="1600" b="0" i="1" smtClean="0">
                                  <a:latin typeface="Cambria Math" panose="02040503050406030204" pitchFamily="18" charset="0"/>
                                </a:rPr>
                                <m:t>−1</m:t>
                              </m:r>
                            </m:e>
                            <m:e>
                              <m:r>
                                <a:rPr lang="en-GB" sz="1600" b="0" i="1" smtClean="0">
                                  <a:latin typeface="Cambria Math" panose="02040503050406030204" pitchFamily="18" charset="0"/>
                                </a:rPr>
                                <m:t>0</m:t>
                              </m:r>
                            </m:e>
                          </m:mr>
                        </m:m>
                      </m:e>
                    </m:d>
                  </m:oMath>
                </a14:m>
                <a:r>
                  <a:rPr lang="en-GB" sz="1600" dirty="0"/>
                  <a:t>;  A= </a:t>
                </a:r>
                <a14:m>
                  <m:oMath xmlns:m="http://schemas.openxmlformats.org/officeDocument/2006/math">
                    <m:d>
                      <m:dPr>
                        <m:ctrlPr>
                          <a:rPr lang="en-GB" sz="1600" i="1" smtClean="0">
                            <a:latin typeface="Cambria Math" panose="02040503050406030204" pitchFamily="18" charset="0"/>
                          </a:rPr>
                        </m:ctrlPr>
                      </m:dPr>
                      <m:e>
                        <m:m>
                          <m:mPr>
                            <m:mcs>
                              <m:mc>
                                <m:mcPr>
                                  <m:count m:val="2"/>
                                  <m:mcJc m:val="center"/>
                                </m:mcPr>
                              </m:mc>
                            </m:mcs>
                            <m:ctrlPr>
                              <a:rPr lang="en-GB" sz="1600" i="1" smtClean="0">
                                <a:latin typeface="Cambria Math" panose="02040503050406030204" pitchFamily="18" charset="0"/>
                              </a:rPr>
                            </m:ctrlPr>
                          </m:mPr>
                          <m:mr>
                            <m:e>
                              <m:r>
                                <m:rPr>
                                  <m:brk m:alnAt="7"/>
                                </m:rPr>
                                <a:rPr lang="en-GB" sz="1600" i="1" smtClean="0">
                                  <a:latin typeface="Cambria Math" panose="02040503050406030204" pitchFamily="18" charset="0"/>
                                  <a:ea typeface="Cambria Math" panose="02040503050406030204" pitchFamily="18" charset="0"/>
                                </a:rPr>
                                <m:t>𝛾</m:t>
                              </m:r>
                            </m:e>
                            <m:e>
                              <m:r>
                                <a:rPr lang="en-GB" sz="1600" i="1" smtClean="0">
                                  <a:latin typeface="Cambria Math" panose="02040503050406030204" pitchFamily="18" charset="0"/>
                                  <a:ea typeface="Cambria Math" panose="02040503050406030204" pitchFamily="18" charset="0"/>
                                </a:rPr>
                                <m:t>𝛼</m:t>
                              </m:r>
                            </m:e>
                          </m:mr>
                          <m:mr>
                            <m:e>
                              <m:r>
                                <a:rPr lang="en-GB" sz="1600" i="1" smtClean="0">
                                  <a:latin typeface="Cambria Math" panose="02040503050406030204" pitchFamily="18" charset="0"/>
                                  <a:ea typeface="Cambria Math" panose="02040503050406030204" pitchFamily="18" charset="0"/>
                                </a:rPr>
                                <m:t>𝛼</m:t>
                              </m:r>
                            </m:e>
                            <m:e>
                              <m:r>
                                <a:rPr lang="en-GB" sz="1600" i="1" smtClean="0">
                                  <a:latin typeface="Cambria Math" panose="02040503050406030204" pitchFamily="18" charset="0"/>
                                  <a:ea typeface="Cambria Math" panose="02040503050406030204" pitchFamily="18" charset="0"/>
                                </a:rPr>
                                <m:t>𝛽</m:t>
                              </m:r>
                            </m:e>
                          </m:mr>
                        </m:m>
                      </m:e>
                    </m:d>
                  </m:oMath>
                </a14:m>
                <a:endParaRPr lang="en-GB" sz="1600" dirty="0"/>
              </a:p>
              <a:p>
                <a:endParaRPr lang="en-GB" sz="1600" dirty="0"/>
              </a:p>
              <a:p>
                <a:r>
                  <a:rPr lang="en-GB" sz="1600" dirty="0"/>
                  <a:t>2) M must be symplectic </a:t>
                </a:r>
                <a:r>
                  <a:rPr lang="en-GB" sz="1600" dirty="0">
                    <a:sym typeface="Wingdings" panose="05000000000000000000" pitchFamily="2" charset="2"/>
                  </a:rPr>
                  <a:t> </a:t>
                </a:r>
                <a14:m>
                  <m:oMath xmlns:m="http://schemas.openxmlformats.org/officeDocument/2006/math">
                    <m:r>
                      <a:rPr lang="en-GB" sz="1600" i="1" smtClean="0">
                        <a:latin typeface="Cambria Math" panose="02040503050406030204" pitchFamily="18" charset="0"/>
                        <a:ea typeface="Cambria Math" panose="02040503050406030204" pitchFamily="18" charset="0"/>
                        <a:sym typeface="Wingdings" panose="05000000000000000000" pitchFamily="2" charset="2"/>
                      </a:rPr>
                      <m:t>𝛽𝛾</m:t>
                    </m:r>
                    <m:r>
                      <a:rPr lang="en-GB" sz="1600" b="0" i="1" smtClean="0">
                        <a:latin typeface="Cambria Math" panose="02040503050406030204" pitchFamily="18" charset="0"/>
                        <a:ea typeface="Cambria Math" panose="02040503050406030204" pitchFamily="18" charset="0"/>
                        <a:sym typeface="Wingdings" panose="05000000000000000000" pitchFamily="2" charset="2"/>
                      </a:rPr>
                      <m:t> − </m:t>
                    </m:r>
                    <m:sSup>
                      <m:sSupPr>
                        <m:ctrlPr>
                          <a:rPr lang="en-GB" sz="16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GB" sz="1600" b="0" i="1" smtClean="0">
                            <a:latin typeface="Cambria Math" panose="02040503050406030204" pitchFamily="18" charset="0"/>
                            <a:ea typeface="Cambria Math" panose="02040503050406030204" pitchFamily="18" charset="0"/>
                            <a:sym typeface="Wingdings" panose="05000000000000000000" pitchFamily="2" charset="2"/>
                          </a:rPr>
                          <m:t>𝛼</m:t>
                        </m:r>
                      </m:e>
                      <m:sup>
                        <m:r>
                          <a:rPr lang="en-GB" sz="1600" b="0" i="1" smtClean="0">
                            <a:latin typeface="Cambria Math" panose="02040503050406030204" pitchFamily="18" charset="0"/>
                            <a:ea typeface="Cambria Math" panose="02040503050406030204" pitchFamily="18" charset="0"/>
                            <a:sym typeface="Wingdings" panose="05000000000000000000" pitchFamily="2" charset="2"/>
                          </a:rPr>
                          <m:t>2</m:t>
                        </m:r>
                      </m:sup>
                    </m:sSup>
                  </m:oMath>
                </a14:m>
                <a:r>
                  <a:rPr lang="en-GB" sz="1600" dirty="0"/>
                  <a:t> = 1</a:t>
                </a:r>
              </a:p>
              <a:p>
                <a:endParaRPr lang="en-GB" sz="1600" dirty="0"/>
              </a:p>
              <a:p>
                <a:r>
                  <a:rPr lang="en-GB" sz="1600" dirty="0"/>
                  <a:t>3) Four parameters: </a:t>
                </a:r>
                <a14:m>
                  <m:oMath xmlns:m="http://schemas.openxmlformats.org/officeDocument/2006/math">
                    <m:r>
                      <a:rPr lang="en-GB" sz="1600" i="1" smtClean="0">
                        <a:latin typeface="Cambria Math" panose="02040503050406030204" pitchFamily="18" charset="0"/>
                        <a:ea typeface="Cambria Math" panose="02040503050406030204" pitchFamily="18" charset="0"/>
                      </a:rPr>
                      <m:t>𝛼</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𝑠</m:t>
                        </m:r>
                      </m:e>
                    </m:d>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𝛽</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𝑠</m:t>
                        </m:r>
                      </m:e>
                    </m:d>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𝛾</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𝑠</m:t>
                        </m:r>
                      </m:e>
                    </m:d>
                    <m:r>
                      <a:rPr lang="en-GB" sz="1600" b="0" i="1" smtClean="0">
                        <a:latin typeface="Cambria Math" panose="02040503050406030204" pitchFamily="18" charset="0"/>
                        <a:ea typeface="Cambria Math" panose="02040503050406030204" pitchFamily="18" charset="0"/>
                      </a:rPr>
                      <m:t>𝑎𝑛𝑑</m:t>
                    </m:r>
                    <m:r>
                      <a:rPr lang="en-GB" sz="1600" b="0" i="1" smtClean="0">
                        <a:latin typeface="Cambria Math" panose="02040503050406030204" pitchFamily="18" charset="0"/>
                        <a:ea typeface="Cambria Math" panose="02040503050406030204" pitchFamily="18" charset="0"/>
                      </a:rPr>
                      <m:t> </m:t>
                    </m:r>
                    <m:r>
                      <a:rPr lang="en-GB" sz="1600" b="0" i="1" smtClean="0">
                        <a:latin typeface="Cambria Math" panose="02040503050406030204" pitchFamily="18" charset="0"/>
                        <a:ea typeface="Cambria Math" panose="02040503050406030204" pitchFamily="18" charset="0"/>
                      </a:rPr>
                      <m:t>𝜇</m:t>
                    </m:r>
                    <m:d>
                      <m:dPr>
                        <m:ctrlPr>
                          <a:rPr lang="en-GB" sz="1600" b="0" i="1" smtClean="0">
                            <a:latin typeface="Cambria Math" panose="02040503050406030204" pitchFamily="18" charset="0"/>
                            <a:ea typeface="Cambria Math" panose="02040503050406030204" pitchFamily="18" charset="0"/>
                          </a:rPr>
                        </m:ctrlPr>
                      </m:dPr>
                      <m:e>
                        <m:r>
                          <a:rPr lang="en-GB" sz="1600" b="0" i="1" smtClean="0">
                            <a:latin typeface="Cambria Math" panose="02040503050406030204" pitchFamily="18" charset="0"/>
                            <a:ea typeface="Cambria Math" panose="02040503050406030204" pitchFamily="18" charset="0"/>
                          </a:rPr>
                          <m:t>𝑠</m:t>
                        </m:r>
                      </m:e>
                    </m:d>
                  </m:oMath>
                </a14:m>
                <a:r>
                  <a:rPr lang="en-GB" sz="1600" dirty="0"/>
                  <a:t>, with one interrelation (2)</a:t>
                </a:r>
                <a:br>
                  <a:rPr lang="en-GB" sz="1600" dirty="0"/>
                </a:br>
                <a:r>
                  <a:rPr lang="en-GB" sz="1600" dirty="0"/>
                  <a:t>	</a:t>
                </a:r>
                <a:r>
                  <a:rPr lang="en-GB" sz="1600" dirty="0">
                    <a:sym typeface="Wingdings" panose="05000000000000000000" pitchFamily="2" charset="2"/>
                  </a:rPr>
                  <a:t> Three independent variables</a:t>
                </a:r>
              </a:p>
              <a:p>
                <a:endParaRPr lang="en-GB" sz="1600" dirty="0"/>
              </a:p>
              <a:p>
                <a:r>
                  <a:rPr lang="en-GB" sz="1600" dirty="0"/>
                  <a:t>4) Again, the preserved action variable J describes an ellipse in phase-space:</a:t>
                </a:r>
              </a:p>
              <a:p>
                <a:pPr algn="ctr"/>
                <a14:m>
                  <m:oMath xmlns:m="http://schemas.openxmlformats.org/officeDocument/2006/math">
                    <m:r>
                      <a:rPr lang="en-GB" sz="1600" b="0" i="1" smtClean="0">
                        <a:latin typeface="Cambria Math" panose="02040503050406030204" pitchFamily="18" charset="0"/>
                        <a:ea typeface="Cambria Math" panose="02040503050406030204" pitchFamily="18" charset="0"/>
                      </a:rPr>
                      <m:t>𝐽</m:t>
                    </m:r>
                    <m:r>
                      <a:rPr lang="en-GB" sz="1600" b="0" i="1" smtClean="0">
                        <a:latin typeface="Cambria Math" panose="02040503050406030204" pitchFamily="18" charset="0"/>
                        <a:ea typeface="Cambria Math" panose="02040503050406030204" pitchFamily="18" charset="0"/>
                      </a:rPr>
                      <m:t>= </m:t>
                    </m:r>
                    <m:f>
                      <m:fPr>
                        <m:ctrlPr>
                          <a:rPr lang="en-GB" sz="1600" b="0" i="1" smtClean="0">
                            <a:latin typeface="Cambria Math" panose="02040503050406030204" pitchFamily="18" charset="0"/>
                            <a:ea typeface="Cambria Math" panose="02040503050406030204" pitchFamily="18" charset="0"/>
                          </a:rPr>
                        </m:ctrlPr>
                      </m:fPr>
                      <m:num>
                        <m:r>
                          <a:rPr lang="en-GB" sz="1600" b="0" i="1" smtClean="0">
                            <a:latin typeface="Cambria Math" panose="02040503050406030204" pitchFamily="18" charset="0"/>
                            <a:ea typeface="Cambria Math" panose="02040503050406030204" pitchFamily="18" charset="0"/>
                          </a:rPr>
                          <m:t>1</m:t>
                        </m:r>
                      </m:num>
                      <m:den>
                        <m:r>
                          <a:rPr lang="en-GB" sz="1600" b="0" i="1" smtClean="0">
                            <a:latin typeface="Cambria Math" panose="02040503050406030204" pitchFamily="18" charset="0"/>
                            <a:ea typeface="Cambria Math" panose="02040503050406030204" pitchFamily="18" charset="0"/>
                          </a:rPr>
                          <m:t>2</m:t>
                        </m:r>
                      </m:den>
                    </m:f>
                  </m:oMath>
                </a14:m>
                <a:r>
                  <a:rPr lang="en-GB" sz="1600" dirty="0">
                    <a:latin typeface="Cambria Math" panose="02040503050406030204" pitchFamily="18" charset="0"/>
                    <a:ea typeface="Cambria Math" panose="02040503050406030204" pitchFamily="18" charset="0"/>
                  </a:rPr>
                  <a:t> ( </a:t>
                </a:r>
                <a14:m>
                  <m:oMath xmlns:m="http://schemas.openxmlformats.org/officeDocument/2006/math">
                    <m:r>
                      <a:rPr lang="en-GB" sz="1600" i="1" smtClean="0">
                        <a:latin typeface="Cambria Math" panose="02040503050406030204" pitchFamily="18" charset="0"/>
                        <a:ea typeface="Cambria Math" panose="02040503050406030204" pitchFamily="18" charset="0"/>
                      </a:rPr>
                      <m:t>𝛾</m:t>
                    </m:r>
                    <m:sSup>
                      <m:sSupPr>
                        <m:ctrlPr>
                          <a:rPr lang="en-GB" sz="160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𝑥</m:t>
                        </m:r>
                      </m:e>
                      <m:sup>
                        <m:r>
                          <a:rPr lang="en-GB" sz="1600" b="0" i="1" smtClean="0">
                            <a:latin typeface="Cambria Math" panose="02040503050406030204" pitchFamily="18" charset="0"/>
                            <a:ea typeface="Cambria Math" panose="02040503050406030204" pitchFamily="18" charset="0"/>
                          </a:rPr>
                          <m:t>2</m:t>
                        </m:r>
                      </m:sup>
                    </m:sSup>
                  </m:oMath>
                </a14:m>
                <a:r>
                  <a:rPr lang="en-GB" sz="1600" dirty="0">
                    <a:latin typeface="Cambria Math" panose="02040503050406030204" pitchFamily="18" charset="0"/>
                    <a:ea typeface="Cambria Math" panose="02040503050406030204" pitchFamily="18" charset="0"/>
                  </a:rPr>
                  <a:t>+ </a:t>
                </a:r>
                <a14:m>
                  <m:oMath xmlns:m="http://schemas.openxmlformats.org/officeDocument/2006/math">
                    <m:r>
                      <a:rPr lang="en-GB" sz="1600" b="0" i="1" smtClean="0">
                        <a:latin typeface="Cambria Math" panose="02040503050406030204" pitchFamily="18" charset="0"/>
                        <a:ea typeface="Cambria Math" panose="02040503050406030204" pitchFamily="18" charset="0"/>
                      </a:rPr>
                      <m:t>2</m:t>
                    </m:r>
                    <m:r>
                      <a:rPr lang="en-GB" sz="1600" b="0" i="1" smtClean="0">
                        <a:latin typeface="Cambria Math" panose="02040503050406030204" pitchFamily="18" charset="0"/>
                        <a:ea typeface="Cambria Math" panose="02040503050406030204" pitchFamily="18" charset="0"/>
                      </a:rPr>
                      <m:t>𝛼</m:t>
                    </m:r>
                    <m:r>
                      <a:rPr lang="en-GB" sz="1600" b="0" i="1" smtClean="0">
                        <a:latin typeface="Cambria Math" panose="02040503050406030204" pitchFamily="18" charset="0"/>
                        <a:ea typeface="Cambria Math" panose="02040503050406030204" pitchFamily="18" charset="0"/>
                      </a:rPr>
                      <m:t>𝑥</m:t>
                    </m:r>
                  </m:oMath>
                </a14:m>
                <a:r>
                  <a:rPr lang="en-GB" sz="1600" dirty="0">
                    <a:latin typeface="Cambria Math" panose="02040503050406030204" pitchFamily="18" charset="0"/>
                    <a:ea typeface="Cambria Math" panose="02040503050406030204" pitchFamily="18" charset="0"/>
                  </a:rPr>
                  <a:t>p + </a:t>
                </a:r>
                <a14:m>
                  <m:oMath xmlns:m="http://schemas.openxmlformats.org/officeDocument/2006/math">
                    <m:r>
                      <a:rPr lang="en-GB" sz="1600" i="1" smtClean="0">
                        <a:latin typeface="Cambria Math" panose="02040503050406030204" pitchFamily="18" charset="0"/>
                        <a:ea typeface="Cambria Math" panose="02040503050406030204" pitchFamily="18" charset="0"/>
                      </a:rPr>
                      <m:t>𝛽</m:t>
                    </m:r>
                    <m:sSup>
                      <m:sSupPr>
                        <m:ctrlPr>
                          <a:rPr lang="en-GB" sz="1600" i="1" smtClean="0">
                            <a:latin typeface="Cambria Math" panose="02040503050406030204" pitchFamily="18" charset="0"/>
                            <a:ea typeface="Cambria Math" panose="02040503050406030204" pitchFamily="18" charset="0"/>
                          </a:rPr>
                        </m:ctrlPr>
                      </m:sSupPr>
                      <m:e>
                        <m:r>
                          <a:rPr lang="en-GB" sz="1600" b="0" i="1" smtClean="0">
                            <a:latin typeface="Cambria Math" panose="02040503050406030204" pitchFamily="18" charset="0"/>
                            <a:ea typeface="Cambria Math" panose="02040503050406030204" pitchFamily="18" charset="0"/>
                          </a:rPr>
                          <m:t>𝑝</m:t>
                        </m:r>
                      </m:e>
                      <m:sup>
                        <m:r>
                          <a:rPr lang="en-GB" sz="1600" b="0" i="1" smtClean="0">
                            <a:latin typeface="Cambria Math" panose="02040503050406030204" pitchFamily="18" charset="0"/>
                            <a:ea typeface="Cambria Math" panose="02040503050406030204" pitchFamily="18" charset="0"/>
                          </a:rPr>
                          <m:t>2</m:t>
                        </m:r>
                      </m:sup>
                    </m:sSup>
                  </m:oMath>
                </a14:m>
                <a:r>
                  <a:rPr lang="en-GB" sz="1600" dirty="0">
                    <a:latin typeface="Cambria Math" panose="02040503050406030204" pitchFamily="18" charset="0"/>
                    <a:ea typeface="Cambria Math" panose="02040503050406030204" pitchFamily="18" charset="0"/>
                  </a:rPr>
                  <a:t>)</a:t>
                </a:r>
              </a:p>
            </p:txBody>
          </p:sp>
        </mc:Choice>
        <mc:Fallback>
          <p:sp>
            <p:nvSpPr>
              <p:cNvPr id="6" name="TextBox 5"/>
              <p:cNvSpPr txBox="1">
                <a:spLocks noRot="1" noChangeAspect="1" noMove="1" noResize="1" noEditPoints="1" noAdjustHandles="1" noChangeArrowheads="1" noChangeShapeType="1" noTextEdit="1"/>
              </p:cNvSpPr>
              <p:nvPr/>
            </p:nvSpPr>
            <p:spPr>
              <a:xfrm>
                <a:off x="1052286" y="2057400"/>
                <a:ext cx="7253514" cy="4214295"/>
              </a:xfrm>
              <a:prstGeom prst="rect">
                <a:avLst/>
              </a:prstGeom>
              <a:blipFill>
                <a:blip r:embed="rId2"/>
                <a:stretch>
                  <a:fillRect l="-524" t="-1506"/>
                </a:stretch>
              </a:blipFill>
            </p:spPr>
            <p:txBody>
              <a:bodyPr/>
              <a:lstStyle/>
              <a:p>
                <a:r>
                  <a:rPr lang="en-US">
                    <a:noFill/>
                  </a:rPr>
                  <a:t> </a:t>
                </a:r>
              </a:p>
            </p:txBody>
          </p:sp>
        </mc:Fallback>
      </mc:AlternateContent>
    </p:spTree>
    <p:extLst>
      <p:ext uri="{BB962C8B-B14F-4D97-AF65-F5344CB8AC3E}">
        <p14:creationId xmlns:p14="http://schemas.microsoft.com/office/powerpoint/2010/main" val="1629014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45</a:t>
            </a:fld>
            <a:endParaRPr lang="en-US"/>
          </a:p>
        </p:txBody>
      </p:sp>
      <p:grpSp>
        <p:nvGrpSpPr>
          <p:cNvPr id="6" name="Group 5"/>
          <p:cNvGrpSpPr/>
          <p:nvPr/>
        </p:nvGrpSpPr>
        <p:grpSpPr>
          <a:xfrm>
            <a:off x="606312" y="1828800"/>
            <a:ext cx="6978246" cy="4419750"/>
            <a:chOff x="606312" y="1828800"/>
            <a:chExt cx="6978246" cy="441975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12" y="1828800"/>
              <a:ext cx="6978246" cy="4419750"/>
            </a:xfrm>
            <a:prstGeom prst="rect">
              <a:avLst/>
            </a:prstGeom>
          </p:spPr>
        </p:pic>
        <p:sp>
          <p:nvSpPr>
            <p:cNvPr id="5" name="Oval 4"/>
            <p:cNvSpPr/>
            <p:nvPr/>
          </p:nvSpPr>
          <p:spPr>
            <a:xfrm>
              <a:off x="4724400" y="4648200"/>
              <a:ext cx="838200" cy="457200"/>
            </a:xfrm>
            <a:prstGeom prst="ellipse">
              <a:avLst/>
            </a:prstGeom>
            <a:solidFill>
              <a:schemeClr val="accent2">
                <a:lumMod val="60000"/>
                <a:lumOff val="4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40" y="1045535"/>
            <a:ext cx="2508250" cy="76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5350" y="-22113"/>
            <a:ext cx="5708650" cy="1797013"/>
          </a:xfrm>
          <a:prstGeom prst="rect">
            <a:avLst/>
          </a:prstGeom>
        </p:spPr>
      </p:pic>
    </p:spTree>
    <p:extLst>
      <p:ext uri="{BB962C8B-B14F-4D97-AF65-F5344CB8AC3E}">
        <p14:creationId xmlns:p14="http://schemas.microsoft.com/office/powerpoint/2010/main" val="1849641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p:cNvSpPr/>
          <p:nvPr/>
        </p:nvSpPr>
        <p:spPr>
          <a:xfrm>
            <a:off x="7218362" y="5388627"/>
            <a:ext cx="1818826" cy="765420"/>
          </a:xfrm>
          <a:prstGeom prst="ellipse">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46</a:t>
            </a:fld>
            <a:endParaRPr lang="en-US"/>
          </a:p>
        </p:txBody>
      </p:sp>
      <p:sp>
        <p:nvSpPr>
          <p:cNvPr id="4" name="TextBox 3"/>
          <p:cNvSpPr txBox="1"/>
          <p:nvPr/>
        </p:nvSpPr>
        <p:spPr>
          <a:xfrm>
            <a:off x="1714500" y="361474"/>
            <a:ext cx="6057900" cy="276999"/>
          </a:xfrm>
          <a:prstGeom prst="rect">
            <a:avLst/>
          </a:prstGeom>
          <a:noFill/>
        </p:spPr>
        <p:txBody>
          <a:bodyPr wrap="square" rtlCol="0">
            <a:spAutoFit/>
          </a:bodyPr>
          <a:lstStyle/>
          <a:p>
            <a:r>
              <a:rPr lang="en-GB" sz="1200" dirty="0"/>
              <a:t>Example: Propagation of Twiss parameters along s between two focusing quadrupoles</a:t>
            </a:r>
          </a:p>
        </p:txBody>
      </p:sp>
      <p:graphicFrame>
        <p:nvGraphicFramePr>
          <p:cNvPr id="5" name="Object 5"/>
          <p:cNvGraphicFramePr>
            <a:graphicFrameLocks noChangeAspect="1"/>
          </p:cNvGraphicFramePr>
          <p:nvPr>
            <p:extLst>
              <p:ext uri="{D42A27DB-BD31-4B8C-83A1-F6EECF244321}">
                <p14:modId xmlns:p14="http://schemas.microsoft.com/office/powerpoint/2010/main" val="548233283"/>
              </p:ext>
            </p:extLst>
          </p:nvPr>
        </p:nvGraphicFramePr>
        <p:xfrm>
          <a:off x="4199846" y="685800"/>
          <a:ext cx="3878263" cy="1163637"/>
        </p:xfrm>
        <a:graphic>
          <a:graphicData uri="http://schemas.openxmlformats.org/presentationml/2006/ole">
            <mc:AlternateContent xmlns:mc="http://schemas.openxmlformats.org/markup-compatibility/2006">
              <mc:Choice xmlns:v="urn:schemas-microsoft-com:vml" Requires="v">
                <p:oleObj name="Equation" r:id="rId2" imgW="2540000" imgH="762000" progId="Equation.DSMT4">
                  <p:embed/>
                </p:oleObj>
              </mc:Choice>
              <mc:Fallback>
                <p:oleObj name="Equation" r:id="rId2" imgW="2540000" imgH="762000" progId="Equation.DSMT4">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9846" y="685800"/>
                        <a:ext cx="3878263" cy="1163637"/>
                      </a:xfrm>
                      <a:prstGeom prst="rect">
                        <a:avLst/>
                      </a:prstGeom>
                      <a:solidFill>
                        <a:srgbClr val="FFFF00"/>
                      </a:solidFill>
                      <a:ln>
                        <a:noFill/>
                      </a:ln>
                      <a:effectLst/>
                    </p:spPr>
                  </p:pic>
                </p:oleObj>
              </mc:Fallback>
            </mc:AlternateContent>
          </a:graphicData>
        </a:graphic>
      </p:graphicFrame>
      <p:graphicFrame>
        <p:nvGraphicFramePr>
          <p:cNvPr id="6" name="Object 3"/>
          <p:cNvGraphicFramePr>
            <a:graphicFrameLocks noChangeAspect="1"/>
          </p:cNvGraphicFramePr>
          <p:nvPr>
            <p:extLst>
              <p:ext uri="{D42A27DB-BD31-4B8C-83A1-F6EECF244321}">
                <p14:modId xmlns:p14="http://schemas.microsoft.com/office/powerpoint/2010/main" val="668505330"/>
              </p:ext>
            </p:extLst>
          </p:nvPr>
        </p:nvGraphicFramePr>
        <p:xfrm>
          <a:off x="609600" y="978146"/>
          <a:ext cx="1676400" cy="681038"/>
        </p:xfrm>
        <a:graphic>
          <a:graphicData uri="http://schemas.openxmlformats.org/presentationml/2006/ole">
            <mc:AlternateContent xmlns:mc="http://schemas.openxmlformats.org/markup-compatibility/2006">
              <mc:Choice xmlns:v="urn:schemas-microsoft-com:vml" Requires="v">
                <p:oleObj name="Equation" r:id="rId4" imgW="1155700" imgH="469900" progId="Equation.3">
                  <p:embed/>
                </p:oleObj>
              </mc:Choice>
              <mc:Fallback>
                <p:oleObj name="Equation" r:id="rId4" imgW="11557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78146"/>
                        <a:ext cx="1676400" cy="68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7" name="Object 2"/>
          <p:cNvGraphicFramePr>
            <a:graphicFrameLocks noChangeAspect="1"/>
          </p:cNvGraphicFramePr>
          <p:nvPr>
            <p:extLst>
              <p:ext uri="{D42A27DB-BD31-4B8C-83A1-F6EECF244321}">
                <p14:modId xmlns:p14="http://schemas.microsoft.com/office/powerpoint/2010/main" val="3620863867"/>
              </p:ext>
            </p:extLst>
          </p:nvPr>
        </p:nvGraphicFramePr>
        <p:xfrm>
          <a:off x="2286000" y="1014584"/>
          <a:ext cx="1325563" cy="604838"/>
        </p:xfrm>
        <a:graphic>
          <a:graphicData uri="http://schemas.openxmlformats.org/presentationml/2006/ole">
            <mc:AlternateContent xmlns:mc="http://schemas.openxmlformats.org/markup-compatibility/2006">
              <mc:Choice xmlns:v="urn:schemas-microsoft-com:vml" Requires="v">
                <p:oleObj name="Equation" r:id="rId6" imgW="977900" imgH="457200" progId="Equation.3">
                  <p:embed/>
                </p:oleObj>
              </mc:Choice>
              <mc:Fallback>
                <p:oleObj name="Equation" r:id="rId6" imgW="97790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1014584"/>
                        <a:ext cx="1325563" cy="60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 name="TextBox 7"/>
          <p:cNvSpPr txBox="1"/>
          <p:nvPr/>
        </p:nvSpPr>
        <p:spPr>
          <a:xfrm>
            <a:off x="157843" y="2736752"/>
            <a:ext cx="6362700" cy="369332"/>
          </a:xfrm>
          <a:prstGeom prst="rect">
            <a:avLst/>
          </a:prstGeom>
          <a:solidFill>
            <a:schemeClr val="accent3">
              <a:lumMod val="75000"/>
            </a:schemeClr>
          </a:solidFill>
        </p:spPr>
        <p:txBody>
          <a:bodyPr wrap="square" rtlCol="0">
            <a:spAutoFit/>
          </a:bodyPr>
          <a:lstStyle/>
          <a:p>
            <a:r>
              <a:rPr lang="en-GB" dirty="0">
                <a:solidFill>
                  <a:schemeClr val="bg1"/>
                </a:solidFill>
              </a:rPr>
              <a:t>Example: Beta function between two strong focusing quadrupoles</a:t>
            </a:r>
          </a:p>
        </p:txBody>
      </p:sp>
      <mc:AlternateContent xmlns:mc="http://schemas.openxmlformats.org/markup-compatibility/2006">
        <mc:Choice xmlns:a14="http://schemas.microsoft.com/office/drawing/2010/main" Requires="a14">
          <p:sp>
            <p:nvSpPr>
              <p:cNvPr id="10" name="Rectangle 9"/>
              <p:cNvSpPr/>
              <p:nvPr/>
            </p:nvSpPr>
            <p:spPr>
              <a:xfrm>
                <a:off x="407276" y="2043577"/>
                <a:ext cx="1455655" cy="564193"/>
              </a:xfrm>
              <a:prstGeom prst="rect">
                <a:avLst/>
              </a:prstGeom>
            </p:spPr>
            <p:txBody>
              <a:bodyPr wrap="none">
                <a:spAutoFit/>
              </a:bodyPr>
              <a:lstStyle/>
              <a:p>
                <a14:m>
                  <m:oMath xmlns:m="http://schemas.openxmlformats.org/officeDocument/2006/math">
                    <m:sSub>
                      <m:sSubPr>
                        <m:ctrlPr>
                          <a:rPr lang="en-GB" i="1">
                            <a:solidFill>
                              <a:srgbClr val="7030A0"/>
                            </a:solidFill>
                            <a:latin typeface="Cambria Math" panose="02040503050406030204" pitchFamily="18" charset="0"/>
                          </a:rPr>
                        </m:ctrlPr>
                      </m:sSubPr>
                      <m:e>
                        <m:r>
                          <a:rPr lang="en-GB" i="1" dirty="0">
                            <a:solidFill>
                              <a:srgbClr val="7030A0"/>
                            </a:solidFill>
                            <a:latin typeface="Cambria Math" panose="02040503050406030204" pitchFamily="18" charset="0"/>
                          </a:rPr>
                          <m:t> </m:t>
                        </m:r>
                        <m:r>
                          <a:rPr lang="en-GB" i="1">
                            <a:solidFill>
                              <a:srgbClr val="7030A0"/>
                            </a:solidFill>
                            <a:latin typeface="Cambria Math" panose="02040503050406030204" pitchFamily="18" charset="0"/>
                          </a:rPr>
                          <m:t>𝐴</m:t>
                        </m:r>
                      </m:e>
                      <m:sub>
                        <m:r>
                          <a:rPr lang="en-GB" i="1">
                            <a:solidFill>
                              <a:srgbClr val="7030A0"/>
                            </a:solidFill>
                            <a:latin typeface="Cambria Math" panose="02040503050406030204" pitchFamily="18" charset="0"/>
                          </a:rPr>
                          <m:t>𝑠</m:t>
                        </m:r>
                        <m:r>
                          <a:rPr lang="en-GB" i="1" baseline="-25000">
                            <a:solidFill>
                              <a:srgbClr val="7030A0"/>
                            </a:solidFill>
                            <a:latin typeface="Cambria Math" panose="02040503050406030204" pitchFamily="18" charset="0"/>
                          </a:rPr>
                          <m:t>0</m:t>
                        </m:r>
                      </m:sub>
                    </m:sSub>
                  </m:oMath>
                </a14:m>
                <a:r>
                  <a:rPr lang="en-GB" dirty="0">
                    <a:solidFill>
                      <a:srgbClr val="7030A0"/>
                    </a:solidFill>
                  </a:rPr>
                  <a:t>= </a:t>
                </a:r>
                <a14:m>
                  <m:oMath xmlns:m="http://schemas.openxmlformats.org/officeDocument/2006/math">
                    <m:d>
                      <m:dPr>
                        <m:ctrlPr>
                          <a:rPr lang="en-GB" i="1">
                            <a:solidFill>
                              <a:srgbClr val="7030A0"/>
                            </a:solidFill>
                            <a:latin typeface="Cambria Math" panose="02040503050406030204" pitchFamily="18" charset="0"/>
                          </a:rPr>
                        </m:ctrlPr>
                      </m:dPr>
                      <m:e>
                        <m:m>
                          <m:mPr>
                            <m:mcs>
                              <m:mc>
                                <m:mcPr>
                                  <m:count m:val="2"/>
                                  <m:mcJc m:val="center"/>
                                </m:mcPr>
                              </m:mc>
                            </m:mcs>
                            <m:ctrlPr>
                              <a:rPr lang="en-GB" i="1">
                                <a:solidFill>
                                  <a:srgbClr val="7030A0"/>
                                </a:solidFill>
                                <a:latin typeface="Cambria Math" panose="02040503050406030204" pitchFamily="18" charset="0"/>
                              </a:rPr>
                            </m:ctrlPr>
                          </m:mPr>
                          <m:mr>
                            <m:e>
                              <m:r>
                                <m:rPr>
                                  <m:brk m:alnAt="7"/>
                                </m:rPr>
                                <a:rPr lang="en-GB" i="1">
                                  <a:solidFill>
                                    <a:srgbClr val="7030A0"/>
                                  </a:solidFill>
                                  <a:latin typeface="Cambria Math" panose="02040503050406030204" pitchFamily="18" charset="0"/>
                                  <a:ea typeface="Cambria Math" panose="02040503050406030204" pitchFamily="18" charset="0"/>
                                </a:rPr>
                                <m:t>𝛾</m:t>
                              </m:r>
                            </m:e>
                            <m:e>
                              <m:r>
                                <a:rPr lang="en-GB" i="1">
                                  <a:solidFill>
                                    <a:srgbClr val="7030A0"/>
                                  </a:solidFill>
                                  <a:latin typeface="Cambria Math" panose="02040503050406030204" pitchFamily="18" charset="0"/>
                                  <a:ea typeface="Cambria Math" panose="02040503050406030204" pitchFamily="18" charset="0"/>
                                </a:rPr>
                                <m:t>𝛼</m:t>
                              </m:r>
                            </m:e>
                          </m:mr>
                          <m:mr>
                            <m:e>
                              <m:r>
                                <a:rPr lang="en-GB" i="1">
                                  <a:solidFill>
                                    <a:srgbClr val="7030A0"/>
                                  </a:solidFill>
                                  <a:latin typeface="Cambria Math" panose="02040503050406030204" pitchFamily="18" charset="0"/>
                                  <a:ea typeface="Cambria Math" panose="02040503050406030204" pitchFamily="18" charset="0"/>
                                </a:rPr>
                                <m:t>𝛼</m:t>
                              </m:r>
                            </m:e>
                            <m:e>
                              <m:r>
                                <a:rPr lang="en-GB" i="1">
                                  <a:solidFill>
                                    <a:srgbClr val="7030A0"/>
                                  </a:solidFill>
                                  <a:latin typeface="Cambria Math" panose="02040503050406030204" pitchFamily="18" charset="0"/>
                                  <a:ea typeface="Cambria Math" panose="02040503050406030204" pitchFamily="18" charset="0"/>
                                </a:rPr>
                                <m:t>𝛽</m:t>
                              </m:r>
                            </m:e>
                          </m:mr>
                        </m:m>
                      </m:e>
                    </m:d>
                  </m:oMath>
                </a14:m>
                <a:endParaRPr lang="en-GB" dirty="0">
                  <a:solidFill>
                    <a:srgbClr val="7030A0"/>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407276" y="2043577"/>
                <a:ext cx="1455655" cy="564193"/>
              </a:xfrm>
              <a:prstGeom prst="rect">
                <a:avLst/>
              </a:prstGeom>
              <a:blipFill>
                <a:blip r:embed="rId8"/>
                <a:stretch>
                  <a:fillRect l="-1739" b="-10870"/>
                </a:stretch>
              </a:blipFill>
            </p:spPr>
            <p:txBody>
              <a:bodyPr/>
              <a:lstStyle/>
              <a:p>
                <a:r>
                  <a:rPr lang="en-US">
                    <a:noFill/>
                  </a:rPr>
                  <a:t> </a:t>
                </a:r>
              </a:p>
            </p:txBody>
          </p:sp>
        </mc:Fallback>
      </mc:AlternateContent>
      <p:sp>
        <p:nvSpPr>
          <p:cNvPr id="11" name="TextBox 10"/>
          <p:cNvSpPr txBox="1"/>
          <p:nvPr/>
        </p:nvSpPr>
        <p:spPr>
          <a:xfrm>
            <a:off x="1752600" y="2167505"/>
            <a:ext cx="457200" cy="369332"/>
          </a:xfrm>
          <a:prstGeom prst="rect">
            <a:avLst/>
          </a:prstGeom>
          <a:noFill/>
        </p:spPr>
        <p:txBody>
          <a:bodyPr wrap="square" rtlCol="0">
            <a:spAutoFit/>
          </a:bodyPr>
          <a:lstStyle/>
          <a:p>
            <a:r>
              <a:rPr lang="en-GB" dirty="0">
                <a:solidFill>
                  <a:srgbClr val="7030A0"/>
                </a:solidFill>
                <a:sym typeface="Wingdings" panose="05000000000000000000" pitchFamily="2" charset="2"/>
              </a:rPr>
              <a:t></a:t>
            </a:r>
            <a:endParaRPr lang="en-GB" dirty="0">
              <a:solidFill>
                <a:srgbClr val="7030A0"/>
              </a:solidFill>
            </a:endParaRPr>
          </a:p>
        </p:txBody>
      </p:sp>
      <mc:AlternateContent xmlns:mc="http://schemas.openxmlformats.org/markup-compatibility/2006">
        <mc:Choice xmlns:a14="http://schemas.microsoft.com/office/drawing/2010/main" Requires="a14">
          <p:sp>
            <p:nvSpPr>
              <p:cNvPr id="12" name="TextBox 11"/>
              <p:cNvSpPr txBox="1"/>
              <p:nvPr/>
            </p:nvSpPr>
            <p:spPr>
              <a:xfrm>
                <a:off x="2291255" y="2163377"/>
                <a:ext cx="1391791" cy="276999"/>
              </a:xfrm>
              <a:prstGeom prst="rect">
                <a:avLst/>
              </a:prstGeom>
              <a:noFill/>
            </p:spPr>
            <p:txBody>
              <a:bodyPr wrap="none" lIns="0" tIns="0" rIns="0" bIns="0" rtlCol="0">
                <a:spAutoFit/>
              </a:bodyPr>
              <a:lstStyle/>
              <a:p>
                <a14:m>
                  <m:oMath xmlns:m="http://schemas.openxmlformats.org/officeDocument/2006/math">
                    <m:sSub>
                      <m:sSubPr>
                        <m:ctrlPr>
                          <a:rPr lang="en-GB" i="1" smtClean="0">
                            <a:solidFill>
                              <a:srgbClr val="7030A0"/>
                            </a:solidFill>
                            <a:latin typeface="Cambria Math" panose="02040503050406030204" pitchFamily="18" charset="0"/>
                          </a:rPr>
                        </m:ctrlPr>
                      </m:sSubPr>
                      <m:e>
                        <m:r>
                          <a:rPr lang="en-GB" b="0" i="1" smtClean="0">
                            <a:solidFill>
                              <a:srgbClr val="7030A0"/>
                            </a:solidFill>
                            <a:latin typeface="Cambria Math" panose="02040503050406030204" pitchFamily="18" charset="0"/>
                          </a:rPr>
                          <m:t>𝐴</m:t>
                        </m:r>
                      </m:e>
                      <m:sub>
                        <m:r>
                          <a:rPr lang="en-GB" b="0" i="1" smtClean="0">
                            <a:solidFill>
                              <a:srgbClr val="7030A0"/>
                            </a:solidFill>
                            <a:latin typeface="Cambria Math" panose="02040503050406030204" pitchFamily="18" charset="0"/>
                          </a:rPr>
                          <m:t>𝑠</m:t>
                        </m:r>
                      </m:sub>
                    </m:sSub>
                  </m:oMath>
                </a14:m>
                <a:r>
                  <a:rPr lang="en-GB" dirty="0">
                    <a:solidFill>
                      <a:srgbClr val="7030A0"/>
                    </a:solidFill>
                  </a:rPr>
                  <a:t>= </a:t>
                </a:r>
                <a14:m>
                  <m:oMath xmlns:m="http://schemas.openxmlformats.org/officeDocument/2006/math">
                    <m:sSub>
                      <m:sSubPr>
                        <m:ctrlPr>
                          <a:rPr lang="en-GB" i="1" smtClean="0">
                            <a:solidFill>
                              <a:srgbClr val="7030A0"/>
                            </a:solidFill>
                            <a:latin typeface="Cambria Math" panose="02040503050406030204" pitchFamily="18" charset="0"/>
                          </a:rPr>
                        </m:ctrlPr>
                      </m:sSubPr>
                      <m:e>
                        <m:sSup>
                          <m:sSupPr>
                            <m:ctrlPr>
                              <a:rPr lang="en-GB" i="1">
                                <a:solidFill>
                                  <a:srgbClr val="7030A0"/>
                                </a:solidFill>
                                <a:latin typeface="Cambria Math" panose="02040503050406030204" pitchFamily="18" charset="0"/>
                              </a:rPr>
                            </m:ctrlPr>
                          </m:sSupPr>
                          <m:e>
                            <m:r>
                              <a:rPr lang="en-GB" i="1">
                                <a:solidFill>
                                  <a:srgbClr val="7030A0"/>
                                </a:solidFill>
                                <a:latin typeface="Cambria Math" panose="02040503050406030204" pitchFamily="18" charset="0"/>
                              </a:rPr>
                              <m:t>𝑀</m:t>
                            </m:r>
                          </m:e>
                          <m:sup>
                            <m:r>
                              <a:rPr lang="en-GB" i="1">
                                <a:solidFill>
                                  <a:srgbClr val="7030A0"/>
                                </a:solidFill>
                                <a:latin typeface="Cambria Math" panose="02040503050406030204" pitchFamily="18" charset="0"/>
                              </a:rPr>
                              <m:t>𝑇</m:t>
                            </m:r>
                          </m:sup>
                        </m:sSup>
                        <m:r>
                          <a:rPr lang="en-GB" b="0" i="1" dirty="0" smtClean="0">
                            <a:solidFill>
                              <a:srgbClr val="7030A0"/>
                            </a:solidFill>
                            <a:latin typeface="Cambria Math" panose="02040503050406030204" pitchFamily="18" charset="0"/>
                          </a:rPr>
                          <m:t> </m:t>
                        </m:r>
                        <m:r>
                          <a:rPr lang="en-GB" b="0" i="1" smtClean="0">
                            <a:solidFill>
                              <a:srgbClr val="7030A0"/>
                            </a:solidFill>
                            <a:latin typeface="Cambria Math" panose="02040503050406030204" pitchFamily="18" charset="0"/>
                          </a:rPr>
                          <m:t>𝐴</m:t>
                        </m:r>
                      </m:e>
                      <m:sub>
                        <m:r>
                          <a:rPr lang="en-GB" b="0" i="1" smtClean="0">
                            <a:solidFill>
                              <a:srgbClr val="7030A0"/>
                            </a:solidFill>
                            <a:latin typeface="Cambria Math" panose="02040503050406030204" pitchFamily="18" charset="0"/>
                          </a:rPr>
                          <m:t>𝑠</m:t>
                        </m:r>
                        <m:r>
                          <a:rPr lang="en-GB" b="0" i="1" baseline="-25000" smtClean="0">
                            <a:solidFill>
                              <a:srgbClr val="7030A0"/>
                            </a:solidFill>
                            <a:latin typeface="Cambria Math" panose="02040503050406030204" pitchFamily="18" charset="0"/>
                          </a:rPr>
                          <m:t>0</m:t>
                        </m:r>
                      </m:sub>
                    </m:sSub>
                  </m:oMath>
                </a14:m>
                <a:r>
                  <a:rPr lang="en-GB" dirty="0">
                    <a:solidFill>
                      <a:srgbClr val="7030A0"/>
                    </a:solidFill>
                  </a:rPr>
                  <a:t> </a:t>
                </a:r>
                <a14:m>
                  <m:oMath xmlns:m="http://schemas.openxmlformats.org/officeDocument/2006/math">
                    <m:r>
                      <a:rPr lang="en-GB" i="1" smtClean="0">
                        <a:solidFill>
                          <a:srgbClr val="7030A0"/>
                        </a:solidFill>
                        <a:latin typeface="Cambria Math" panose="02040503050406030204" pitchFamily="18" charset="0"/>
                      </a:rPr>
                      <m:t> </m:t>
                    </m:r>
                    <m:r>
                      <a:rPr lang="en-GB" b="0" i="1" smtClean="0">
                        <a:solidFill>
                          <a:srgbClr val="7030A0"/>
                        </a:solidFill>
                        <a:latin typeface="Cambria Math" panose="02040503050406030204" pitchFamily="18" charset="0"/>
                      </a:rPr>
                      <m:t>𝑀</m:t>
                    </m:r>
                  </m:oMath>
                </a14:m>
                <a:endParaRPr lang="en-GB" dirty="0">
                  <a:solidFill>
                    <a:srgbClr val="7030A0"/>
                  </a:solidFill>
                </a:endParaRPr>
              </a:p>
            </p:txBody>
          </p:sp>
        </mc:Choice>
        <mc:Fallback>
          <p:sp>
            <p:nvSpPr>
              <p:cNvPr id="12" name="TextBox 11"/>
              <p:cNvSpPr txBox="1">
                <a:spLocks noRot="1" noChangeAspect="1" noMove="1" noResize="1" noEditPoints="1" noAdjustHandles="1" noChangeArrowheads="1" noChangeShapeType="1" noTextEdit="1"/>
              </p:cNvSpPr>
              <p:nvPr/>
            </p:nvSpPr>
            <p:spPr>
              <a:xfrm>
                <a:off x="2291255" y="2163377"/>
                <a:ext cx="1391791" cy="276999"/>
              </a:xfrm>
              <a:prstGeom prst="rect">
                <a:avLst/>
              </a:prstGeom>
              <a:blipFill>
                <a:blip r:embed="rId9"/>
                <a:stretch>
                  <a:fillRect l="-5455" t="-27273" r="-8182" b="-54545"/>
                </a:stretch>
              </a:blipFill>
            </p:spPr>
            <p:txBody>
              <a:bodyPr/>
              <a:lstStyle/>
              <a:p>
                <a:r>
                  <a:rPr lang="en-US">
                    <a:noFill/>
                  </a:rPr>
                  <a:t> </a:t>
                </a:r>
              </a:p>
            </p:txBody>
          </p:sp>
        </mc:Fallback>
      </mc:AlternateContent>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1118" y="3195375"/>
            <a:ext cx="3652904" cy="1524440"/>
          </a:xfrm>
          <a:prstGeom prst="rect">
            <a:avLst/>
          </a:prstGeom>
        </p:spPr>
      </p:pic>
      <mc:AlternateContent xmlns:mc="http://schemas.openxmlformats.org/markup-compatibility/2006">
        <mc:Choice xmlns:a14="http://schemas.microsoft.com/office/drawing/2010/main" Requires="a14">
          <p:sp>
            <p:nvSpPr>
              <p:cNvPr id="15" name="TextBox 14"/>
              <p:cNvSpPr txBox="1"/>
              <p:nvPr/>
            </p:nvSpPr>
            <p:spPr>
              <a:xfrm>
                <a:off x="1862931" y="3503609"/>
                <a:ext cx="766557"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GB" i="1" smtClean="0">
                              <a:latin typeface="Cambria Math" panose="02040503050406030204" pitchFamily="18" charset="0"/>
                            </a:rPr>
                          </m:ctrlPr>
                        </m:dPr>
                        <m:e>
                          <m:m>
                            <m:mPr>
                              <m:mcs>
                                <m:mc>
                                  <m:mcPr>
                                    <m:count m:val="2"/>
                                    <m:mcJc m:val="center"/>
                                  </m:mcPr>
                                </m:mc>
                              </m:mcs>
                              <m:ctrlPr>
                                <a:rPr lang="en-GB" i="1" smtClean="0">
                                  <a:latin typeface="Cambria Math" panose="02040503050406030204" pitchFamily="18" charset="0"/>
                                </a:rPr>
                              </m:ctrlPr>
                            </m:mPr>
                            <m:mr>
                              <m:e>
                                <m:r>
                                  <m:rPr>
                                    <m:brk m:alnAt="7"/>
                                  </m:rPr>
                                  <a:rPr lang="en-GB" b="0" i="1" smtClean="0">
                                    <a:latin typeface="Cambria Math" panose="02040503050406030204" pitchFamily="18" charset="0"/>
                                  </a:rPr>
                                  <m:t>1</m:t>
                                </m:r>
                              </m:e>
                              <m:e>
                                <m:r>
                                  <a:rPr lang="en-GB" b="0" i="1" smtClean="0">
                                    <a:latin typeface="Cambria Math" panose="02040503050406030204" pitchFamily="18" charset="0"/>
                                  </a:rPr>
                                  <m:t>𝑠</m:t>
                                </m:r>
                              </m:e>
                            </m:mr>
                            <m:mr>
                              <m:e>
                                <m:r>
                                  <a:rPr lang="en-GB" b="0" i="1" smtClean="0">
                                    <a:latin typeface="Cambria Math" panose="02040503050406030204" pitchFamily="18" charset="0"/>
                                  </a:rPr>
                                  <m:t>0</m:t>
                                </m:r>
                              </m:e>
                              <m:e>
                                <m:r>
                                  <a:rPr lang="en-GB" b="0" i="1" smtClean="0">
                                    <a:latin typeface="Cambria Math" panose="02040503050406030204" pitchFamily="18" charset="0"/>
                                  </a:rPr>
                                  <m:t>1</m:t>
                                </m:r>
                              </m:e>
                            </m:mr>
                          </m:m>
                        </m:e>
                      </m:d>
                    </m:oMath>
                  </m:oMathPara>
                </a14:m>
                <a:endParaRPr lang="en-GB" dirty="0"/>
              </a:p>
            </p:txBody>
          </p:sp>
        </mc:Choice>
        <mc:Fallback>
          <p:sp>
            <p:nvSpPr>
              <p:cNvPr id="15" name="TextBox 14"/>
              <p:cNvSpPr txBox="1">
                <a:spLocks noRot="1" noChangeAspect="1" noMove="1" noResize="1" noEditPoints="1" noAdjustHandles="1" noChangeArrowheads="1" noChangeShapeType="1" noTextEdit="1"/>
              </p:cNvSpPr>
              <p:nvPr/>
            </p:nvSpPr>
            <p:spPr>
              <a:xfrm>
                <a:off x="1862931" y="3503609"/>
                <a:ext cx="766557" cy="461921"/>
              </a:xfrm>
              <a:prstGeom prst="rect">
                <a:avLst/>
              </a:prstGeom>
              <a:blipFill>
                <a:blip r:embed="rId11"/>
                <a:stretch>
                  <a:fillRect t="-2703" b="-16216"/>
                </a:stretch>
              </a:blipFill>
            </p:spPr>
            <p:txBody>
              <a:bodyPr/>
              <a:lstStyle/>
              <a:p>
                <a:r>
                  <a:rPr lang="en-US">
                    <a:noFill/>
                  </a:rPr>
                  <a:t> </a:t>
                </a:r>
              </a:p>
            </p:txBody>
          </p:sp>
        </mc:Fallback>
      </mc:AlternateContent>
      <p:sp>
        <p:nvSpPr>
          <p:cNvPr id="16" name="TextBox 15"/>
          <p:cNvSpPr txBox="1"/>
          <p:nvPr/>
        </p:nvSpPr>
        <p:spPr>
          <a:xfrm>
            <a:off x="1015535" y="3574707"/>
            <a:ext cx="1066800" cy="369332"/>
          </a:xfrm>
          <a:prstGeom prst="rect">
            <a:avLst/>
          </a:prstGeom>
          <a:noFill/>
        </p:spPr>
        <p:txBody>
          <a:bodyPr wrap="square" rtlCol="0">
            <a:spAutoFit/>
          </a:bodyPr>
          <a:lstStyle/>
          <a:p>
            <a:r>
              <a:rPr lang="en-GB" sz="1200" dirty="0"/>
              <a:t>Drift</a:t>
            </a:r>
            <a:r>
              <a:rPr lang="en-GB" dirty="0"/>
              <a:t> M =</a:t>
            </a:r>
          </a:p>
        </p:txBody>
      </p:sp>
      <mc:AlternateContent xmlns:mc="http://schemas.openxmlformats.org/markup-compatibility/2006">
        <mc:Choice xmlns:a14="http://schemas.microsoft.com/office/drawing/2010/main" Requires="a14">
          <p:sp>
            <p:nvSpPr>
              <p:cNvPr id="17" name="TextBox 16"/>
              <p:cNvSpPr txBox="1"/>
              <p:nvPr/>
            </p:nvSpPr>
            <p:spPr>
              <a:xfrm>
                <a:off x="1492592" y="4859743"/>
                <a:ext cx="2241208" cy="369332"/>
              </a:xfrm>
              <a:prstGeom prst="rect">
                <a:avLst/>
              </a:prstGeom>
              <a:noFill/>
              <a:ln>
                <a:solidFill>
                  <a:srgbClr val="7030A0"/>
                </a:solidFill>
              </a:ln>
            </p:spPr>
            <p:txBody>
              <a:bodyPr wrap="square" rtlCol="0">
                <a:spAutoFit/>
              </a:bodyPr>
              <a:lstStyle/>
              <a:p>
                <a:r>
                  <a:rPr lang="en-GB" sz="1200" dirty="0"/>
                  <a:t>Starting from waist       </a:t>
                </a:r>
                <a14:m>
                  <m:oMath xmlns:m="http://schemas.openxmlformats.org/officeDocument/2006/math">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=0</m:t>
                    </m:r>
                  </m:oMath>
                </a14:m>
                <a:endParaRPr lang="en-GB" dirty="0"/>
              </a:p>
            </p:txBody>
          </p:sp>
        </mc:Choice>
        <mc:Fallback>
          <p:sp>
            <p:nvSpPr>
              <p:cNvPr id="17" name="TextBox 16"/>
              <p:cNvSpPr txBox="1">
                <a:spLocks noRot="1" noChangeAspect="1" noMove="1" noResize="1" noEditPoints="1" noAdjustHandles="1" noChangeArrowheads="1" noChangeShapeType="1" noTextEdit="1"/>
              </p:cNvSpPr>
              <p:nvPr/>
            </p:nvSpPr>
            <p:spPr>
              <a:xfrm>
                <a:off x="1492592" y="4859743"/>
                <a:ext cx="2241208" cy="369332"/>
              </a:xfrm>
              <a:prstGeom prst="rect">
                <a:avLst/>
              </a:prstGeom>
              <a:blipFill>
                <a:blip r:embed="rId12"/>
                <a:stretch>
                  <a:fillRect b="-61290"/>
                </a:stretch>
              </a:blipFill>
              <a:ln>
                <a:solidFill>
                  <a:srgbClr val="7030A0"/>
                </a:solidFill>
              </a:ln>
            </p:spPr>
            <p:txBody>
              <a:bodyPr/>
              <a:lstStyle/>
              <a:p>
                <a:r>
                  <a:rPr lang="en-US">
                    <a:noFill/>
                  </a:rPr>
                  <a:t> </a:t>
                </a:r>
              </a:p>
            </p:txBody>
          </p:sp>
        </mc:Fallback>
      </mc:AlternateContent>
      <p:sp>
        <p:nvSpPr>
          <p:cNvPr id="9" name="TextBox 8"/>
          <p:cNvSpPr txBox="1"/>
          <p:nvPr/>
        </p:nvSpPr>
        <p:spPr>
          <a:xfrm>
            <a:off x="1033578" y="1730117"/>
            <a:ext cx="3429000" cy="307777"/>
          </a:xfrm>
          <a:prstGeom prst="rect">
            <a:avLst/>
          </a:prstGeom>
          <a:noFill/>
        </p:spPr>
        <p:txBody>
          <a:bodyPr wrap="square" rtlCol="0">
            <a:spAutoFit/>
          </a:bodyPr>
          <a:lstStyle/>
          <a:p>
            <a:r>
              <a:rPr lang="en-GB" sz="1400" dirty="0">
                <a:solidFill>
                  <a:srgbClr val="7030A0"/>
                </a:solidFill>
              </a:rPr>
              <a:t>And in Matrix-Annotation:</a:t>
            </a:r>
          </a:p>
        </p:txBody>
      </p:sp>
      <mc:AlternateContent xmlns:mc="http://schemas.openxmlformats.org/markup-compatibility/2006">
        <mc:Choice xmlns:a14="http://schemas.microsoft.com/office/drawing/2010/main" Requires="a14">
          <p:sp>
            <p:nvSpPr>
              <p:cNvPr id="14" name="Rectangle 13"/>
              <p:cNvSpPr/>
              <p:nvPr/>
            </p:nvSpPr>
            <p:spPr>
              <a:xfrm>
                <a:off x="1253372" y="4001808"/>
                <a:ext cx="4174733" cy="714683"/>
              </a:xfrm>
              <a:prstGeom prst="rect">
                <a:avLst/>
              </a:prstGeom>
            </p:spPr>
            <p:txBody>
              <a:bodyPr wrap="none">
                <a:spAutoFit/>
              </a:bodyPr>
              <a:lstStyle/>
              <a:p>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dirty="0">
                            <a:solidFill>
                              <a:schemeClr val="tx1"/>
                            </a:solidFill>
                            <a:latin typeface="Cambria Math" panose="02040503050406030204" pitchFamily="18" charset="0"/>
                          </a:rPr>
                          <m:t> </m:t>
                        </m:r>
                        <m:r>
                          <a:rPr lang="en-GB" i="1">
                            <a:solidFill>
                              <a:schemeClr val="tx1"/>
                            </a:solidFill>
                            <a:latin typeface="Cambria Math" panose="02040503050406030204" pitchFamily="18" charset="0"/>
                          </a:rPr>
                          <m:t>𝐴</m:t>
                        </m:r>
                      </m:e>
                      <m:sub>
                        <m:r>
                          <a:rPr lang="en-GB" i="1">
                            <a:solidFill>
                              <a:schemeClr val="tx1"/>
                            </a:solidFill>
                            <a:latin typeface="Cambria Math" panose="02040503050406030204" pitchFamily="18" charset="0"/>
                          </a:rPr>
                          <m:t>𝑠</m:t>
                        </m:r>
                        <m:r>
                          <a:rPr lang="en-GB" i="1" baseline="-25000">
                            <a:solidFill>
                              <a:schemeClr val="tx1"/>
                            </a:solidFill>
                            <a:latin typeface="Cambria Math" panose="02040503050406030204" pitchFamily="18" charset="0"/>
                          </a:rPr>
                          <m:t>0</m:t>
                        </m:r>
                      </m:sub>
                    </m:sSub>
                  </m:oMath>
                </a14:m>
                <a:r>
                  <a:rPr lang="en-GB" dirty="0">
                    <a:solidFill>
                      <a:schemeClr val="tx1"/>
                    </a:solidFill>
                  </a:rPr>
                  <a:t>=</a:t>
                </a:r>
                <a14:m>
                  <m:oMath xmlns:m="http://schemas.openxmlformats.org/officeDocument/2006/math">
                    <m:d>
                      <m:dPr>
                        <m:ctrlPr>
                          <a:rPr lang="en-GB" i="1">
                            <a:solidFill>
                              <a:schemeClr val="tx1"/>
                            </a:solidFill>
                            <a:latin typeface="Cambria Math" panose="02040503050406030204" pitchFamily="18" charset="0"/>
                          </a:rPr>
                        </m:ctrlPr>
                      </m:dPr>
                      <m:e>
                        <m:m>
                          <m:mPr>
                            <m:mcs>
                              <m:mc>
                                <m:mcPr>
                                  <m:count m:val="2"/>
                                  <m:mcJc m:val="center"/>
                                </m:mcPr>
                              </m:mc>
                            </m:mcs>
                            <m:ctrlPr>
                              <a:rPr lang="en-GB" i="1">
                                <a:solidFill>
                                  <a:schemeClr val="tx1"/>
                                </a:solidFill>
                                <a:latin typeface="Cambria Math" panose="02040503050406030204" pitchFamily="18" charset="0"/>
                              </a:rPr>
                            </m:ctrlPr>
                          </m:mPr>
                          <m:mr>
                            <m:e>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𝛾</m:t>
                                  </m:r>
                                </m:e>
                                <m:sub>
                                  <m:r>
                                    <a:rPr lang="en-GB" b="0" i="1" smtClean="0">
                                      <a:solidFill>
                                        <a:schemeClr val="tx1"/>
                                      </a:solidFill>
                                      <a:latin typeface="Cambria Math" panose="02040503050406030204" pitchFamily="18" charset="0"/>
                                      <a:ea typeface="Cambria Math" panose="02040503050406030204" pitchFamily="18" charset="0"/>
                                    </a:rPr>
                                    <m:t>0</m:t>
                                  </m:r>
                                </m:sub>
                              </m:sSub>
                            </m:e>
                            <m:e>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𝛼</m:t>
                                  </m:r>
                                </m:e>
                                <m:sub>
                                  <m:r>
                                    <a:rPr lang="en-GB" b="0" i="1" smtClean="0">
                                      <a:solidFill>
                                        <a:schemeClr val="tx1"/>
                                      </a:solidFill>
                                      <a:latin typeface="Cambria Math" panose="02040503050406030204" pitchFamily="18" charset="0"/>
                                      <a:ea typeface="Cambria Math" panose="02040503050406030204" pitchFamily="18" charset="0"/>
                                    </a:rPr>
                                    <m:t>0</m:t>
                                  </m:r>
                                </m:sub>
                              </m:sSub>
                            </m:e>
                          </m:mr>
                          <m:mr>
                            <m:e>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𝛼</m:t>
                                  </m:r>
                                </m:e>
                                <m:sub>
                                  <m:r>
                                    <a:rPr lang="en-GB" b="0" i="1" smtClean="0">
                                      <a:solidFill>
                                        <a:schemeClr val="tx1"/>
                                      </a:solidFill>
                                      <a:latin typeface="Cambria Math" panose="02040503050406030204" pitchFamily="18" charset="0"/>
                                      <a:ea typeface="Cambria Math" panose="02040503050406030204" pitchFamily="18" charset="0"/>
                                    </a:rPr>
                                    <m:t>0</m:t>
                                  </m:r>
                                </m:sub>
                              </m:sSub>
                            </m:e>
                            <m:e>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𝛽</m:t>
                                  </m:r>
                                </m:e>
                                <m:sub>
                                  <m:r>
                                    <a:rPr lang="en-GB" b="0" i="1" smtClean="0">
                                      <a:solidFill>
                                        <a:schemeClr val="tx1"/>
                                      </a:solidFill>
                                      <a:latin typeface="Cambria Math" panose="02040503050406030204" pitchFamily="18" charset="0"/>
                                      <a:ea typeface="Cambria Math" panose="02040503050406030204" pitchFamily="18" charset="0"/>
                                    </a:rPr>
                                    <m:t>0</m:t>
                                  </m:r>
                                </m:sub>
                              </m:sSub>
                            </m:e>
                          </m:mr>
                        </m:m>
                      </m:e>
                    </m:d>
                  </m:oMath>
                </a14:m>
                <a:r>
                  <a:rPr lang="en-GB" dirty="0">
                    <a:solidFill>
                      <a:schemeClr val="tx1"/>
                    </a:solidFill>
                  </a:rPr>
                  <a:t> = </a:t>
                </a:r>
                <a14:m>
                  <m:oMath xmlns:m="http://schemas.openxmlformats.org/officeDocument/2006/math">
                    <m:d>
                      <m:dPr>
                        <m:ctrlPr>
                          <a:rPr lang="en-GB" i="1">
                            <a:solidFill>
                              <a:schemeClr val="tx1"/>
                            </a:solidFill>
                            <a:latin typeface="Cambria Math" panose="02040503050406030204" pitchFamily="18" charset="0"/>
                          </a:rPr>
                        </m:ctrlPr>
                      </m:dPr>
                      <m:e>
                        <m:m>
                          <m:mPr>
                            <m:mcs>
                              <m:mc>
                                <m:mcPr>
                                  <m:count m:val="2"/>
                                  <m:mcJc m:val="center"/>
                                </m:mcPr>
                              </m:mc>
                            </m:mcs>
                            <m:ctrlPr>
                              <a:rPr lang="en-GB" i="1">
                                <a:solidFill>
                                  <a:schemeClr val="tx1"/>
                                </a:solidFill>
                                <a:latin typeface="Cambria Math" panose="02040503050406030204" pitchFamily="18" charset="0"/>
                              </a:rPr>
                            </m:ctrlPr>
                          </m:mPr>
                          <m:mr>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𝛾</m:t>
                                  </m:r>
                                </m:e>
                                <m:sub>
                                  <m:r>
                                    <a:rPr lang="en-GB" i="1">
                                      <a:solidFill>
                                        <a:schemeClr val="tx1"/>
                                      </a:solidFill>
                                      <a:latin typeface="Cambria Math" panose="02040503050406030204" pitchFamily="18" charset="0"/>
                                      <a:ea typeface="Cambria Math" panose="02040503050406030204" pitchFamily="18" charset="0"/>
                                    </a:rPr>
                                    <m:t>0</m:t>
                                  </m:r>
                                </m:sub>
                              </m:sSub>
                            </m:e>
                            <m:e>
                              <m:r>
                                <a:rPr lang="en-GB" b="0" i="1" smtClean="0">
                                  <a:solidFill>
                                    <a:schemeClr val="tx1"/>
                                  </a:solidFill>
                                  <a:latin typeface="Cambria Math" panose="02040503050406030204" pitchFamily="18" charset="0"/>
                                  <a:ea typeface="Cambria Math" panose="02040503050406030204" pitchFamily="18" charset="0"/>
                                </a:rPr>
                                <m:t>0</m:t>
                              </m:r>
                            </m:e>
                          </m:mr>
                          <m:mr>
                            <m:e>
                              <m:r>
                                <a:rPr lang="en-GB" b="0" i="1" smtClean="0">
                                  <a:solidFill>
                                    <a:schemeClr val="tx1"/>
                                  </a:solidFill>
                                  <a:latin typeface="Cambria Math" panose="02040503050406030204" pitchFamily="18" charset="0"/>
                                  <a:ea typeface="Cambria Math" panose="02040503050406030204" pitchFamily="18" charset="0"/>
                                </a:rPr>
                                <m:t>0</m:t>
                              </m:r>
                            </m:e>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𝛽</m:t>
                                  </m:r>
                                </m:e>
                                <m:sub>
                                  <m:r>
                                    <a:rPr lang="en-GB" i="1">
                                      <a:solidFill>
                                        <a:schemeClr val="tx1"/>
                                      </a:solidFill>
                                      <a:latin typeface="Cambria Math" panose="02040503050406030204" pitchFamily="18" charset="0"/>
                                      <a:ea typeface="Cambria Math" panose="02040503050406030204" pitchFamily="18" charset="0"/>
                                    </a:rPr>
                                    <m:t>0</m:t>
                                  </m:r>
                                </m:sub>
                              </m:sSub>
                            </m:e>
                          </m:mr>
                        </m:m>
                      </m:e>
                    </m:d>
                  </m:oMath>
                </a14:m>
                <a:r>
                  <a:rPr lang="en-GB" dirty="0">
                    <a:solidFill>
                      <a:schemeClr val="tx1"/>
                    </a:solidFill>
                  </a:rPr>
                  <a:t> =</a:t>
                </a:r>
                <a14:m>
                  <m:oMath xmlns:m="http://schemas.openxmlformats.org/officeDocument/2006/math">
                    <m:d>
                      <m:dPr>
                        <m:ctrlPr>
                          <a:rPr lang="en-GB" i="1">
                            <a:solidFill>
                              <a:schemeClr val="tx1"/>
                            </a:solidFill>
                            <a:latin typeface="Cambria Math" panose="02040503050406030204" pitchFamily="18" charset="0"/>
                          </a:rPr>
                        </m:ctrlPr>
                      </m:dPr>
                      <m:e>
                        <m:m>
                          <m:mPr>
                            <m:mcs>
                              <m:mc>
                                <m:mcPr>
                                  <m:count m:val="2"/>
                                  <m:mcJc m:val="center"/>
                                </m:mcPr>
                              </m:mc>
                            </m:mcs>
                            <m:ctrlPr>
                              <a:rPr lang="en-GB" i="1">
                                <a:solidFill>
                                  <a:schemeClr val="tx1"/>
                                </a:solidFill>
                                <a:latin typeface="Cambria Math" panose="02040503050406030204" pitchFamily="18" charset="0"/>
                              </a:rPr>
                            </m:ctrlPr>
                          </m:mPr>
                          <m:mr>
                            <m:e>
                              <m:f>
                                <m:fPr>
                                  <m:type m:val="skw"/>
                                  <m:ctrlPr>
                                    <a:rPr lang="en-GB" i="1" smtClean="0">
                                      <a:solidFill>
                                        <a:schemeClr val="tx1"/>
                                      </a:solidFill>
                                      <a:latin typeface="Cambria Math" panose="02040503050406030204" pitchFamily="18" charset="0"/>
                                    </a:rPr>
                                  </m:ctrlPr>
                                </m:fPr>
                                <m:num>
                                  <m:r>
                                    <a:rPr lang="en-GB" b="0" i="1" smtClean="0">
                                      <a:solidFill>
                                        <a:schemeClr val="tx1"/>
                                      </a:solidFill>
                                      <a:latin typeface="Cambria Math" panose="02040503050406030204" pitchFamily="18" charset="0"/>
                                    </a:rPr>
                                    <m:t>1</m:t>
                                  </m:r>
                                </m:num>
                                <m:den>
                                  <m:sSub>
                                    <m:sSubPr>
                                      <m:ctrlPr>
                                        <a:rPr lang="en-GB" i="1" smtClean="0">
                                          <a:solidFill>
                                            <a:schemeClr val="tx1"/>
                                          </a:solidFill>
                                          <a:latin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𝛽</m:t>
                                      </m:r>
                                    </m:e>
                                    <m:sub>
                                      <m:r>
                                        <a:rPr lang="en-GB" b="0" i="1" smtClean="0">
                                          <a:solidFill>
                                            <a:schemeClr val="tx1"/>
                                          </a:solidFill>
                                          <a:latin typeface="Cambria Math" panose="02040503050406030204" pitchFamily="18" charset="0"/>
                                        </a:rPr>
                                        <m:t>0</m:t>
                                      </m:r>
                                    </m:sub>
                                  </m:sSub>
                                </m:den>
                              </m:f>
                            </m:e>
                            <m:e>
                              <m:r>
                                <a:rPr lang="en-GB" b="0" i="1" smtClean="0">
                                  <a:solidFill>
                                    <a:schemeClr val="tx1"/>
                                  </a:solidFill>
                                  <a:latin typeface="Cambria Math" panose="02040503050406030204" pitchFamily="18" charset="0"/>
                                  <a:ea typeface="Cambria Math" panose="02040503050406030204" pitchFamily="18" charset="0"/>
                                </a:rPr>
                                <m:t>0</m:t>
                              </m:r>
                            </m:e>
                          </m:mr>
                          <m:mr>
                            <m:e>
                              <m:r>
                                <a:rPr lang="en-GB" b="0" i="1" smtClean="0">
                                  <a:solidFill>
                                    <a:schemeClr val="tx1"/>
                                  </a:solidFill>
                                  <a:latin typeface="Cambria Math" panose="02040503050406030204" pitchFamily="18" charset="0"/>
                                  <a:ea typeface="Cambria Math" panose="02040503050406030204" pitchFamily="18" charset="0"/>
                                </a:rPr>
                                <m:t>0</m:t>
                              </m:r>
                            </m:e>
                            <m:e>
                              <m:sSub>
                                <m:sSubPr>
                                  <m:ctrlPr>
                                    <a:rPr lang="en-GB" i="1">
                                      <a:solidFill>
                                        <a:schemeClr val="tx1"/>
                                      </a:solidFill>
                                      <a:latin typeface="Cambria Math" panose="02040503050406030204" pitchFamily="18" charset="0"/>
                                      <a:ea typeface="Cambria Math" panose="02040503050406030204" pitchFamily="18" charset="0"/>
                                    </a:rPr>
                                  </m:ctrlPr>
                                </m:sSubPr>
                                <m:e>
                                  <m:r>
                                    <a:rPr lang="en-GB" i="1" smtClean="0">
                                      <a:solidFill>
                                        <a:schemeClr val="tx1"/>
                                      </a:solidFill>
                                      <a:latin typeface="Cambria Math" panose="02040503050406030204" pitchFamily="18" charset="0"/>
                                      <a:ea typeface="Cambria Math" panose="02040503050406030204" pitchFamily="18" charset="0"/>
                                    </a:rPr>
                                    <m:t>𝛽</m:t>
                                  </m:r>
                                </m:e>
                                <m:sub>
                                  <m:r>
                                    <a:rPr lang="en-GB" i="1">
                                      <a:solidFill>
                                        <a:schemeClr val="tx1"/>
                                      </a:solidFill>
                                      <a:latin typeface="Cambria Math" panose="02040503050406030204" pitchFamily="18" charset="0"/>
                                      <a:ea typeface="Cambria Math" panose="02040503050406030204" pitchFamily="18" charset="0"/>
                                    </a:rPr>
                                    <m:t>0</m:t>
                                  </m:r>
                                </m:sub>
                              </m:sSub>
                            </m:e>
                          </m:mr>
                        </m:m>
                      </m:e>
                    </m:d>
                  </m:oMath>
                </a14:m>
                <a:r>
                  <a:rPr lang="en-GB" dirty="0">
                    <a:solidFill>
                      <a:schemeClr val="tx1"/>
                    </a:solidFill>
                  </a:rPr>
                  <a:t> </a:t>
                </a:r>
              </a:p>
            </p:txBody>
          </p:sp>
        </mc:Choice>
        <mc:Fallback>
          <p:sp>
            <p:nvSpPr>
              <p:cNvPr id="14" name="Rectangle 13"/>
              <p:cNvSpPr>
                <a:spLocks noRot="1" noChangeAspect="1" noMove="1" noResize="1" noEditPoints="1" noAdjustHandles="1" noChangeArrowheads="1" noChangeShapeType="1" noTextEdit="1"/>
              </p:cNvSpPr>
              <p:nvPr/>
            </p:nvSpPr>
            <p:spPr>
              <a:xfrm>
                <a:off x="1253372" y="4001808"/>
                <a:ext cx="4174733" cy="714683"/>
              </a:xfrm>
              <a:prstGeom prst="rect">
                <a:avLst/>
              </a:prstGeom>
              <a:blipFill>
                <a:blip r:embed="rId13"/>
                <a:stretch>
                  <a:fillRect l="-606" t="-70690" b="-724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4038600" y="4859743"/>
                <a:ext cx="2209800" cy="369332"/>
              </a:xfrm>
              <a:prstGeom prst="rect">
                <a:avLst/>
              </a:prstGeom>
              <a:noFill/>
              <a:ln>
                <a:solidFill>
                  <a:srgbClr val="7030A0"/>
                </a:solidFill>
              </a:ln>
            </p:spPr>
            <p:txBody>
              <a:bodyPr wrap="square" rtlCol="0">
                <a:spAutoFit/>
              </a:bodyPr>
              <a:lstStyle/>
              <a:p>
                <a:r>
                  <a:rPr lang="en-GB" dirty="0"/>
                  <a:t>Using: </a:t>
                </a:r>
                <a14:m>
                  <m:oMath xmlns:m="http://schemas.openxmlformats.org/officeDocument/2006/math">
                    <m:r>
                      <a:rPr lang="en-GB" i="1">
                        <a:latin typeface="Cambria Math" panose="02040503050406030204" pitchFamily="18" charset="0"/>
                        <a:ea typeface="Cambria Math" panose="02040503050406030204" pitchFamily="18" charset="0"/>
                        <a:sym typeface="Wingdings" panose="05000000000000000000" pitchFamily="2" charset="2"/>
                      </a:rPr>
                      <m:t>𝛽𝛾</m:t>
                    </m:r>
                    <m:r>
                      <a:rPr lang="en-GB" i="1">
                        <a:latin typeface="Cambria Math" panose="02040503050406030204" pitchFamily="18" charset="0"/>
                        <a:ea typeface="Cambria Math" panose="02040503050406030204" pitchFamily="18" charset="0"/>
                        <a:sym typeface="Wingdings" panose="05000000000000000000" pitchFamily="2" charset="2"/>
                      </a:rPr>
                      <m:t> − </m:t>
                    </m:r>
                    <m:sSup>
                      <m:sSupPr>
                        <m:ctrlPr>
                          <a:rPr lang="en-GB" i="1">
                            <a:latin typeface="Cambria Math" panose="02040503050406030204" pitchFamily="18" charset="0"/>
                            <a:ea typeface="Cambria Math" panose="02040503050406030204" pitchFamily="18" charset="0"/>
                            <a:sym typeface="Wingdings" panose="05000000000000000000" pitchFamily="2" charset="2"/>
                          </a:rPr>
                        </m:ctrlPr>
                      </m:sSupPr>
                      <m:e>
                        <m:r>
                          <a:rPr lang="en-GB" i="1">
                            <a:latin typeface="Cambria Math" panose="02040503050406030204" pitchFamily="18" charset="0"/>
                            <a:ea typeface="Cambria Math" panose="02040503050406030204" pitchFamily="18" charset="0"/>
                            <a:sym typeface="Wingdings" panose="05000000000000000000" pitchFamily="2" charset="2"/>
                          </a:rPr>
                          <m:t>𝛼</m:t>
                        </m:r>
                      </m:e>
                      <m:sup>
                        <m:r>
                          <a:rPr lang="en-GB" i="1">
                            <a:latin typeface="Cambria Math" panose="02040503050406030204" pitchFamily="18" charset="0"/>
                            <a:ea typeface="Cambria Math" panose="02040503050406030204" pitchFamily="18" charset="0"/>
                            <a:sym typeface="Wingdings" panose="05000000000000000000" pitchFamily="2" charset="2"/>
                          </a:rPr>
                          <m:t>2</m:t>
                        </m:r>
                      </m:sup>
                    </m:sSup>
                  </m:oMath>
                </a14:m>
                <a:r>
                  <a:rPr lang="en-GB" dirty="0"/>
                  <a:t> = 1</a:t>
                </a:r>
              </a:p>
            </p:txBody>
          </p:sp>
        </mc:Choice>
        <mc:Fallback>
          <p:sp>
            <p:nvSpPr>
              <p:cNvPr id="20" name="TextBox 19"/>
              <p:cNvSpPr txBox="1">
                <a:spLocks noRot="1" noChangeAspect="1" noMove="1" noResize="1" noEditPoints="1" noAdjustHandles="1" noChangeArrowheads="1" noChangeShapeType="1" noTextEdit="1"/>
              </p:cNvSpPr>
              <p:nvPr/>
            </p:nvSpPr>
            <p:spPr>
              <a:xfrm>
                <a:off x="4038600" y="4859743"/>
                <a:ext cx="2209800" cy="369332"/>
              </a:xfrm>
              <a:prstGeom prst="rect">
                <a:avLst/>
              </a:prstGeom>
              <a:blipFill>
                <a:blip r:embed="rId14"/>
                <a:stretch>
                  <a:fillRect l="-2273" t="-6452" r="-568" b="-22581"/>
                </a:stretch>
              </a:blipFill>
              <a:ln>
                <a:solidFill>
                  <a:srgbClr val="7030A0"/>
                </a:solidFill>
              </a:ln>
            </p:spPr>
            <p:txBody>
              <a:bodyPr/>
              <a:lstStyle/>
              <a:p>
                <a:r>
                  <a:rPr lang="en-US">
                    <a:noFill/>
                  </a:rPr>
                  <a:t> </a:t>
                </a:r>
              </a:p>
            </p:txBody>
          </p:sp>
        </mc:Fallback>
      </mc:AlternateContent>
      <p:cxnSp>
        <p:nvCxnSpPr>
          <p:cNvPr id="22" name="Straight Arrow Connector 21"/>
          <p:cNvCxnSpPr/>
          <p:nvPr/>
        </p:nvCxnSpPr>
        <p:spPr>
          <a:xfrm flipV="1">
            <a:off x="2819400" y="4440237"/>
            <a:ext cx="76200" cy="41950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4" name="Straight Arrow Connector 23"/>
          <p:cNvCxnSpPr/>
          <p:nvPr/>
        </p:nvCxnSpPr>
        <p:spPr>
          <a:xfrm flipH="1" flipV="1">
            <a:off x="3962400" y="4440237"/>
            <a:ext cx="228600" cy="41950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5" name="Notched Right Arrow 24"/>
          <p:cNvSpPr/>
          <p:nvPr/>
        </p:nvSpPr>
        <p:spPr>
          <a:xfrm>
            <a:off x="303187" y="5835570"/>
            <a:ext cx="685800" cy="304800"/>
          </a:xfrm>
          <a:prstGeom prst="notch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mc:AlternateContent xmlns:mc="http://schemas.openxmlformats.org/markup-compatibility/2006">
        <mc:Choice xmlns:a14="http://schemas.microsoft.com/office/drawing/2010/main" Requires="a14">
          <p:sp>
            <p:nvSpPr>
              <p:cNvPr id="27" name="TextBox 26"/>
              <p:cNvSpPr txBox="1"/>
              <p:nvPr/>
            </p:nvSpPr>
            <p:spPr>
              <a:xfrm>
                <a:off x="1407886" y="5575937"/>
                <a:ext cx="5541453" cy="715902"/>
              </a:xfrm>
              <a:prstGeom prst="rect">
                <a:avLst/>
              </a:prstGeom>
              <a:noFill/>
            </p:spPr>
            <p:txBody>
              <a:bodyPr wrap="none" lIns="0" tIns="0" rIns="0" bIns="0" rtlCol="0">
                <a:spAutoFit/>
              </a:bodyPr>
              <a:lstStyle/>
              <a:p>
                <a14:m>
                  <m:oMath xmlns:m="http://schemas.openxmlformats.org/officeDocument/2006/math">
                    <m:sSub>
                      <m:sSubPr>
                        <m:ctrlPr>
                          <a:rPr lang="en-GB" i="1" smtClean="0">
                            <a:solidFill>
                              <a:srgbClr val="7030A0"/>
                            </a:solidFill>
                            <a:latin typeface="Cambria Math" panose="02040503050406030204" pitchFamily="18" charset="0"/>
                          </a:rPr>
                        </m:ctrlPr>
                      </m:sSubPr>
                      <m:e>
                        <m:r>
                          <a:rPr lang="en-GB" b="0" i="1" smtClean="0">
                            <a:solidFill>
                              <a:srgbClr val="7030A0"/>
                            </a:solidFill>
                            <a:latin typeface="Cambria Math" panose="02040503050406030204" pitchFamily="18" charset="0"/>
                          </a:rPr>
                          <m:t>𝐴</m:t>
                        </m:r>
                      </m:e>
                      <m:sub>
                        <m:r>
                          <a:rPr lang="en-GB" b="0" i="1" smtClean="0">
                            <a:solidFill>
                              <a:srgbClr val="7030A0"/>
                            </a:solidFill>
                            <a:latin typeface="Cambria Math" panose="02040503050406030204" pitchFamily="18" charset="0"/>
                          </a:rPr>
                          <m:t>𝑠</m:t>
                        </m:r>
                        <m:r>
                          <a:rPr lang="en-GB" b="0" i="1" smtClean="0">
                            <a:solidFill>
                              <a:srgbClr val="7030A0"/>
                            </a:solidFill>
                            <a:latin typeface="Cambria Math" panose="02040503050406030204" pitchFamily="18" charset="0"/>
                          </a:rPr>
                          <m:t> </m:t>
                        </m:r>
                      </m:sub>
                    </m:sSub>
                  </m:oMath>
                </a14:m>
                <a:r>
                  <a:rPr lang="en-GB" dirty="0">
                    <a:solidFill>
                      <a:srgbClr val="7030A0"/>
                    </a:solidFill>
                  </a:rPr>
                  <a:t>= </a:t>
                </a:r>
                <a14:m>
                  <m:oMath xmlns:m="http://schemas.openxmlformats.org/officeDocument/2006/math">
                    <m:d>
                      <m:dPr>
                        <m:ctrlPr>
                          <a:rPr lang="en-GB" i="1">
                            <a:solidFill>
                              <a:srgbClr val="7030A0"/>
                            </a:solidFill>
                            <a:latin typeface="Cambria Math" panose="02040503050406030204" pitchFamily="18" charset="0"/>
                            <a:ea typeface="Cambria Math" panose="02040503050406030204" pitchFamily="18" charset="0"/>
                          </a:rPr>
                        </m:ctrlPr>
                      </m:dPr>
                      <m:e>
                        <m:m>
                          <m:mPr>
                            <m:mcs>
                              <m:mc>
                                <m:mcPr>
                                  <m:count m:val="2"/>
                                  <m:mcJc m:val="center"/>
                                </m:mcPr>
                              </m:mc>
                            </m:mcs>
                            <m:ctrlPr>
                              <a:rPr lang="en-GB" i="1">
                                <a:solidFill>
                                  <a:srgbClr val="7030A0"/>
                                </a:solidFill>
                                <a:latin typeface="Cambria Math" panose="02040503050406030204" pitchFamily="18" charset="0"/>
                                <a:ea typeface="Cambria Math" panose="02040503050406030204" pitchFamily="18" charset="0"/>
                              </a:rPr>
                            </m:ctrlPr>
                          </m:mPr>
                          <m:mr>
                            <m:e>
                              <m:r>
                                <m:rPr>
                                  <m:brk m:alnAt="7"/>
                                </m:rPr>
                                <a:rPr lang="en-GB" i="1">
                                  <a:solidFill>
                                    <a:srgbClr val="7030A0"/>
                                  </a:solidFill>
                                  <a:latin typeface="Cambria Math" panose="02040503050406030204" pitchFamily="18" charset="0"/>
                                  <a:ea typeface="Cambria Math" panose="02040503050406030204" pitchFamily="18" charset="0"/>
                                </a:rPr>
                                <m:t>1</m:t>
                              </m:r>
                            </m:e>
                            <m:e>
                              <m:r>
                                <a:rPr lang="en-GB" i="1">
                                  <a:solidFill>
                                    <a:srgbClr val="7030A0"/>
                                  </a:solidFill>
                                  <a:latin typeface="Cambria Math" panose="02040503050406030204" pitchFamily="18" charset="0"/>
                                  <a:ea typeface="Cambria Math" panose="02040503050406030204" pitchFamily="18" charset="0"/>
                                </a:rPr>
                                <m:t>0</m:t>
                              </m:r>
                            </m:e>
                          </m:mr>
                          <m:mr>
                            <m:e>
                              <m:r>
                                <a:rPr lang="en-GB" i="1">
                                  <a:solidFill>
                                    <a:srgbClr val="7030A0"/>
                                  </a:solidFill>
                                  <a:latin typeface="Cambria Math" panose="02040503050406030204" pitchFamily="18" charset="0"/>
                                  <a:ea typeface="Cambria Math" panose="02040503050406030204" pitchFamily="18" charset="0"/>
                                </a:rPr>
                                <m:t>𝑠</m:t>
                              </m:r>
                            </m:e>
                            <m:e>
                              <m:r>
                                <a:rPr lang="en-GB" i="1">
                                  <a:solidFill>
                                    <a:srgbClr val="7030A0"/>
                                  </a:solidFill>
                                  <a:latin typeface="Cambria Math" panose="02040503050406030204" pitchFamily="18" charset="0"/>
                                  <a:ea typeface="Cambria Math" panose="02040503050406030204" pitchFamily="18" charset="0"/>
                                </a:rPr>
                                <m:t>1</m:t>
                              </m:r>
                            </m:e>
                          </m:mr>
                        </m:m>
                      </m:e>
                    </m:d>
                    <m:r>
                      <a:rPr lang="en-GB" i="1" smtClean="0">
                        <a:solidFill>
                          <a:srgbClr val="7030A0"/>
                        </a:solidFill>
                        <a:latin typeface="Cambria Math" panose="02040503050406030204" pitchFamily="18" charset="0"/>
                        <a:ea typeface="Cambria Math" panose="02040503050406030204" pitchFamily="18" charset="0"/>
                      </a:rPr>
                      <m:t>∙</m:t>
                    </m:r>
                    <m:d>
                      <m:dPr>
                        <m:ctrlPr>
                          <a:rPr lang="en-GB" i="1">
                            <a:solidFill>
                              <a:srgbClr val="7030A0"/>
                            </a:solidFill>
                            <a:latin typeface="Cambria Math" panose="02040503050406030204" pitchFamily="18" charset="0"/>
                          </a:rPr>
                        </m:ctrlPr>
                      </m:dPr>
                      <m:e>
                        <m:m>
                          <m:mPr>
                            <m:mcs>
                              <m:mc>
                                <m:mcPr>
                                  <m:count m:val="2"/>
                                  <m:mcJc m:val="center"/>
                                </m:mcPr>
                              </m:mc>
                            </m:mcs>
                            <m:ctrlPr>
                              <a:rPr lang="en-GB" i="1">
                                <a:solidFill>
                                  <a:srgbClr val="7030A0"/>
                                </a:solidFill>
                                <a:latin typeface="Cambria Math" panose="02040503050406030204" pitchFamily="18" charset="0"/>
                              </a:rPr>
                            </m:ctrlPr>
                          </m:mPr>
                          <m:mr>
                            <m:e>
                              <m:f>
                                <m:fPr>
                                  <m:type m:val="skw"/>
                                  <m:ctrlPr>
                                    <a:rPr lang="en-GB" i="1">
                                      <a:solidFill>
                                        <a:srgbClr val="7030A0"/>
                                      </a:solidFill>
                                      <a:latin typeface="Cambria Math" panose="02040503050406030204" pitchFamily="18" charset="0"/>
                                    </a:rPr>
                                  </m:ctrlPr>
                                </m:fPr>
                                <m:num>
                                  <m:r>
                                    <a:rPr lang="en-GB" i="1">
                                      <a:solidFill>
                                        <a:srgbClr val="7030A0"/>
                                      </a:solidFill>
                                      <a:latin typeface="Cambria Math" panose="02040503050406030204" pitchFamily="18" charset="0"/>
                                    </a:rPr>
                                    <m:t>1</m:t>
                                  </m:r>
                                </m:num>
                                <m:den>
                                  <m:sSub>
                                    <m:sSubPr>
                                      <m:ctrlPr>
                                        <a:rPr lang="en-GB" i="1">
                                          <a:solidFill>
                                            <a:srgbClr val="7030A0"/>
                                          </a:solidFill>
                                          <a:latin typeface="Cambria Math" panose="02040503050406030204" pitchFamily="18" charset="0"/>
                                        </a:rPr>
                                      </m:ctrlPr>
                                    </m:sSubPr>
                                    <m:e>
                                      <m:r>
                                        <a:rPr lang="en-GB" i="1">
                                          <a:solidFill>
                                            <a:srgbClr val="7030A0"/>
                                          </a:solidFill>
                                          <a:latin typeface="Cambria Math" panose="02040503050406030204" pitchFamily="18" charset="0"/>
                                          <a:ea typeface="Cambria Math" panose="02040503050406030204" pitchFamily="18" charset="0"/>
                                        </a:rPr>
                                        <m:t>𝛽</m:t>
                                      </m:r>
                                    </m:e>
                                    <m:sub>
                                      <m:r>
                                        <a:rPr lang="en-GB" i="1">
                                          <a:solidFill>
                                            <a:srgbClr val="7030A0"/>
                                          </a:solidFill>
                                          <a:latin typeface="Cambria Math" panose="02040503050406030204" pitchFamily="18" charset="0"/>
                                        </a:rPr>
                                        <m:t>0</m:t>
                                      </m:r>
                                    </m:sub>
                                  </m:sSub>
                                </m:den>
                              </m:f>
                            </m:e>
                            <m:e>
                              <m:r>
                                <a:rPr lang="en-GB" i="1">
                                  <a:solidFill>
                                    <a:srgbClr val="7030A0"/>
                                  </a:solidFill>
                                  <a:latin typeface="Cambria Math" panose="02040503050406030204" pitchFamily="18" charset="0"/>
                                  <a:ea typeface="Cambria Math" panose="02040503050406030204" pitchFamily="18" charset="0"/>
                                </a:rPr>
                                <m:t>0</m:t>
                              </m:r>
                            </m:e>
                          </m:mr>
                          <m:mr>
                            <m:e>
                              <m:r>
                                <a:rPr lang="en-GB" i="1">
                                  <a:solidFill>
                                    <a:srgbClr val="7030A0"/>
                                  </a:solidFill>
                                  <a:latin typeface="Cambria Math" panose="02040503050406030204" pitchFamily="18" charset="0"/>
                                  <a:ea typeface="Cambria Math" panose="02040503050406030204" pitchFamily="18" charset="0"/>
                                </a:rPr>
                                <m:t>0</m:t>
                              </m:r>
                            </m:e>
                            <m:e>
                              <m:sSub>
                                <m:sSubPr>
                                  <m:ctrlPr>
                                    <a:rPr lang="en-GB" i="1">
                                      <a:solidFill>
                                        <a:srgbClr val="7030A0"/>
                                      </a:solidFill>
                                      <a:latin typeface="Cambria Math" panose="02040503050406030204" pitchFamily="18" charset="0"/>
                                      <a:ea typeface="Cambria Math" panose="02040503050406030204" pitchFamily="18" charset="0"/>
                                    </a:rPr>
                                  </m:ctrlPr>
                                </m:sSubPr>
                                <m:e>
                                  <m:r>
                                    <a:rPr lang="en-GB" i="1">
                                      <a:solidFill>
                                        <a:srgbClr val="7030A0"/>
                                      </a:solidFill>
                                      <a:latin typeface="Cambria Math" panose="02040503050406030204" pitchFamily="18" charset="0"/>
                                      <a:ea typeface="Cambria Math" panose="02040503050406030204" pitchFamily="18" charset="0"/>
                                    </a:rPr>
                                    <m:t>𝛽</m:t>
                                  </m:r>
                                </m:e>
                                <m:sub>
                                  <m:r>
                                    <a:rPr lang="en-GB" i="1">
                                      <a:solidFill>
                                        <a:srgbClr val="7030A0"/>
                                      </a:solidFill>
                                      <a:latin typeface="Cambria Math" panose="02040503050406030204" pitchFamily="18" charset="0"/>
                                      <a:ea typeface="Cambria Math" panose="02040503050406030204" pitchFamily="18" charset="0"/>
                                    </a:rPr>
                                    <m:t>0</m:t>
                                  </m:r>
                                </m:sub>
                              </m:sSub>
                            </m:e>
                          </m:mr>
                        </m:m>
                      </m:e>
                    </m:d>
                    <m:r>
                      <a:rPr lang="en-GB" i="1" smtClean="0">
                        <a:solidFill>
                          <a:srgbClr val="7030A0"/>
                        </a:solidFill>
                        <a:latin typeface="Cambria Math" panose="02040503050406030204" pitchFamily="18" charset="0"/>
                        <a:ea typeface="Cambria Math" panose="02040503050406030204" pitchFamily="18" charset="0"/>
                      </a:rPr>
                      <m:t>∙</m:t>
                    </m:r>
                    <m:d>
                      <m:dPr>
                        <m:ctrlPr>
                          <a:rPr lang="en-GB" i="1">
                            <a:solidFill>
                              <a:srgbClr val="7030A0"/>
                            </a:solidFill>
                            <a:latin typeface="Cambria Math" panose="02040503050406030204" pitchFamily="18" charset="0"/>
                          </a:rPr>
                        </m:ctrlPr>
                      </m:dPr>
                      <m:e>
                        <m:m>
                          <m:mPr>
                            <m:mcs>
                              <m:mc>
                                <m:mcPr>
                                  <m:count m:val="2"/>
                                  <m:mcJc m:val="center"/>
                                </m:mcPr>
                              </m:mc>
                            </m:mcs>
                            <m:ctrlPr>
                              <a:rPr lang="en-GB" i="1">
                                <a:solidFill>
                                  <a:srgbClr val="7030A0"/>
                                </a:solidFill>
                                <a:latin typeface="Cambria Math" panose="02040503050406030204" pitchFamily="18" charset="0"/>
                              </a:rPr>
                            </m:ctrlPr>
                          </m:mPr>
                          <m:mr>
                            <m:e>
                              <m:r>
                                <m:rPr>
                                  <m:brk m:alnAt="7"/>
                                </m:rPr>
                                <a:rPr lang="en-GB" i="1">
                                  <a:solidFill>
                                    <a:srgbClr val="7030A0"/>
                                  </a:solidFill>
                                  <a:latin typeface="Cambria Math" panose="02040503050406030204" pitchFamily="18" charset="0"/>
                                </a:rPr>
                                <m:t>1</m:t>
                              </m:r>
                            </m:e>
                            <m:e>
                              <m:r>
                                <a:rPr lang="en-GB" i="1">
                                  <a:solidFill>
                                    <a:srgbClr val="7030A0"/>
                                  </a:solidFill>
                                  <a:latin typeface="Cambria Math" panose="02040503050406030204" pitchFamily="18" charset="0"/>
                                </a:rPr>
                                <m:t>𝑠</m:t>
                              </m:r>
                            </m:e>
                          </m:mr>
                          <m:mr>
                            <m:e>
                              <m:r>
                                <a:rPr lang="en-GB" i="1">
                                  <a:solidFill>
                                    <a:srgbClr val="7030A0"/>
                                  </a:solidFill>
                                  <a:latin typeface="Cambria Math" panose="02040503050406030204" pitchFamily="18" charset="0"/>
                                </a:rPr>
                                <m:t>0</m:t>
                              </m:r>
                            </m:e>
                            <m:e>
                              <m:r>
                                <a:rPr lang="en-GB" i="1">
                                  <a:solidFill>
                                    <a:srgbClr val="7030A0"/>
                                  </a:solidFill>
                                  <a:latin typeface="Cambria Math" panose="02040503050406030204" pitchFamily="18" charset="0"/>
                                </a:rPr>
                                <m:t>1</m:t>
                              </m:r>
                            </m:e>
                          </m:mr>
                        </m:m>
                      </m:e>
                    </m:d>
                    <m:r>
                      <a:rPr lang="en-GB" b="0" i="1" smtClean="0">
                        <a:solidFill>
                          <a:srgbClr val="7030A0"/>
                        </a:solidFill>
                        <a:latin typeface="Cambria Math" panose="02040503050406030204" pitchFamily="18" charset="0"/>
                        <a:ea typeface="Cambria Math" panose="02040503050406030204" pitchFamily="18" charset="0"/>
                      </a:rPr>
                      <m:t>= </m:t>
                    </m:r>
                    <m:d>
                      <m:dPr>
                        <m:ctrlPr>
                          <a:rPr lang="en-GB" b="0" i="1" smtClean="0">
                            <a:solidFill>
                              <a:srgbClr val="7030A0"/>
                            </a:solidFill>
                            <a:latin typeface="Cambria Math" panose="02040503050406030204" pitchFamily="18" charset="0"/>
                            <a:ea typeface="Cambria Math" panose="02040503050406030204" pitchFamily="18" charset="0"/>
                          </a:rPr>
                        </m:ctrlPr>
                      </m:dPr>
                      <m:e>
                        <m:m>
                          <m:mPr>
                            <m:mcs>
                              <m:mc>
                                <m:mcPr>
                                  <m:count m:val="2"/>
                                  <m:mcJc m:val="center"/>
                                </m:mcPr>
                              </m:mc>
                            </m:mcs>
                            <m:ctrlPr>
                              <a:rPr lang="en-GB" b="0" i="1" smtClean="0">
                                <a:solidFill>
                                  <a:srgbClr val="7030A0"/>
                                </a:solidFill>
                                <a:latin typeface="Cambria Math" panose="02040503050406030204" pitchFamily="18" charset="0"/>
                                <a:ea typeface="Cambria Math" panose="02040503050406030204" pitchFamily="18" charset="0"/>
                              </a:rPr>
                            </m:ctrlPr>
                          </m:mPr>
                          <m:mr>
                            <m:e>
                              <m:f>
                                <m:fPr>
                                  <m:type m:val="skw"/>
                                  <m:ctrlPr>
                                    <a:rPr lang="en-GB" b="0" i="1" smtClean="0">
                                      <a:solidFill>
                                        <a:srgbClr val="7030A0"/>
                                      </a:solidFill>
                                      <a:latin typeface="Cambria Math" panose="02040503050406030204" pitchFamily="18" charset="0"/>
                                      <a:ea typeface="Cambria Math" panose="02040503050406030204" pitchFamily="18" charset="0"/>
                                    </a:rPr>
                                  </m:ctrlPr>
                                </m:fPr>
                                <m:num>
                                  <m:r>
                                    <a:rPr lang="en-GB" b="0" i="1" smtClean="0">
                                      <a:solidFill>
                                        <a:srgbClr val="7030A0"/>
                                      </a:solidFill>
                                      <a:latin typeface="Cambria Math" panose="02040503050406030204" pitchFamily="18" charset="0"/>
                                      <a:ea typeface="Cambria Math" panose="02040503050406030204" pitchFamily="18" charset="0"/>
                                    </a:rPr>
                                    <m:t>1</m:t>
                                  </m:r>
                                </m:num>
                                <m:den>
                                  <m:sSub>
                                    <m:sSubPr>
                                      <m:ctrlPr>
                                        <a:rPr lang="en-GB" b="0" i="1" smtClean="0">
                                          <a:solidFill>
                                            <a:srgbClr val="7030A0"/>
                                          </a:solidFill>
                                          <a:latin typeface="Cambria Math" panose="02040503050406030204" pitchFamily="18" charset="0"/>
                                          <a:ea typeface="Cambria Math" panose="02040503050406030204" pitchFamily="18" charset="0"/>
                                        </a:rPr>
                                      </m:ctrlPr>
                                    </m:sSubPr>
                                    <m:e>
                                      <m:r>
                                        <a:rPr lang="en-GB" b="0" i="1" smtClean="0">
                                          <a:solidFill>
                                            <a:srgbClr val="7030A0"/>
                                          </a:solidFill>
                                          <a:latin typeface="Cambria Math" panose="02040503050406030204" pitchFamily="18" charset="0"/>
                                          <a:ea typeface="Cambria Math" panose="02040503050406030204" pitchFamily="18" charset="0"/>
                                        </a:rPr>
                                        <m:t>𝛽</m:t>
                                      </m:r>
                                    </m:e>
                                    <m:sub>
                                      <m:r>
                                        <a:rPr lang="en-GB" b="0" i="1" smtClean="0">
                                          <a:solidFill>
                                            <a:srgbClr val="7030A0"/>
                                          </a:solidFill>
                                          <a:latin typeface="Cambria Math" panose="02040503050406030204" pitchFamily="18" charset="0"/>
                                          <a:ea typeface="Cambria Math" panose="02040503050406030204" pitchFamily="18" charset="0"/>
                                        </a:rPr>
                                        <m:t>0</m:t>
                                      </m:r>
                                    </m:sub>
                                  </m:sSub>
                                </m:den>
                              </m:f>
                            </m:e>
                            <m:e>
                              <m:f>
                                <m:fPr>
                                  <m:type m:val="skw"/>
                                  <m:ctrlPr>
                                    <a:rPr lang="en-GB" b="0" i="1" smtClean="0">
                                      <a:solidFill>
                                        <a:srgbClr val="7030A0"/>
                                      </a:solidFill>
                                      <a:latin typeface="Cambria Math" panose="02040503050406030204" pitchFamily="18" charset="0"/>
                                      <a:ea typeface="Cambria Math" panose="02040503050406030204" pitchFamily="18" charset="0"/>
                                    </a:rPr>
                                  </m:ctrlPr>
                                </m:fPr>
                                <m:num>
                                  <m:r>
                                    <a:rPr lang="en-GB" b="0" i="1" smtClean="0">
                                      <a:solidFill>
                                        <a:srgbClr val="7030A0"/>
                                      </a:solidFill>
                                      <a:latin typeface="Cambria Math" panose="02040503050406030204" pitchFamily="18" charset="0"/>
                                      <a:ea typeface="Cambria Math" panose="02040503050406030204" pitchFamily="18" charset="0"/>
                                    </a:rPr>
                                    <m:t>𝑠</m:t>
                                  </m:r>
                                </m:num>
                                <m:den>
                                  <m:sSub>
                                    <m:sSubPr>
                                      <m:ctrlPr>
                                        <a:rPr lang="en-GB" b="0" i="1" smtClean="0">
                                          <a:solidFill>
                                            <a:srgbClr val="7030A0"/>
                                          </a:solidFill>
                                          <a:latin typeface="Cambria Math" panose="02040503050406030204" pitchFamily="18" charset="0"/>
                                          <a:ea typeface="Cambria Math" panose="02040503050406030204" pitchFamily="18" charset="0"/>
                                        </a:rPr>
                                      </m:ctrlPr>
                                    </m:sSubPr>
                                    <m:e>
                                      <m:r>
                                        <a:rPr lang="en-GB" b="0" i="1" smtClean="0">
                                          <a:solidFill>
                                            <a:srgbClr val="7030A0"/>
                                          </a:solidFill>
                                          <a:latin typeface="Cambria Math" panose="02040503050406030204" pitchFamily="18" charset="0"/>
                                          <a:ea typeface="Cambria Math" panose="02040503050406030204" pitchFamily="18" charset="0"/>
                                        </a:rPr>
                                        <m:t>𝛽</m:t>
                                      </m:r>
                                    </m:e>
                                    <m:sub>
                                      <m:r>
                                        <a:rPr lang="en-GB" b="0" i="1" smtClean="0">
                                          <a:solidFill>
                                            <a:srgbClr val="7030A0"/>
                                          </a:solidFill>
                                          <a:latin typeface="Cambria Math" panose="02040503050406030204" pitchFamily="18" charset="0"/>
                                          <a:ea typeface="Cambria Math" panose="02040503050406030204" pitchFamily="18" charset="0"/>
                                        </a:rPr>
                                        <m:t>0</m:t>
                                      </m:r>
                                    </m:sub>
                                  </m:sSub>
                                </m:den>
                              </m:f>
                            </m:e>
                          </m:mr>
                          <m:mr>
                            <m:e>
                              <m:f>
                                <m:fPr>
                                  <m:type m:val="skw"/>
                                  <m:ctrlPr>
                                    <a:rPr lang="en-GB" i="1">
                                      <a:solidFill>
                                        <a:srgbClr val="7030A0"/>
                                      </a:solidFill>
                                      <a:latin typeface="Cambria Math" panose="02040503050406030204" pitchFamily="18" charset="0"/>
                                      <a:ea typeface="Cambria Math" panose="02040503050406030204" pitchFamily="18" charset="0"/>
                                    </a:rPr>
                                  </m:ctrlPr>
                                </m:fPr>
                                <m:num>
                                  <m:r>
                                    <a:rPr lang="en-GB" i="1">
                                      <a:solidFill>
                                        <a:srgbClr val="7030A0"/>
                                      </a:solidFill>
                                      <a:latin typeface="Cambria Math" panose="02040503050406030204" pitchFamily="18" charset="0"/>
                                      <a:ea typeface="Cambria Math" panose="02040503050406030204" pitchFamily="18" charset="0"/>
                                    </a:rPr>
                                    <m:t>𝑠</m:t>
                                  </m:r>
                                </m:num>
                                <m:den>
                                  <m:sSub>
                                    <m:sSubPr>
                                      <m:ctrlPr>
                                        <a:rPr lang="en-GB" i="1">
                                          <a:solidFill>
                                            <a:srgbClr val="7030A0"/>
                                          </a:solidFill>
                                          <a:latin typeface="Cambria Math" panose="02040503050406030204" pitchFamily="18" charset="0"/>
                                          <a:ea typeface="Cambria Math" panose="02040503050406030204" pitchFamily="18" charset="0"/>
                                        </a:rPr>
                                      </m:ctrlPr>
                                    </m:sSubPr>
                                    <m:e>
                                      <m:r>
                                        <a:rPr lang="en-GB" i="1">
                                          <a:solidFill>
                                            <a:srgbClr val="7030A0"/>
                                          </a:solidFill>
                                          <a:latin typeface="Cambria Math" panose="02040503050406030204" pitchFamily="18" charset="0"/>
                                          <a:ea typeface="Cambria Math" panose="02040503050406030204" pitchFamily="18" charset="0"/>
                                        </a:rPr>
                                        <m:t>𝛽</m:t>
                                      </m:r>
                                    </m:e>
                                    <m:sub>
                                      <m:r>
                                        <a:rPr lang="en-GB" i="1">
                                          <a:solidFill>
                                            <a:srgbClr val="7030A0"/>
                                          </a:solidFill>
                                          <a:latin typeface="Cambria Math" panose="02040503050406030204" pitchFamily="18" charset="0"/>
                                          <a:ea typeface="Cambria Math" panose="02040503050406030204" pitchFamily="18" charset="0"/>
                                        </a:rPr>
                                        <m:t>0</m:t>
                                      </m:r>
                                    </m:sub>
                                  </m:sSub>
                                </m:den>
                              </m:f>
                            </m:e>
                            <m:e>
                              <m:sSub>
                                <m:sSubPr>
                                  <m:ctrlPr>
                                    <a:rPr lang="en-GB" b="0" i="1" smtClean="0">
                                      <a:solidFill>
                                        <a:srgbClr val="7030A0"/>
                                      </a:solidFill>
                                      <a:latin typeface="Cambria Math" panose="02040503050406030204" pitchFamily="18" charset="0"/>
                                      <a:ea typeface="Cambria Math" panose="02040503050406030204" pitchFamily="18" charset="0"/>
                                    </a:rPr>
                                  </m:ctrlPr>
                                </m:sSubPr>
                                <m:e>
                                  <m:r>
                                    <a:rPr lang="en-GB" b="0" i="1" smtClean="0">
                                      <a:solidFill>
                                        <a:srgbClr val="7030A0"/>
                                      </a:solidFill>
                                      <a:latin typeface="Cambria Math" panose="02040503050406030204" pitchFamily="18" charset="0"/>
                                      <a:ea typeface="Cambria Math" panose="02040503050406030204" pitchFamily="18" charset="0"/>
                                    </a:rPr>
                                    <m:t>𝛽</m:t>
                                  </m:r>
                                </m:e>
                                <m:sub>
                                  <m:r>
                                    <a:rPr lang="en-GB" b="0" i="1" smtClean="0">
                                      <a:solidFill>
                                        <a:srgbClr val="7030A0"/>
                                      </a:solidFill>
                                      <a:latin typeface="Cambria Math" panose="02040503050406030204" pitchFamily="18" charset="0"/>
                                      <a:ea typeface="Cambria Math" panose="02040503050406030204" pitchFamily="18" charset="0"/>
                                    </a:rPr>
                                    <m:t>0</m:t>
                                  </m:r>
                                </m:sub>
                              </m:sSub>
                              <m:r>
                                <a:rPr lang="en-GB" b="0" i="1" smtClean="0">
                                  <a:solidFill>
                                    <a:srgbClr val="7030A0"/>
                                  </a:solidFill>
                                  <a:latin typeface="Cambria Math" panose="02040503050406030204" pitchFamily="18" charset="0"/>
                                  <a:ea typeface="Cambria Math" panose="02040503050406030204" pitchFamily="18" charset="0"/>
                                </a:rPr>
                                <m:t>+</m:t>
                              </m:r>
                              <m:f>
                                <m:fPr>
                                  <m:type m:val="skw"/>
                                  <m:ctrlPr>
                                    <a:rPr lang="en-GB" b="0" i="1" smtClean="0">
                                      <a:solidFill>
                                        <a:srgbClr val="7030A0"/>
                                      </a:solidFill>
                                      <a:latin typeface="Cambria Math" panose="02040503050406030204" pitchFamily="18" charset="0"/>
                                      <a:ea typeface="Cambria Math" panose="02040503050406030204" pitchFamily="18" charset="0"/>
                                    </a:rPr>
                                  </m:ctrlPr>
                                </m:fPr>
                                <m:num>
                                  <m:sSup>
                                    <m:sSupPr>
                                      <m:ctrlPr>
                                        <a:rPr lang="en-GB" b="0" i="1" smtClean="0">
                                          <a:solidFill>
                                            <a:srgbClr val="7030A0"/>
                                          </a:solidFill>
                                          <a:latin typeface="Cambria Math" panose="02040503050406030204" pitchFamily="18" charset="0"/>
                                          <a:ea typeface="Cambria Math" panose="02040503050406030204" pitchFamily="18" charset="0"/>
                                        </a:rPr>
                                      </m:ctrlPr>
                                    </m:sSupPr>
                                    <m:e>
                                      <m:r>
                                        <a:rPr lang="en-GB" b="0" i="1" smtClean="0">
                                          <a:solidFill>
                                            <a:srgbClr val="7030A0"/>
                                          </a:solidFill>
                                          <a:latin typeface="Cambria Math" panose="02040503050406030204" pitchFamily="18" charset="0"/>
                                          <a:ea typeface="Cambria Math" panose="02040503050406030204" pitchFamily="18" charset="0"/>
                                        </a:rPr>
                                        <m:t>𝑠</m:t>
                                      </m:r>
                                    </m:e>
                                    <m:sup>
                                      <m:r>
                                        <a:rPr lang="en-GB" b="0" i="1" smtClean="0">
                                          <a:solidFill>
                                            <a:srgbClr val="7030A0"/>
                                          </a:solidFill>
                                          <a:latin typeface="Cambria Math" panose="02040503050406030204" pitchFamily="18" charset="0"/>
                                          <a:ea typeface="Cambria Math" panose="02040503050406030204" pitchFamily="18" charset="0"/>
                                        </a:rPr>
                                        <m:t>2</m:t>
                                      </m:r>
                                    </m:sup>
                                  </m:sSup>
                                </m:num>
                                <m:den>
                                  <m:sSub>
                                    <m:sSubPr>
                                      <m:ctrlPr>
                                        <a:rPr lang="en-GB" b="0" i="1" smtClean="0">
                                          <a:solidFill>
                                            <a:srgbClr val="7030A0"/>
                                          </a:solidFill>
                                          <a:latin typeface="Cambria Math" panose="02040503050406030204" pitchFamily="18" charset="0"/>
                                          <a:ea typeface="Cambria Math" panose="02040503050406030204" pitchFamily="18" charset="0"/>
                                        </a:rPr>
                                      </m:ctrlPr>
                                    </m:sSubPr>
                                    <m:e>
                                      <m:r>
                                        <a:rPr lang="en-GB" b="0" i="1" smtClean="0">
                                          <a:solidFill>
                                            <a:srgbClr val="7030A0"/>
                                          </a:solidFill>
                                          <a:latin typeface="Cambria Math" panose="02040503050406030204" pitchFamily="18" charset="0"/>
                                          <a:ea typeface="Cambria Math" panose="02040503050406030204" pitchFamily="18" charset="0"/>
                                        </a:rPr>
                                        <m:t>𝛽</m:t>
                                      </m:r>
                                    </m:e>
                                    <m:sub>
                                      <m:r>
                                        <a:rPr lang="en-GB" b="0" i="1" smtClean="0">
                                          <a:solidFill>
                                            <a:srgbClr val="7030A0"/>
                                          </a:solidFill>
                                          <a:latin typeface="Cambria Math" panose="02040503050406030204" pitchFamily="18" charset="0"/>
                                          <a:ea typeface="Cambria Math" panose="02040503050406030204" pitchFamily="18" charset="0"/>
                                        </a:rPr>
                                        <m:t>0</m:t>
                                      </m:r>
                                    </m:sub>
                                  </m:sSub>
                                </m:den>
                              </m:f>
                            </m:e>
                          </m:mr>
                        </m:m>
                      </m:e>
                    </m:d>
                  </m:oMath>
                </a14:m>
                <a:endParaRPr lang="en-GB" dirty="0">
                  <a:solidFill>
                    <a:srgbClr val="7030A0"/>
                  </a:solidFill>
                </a:endParaRPr>
              </a:p>
            </p:txBody>
          </p:sp>
        </mc:Choice>
        <mc:Fallback>
          <p:sp>
            <p:nvSpPr>
              <p:cNvPr id="27" name="TextBox 26"/>
              <p:cNvSpPr txBox="1">
                <a:spLocks noRot="1" noChangeAspect="1" noMove="1" noResize="1" noEditPoints="1" noAdjustHandles="1" noChangeArrowheads="1" noChangeShapeType="1" noTextEdit="1"/>
              </p:cNvSpPr>
              <p:nvPr/>
            </p:nvSpPr>
            <p:spPr>
              <a:xfrm>
                <a:off x="1407886" y="5575937"/>
                <a:ext cx="5541453" cy="715902"/>
              </a:xfrm>
              <a:prstGeom prst="rect">
                <a:avLst/>
              </a:prstGeom>
              <a:blipFill>
                <a:blip r:embed="rId15"/>
                <a:stretch>
                  <a:fillRect l="-1370" t="-82456" r="-685" b="-117544"/>
                </a:stretch>
              </a:blipFill>
            </p:spPr>
            <p:txBody>
              <a:bodyPr/>
              <a:lstStyle/>
              <a:p>
                <a:r>
                  <a:rPr lang="en-US">
                    <a:noFill/>
                  </a:rPr>
                  <a:t> </a:t>
                </a:r>
              </a:p>
            </p:txBody>
          </p:sp>
        </mc:Fallback>
      </mc:AlternateContent>
      <p:sp>
        <p:nvSpPr>
          <p:cNvPr id="28" name="Oval 27"/>
          <p:cNvSpPr/>
          <p:nvPr/>
        </p:nvSpPr>
        <p:spPr>
          <a:xfrm>
            <a:off x="1337469" y="2311677"/>
            <a:ext cx="415131" cy="282097"/>
          </a:xfrm>
          <a:prstGeom prst="ellipse">
            <a:avLst/>
          </a:prstGeom>
          <a:solidFill>
            <a:schemeClr val="accent3">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9" name="Oval 28"/>
          <p:cNvSpPr/>
          <p:nvPr/>
        </p:nvSpPr>
        <p:spPr>
          <a:xfrm>
            <a:off x="5600700" y="5888037"/>
            <a:ext cx="1371600" cy="563749"/>
          </a:xfrm>
          <a:prstGeom prst="ellipse">
            <a:avLst/>
          </a:prstGeom>
          <a:solidFill>
            <a:schemeClr val="accent3">
              <a:alpha val="3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rgbClr val="7030A0"/>
              </a:solidFill>
            </a:endParaRPr>
          </a:p>
        </p:txBody>
      </p:sp>
      <mc:AlternateContent xmlns:mc="http://schemas.openxmlformats.org/markup-compatibility/2006">
        <mc:Choice xmlns:a14="http://schemas.microsoft.com/office/drawing/2010/main" Requires="a14">
          <p:sp>
            <p:nvSpPr>
              <p:cNvPr id="30" name="Rectangle 29"/>
              <p:cNvSpPr/>
              <p:nvPr/>
            </p:nvSpPr>
            <p:spPr>
              <a:xfrm>
                <a:off x="7101337" y="5463543"/>
                <a:ext cx="1935851" cy="544188"/>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𝛽</m:t>
                          </m:r>
                        </m:e>
                        <m:sub>
                          <m:r>
                            <a:rPr lang="en-GB" b="0" i="1" smtClean="0">
                              <a:solidFill>
                                <a:schemeClr val="tx1"/>
                              </a:solidFill>
                              <a:latin typeface="Cambria Math" panose="02040503050406030204" pitchFamily="18" charset="0"/>
                              <a:ea typeface="Cambria Math" panose="02040503050406030204" pitchFamily="18" charset="0"/>
                            </a:rPr>
                            <m:t>𝑠</m:t>
                          </m:r>
                        </m:sub>
                      </m:sSub>
                      <m:r>
                        <a:rPr lang="en-GB" b="0" i="1" smtClean="0">
                          <a:solidFill>
                            <a:schemeClr val="tx1"/>
                          </a:solidFill>
                          <a:latin typeface="Cambria Math" panose="02040503050406030204" pitchFamily="18" charset="0"/>
                          <a:ea typeface="Cambria Math" panose="02040503050406030204" pitchFamily="18" charset="0"/>
                        </a:rPr>
                        <m:t>= </m:t>
                      </m:r>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𝛽</m:t>
                          </m:r>
                        </m:e>
                        <m:sub>
                          <m:r>
                            <a:rPr lang="en-GB" i="1">
                              <a:solidFill>
                                <a:schemeClr val="tx1"/>
                              </a:solidFill>
                              <a:latin typeface="Cambria Math" panose="02040503050406030204" pitchFamily="18" charset="0"/>
                              <a:ea typeface="Cambria Math" panose="02040503050406030204" pitchFamily="18" charset="0"/>
                            </a:rPr>
                            <m:t>0</m:t>
                          </m:r>
                        </m:sub>
                      </m:sSub>
                      <m:r>
                        <a:rPr lang="en-GB" i="1">
                          <a:solidFill>
                            <a:schemeClr val="tx1"/>
                          </a:solidFill>
                          <a:latin typeface="Cambria Math" panose="02040503050406030204" pitchFamily="18" charset="0"/>
                          <a:ea typeface="Cambria Math" panose="02040503050406030204" pitchFamily="18" charset="0"/>
                        </a:rPr>
                        <m:t>+</m:t>
                      </m:r>
                      <m:f>
                        <m:fPr>
                          <m:type m:val="skw"/>
                          <m:ctrlPr>
                            <a:rPr lang="en-GB" i="1">
                              <a:solidFill>
                                <a:schemeClr val="tx1"/>
                              </a:solidFill>
                              <a:latin typeface="Cambria Math" panose="02040503050406030204" pitchFamily="18" charset="0"/>
                              <a:ea typeface="Cambria Math" panose="02040503050406030204" pitchFamily="18" charset="0"/>
                            </a:rPr>
                          </m:ctrlPr>
                        </m:fPr>
                        <m:num>
                          <m:sSup>
                            <m:sSupPr>
                              <m:ctrlPr>
                                <a:rPr lang="en-GB" i="1">
                                  <a:solidFill>
                                    <a:schemeClr val="tx1"/>
                                  </a:solidFill>
                                  <a:latin typeface="Cambria Math" panose="02040503050406030204" pitchFamily="18" charset="0"/>
                                  <a:ea typeface="Cambria Math" panose="02040503050406030204" pitchFamily="18" charset="0"/>
                                </a:rPr>
                              </m:ctrlPr>
                            </m:sSupPr>
                            <m:e>
                              <m:r>
                                <a:rPr lang="en-GB" i="1">
                                  <a:solidFill>
                                    <a:schemeClr val="tx1"/>
                                  </a:solidFill>
                                  <a:latin typeface="Cambria Math" panose="02040503050406030204" pitchFamily="18" charset="0"/>
                                  <a:ea typeface="Cambria Math" panose="02040503050406030204" pitchFamily="18" charset="0"/>
                                </a:rPr>
                                <m:t>𝑠</m:t>
                              </m:r>
                            </m:e>
                            <m:sup>
                              <m:r>
                                <a:rPr lang="en-GB" i="1">
                                  <a:solidFill>
                                    <a:schemeClr val="tx1"/>
                                  </a:solidFill>
                                  <a:latin typeface="Cambria Math" panose="02040503050406030204" pitchFamily="18" charset="0"/>
                                  <a:ea typeface="Cambria Math" panose="02040503050406030204" pitchFamily="18" charset="0"/>
                                </a:rPr>
                                <m:t>2</m:t>
                              </m:r>
                            </m:sup>
                          </m:sSup>
                        </m:num>
                        <m:den>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𝛽</m:t>
                              </m:r>
                            </m:e>
                            <m:sub>
                              <m:r>
                                <a:rPr lang="en-GB" i="1">
                                  <a:solidFill>
                                    <a:schemeClr val="tx1"/>
                                  </a:solidFill>
                                  <a:latin typeface="Cambria Math" panose="02040503050406030204" pitchFamily="18" charset="0"/>
                                  <a:ea typeface="Cambria Math" panose="02040503050406030204" pitchFamily="18" charset="0"/>
                                </a:rPr>
                                <m:t>0</m:t>
                              </m:r>
                            </m:sub>
                          </m:sSub>
                        </m:den>
                      </m:f>
                    </m:oMath>
                  </m:oMathPara>
                </a14:m>
                <a:endParaRPr lang="en-GB" dirty="0">
                  <a:solidFill>
                    <a:srgbClr val="7030A0"/>
                  </a:solidFill>
                </a:endParaRPr>
              </a:p>
            </p:txBody>
          </p:sp>
        </mc:Choice>
        <mc:Fallback>
          <p:sp>
            <p:nvSpPr>
              <p:cNvPr id="30" name="Rectangle 29"/>
              <p:cNvSpPr>
                <a:spLocks noRot="1" noChangeAspect="1" noMove="1" noResize="1" noEditPoints="1" noAdjustHandles="1" noChangeArrowheads="1" noChangeShapeType="1" noTextEdit="1"/>
              </p:cNvSpPr>
              <p:nvPr/>
            </p:nvSpPr>
            <p:spPr>
              <a:xfrm>
                <a:off x="7101337" y="5463543"/>
                <a:ext cx="1935851" cy="544188"/>
              </a:xfrm>
              <a:prstGeom prst="rect">
                <a:avLst/>
              </a:prstGeom>
              <a:blipFill>
                <a:blip r:embed="rId16"/>
                <a:stretch>
                  <a:fillRect t="-86364" r="-654" b="-134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p:cNvSpPr txBox="1"/>
              <p:nvPr/>
            </p:nvSpPr>
            <p:spPr>
              <a:xfrm>
                <a:off x="5056898" y="2166042"/>
                <a:ext cx="3784882" cy="351699"/>
              </a:xfrm>
              <a:prstGeom prst="rect">
                <a:avLst/>
              </a:prstGeom>
              <a:solidFill>
                <a:schemeClr val="accent3">
                  <a:lumMod val="60000"/>
                  <a:lumOff val="40000"/>
                </a:schemeClr>
              </a:solidFill>
            </p:spPr>
            <p:txBody>
              <a:bodyPr wrap="none" lIns="0" tIns="0" rIns="0" bIns="0" rtlCol="0">
                <a:spAutoFit/>
              </a:bodyPr>
              <a:lstStyle/>
              <a:p>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rPr>
                          <m:t>𝑠</m:t>
                        </m:r>
                      </m:sub>
                    </m:sSub>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𝐶</m:t>
                        </m:r>
                      </m:e>
                      <m:sup>
                        <m:r>
                          <a:rPr lang="en-GB" b="0" i="1" smtClean="0">
                            <a:latin typeface="Cambria Math" panose="02040503050406030204" pitchFamily="18" charset="0"/>
                          </a:rPr>
                          <m:t>2</m:t>
                        </m:r>
                      </m:sup>
                    </m:sSup>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rPr>
                          <m:t>0</m:t>
                        </m:r>
                      </m:sub>
                    </m:sSub>
                  </m:oMath>
                </a14:m>
                <a:r>
                  <a:rPr lang="en-GB" dirty="0"/>
                  <a:t> - 2SC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rPr>
                          <m:t>0</m:t>
                        </m:r>
                      </m:sub>
                    </m:sSub>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𝑆</m:t>
                        </m:r>
                      </m:e>
                      <m:sup>
                        <m:r>
                          <a:rPr lang="en-GB" b="0" i="1" smtClean="0">
                            <a:latin typeface="Cambria Math" panose="02040503050406030204" pitchFamily="18" charset="0"/>
                          </a:rPr>
                          <m:t>2</m:t>
                        </m:r>
                      </m:sup>
                    </m:sSup>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0</m:t>
                        </m:r>
                      </m:sub>
                    </m:sSub>
                  </m:oMath>
                </a14:m>
                <a:r>
                  <a:rPr lang="en-GB" dirty="0"/>
                  <a:t>+</a:t>
                </a:r>
                <a14:m>
                  <m:oMath xmlns:m="http://schemas.openxmlformats.org/officeDocument/2006/math">
                    <m:f>
                      <m:fPr>
                        <m:type m:val="skw"/>
                        <m:ctrlPr>
                          <a:rPr lang="en-GB" i="1">
                            <a:latin typeface="Cambria Math" panose="02040503050406030204" pitchFamily="18" charset="0"/>
                            <a:ea typeface="Cambria Math" panose="02040503050406030204" pitchFamily="18" charset="0"/>
                          </a:rPr>
                        </m:ctrlPr>
                      </m:fPr>
                      <m:num>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𝑠</m:t>
                            </m:r>
                          </m:e>
                          <m:sup>
                            <m:r>
                              <a:rPr lang="en-GB" i="1">
                                <a:latin typeface="Cambria Math" panose="02040503050406030204" pitchFamily="18" charset="0"/>
                                <a:ea typeface="Cambria Math" panose="02040503050406030204" pitchFamily="18" charset="0"/>
                              </a:rPr>
                              <m:t>2</m:t>
                            </m:r>
                          </m:sup>
                        </m:sSup>
                      </m:num>
                      <m:den>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ea typeface="Cambria Math" panose="02040503050406030204" pitchFamily="18" charset="0"/>
                              </a:rPr>
                              <m:t>0</m:t>
                            </m:r>
                          </m:sub>
                        </m:sSub>
                      </m:den>
                    </m:f>
                  </m:oMath>
                </a14:m>
                <a:endParaRPr lang="en-GB" dirty="0"/>
              </a:p>
            </p:txBody>
          </p:sp>
        </mc:Choice>
        <mc:Fallback>
          <p:sp>
            <p:nvSpPr>
              <p:cNvPr id="32" name="TextBox 31"/>
              <p:cNvSpPr txBox="1">
                <a:spLocks noRot="1" noChangeAspect="1" noMove="1" noResize="1" noEditPoints="1" noAdjustHandles="1" noChangeArrowheads="1" noChangeShapeType="1" noTextEdit="1"/>
              </p:cNvSpPr>
              <p:nvPr/>
            </p:nvSpPr>
            <p:spPr>
              <a:xfrm>
                <a:off x="5056898" y="2166042"/>
                <a:ext cx="3784882" cy="351699"/>
              </a:xfrm>
              <a:prstGeom prst="rect">
                <a:avLst/>
              </a:prstGeom>
              <a:blipFill>
                <a:blip r:embed="rId17"/>
                <a:stretch>
                  <a:fillRect l="-3020" t="-155172" r="-9060" b="-231034"/>
                </a:stretch>
              </a:blipFill>
            </p:spPr>
            <p:txBody>
              <a:bodyPr/>
              <a:lstStyle/>
              <a:p>
                <a:r>
                  <a:rPr lang="en-US">
                    <a:noFill/>
                  </a:rPr>
                  <a:t> </a:t>
                </a:r>
              </a:p>
            </p:txBody>
          </p:sp>
        </mc:Fallback>
      </mc:AlternateContent>
      <p:cxnSp>
        <p:nvCxnSpPr>
          <p:cNvPr id="34" name="Straight Connector 33"/>
          <p:cNvCxnSpPr/>
          <p:nvPr/>
        </p:nvCxnSpPr>
        <p:spPr>
          <a:xfrm>
            <a:off x="6138977" y="2020249"/>
            <a:ext cx="833323" cy="73150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6159047" y="2012901"/>
            <a:ext cx="776627" cy="7238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Down Arrow 36"/>
          <p:cNvSpPr/>
          <p:nvPr/>
        </p:nvSpPr>
        <p:spPr>
          <a:xfrm>
            <a:off x="5321118" y="1896485"/>
            <a:ext cx="152400" cy="269725"/>
          </a:xfrm>
          <a:prstGeom prst="downArrow">
            <a:avLst/>
          </a:prstGeom>
          <a:solidFill>
            <a:schemeClr val="accent3">
              <a:lumMod val="75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6200" y="2037894"/>
            <a:ext cx="8960988" cy="4551818"/>
          </a:xfrm>
          <a:prstGeom prst="rect">
            <a:avLst/>
          </a:prstGeom>
          <a:solidFill>
            <a:schemeClr val="accent3">
              <a:lumMod val="60000"/>
              <a:lumOff val="40000"/>
              <a:alpha val="2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53509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endParaRPr lang="en-US" dirty="0"/>
          </a:p>
        </p:txBody>
      </p:sp>
      <p:sp>
        <p:nvSpPr>
          <p:cNvPr id="3" name="Slide Number Placeholder 2"/>
          <p:cNvSpPr>
            <a:spLocks noGrp="1"/>
          </p:cNvSpPr>
          <p:nvPr>
            <p:ph type="sldNum" sz="quarter" idx="12"/>
          </p:nvPr>
        </p:nvSpPr>
        <p:spPr/>
        <p:txBody>
          <a:bodyPr/>
          <a:lstStyle/>
          <a:p>
            <a:fld id="{07CB4EDF-7DE6-4369-B527-B79B2EF0026D}" type="slidenum">
              <a:rPr lang="en-US" smtClean="0"/>
              <a:pPr/>
              <a:t>47</a:t>
            </a:fld>
            <a:endParaRPr lang="en-US"/>
          </a:p>
        </p:txBody>
      </p:sp>
      <p:sp>
        <p:nvSpPr>
          <p:cNvPr id="4" name="TextBox 3"/>
          <p:cNvSpPr txBox="1"/>
          <p:nvPr/>
        </p:nvSpPr>
        <p:spPr>
          <a:xfrm>
            <a:off x="1905000" y="381000"/>
            <a:ext cx="6019800" cy="461665"/>
          </a:xfrm>
          <a:prstGeom prst="rect">
            <a:avLst/>
          </a:prstGeom>
          <a:noFill/>
        </p:spPr>
        <p:txBody>
          <a:bodyPr wrap="square" rtlCol="0">
            <a:spAutoFit/>
          </a:bodyPr>
          <a:lstStyle/>
          <a:p>
            <a:r>
              <a:rPr lang="en-GB" sz="2400" dirty="0"/>
              <a:t>Interpretation of the Twiss parameters (1/2)</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335244"/>
            <a:ext cx="2822650" cy="2017556"/>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508240" y="1038066"/>
                <a:ext cx="6806960" cy="477888"/>
              </a:xfrm>
              <a:prstGeom prst="rect">
                <a:avLst/>
              </a:prstGeom>
              <a:noFill/>
            </p:spPr>
            <p:txBody>
              <a:bodyPr wrap="square" rtlCol="0">
                <a:spAutoFit/>
              </a:bodyPr>
              <a:lstStyle/>
              <a:p>
                <a:r>
                  <a:rPr lang="en-GB" sz="2400" dirty="0"/>
                  <a:t>1) Horizontal and vertical beta function </a:t>
                </a:r>
                <a14:m>
                  <m:oMath xmlns:m="http://schemas.openxmlformats.org/officeDocument/2006/math">
                    <m:sSub>
                      <m:sSubPr>
                        <m:ctrlPr>
                          <a:rPr lang="en-GB" sz="2400" b="0" i="1" smtClean="0">
                            <a:latin typeface="Cambria Math" panose="02040503050406030204" pitchFamily="18" charset="0"/>
                            <a:ea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𝛽</m:t>
                        </m:r>
                      </m:e>
                      <m:sub>
                        <m:r>
                          <a:rPr lang="en-GB" sz="2400" b="0" i="1" smtClean="0">
                            <a:latin typeface="Cambria Math" panose="02040503050406030204" pitchFamily="18" charset="0"/>
                            <a:ea typeface="Cambria Math" panose="02040503050406030204" pitchFamily="18" charset="0"/>
                          </a:rPr>
                          <m:t>𝐻</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𝑉</m:t>
                        </m:r>
                      </m:sub>
                    </m:sSub>
                    <m:r>
                      <a:rPr lang="en-GB" sz="2400" b="0" i="1" smtClean="0">
                        <a:latin typeface="Cambria Math" panose="02040503050406030204" pitchFamily="18" charset="0"/>
                        <a:ea typeface="Cambria Math" panose="02040503050406030204" pitchFamily="18" charset="0"/>
                      </a:rPr>
                      <m:t> </m:t>
                    </m:r>
                    <m:d>
                      <m:dPr>
                        <m:ctrlPr>
                          <a:rPr lang="en-GB" sz="2400" b="0" i="1" smtClean="0">
                            <a:latin typeface="Cambria Math" panose="02040503050406030204" pitchFamily="18" charset="0"/>
                            <a:ea typeface="Cambria Math" panose="02040503050406030204" pitchFamily="18" charset="0"/>
                          </a:rPr>
                        </m:ctrlPr>
                      </m:dPr>
                      <m:e>
                        <m:r>
                          <a:rPr lang="en-GB" sz="2400" b="0" i="1" smtClean="0">
                            <a:latin typeface="Cambria Math" panose="02040503050406030204" pitchFamily="18" charset="0"/>
                            <a:ea typeface="Cambria Math" panose="02040503050406030204" pitchFamily="18" charset="0"/>
                          </a:rPr>
                          <m:t>𝑠</m:t>
                        </m:r>
                      </m:e>
                    </m:d>
                    <m:r>
                      <a:rPr lang="en-GB" sz="2400" b="0" i="1" smtClean="0">
                        <a:latin typeface="Cambria Math" panose="02040503050406030204" pitchFamily="18" charset="0"/>
                        <a:ea typeface="Cambria Math" panose="02040503050406030204" pitchFamily="18" charset="0"/>
                      </a:rPr>
                      <m:t>:</m:t>
                    </m:r>
                  </m:oMath>
                </a14:m>
                <a:endParaRPr lang="en-GB"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508240" y="1038066"/>
                <a:ext cx="6806960" cy="477888"/>
              </a:xfrm>
              <a:prstGeom prst="rect">
                <a:avLst/>
              </a:prstGeom>
              <a:blipFill rotWithShape="0">
                <a:blip r:embed="rId3"/>
                <a:stretch>
                  <a:fillRect l="-1343" t="-8861" b="-25316"/>
                </a:stretch>
              </a:blipFill>
            </p:spPr>
            <p:txBody>
              <a:bodyPr/>
              <a:lstStyle/>
              <a:p>
                <a:r>
                  <a:rPr lang="en-GB">
                    <a:noFill/>
                  </a:rPr>
                  <a:t> </a:t>
                </a:r>
              </a:p>
            </p:txBody>
          </p:sp>
        </mc:Fallback>
      </mc:AlternateContent>
      <p:sp>
        <p:nvSpPr>
          <p:cNvPr id="7" name="TextBox 6"/>
          <p:cNvSpPr txBox="1"/>
          <p:nvPr/>
        </p:nvSpPr>
        <p:spPr>
          <a:xfrm>
            <a:off x="2972686" y="1607476"/>
            <a:ext cx="5486400" cy="738664"/>
          </a:xfrm>
          <a:prstGeom prst="rect">
            <a:avLst/>
          </a:prstGeom>
          <a:noFill/>
        </p:spPr>
        <p:txBody>
          <a:bodyPr wrap="square" rtlCol="0">
            <a:spAutoFit/>
          </a:bodyPr>
          <a:lstStyle/>
          <a:p>
            <a:pPr marL="285750" indent="-285750">
              <a:buFont typeface="Arial" panose="020B0604020202020204" pitchFamily="34" charset="0"/>
              <a:buChar char="•"/>
            </a:pPr>
            <a:r>
              <a:rPr lang="en-GB" sz="1400" dirty="0"/>
              <a:t>Proportional to the square of the projection of the phase space ellipse onto the space coordinate</a:t>
            </a:r>
          </a:p>
          <a:p>
            <a:pPr marL="285750" indent="-285750">
              <a:buFont typeface="Arial" panose="020B0604020202020204" pitchFamily="34" charset="0"/>
              <a:buChar char="•"/>
            </a:pPr>
            <a:r>
              <a:rPr lang="en-GB" sz="1400" dirty="0"/>
              <a:t>Focusing quadrupole </a:t>
            </a:r>
            <a:r>
              <a:rPr lang="en-GB" sz="1400" dirty="0">
                <a:sym typeface="Wingdings" panose="05000000000000000000" pitchFamily="2" charset="2"/>
              </a:rPr>
              <a:t> decreasing beta values</a:t>
            </a:r>
            <a:endParaRPr lang="en-GB" sz="14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4572000"/>
            <a:ext cx="2128199" cy="1780511"/>
          </a:xfrm>
          <a:prstGeom prst="rect">
            <a:avLst/>
          </a:prstGeom>
        </p:spPr>
      </p:pic>
      <p:sp>
        <p:nvSpPr>
          <p:cNvPr id="21" name="Left-Right Arrow 20"/>
          <p:cNvSpPr/>
          <p:nvPr/>
        </p:nvSpPr>
        <p:spPr>
          <a:xfrm>
            <a:off x="6375640" y="5227327"/>
            <a:ext cx="685800" cy="297705"/>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22" name="TextBox 21"/>
          <p:cNvSpPr txBox="1"/>
          <p:nvPr/>
        </p:nvSpPr>
        <p:spPr>
          <a:xfrm>
            <a:off x="3297865" y="2825628"/>
            <a:ext cx="5567216" cy="646331"/>
          </a:xfrm>
          <a:prstGeom prst="rect">
            <a:avLst/>
          </a:prstGeom>
          <a:noFill/>
        </p:spPr>
        <p:txBody>
          <a:bodyPr wrap="square" rtlCol="0">
            <a:spAutoFit/>
          </a:bodyPr>
          <a:lstStyle/>
          <a:p>
            <a:r>
              <a:rPr lang="en-GB" sz="1200" dirty="0"/>
              <a:t>Although the shape of phase space changes along s, the rotation of the particle on the phase space ellipse projected onto the space co-ordinate looks like an harmonic oscillation with variable amplitude:   called </a:t>
            </a:r>
            <a:r>
              <a:rPr lang="en-GB" sz="1200" b="1" dirty="0">
                <a:solidFill>
                  <a:srgbClr val="7030A0"/>
                </a:solidFill>
              </a:rPr>
              <a:t>BETATRON-Oscillation</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505200"/>
            <a:ext cx="4648200" cy="2790174"/>
          </a:xfrm>
          <a:prstGeom prst="rect">
            <a:avLst/>
          </a:prstGeom>
        </p:spPr>
      </p:pic>
      <mc:AlternateContent xmlns:mc="http://schemas.openxmlformats.org/markup-compatibility/2006" xmlns:a14="http://schemas.microsoft.com/office/drawing/2010/main">
        <mc:Choice Requires="a14">
          <p:sp>
            <p:nvSpPr>
              <p:cNvPr id="24" name="TextBox 23"/>
              <p:cNvSpPr txBox="1"/>
              <p:nvPr/>
            </p:nvSpPr>
            <p:spPr>
              <a:xfrm>
                <a:off x="5003319" y="4063509"/>
                <a:ext cx="3861762" cy="3354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𝑥</m:t>
                      </m:r>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r>
                        <a:rPr lang="en-GB" b="0" i="1" smtClean="0">
                          <a:latin typeface="Cambria Math" panose="02040503050406030204" pitchFamily="18" charset="0"/>
                        </a:rPr>
                        <m:t>=</m:t>
                      </m:r>
                      <m:r>
                        <a:rPr lang="en-GB" b="0" i="1" smtClean="0">
                          <a:solidFill>
                            <a:srgbClr val="7030A0"/>
                          </a:solidFill>
                          <a:latin typeface="Cambria Math" panose="02040503050406030204" pitchFamily="18" charset="0"/>
                        </a:rPr>
                        <m:t>𝑐𝑜𝑛𝑠𝑡</m:t>
                      </m:r>
                      <m:r>
                        <a:rPr lang="en-GB" b="0" i="1"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 </m:t>
                      </m:r>
                      <m:rad>
                        <m:radPr>
                          <m:degHide m:val="on"/>
                          <m:ctrlPr>
                            <a:rPr lang="en-GB" b="0" i="1" smtClean="0">
                              <a:latin typeface="Cambria Math" panose="02040503050406030204" pitchFamily="18" charset="0"/>
                              <a:ea typeface="Cambria Math" panose="02040503050406030204" pitchFamily="18" charset="0"/>
                            </a:rPr>
                          </m:ctrlPr>
                        </m:radPr>
                        <m:deg/>
                        <m:e>
                          <m:r>
                            <a:rPr lang="en-GB" b="0" i="1" smtClean="0">
                              <a:latin typeface="Cambria Math" panose="02040503050406030204" pitchFamily="18" charset="0"/>
                              <a:ea typeface="Cambria Math" panose="02040503050406030204" pitchFamily="18" charset="0"/>
                            </a:rPr>
                            <m:t>𝛽</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 </m:t>
                          </m:r>
                        </m:e>
                      </m:ra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𝑐𝑜𝑠</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𝜇</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𝜑</m:t>
                              </m:r>
                            </m:e>
                          </m:d>
                        </m:e>
                      </m:d>
                    </m:oMath>
                  </m:oMathPara>
                </a14:m>
                <a:endParaRPr lang="en-GB" dirty="0"/>
              </a:p>
            </p:txBody>
          </p:sp>
        </mc:Choice>
        <mc:Fallback xmlns="">
          <p:sp>
            <p:nvSpPr>
              <p:cNvPr id="24" name="TextBox 23"/>
              <p:cNvSpPr txBox="1">
                <a:spLocks noRot="1" noChangeAspect="1" noMove="1" noResize="1" noEditPoints="1" noAdjustHandles="1" noChangeArrowheads="1" noChangeShapeType="1" noTextEdit="1"/>
              </p:cNvSpPr>
              <p:nvPr/>
            </p:nvSpPr>
            <p:spPr>
              <a:xfrm>
                <a:off x="5003319" y="4063509"/>
                <a:ext cx="3861762" cy="335413"/>
              </a:xfrm>
              <a:prstGeom prst="rect">
                <a:avLst/>
              </a:prstGeom>
              <a:blipFill rotWithShape="0">
                <a:blip r:embed="rId6"/>
                <a:stretch>
                  <a:fillRect l="-474" t="-136364" r="-15640" b="-223636"/>
                </a:stretch>
              </a:blipFill>
            </p:spPr>
            <p:txBody>
              <a:bodyPr/>
              <a:lstStyle/>
              <a:p>
                <a:r>
                  <a:rPr lang="en-GB">
                    <a:noFill/>
                  </a:rPr>
                  <a:t> </a:t>
                </a:r>
              </a:p>
            </p:txBody>
          </p:sp>
        </mc:Fallback>
      </mc:AlternateContent>
    </p:spTree>
    <p:extLst>
      <p:ext uri="{BB962C8B-B14F-4D97-AF65-F5344CB8AC3E}">
        <p14:creationId xmlns:p14="http://schemas.microsoft.com/office/powerpoint/2010/main" val="2732105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41498" y="3987112"/>
            <a:ext cx="7772400" cy="1706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p:txBody>
          <a:bodyPr/>
          <a:lstStyle/>
          <a:p>
            <a:r>
              <a:rPr lang="en-US"/>
              <a:t>H.Schmickler, ex-CERN, presented by F.Tecker, CERN</a:t>
            </a:r>
            <a:endParaRPr lang="en-US" dirty="0"/>
          </a:p>
        </p:txBody>
      </p:sp>
      <p:sp>
        <p:nvSpPr>
          <p:cNvPr id="3" name="Slide Number Placeholder 2"/>
          <p:cNvSpPr>
            <a:spLocks noGrp="1"/>
          </p:cNvSpPr>
          <p:nvPr>
            <p:ph type="sldNum" sz="quarter" idx="12"/>
          </p:nvPr>
        </p:nvSpPr>
        <p:spPr/>
        <p:txBody>
          <a:bodyPr/>
          <a:lstStyle/>
          <a:p>
            <a:fld id="{07CB4EDF-7DE6-4369-B527-B79B2EF0026D}" type="slidenum">
              <a:rPr lang="en-US" smtClean="0"/>
              <a:pPr/>
              <a:t>48</a:t>
            </a:fld>
            <a:endParaRPr lang="en-US"/>
          </a:p>
        </p:txBody>
      </p:sp>
      <p:grpSp>
        <p:nvGrpSpPr>
          <p:cNvPr id="4" name="Group 3"/>
          <p:cNvGrpSpPr/>
          <p:nvPr/>
        </p:nvGrpSpPr>
        <p:grpSpPr>
          <a:xfrm>
            <a:off x="1676400" y="1669336"/>
            <a:ext cx="6764814" cy="861774"/>
            <a:chOff x="872277" y="2805960"/>
            <a:chExt cx="6653563" cy="861774"/>
          </a:xfrm>
        </p:grpSpPr>
        <mc:AlternateContent xmlns:mc="http://schemas.openxmlformats.org/markup-compatibility/2006" xmlns:a14="http://schemas.microsoft.com/office/drawing/2010/main">
          <mc:Choice Requires="a14">
            <p:sp>
              <p:nvSpPr>
                <p:cNvPr id="5" name="TextBox 4"/>
                <p:cNvSpPr txBox="1"/>
                <p:nvPr/>
              </p:nvSpPr>
              <p:spPr>
                <a:xfrm>
                  <a:off x="872277" y="2895600"/>
                  <a:ext cx="1413336" cy="542713"/>
                </a:xfrm>
                <a:prstGeom prst="rect">
                  <a:avLst/>
                </a:prstGeom>
                <a:noFill/>
              </p:spPr>
              <p:txBody>
                <a:bodyPr wrap="none" lIns="0" tIns="0" rIns="0" bIns="0" rtlCol="0">
                  <a:spAutoFit/>
                </a:bodyPr>
                <a:lstStyle/>
                <a:p>
                  <a14:m>
                    <m:oMath xmlns:m="http://schemas.openxmlformats.org/officeDocument/2006/math">
                      <m:r>
                        <a:rPr lang="en-GB" sz="2400" i="1" smtClean="0">
                          <a:latin typeface="Cambria Math" panose="02040503050406030204" pitchFamily="18" charset="0"/>
                          <a:ea typeface="Cambria Math" panose="02040503050406030204" pitchFamily="18" charset="0"/>
                        </a:rPr>
                        <m:t>𝛼</m:t>
                      </m:r>
                      <m:r>
                        <a:rPr lang="en-GB" sz="2400" b="0" i="1" smtClean="0">
                          <a:latin typeface="Cambria Math" panose="02040503050406030204" pitchFamily="18" charset="0"/>
                          <a:ea typeface="Cambria Math" panose="02040503050406030204" pitchFamily="18" charset="0"/>
                        </a:rPr>
                        <m:t>=−</m:t>
                      </m:r>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1</m:t>
                          </m:r>
                        </m:num>
                        <m:den>
                          <m:r>
                            <a:rPr lang="en-GB" sz="2400" b="0" i="1" smtClean="0">
                              <a:latin typeface="Cambria Math" panose="02040503050406030204" pitchFamily="18" charset="0"/>
                              <a:ea typeface="Cambria Math" panose="02040503050406030204" pitchFamily="18" charset="0"/>
                            </a:rPr>
                            <m:t>2</m:t>
                          </m:r>
                        </m:den>
                      </m:f>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𝑑</m:t>
                          </m:r>
                          <m:r>
                            <a:rPr lang="en-GB" sz="2400" b="0" i="1" smtClean="0">
                              <a:latin typeface="Cambria Math" panose="02040503050406030204" pitchFamily="18" charset="0"/>
                              <a:ea typeface="Cambria Math" panose="02040503050406030204" pitchFamily="18" charset="0"/>
                            </a:rPr>
                            <m:t>𝛽</m:t>
                          </m:r>
                        </m:num>
                        <m:den>
                          <m:r>
                            <a:rPr lang="en-GB" sz="2400" b="0" i="1" smtClean="0">
                              <a:latin typeface="Cambria Math" panose="02040503050406030204" pitchFamily="18" charset="0"/>
                              <a:ea typeface="Cambria Math" panose="02040503050406030204" pitchFamily="18" charset="0"/>
                            </a:rPr>
                            <m:t>𝑑𝑠</m:t>
                          </m:r>
                        </m:den>
                      </m:f>
                    </m:oMath>
                  </a14:m>
                  <a:r>
                    <a:rPr lang="en-GB" dirty="0"/>
                    <a:t> </a:t>
                  </a:r>
                </a:p>
              </p:txBody>
            </p:sp>
          </mc:Choice>
          <mc:Fallback xmlns="">
            <p:sp>
              <p:nvSpPr>
                <p:cNvPr id="5" name="TextBox 4"/>
                <p:cNvSpPr txBox="1">
                  <a:spLocks noRot="1" noChangeAspect="1" noMove="1" noResize="1" noEditPoints="1" noAdjustHandles="1" noChangeArrowheads="1" noChangeShapeType="1" noTextEdit="1"/>
                </p:cNvSpPr>
                <p:nvPr/>
              </p:nvSpPr>
              <p:spPr>
                <a:xfrm>
                  <a:off x="872277" y="2895600"/>
                  <a:ext cx="1413336" cy="542713"/>
                </a:xfrm>
                <a:prstGeom prst="rect">
                  <a:avLst/>
                </a:prstGeom>
                <a:blipFill rotWithShape="0">
                  <a:blip r:embed="rId2"/>
                  <a:stretch>
                    <a:fillRect/>
                  </a:stretch>
                </a:blipFill>
              </p:spPr>
              <p:txBody>
                <a:bodyPr/>
                <a:lstStyle/>
                <a:p>
                  <a:r>
                    <a:rPr lang="en-GB">
                      <a:noFill/>
                    </a:rPr>
                    <a:t> </a:t>
                  </a:r>
                </a:p>
              </p:txBody>
            </p:sp>
          </mc:Fallback>
        </mc:AlternateContent>
        <p:sp>
          <p:nvSpPr>
            <p:cNvPr id="6" name="TextBox 5"/>
            <p:cNvSpPr txBox="1"/>
            <p:nvPr/>
          </p:nvSpPr>
          <p:spPr>
            <a:xfrm>
              <a:off x="3124199" y="2805960"/>
              <a:ext cx="4401641" cy="861774"/>
            </a:xfrm>
            <a:prstGeom prst="rect">
              <a:avLst/>
            </a:prstGeom>
            <a:noFill/>
          </p:spPr>
          <p:txBody>
            <a:bodyPr wrap="square" rtlCol="0">
              <a:spAutoFit/>
            </a:bodyPr>
            <a:lstStyle/>
            <a:p>
              <a:r>
                <a:rPr lang="el-GR" dirty="0"/>
                <a:t>α</a:t>
              </a:r>
              <a:r>
                <a:rPr lang="en-GB" dirty="0"/>
                <a:t> indicates the rate of change of </a:t>
              </a:r>
              <a:r>
                <a:rPr lang="el-GR" dirty="0"/>
                <a:t>β</a:t>
              </a:r>
              <a:r>
                <a:rPr lang="en-GB" dirty="0"/>
                <a:t> along s</a:t>
              </a:r>
              <a:br>
                <a:rPr lang="en-GB" dirty="0"/>
              </a:br>
              <a:r>
                <a:rPr lang="el-GR" dirty="0"/>
                <a:t>α</a:t>
              </a:r>
              <a:r>
                <a:rPr lang="en-GB" dirty="0"/>
                <a:t> zero at the extremes of beta (waist)</a:t>
              </a:r>
            </a:p>
            <a:p>
              <a:endParaRPr lang="en-GB" sz="1400" dirty="0"/>
            </a:p>
          </p:txBody>
        </p:sp>
      </p:grpSp>
      <p:grpSp>
        <p:nvGrpSpPr>
          <p:cNvPr id="7" name="Group 6"/>
          <p:cNvGrpSpPr/>
          <p:nvPr/>
        </p:nvGrpSpPr>
        <p:grpSpPr>
          <a:xfrm>
            <a:off x="1658007" y="2992170"/>
            <a:ext cx="7251988" cy="646331"/>
            <a:chOff x="936862" y="4233127"/>
            <a:chExt cx="7251988" cy="646331"/>
          </a:xfrm>
        </p:grpSpPr>
        <mc:AlternateContent xmlns:mc="http://schemas.openxmlformats.org/markup-compatibility/2006" xmlns:a14="http://schemas.microsoft.com/office/drawing/2010/main">
          <mc:Choice Requires="a14">
            <p:sp>
              <p:nvSpPr>
                <p:cNvPr id="8" name="TextBox 7"/>
                <p:cNvSpPr txBox="1"/>
                <p:nvPr/>
              </p:nvSpPr>
              <p:spPr>
                <a:xfrm>
                  <a:off x="936862" y="4251541"/>
                  <a:ext cx="1716239" cy="574260"/>
                </a:xfrm>
                <a:prstGeom prst="rect">
                  <a:avLst/>
                </a:prstGeom>
                <a:noFill/>
              </p:spPr>
              <p:txBody>
                <a:bodyPr wrap="none" lIns="0" tIns="0" rIns="0" bIns="0" rtlCol="0">
                  <a:spAutoFit/>
                </a:bodyPr>
                <a:lstStyle/>
                <a:p>
                  <a14:m>
                    <m:oMath xmlns:m="http://schemas.openxmlformats.org/officeDocument/2006/math">
                      <m:r>
                        <a:rPr lang="en-GB" sz="2400" b="0" i="1" smtClean="0">
                          <a:latin typeface="Cambria Math" panose="02040503050406030204" pitchFamily="18" charset="0"/>
                          <a:ea typeface="Cambria Math" panose="02040503050406030204" pitchFamily="18" charset="0"/>
                        </a:rPr>
                        <m:t> </m:t>
                      </m:r>
                      <m:r>
                        <a:rPr lang="en-GB" sz="2400" b="0" i="1" smtClean="0">
                          <a:latin typeface="Cambria Math" panose="02040503050406030204" pitchFamily="18" charset="0"/>
                          <a:ea typeface="Cambria Math" panose="02040503050406030204" pitchFamily="18" charset="0"/>
                        </a:rPr>
                        <m:t>𝜇</m:t>
                      </m:r>
                      <m:r>
                        <a:rPr lang="en-GB" sz="2400" b="0" i="1" smtClean="0">
                          <a:latin typeface="Cambria Math" panose="02040503050406030204" pitchFamily="18" charset="0"/>
                          <a:ea typeface="Cambria Math" panose="02040503050406030204" pitchFamily="18" charset="0"/>
                        </a:rPr>
                        <m:t>= </m:t>
                      </m:r>
                      <m:nary>
                        <m:naryPr>
                          <m:ctrlPr>
                            <a:rPr lang="en-GB" sz="2400" b="0" i="1" smtClean="0">
                              <a:latin typeface="Cambria Math" panose="02040503050406030204" pitchFamily="18" charset="0"/>
                              <a:ea typeface="Cambria Math" panose="02040503050406030204" pitchFamily="18" charset="0"/>
                            </a:rPr>
                          </m:ctrlPr>
                        </m:naryPr>
                        <m:sub>
                          <m:r>
                            <m:rPr>
                              <m:brk m:alnAt="23"/>
                            </m:rPr>
                            <a:rPr lang="en-GB" sz="2400" b="0" i="1" smtClean="0">
                              <a:latin typeface="Cambria Math" panose="02040503050406030204" pitchFamily="18" charset="0"/>
                              <a:ea typeface="Cambria Math" panose="02040503050406030204" pitchFamily="18" charset="0"/>
                            </a:rPr>
                            <m:t>𝑠</m:t>
                          </m:r>
                          <m:r>
                            <a:rPr lang="en-GB" sz="2400" b="0" i="1" smtClean="0">
                              <a:latin typeface="Cambria Math" panose="02040503050406030204" pitchFamily="18" charset="0"/>
                              <a:ea typeface="Cambria Math" panose="02040503050406030204" pitchFamily="18" charset="0"/>
                            </a:rPr>
                            <m:t>1</m:t>
                          </m:r>
                        </m:sub>
                        <m:sup>
                          <m:r>
                            <a:rPr lang="en-GB" sz="2400" b="0" i="1" smtClean="0">
                              <a:latin typeface="Cambria Math" panose="02040503050406030204" pitchFamily="18" charset="0"/>
                              <a:ea typeface="Cambria Math" panose="02040503050406030204" pitchFamily="18" charset="0"/>
                            </a:rPr>
                            <m:t>𝑠</m:t>
                          </m:r>
                          <m:r>
                            <a:rPr lang="en-GB" sz="2400" b="0" i="1" smtClean="0">
                              <a:latin typeface="Cambria Math" panose="02040503050406030204" pitchFamily="18" charset="0"/>
                              <a:ea typeface="Cambria Math" panose="02040503050406030204" pitchFamily="18" charset="0"/>
                            </a:rPr>
                            <m:t>2</m:t>
                          </m:r>
                        </m:sup>
                        <m:e>
                          <m:f>
                            <m:fPr>
                              <m:ctrlPr>
                                <a:rPr lang="en-GB" sz="2400" b="0" i="1" smtClean="0">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1</m:t>
                              </m:r>
                            </m:num>
                            <m:den>
                              <m:r>
                                <a:rPr lang="en-GB" sz="2400" b="0" i="1" smtClean="0">
                                  <a:latin typeface="Cambria Math" panose="02040503050406030204" pitchFamily="18" charset="0"/>
                                  <a:ea typeface="Cambria Math" panose="02040503050406030204" pitchFamily="18" charset="0"/>
                                </a:rPr>
                                <m:t>𝛽</m:t>
                              </m:r>
                            </m:den>
                          </m:f>
                        </m:e>
                      </m:nary>
                    </m:oMath>
                  </a14:m>
                  <a:r>
                    <a:rPr lang="en-GB" sz="2400" dirty="0"/>
                    <a:t> </a:t>
                  </a:r>
                  <a:r>
                    <a:rPr lang="en-GB" sz="2400" dirty="0">
                      <a:latin typeface="Cambria Math" panose="02040503050406030204" pitchFamily="18" charset="0"/>
                      <a:ea typeface="Cambria Math" panose="02040503050406030204" pitchFamily="18" charset="0"/>
                    </a:rPr>
                    <a:t>ds</a:t>
                  </a:r>
                </a:p>
              </p:txBody>
            </p:sp>
          </mc:Choice>
          <mc:Fallback xmlns="">
            <p:sp>
              <p:nvSpPr>
                <p:cNvPr id="8" name="TextBox 7"/>
                <p:cNvSpPr txBox="1">
                  <a:spLocks noRot="1" noChangeAspect="1" noMove="1" noResize="1" noEditPoints="1" noAdjustHandles="1" noChangeArrowheads="1" noChangeShapeType="1" noTextEdit="1"/>
                </p:cNvSpPr>
                <p:nvPr/>
              </p:nvSpPr>
              <p:spPr>
                <a:xfrm>
                  <a:off x="936862" y="4251541"/>
                  <a:ext cx="1716239" cy="574260"/>
                </a:xfrm>
                <a:prstGeom prst="rect">
                  <a:avLst/>
                </a:prstGeom>
                <a:blipFill rotWithShape="0">
                  <a:blip r:embed="rId3"/>
                  <a:stretch>
                    <a:fillRect t="-4255" r="-9220" b="-8511"/>
                  </a:stretch>
                </a:blipFill>
              </p:spPr>
              <p:txBody>
                <a:bodyPr/>
                <a:lstStyle/>
                <a:p>
                  <a:r>
                    <a:rPr lang="en-GB">
                      <a:noFill/>
                    </a:rPr>
                    <a:t> </a:t>
                  </a:r>
                </a:p>
              </p:txBody>
            </p:sp>
          </mc:Fallback>
        </mc:AlternateContent>
        <p:sp>
          <p:nvSpPr>
            <p:cNvPr id="9" name="TextBox 8"/>
            <p:cNvSpPr txBox="1"/>
            <p:nvPr/>
          </p:nvSpPr>
          <p:spPr>
            <a:xfrm>
              <a:off x="3475260" y="4233127"/>
              <a:ext cx="4713590" cy="646331"/>
            </a:xfrm>
            <a:prstGeom prst="rect">
              <a:avLst/>
            </a:prstGeom>
            <a:noFill/>
          </p:spPr>
          <p:txBody>
            <a:bodyPr wrap="square" rtlCol="0">
              <a:spAutoFit/>
            </a:bodyPr>
            <a:lstStyle/>
            <a:p>
              <a:r>
                <a:rPr lang="en-GB" dirty="0"/>
                <a:t>Phase Advance: Indication how much a particle rotates in phase space when advancing in s</a:t>
              </a:r>
            </a:p>
          </p:txBody>
        </p:sp>
      </p:grpSp>
      <p:grpSp>
        <p:nvGrpSpPr>
          <p:cNvPr id="10" name="Group 9"/>
          <p:cNvGrpSpPr/>
          <p:nvPr/>
        </p:nvGrpSpPr>
        <p:grpSpPr>
          <a:xfrm>
            <a:off x="746234" y="3987112"/>
            <a:ext cx="7620000" cy="1477508"/>
            <a:chOff x="806334" y="3799434"/>
            <a:chExt cx="7620000" cy="1477508"/>
          </a:xfrm>
          <a:solidFill>
            <a:schemeClr val="bg1"/>
          </a:solidFill>
        </p:grpSpPr>
        <p:sp>
          <p:nvSpPr>
            <p:cNvPr id="11" name="TextBox 10"/>
            <p:cNvSpPr txBox="1"/>
            <p:nvPr/>
          </p:nvSpPr>
          <p:spPr>
            <a:xfrm>
              <a:off x="806334" y="3799434"/>
              <a:ext cx="7620000" cy="646331"/>
            </a:xfrm>
            <a:prstGeom prst="rect">
              <a:avLst/>
            </a:prstGeom>
            <a:solidFill>
              <a:schemeClr val="accent1"/>
            </a:solidFill>
          </p:spPr>
          <p:txBody>
            <a:bodyPr wrap="square" rtlCol="0">
              <a:spAutoFit/>
            </a:bodyPr>
            <a:lstStyle/>
            <a:p>
              <a:r>
                <a:rPr lang="en-GB" dirty="0">
                  <a:solidFill>
                    <a:schemeClr val="bg1"/>
                  </a:solidFill>
                </a:rPr>
                <a:t>Of particular importance: Phase advance around a complete turn of a circular accelerator, called the </a:t>
              </a:r>
              <a:r>
                <a:rPr lang="en-GB" dirty="0" err="1">
                  <a:solidFill>
                    <a:srgbClr val="FFFF00"/>
                  </a:solidFill>
                </a:rPr>
                <a:t>betatron</a:t>
              </a:r>
              <a:r>
                <a:rPr lang="en-GB" dirty="0">
                  <a:solidFill>
                    <a:srgbClr val="FFFF00"/>
                  </a:solidFill>
                </a:rPr>
                <a:t> tune Q (H,V)</a:t>
              </a:r>
              <a:r>
                <a:rPr lang="en-GB" dirty="0">
                  <a:solidFill>
                    <a:srgbClr val="7030A0"/>
                  </a:solidFill>
                </a:rPr>
                <a:t> </a:t>
              </a:r>
              <a:r>
                <a:rPr lang="en-GB" dirty="0">
                  <a:solidFill>
                    <a:schemeClr val="bg1"/>
                  </a:solidFill>
                </a:rPr>
                <a:t>of this accelerator</a:t>
              </a:r>
            </a:p>
          </p:txBody>
        </p:sp>
        <mc:AlternateContent xmlns:mc="http://schemas.openxmlformats.org/markup-compatibility/2006" xmlns:a14="http://schemas.microsoft.com/office/drawing/2010/main">
          <mc:Choice Requires="a14">
            <p:sp>
              <p:nvSpPr>
                <p:cNvPr id="12" name="TextBox 11"/>
                <p:cNvSpPr txBox="1"/>
                <p:nvPr/>
              </p:nvSpPr>
              <p:spPr>
                <a:xfrm>
                  <a:off x="3048000" y="4576686"/>
                  <a:ext cx="2937086" cy="700256"/>
                </a:xfrm>
                <a:prstGeom prst="rect">
                  <a:avLst/>
                </a:prstGeom>
                <a:solidFill>
                  <a:schemeClr val="accent1"/>
                </a:solidFill>
              </p:spPr>
              <p:txBody>
                <a:bodyPr wrap="none" lIns="0" tIns="0" rIns="0" bIns="0" rtlCol="0">
                  <a:spAutoFit/>
                </a:bodyPr>
                <a:lstStyle/>
                <a:p>
                  <a14:m>
                    <m:oMath xmlns:m="http://schemas.openxmlformats.org/officeDocument/2006/math">
                      <m:sSub>
                        <m:sSubPr>
                          <m:ctrlPr>
                            <a:rPr lang="en-GB" sz="2800" i="1" smtClean="0">
                              <a:solidFill>
                                <a:schemeClr val="bg1"/>
                              </a:solidFill>
                              <a:latin typeface="Cambria Math" panose="02040503050406030204" pitchFamily="18" charset="0"/>
                              <a:ea typeface="Cambria Math" panose="02040503050406030204" pitchFamily="18" charset="0"/>
                            </a:rPr>
                          </m:ctrlPr>
                        </m:sSubPr>
                        <m:e>
                          <m:r>
                            <a:rPr lang="en-GB" sz="2800" b="0" i="1" smtClean="0">
                              <a:solidFill>
                                <a:schemeClr val="bg1"/>
                              </a:solidFill>
                              <a:latin typeface="Cambria Math" panose="02040503050406030204" pitchFamily="18" charset="0"/>
                              <a:ea typeface="Cambria Math" panose="02040503050406030204" pitchFamily="18" charset="0"/>
                            </a:rPr>
                            <m:t>𝑄</m:t>
                          </m:r>
                        </m:e>
                        <m:sub>
                          <m:r>
                            <a:rPr lang="en-GB" sz="2800" b="0" i="1" smtClean="0">
                              <a:solidFill>
                                <a:schemeClr val="bg1"/>
                              </a:solidFill>
                              <a:latin typeface="Cambria Math" panose="02040503050406030204" pitchFamily="18" charset="0"/>
                              <a:ea typeface="Cambria Math" panose="02040503050406030204" pitchFamily="18" charset="0"/>
                            </a:rPr>
                            <m:t>𝐻</m:t>
                          </m:r>
                          <m:r>
                            <a:rPr lang="en-GB" sz="2800" b="0" i="1" smtClean="0">
                              <a:solidFill>
                                <a:schemeClr val="bg1"/>
                              </a:solidFill>
                              <a:latin typeface="Cambria Math" panose="02040503050406030204" pitchFamily="18" charset="0"/>
                              <a:ea typeface="Cambria Math" panose="02040503050406030204" pitchFamily="18" charset="0"/>
                            </a:rPr>
                            <m:t>,</m:t>
                          </m:r>
                          <m:r>
                            <a:rPr lang="en-GB" sz="2800" b="0" i="1" smtClean="0">
                              <a:solidFill>
                                <a:schemeClr val="bg1"/>
                              </a:solidFill>
                              <a:latin typeface="Cambria Math" panose="02040503050406030204" pitchFamily="18" charset="0"/>
                              <a:ea typeface="Cambria Math" panose="02040503050406030204" pitchFamily="18" charset="0"/>
                            </a:rPr>
                            <m:t>𝑉</m:t>
                          </m:r>
                        </m:sub>
                      </m:sSub>
                    </m:oMath>
                  </a14:m>
                  <a:r>
                    <a:rPr lang="en-GB" sz="2800" dirty="0">
                      <a:solidFill>
                        <a:schemeClr val="bg1"/>
                      </a:solidFill>
                    </a:rPr>
                    <a:t> = </a:t>
                  </a:r>
                  <a14:m>
                    <m:oMath xmlns:m="http://schemas.openxmlformats.org/officeDocument/2006/math">
                      <m:f>
                        <m:fPr>
                          <m:ctrlPr>
                            <a:rPr lang="en-GB" sz="2800" i="1" smtClean="0">
                              <a:solidFill>
                                <a:schemeClr val="bg1"/>
                              </a:solidFill>
                              <a:latin typeface="Cambria Math" panose="02040503050406030204" pitchFamily="18" charset="0"/>
                            </a:rPr>
                          </m:ctrlPr>
                        </m:fPr>
                        <m:num>
                          <m:r>
                            <a:rPr lang="en-GB" sz="2800" b="0" i="1" smtClean="0">
                              <a:solidFill>
                                <a:schemeClr val="bg1"/>
                              </a:solidFill>
                              <a:latin typeface="Cambria Math" panose="02040503050406030204" pitchFamily="18" charset="0"/>
                            </a:rPr>
                            <m:t>1</m:t>
                          </m:r>
                        </m:num>
                        <m:den>
                          <m:r>
                            <a:rPr lang="en-GB" sz="2800" b="0" i="1" smtClean="0">
                              <a:solidFill>
                                <a:schemeClr val="bg1"/>
                              </a:solidFill>
                              <a:latin typeface="Cambria Math" panose="02040503050406030204" pitchFamily="18" charset="0"/>
                            </a:rPr>
                            <m:t>2</m:t>
                          </m:r>
                          <m:r>
                            <a:rPr lang="en-GB" sz="2800" b="0" i="1" smtClean="0">
                              <a:solidFill>
                                <a:schemeClr val="bg1"/>
                              </a:solidFill>
                              <a:latin typeface="Cambria Math" panose="02040503050406030204" pitchFamily="18" charset="0"/>
                              <a:ea typeface="Cambria Math" panose="02040503050406030204" pitchFamily="18" charset="0"/>
                            </a:rPr>
                            <m:t>𝜋</m:t>
                          </m:r>
                        </m:den>
                      </m:f>
                      <m:nary>
                        <m:naryPr>
                          <m:limLoc m:val="undOvr"/>
                          <m:ctrlPr>
                            <a:rPr lang="en-GB" sz="2800" i="1" smtClean="0">
                              <a:solidFill>
                                <a:schemeClr val="bg1"/>
                              </a:solidFill>
                              <a:latin typeface="Cambria Math" panose="02040503050406030204" pitchFamily="18" charset="0"/>
                            </a:rPr>
                          </m:ctrlPr>
                        </m:naryPr>
                        <m:sub>
                          <m:r>
                            <m:rPr>
                              <m:brk m:alnAt="24"/>
                            </m:rPr>
                            <a:rPr lang="en-GB" sz="2800" b="0" i="1" smtClean="0">
                              <a:solidFill>
                                <a:schemeClr val="bg1"/>
                              </a:solidFill>
                              <a:latin typeface="Cambria Math" panose="02040503050406030204" pitchFamily="18" charset="0"/>
                            </a:rPr>
                            <m:t>0</m:t>
                          </m:r>
                        </m:sub>
                        <m:sup>
                          <m:r>
                            <a:rPr lang="en-GB" sz="2800" b="0" i="1" smtClean="0">
                              <a:solidFill>
                                <a:schemeClr val="bg1"/>
                              </a:solidFill>
                              <a:latin typeface="Cambria Math" panose="02040503050406030204" pitchFamily="18" charset="0"/>
                            </a:rPr>
                            <m:t>𝐶</m:t>
                          </m:r>
                        </m:sup>
                        <m:e>
                          <m:f>
                            <m:fPr>
                              <m:ctrlPr>
                                <a:rPr lang="en-GB" sz="2800" i="1" smtClean="0">
                                  <a:solidFill>
                                    <a:schemeClr val="bg1"/>
                                  </a:solidFill>
                                  <a:latin typeface="Cambria Math" panose="02040503050406030204" pitchFamily="18" charset="0"/>
                                </a:rPr>
                              </m:ctrlPr>
                            </m:fPr>
                            <m:num>
                              <m:r>
                                <a:rPr lang="en-GB" sz="2800" b="0" i="1" smtClean="0">
                                  <a:solidFill>
                                    <a:schemeClr val="bg1"/>
                                  </a:solidFill>
                                  <a:latin typeface="Cambria Math" panose="02040503050406030204" pitchFamily="18" charset="0"/>
                                </a:rPr>
                                <m:t>1</m:t>
                              </m:r>
                            </m:num>
                            <m:den>
                              <m:sSub>
                                <m:sSubPr>
                                  <m:ctrlPr>
                                    <a:rPr lang="en-GB" sz="2800" i="1" smtClean="0">
                                      <a:solidFill>
                                        <a:schemeClr val="bg1"/>
                                      </a:solidFill>
                                      <a:latin typeface="Cambria Math" panose="02040503050406030204" pitchFamily="18" charset="0"/>
                                    </a:rPr>
                                  </m:ctrlPr>
                                </m:sSubPr>
                                <m:e>
                                  <m:r>
                                    <a:rPr lang="en-GB" sz="2800" i="1" smtClean="0">
                                      <a:solidFill>
                                        <a:schemeClr val="bg1"/>
                                      </a:solidFill>
                                      <a:latin typeface="Cambria Math" panose="02040503050406030204" pitchFamily="18" charset="0"/>
                                      <a:ea typeface="Cambria Math" panose="02040503050406030204" pitchFamily="18" charset="0"/>
                                    </a:rPr>
                                    <m:t>𝛽</m:t>
                                  </m:r>
                                </m:e>
                                <m:sub>
                                  <m:r>
                                    <a:rPr lang="en-GB" sz="2800" b="0" i="1" smtClean="0">
                                      <a:solidFill>
                                        <a:schemeClr val="bg1"/>
                                      </a:solidFill>
                                      <a:latin typeface="Cambria Math" panose="02040503050406030204" pitchFamily="18" charset="0"/>
                                    </a:rPr>
                                    <m:t>𝐻</m:t>
                                  </m:r>
                                  <m:r>
                                    <a:rPr lang="en-GB" sz="2800" b="0" i="1" smtClean="0">
                                      <a:solidFill>
                                        <a:schemeClr val="bg1"/>
                                      </a:solidFill>
                                      <a:latin typeface="Cambria Math" panose="02040503050406030204" pitchFamily="18" charset="0"/>
                                    </a:rPr>
                                    <m:t>,</m:t>
                                  </m:r>
                                  <m:r>
                                    <a:rPr lang="en-GB" sz="2800" b="0" i="1" smtClean="0">
                                      <a:solidFill>
                                        <a:schemeClr val="bg1"/>
                                      </a:solidFill>
                                      <a:latin typeface="Cambria Math" panose="02040503050406030204" pitchFamily="18" charset="0"/>
                                    </a:rPr>
                                    <m:t>𝑉</m:t>
                                  </m:r>
                                </m:sub>
                              </m:sSub>
                            </m:den>
                          </m:f>
                          <m:r>
                            <a:rPr lang="en-GB" sz="2800" b="0" i="1" smtClean="0">
                              <a:solidFill>
                                <a:schemeClr val="bg1"/>
                              </a:solidFill>
                              <a:latin typeface="Cambria Math" panose="02040503050406030204" pitchFamily="18" charset="0"/>
                            </a:rPr>
                            <m:t> </m:t>
                          </m:r>
                          <m:r>
                            <a:rPr lang="en-GB" sz="2800" b="0" i="1" smtClean="0">
                              <a:solidFill>
                                <a:schemeClr val="bg1"/>
                              </a:solidFill>
                              <a:latin typeface="Cambria Math" panose="02040503050406030204" pitchFamily="18" charset="0"/>
                            </a:rPr>
                            <m:t>𝑑𝑠</m:t>
                          </m:r>
                        </m:e>
                      </m:nary>
                    </m:oMath>
                  </a14:m>
                  <a:endParaRPr lang="en-GB" sz="2800" dirty="0">
                    <a:solidFill>
                      <a:schemeClr val="bg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048000" y="4576686"/>
                  <a:ext cx="2937086" cy="700256"/>
                </a:xfrm>
                <a:prstGeom prst="rect">
                  <a:avLst/>
                </a:prstGeom>
                <a:blipFill rotWithShape="0">
                  <a:blip r:embed="rId4"/>
                  <a:stretch>
                    <a:fillRect t="-877" b="-7018"/>
                  </a:stretch>
                </a:blipFill>
              </p:spPr>
              <p:txBody>
                <a:bodyPr/>
                <a:lstStyle/>
                <a:p>
                  <a:r>
                    <a:rPr lang="en-GB">
                      <a:noFill/>
                    </a:rPr>
                    <a:t> </a:t>
                  </a:r>
                </a:p>
              </p:txBody>
            </p:sp>
          </mc:Fallback>
        </mc:AlternateContent>
      </p:grpSp>
      <p:sp>
        <p:nvSpPr>
          <p:cNvPr id="14" name="TextBox 13"/>
          <p:cNvSpPr txBox="1"/>
          <p:nvPr/>
        </p:nvSpPr>
        <p:spPr>
          <a:xfrm>
            <a:off x="1905000" y="381000"/>
            <a:ext cx="6019800" cy="461665"/>
          </a:xfrm>
          <a:prstGeom prst="rect">
            <a:avLst/>
          </a:prstGeom>
          <a:noFill/>
        </p:spPr>
        <p:txBody>
          <a:bodyPr wrap="square" rtlCol="0">
            <a:spAutoFit/>
          </a:bodyPr>
          <a:lstStyle/>
          <a:p>
            <a:r>
              <a:rPr lang="en-GB" sz="2400" dirty="0"/>
              <a:t>Interpretation of the Twiss parameters (2/2)</a:t>
            </a:r>
          </a:p>
        </p:txBody>
      </p:sp>
      <p:sp>
        <p:nvSpPr>
          <p:cNvPr id="15" name="TextBox 14"/>
          <p:cNvSpPr txBox="1"/>
          <p:nvPr/>
        </p:nvSpPr>
        <p:spPr>
          <a:xfrm>
            <a:off x="702785" y="1792446"/>
            <a:ext cx="762000" cy="461665"/>
          </a:xfrm>
          <a:prstGeom prst="rect">
            <a:avLst/>
          </a:prstGeom>
          <a:noFill/>
        </p:spPr>
        <p:txBody>
          <a:bodyPr wrap="square" rtlCol="0">
            <a:spAutoFit/>
          </a:bodyPr>
          <a:lstStyle/>
          <a:p>
            <a:r>
              <a:rPr lang="en-GB" sz="2400" dirty="0"/>
              <a:t>2.)</a:t>
            </a:r>
          </a:p>
        </p:txBody>
      </p:sp>
      <p:sp>
        <p:nvSpPr>
          <p:cNvPr id="16" name="TextBox 15"/>
          <p:cNvSpPr txBox="1"/>
          <p:nvPr/>
        </p:nvSpPr>
        <p:spPr>
          <a:xfrm>
            <a:off x="719650" y="3066882"/>
            <a:ext cx="575750" cy="461665"/>
          </a:xfrm>
          <a:prstGeom prst="rect">
            <a:avLst/>
          </a:prstGeom>
          <a:noFill/>
        </p:spPr>
        <p:txBody>
          <a:bodyPr wrap="square" rtlCol="0">
            <a:spAutoFit/>
          </a:bodyPr>
          <a:lstStyle/>
          <a:p>
            <a:r>
              <a:rPr lang="en-GB" sz="2400" dirty="0"/>
              <a:t>3.)</a:t>
            </a:r>
          </a:p>
        </p:txBody>
      </p:sp>
    </p:spTree>
    <p:extLst>
      <p:ext uri="{BB962C8B-B14F-4D97-AF65-F5344CB8AC3E}">
        <p14:creationId xmlns:p14="http://schemas.microsoft.com/office/powerpoint/2010/main" val="4397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49</a:t>
            </a:fld>
            <a:endParaRPr lang="en-US"/>
          </a:p>
        </p:txBody>
      </p:sp>
      <mc:AlternateContent xmlns:mc="http://schemas.openxmlformats.org/markup-compatibility/2006" xmlns:a14="http://schemas.microsoft.com/office/drawing/2010/main">
        <mc:Choice Requires="a14">
          <p:sp>
            <p:nvSpPr>
              <p:cNvPr id="4" name="TextBox 3"/>
              <p:cNvSpPr txBox="1"/>
              <p:nvPr/>
            </p:nvSpPr>
            <p:spPr>
              <a:xfrm>
                <a:off x="1981200" y="381000"/>
                <a:ext cx="5410200" cy="477888"/>
              </a:xfrm>
              <a:prstGeom prst="rect">
                <a:avLst/>
              </a:prstGeom>
              <a:noFill/>
            </p:spPr>
            <p:txBody>
              <a:bodyPr wrap="square" rtlCol="0">
                <a:spAutoFit/>
              </a:bodyPr>
              <a:lstStyle/>
              <a:p>
                <a:pPr algn="ctr"/>
                <a:r>
                  <a:rPr lang="en-GB" sz="2400" dirty="0"/>
                  <a:t>The </a:t>
                </a:r>
                <a:r>
                  <a:rPr lang="en-GB" sz="2400" dirty="0" err="1"/>
                  <a:t>betatron</a:t>
                </a:r>
                <a:r>
                  <a:rPr lang="en-GB" sz="2400" dirty="0"/>
                  <a:t> tunes </a:t>
                </a:r>
                <a14:m>
                  <m:oMath xmlns:m="http://schemas.openxmlformats.org/officeDocument/2006/math">
                    <m:sSub>
                      <m:sSubPr>
                        <m:ctrlPr>
                          <a:rPr lang="en-GB" sz="2400" i="1" smtClean="0">
                            <a:solidFill>
                              <a:schemeClr val="tx1"/>
                            </a:solidFill>
                            <a:latin typeface="Cambria Math" panose="02040503050406030204" pitchFamily="18" charset="0"/>
                            <a:ea typeface="Cambria Math" panose="02040503050406030204" pitchFamily="18" charset="0"/>
                          </a:rPr>
                        </m:ctrlPr>
                      </m:sSubPr>
                      <m:e>
                        <m:r>
                          <a:rPr lang="en-GB" sz="2400" i="1">
                            <a:solidFill>
                              <a:schemeClr val="tx1"/>
                            </a:solidFill>
                            <a:latin typeface="Cambria Math" panose="02040503050406030204" pitchFamily="18" charset="0"/>
                            <a:ea typeface="Cambria Math" panose="02040503050406030204" pitchFamily="18" charset="0"/>
                          </a:rPr>
                          <m:t>𝑄</m:t>
                        </m:r>
                      </m:e>
                      <m:sub>
                        <m:r>
                          <a:rPr lang="en-GB" sz="2400" i="1">
                            <a:solidFill>
                              <a:schemeClr val="tx1"/>
                            </a:solidFill>
                            <a:latin typeface="Cambria Math" panose="02040503050406030204" pitchFamily="18" charset="0"/>
                            <a:ea typeface="Cambria Math" panose="02040503050406030204" pitchFamily="18" charset="0"/>
                          </a:rPr>
                          <m:t>𝐻</m:t>
                        </m:r>
                        <m:r>
                          <a:rPr lang="en-GB" sz="2400" i="1">
                            <a:solidFill>
                              <a:schemeClr val="tx1"/>
                            </a:solidFill>
                            <a:latin typeface="Cambria Math" panose="02040503050406030204" pitchFamily="18" charset="0"/>
                            <a:ea typeface="Cambria Math" panose="02040503050406030204" pitchFamily="18" charset="0"/>
                          </a:rPr>
                          <m:t>,</m:t>
                        </m:r>
                        <m:r>
                          <a:rPr lang="en-GB" sz="2400" i="1">
                            <a:solidFill>
                              <a:schemeClr val="tx1"/>
                            </a:solidFill>
                            <a:latin typeface="Cambria Math" panose="02040503050406030204" pitchFamily="18" charset="0"/>
                            <a:ea typeface="Cambria Math" panose="02040503050406030204" pitchFamily="18" charset="0"/>
                          </a:rPr>
                          <m:t>𝑉</m:t>
                        </m:r>
                      </m:sub>
                    </m:sSub>
                  </m:oMath>
                </a14:m>
                <a:endParaRPr lang="en-GB"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1981200" y="381000"/>
                <a:ext cx="5410200" cy="477888"/>
              </a:xfrm>
              <a:prstGeom prst="rect">
                <a:avLst/>
              </a:prstGeom>
              <a:blipFill>
                <a:blip r:embed="rId2"/>
                <a:stretch>
                  <a:fillRect t="-8974" b="-25641"/>
                </a:stretch>
              </a:blipFill>
            </p:spPr>
            <p:txBody>
              <a:bodyPr/>
              <a:lstStyle/>
              <a:p>
                <a:r>
                  <a:rPr lang="en-GB">
                    <a:noFill/>
                  </a:rPr>
                  <a:t> </a:t>
                </a:r>
              </a:p>
            </p:txBody>
          </p:sp>
        </mc:Fallback>
      </mc:AlternateContent>
      <p:sp>
        <p:nvSpPr>
          <p:cNvPr id="5" name="TextBox 4"/>
          <p:cNvSpPr txBox="1"/>
          <p:nvPr/>
        </p:nvSpPr>
        <p:spPr>
          <a:xfrm>
            <a:off x="685800" y="1026266"/>
            <a:ext cx="69342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Part of the most important parameters of a circular accelerator</a:t>
            </a:r>
          </a:p>
          <a:p>
            <a:pPr marL="285750" indent="-285750">
              <a:buFont typeface="Arial" panose="020B0604020202020204" pitchFamily="34" charset="0"/>
              <a:buChar char="•"/>
            </a:pPr>
            <a:r>
              <a:rPr lang="en-GB" dirty="0"/>
              <a:t>The equivalent in a linac is called “phase advance per cell”</a:t>
            </a:r>
          </a:p>
          <a:p>
            <a:pPr marL="285750" indent="-285750">
              <a:buFont typeface="Arial" panose="020B0604020202020204" pitchFamily="34" charset="0"/>
              <a:buChar char="•"/>
            </a:pPr>
            <a:r>
              <a:rPr lang="en-GB" dirty="0"/>
              <a:t>For a circular accelerator it is the phase advance over one turn in each respective plane.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459" y="1981200"/>
            <a:ext cx="3774379" cy="2265646"/>
          </a:xfrm>
          <a:prstGeom prst="rect">
            <a:avLst/>
          </a:prstGeom>
        </p:spPr>
      </p:pic>
      <mc:AlternateContent xmlns:mc="http://schemas.openxmlformats.org/markup-compatibility/2006">
        <mc:Choice xmlns:a14="http://schemas.microsoft.com/office/drawing/2010/main" Requires="a14">
          <p:sp>
            <p:nvSpPr>
              <p:cNvPr id="8" name="TextBox 7"/>
              <p:cNvSpPr txBox="1"/>
              <p:nvPr/>
            </p:nvSpPr>
            <p:spPr>
              <a:xfrm>
                <a:off x="685800" y="2226595"/>
                <a:ext cx="3962400" cy="2317750"/>
              </a:xfrm>
              <a:prstGeom prst="rect">
                <a:avLst/>
              </a:prstGeom>
              <a:noFill/>
            </p:spPr>
            <p:txBody>
              <a:bodyPr wrap="square" rtlCol="0">
                <a:spAutoFit/>
              </a:bodyPr>
              <a:lstStyle/>
              <a:p>
                <a:pPr marL="285750" indent="-285750">
                  <a:buFont typeface="Arial" panose="020B0604020202020204" pitchFamily="34" charset="0"/>
                  <a:buChar char="•"/>
                </a:pPr>
                <a:r>
                  <a:rPr lang="en-GB" sz="1400" dirty="0"/>
                  <a:t>In large accelerators the </a:t>
                </a:r>
                <a:r>
                  <a:rPr lang="en-GB" sz="1400" dirty="0" err="1"/>
                  <a:t>betatron</a:t>
                </a:r>
                <a:r>
                  <a:rPr lang="en-GB" sz="1400" dirty="0"/>
                  <a:t> tunes are large numbers (LHC ˜ 65), i.e. the phase space ellipse turns about 65 times in one machine turn.</a:t>
                </a:r>
              </a:p>
              <a:p>
                <a:pPr marL="285750" indent="-285750">
                  <a:buFont typeface="Arial" panose="020B0604020202020204" pitchFamily="34" charset="0"/>
                  <a:buChar char="•"/>
                </a:pPr>
                <a:r>
                  <a:rPr lang="en-GB" sz="1400" dirty="0"/>
                  <a:t>We measure the tune by exciting transverse oscillations and by spectral analysis of the motion observed with one pickup.</a:t>
                </a:r>
                <a:br>
                  <a:rPr lang="en-GB" sz="1400" dirty="0"/>
                </a:br>
                <a:r>
                  <a:rPr lang="en-GB" sz="1400" dirty="0"/>
                  <a:t>This way we measure the </a:t>
                </a:r>
                <a:r>
                  <a:rPr lang="en-GB" sz="1400" b="1" dirty="0">
                    <a:solidFill>
                      <a:srgbClr val="7030A0"/>
                    </a:solidFill>
                  </a:rPr>
                  <a:t>fractional part of the tune; often called </a:t>
                </a:r>
                <a14:m>
                  <m:oMath xmlns:m="http://schemas.openxmlformats.org/officeDocument/2006/math">
                    <m:sSub>
                      <m:sSubPr>
                        <m:ctrlPr>
                          <a:rPr lang="en-GB" sz="1400" b="1" i="1" smtClean="0">
                            <a:solidFill>
                              <a:srgbClr val="7030A0"/>
                            </a:solidFill>
                            <a:latin typeface="Cambria Math" panose="02040503050406030204" pitchFamily="18" charset="0"/>
                            <a:ea typeface="Cambria Math" panose="02040503050406030204" pitchFamily="18" charset="0"/>
                          </a:rPr>
                        </m:ctrlPr>
                      </m:sSubPr>
                      <m:e>
                        <m:r>
                          <a:rPr lang="en-GB" sz="1400" b="1" i="1" smtClean="0">
                            <a:solidFill>
                              <a:srgbClr val="7030A0"/>
                            </a:solidFill>
                            <a:latin typeface="Cambria Math" panose="02040503050406030204" pitchFamily="18" charset="0"/>
                            <a:ea typeface="Cambria Math" panose="02040503050406030204" pitchFamily="18" charset="0"/>
                          </a:rPr>
                          <m:t>𝒒</m:t>
                        </m:r>
                      </m:e>
                      <m:sub>
                        <m:r>
                          <a:rPr lang="en-GB" sz="1400" b="1" i="1">
                            <a:solidFill>
                              <a:srgbClr val="7030A0"/>
                            </a:solidFill>
                            <a:latin typeface="Cambria Math" panose="02040503050406030204" pitchFamily="18" charset="0"/>
                            <a:ea typeface="Cambria Math" panose="02040503050406030204" pitchFamily="18" charset="0"/>
                          </a:rPr>
                          <m:t>𝑯</m:t>
                        </m:r>
                        <m:r>
                          <a:rPr lang="en-GB" sz="1400" b="1" i="1">
                            <a:solidFill>
                              <a:srgbClr val="7030A0"/>
                            </a:solidFill>
                            <a:latin typeface="Cambria Math" panose="02040503050406030204" pitchFamily="18" charset="0"/>
                            <a:ea typeface="Cambria Math" panose="02040503050406030204" pitchFamily="18" charset="0"/>
                          </a:rPr>
                          <m:t>,</m:t>
                        </m:r>
                        <m:r>
                          <a:rPr lang="en-GB" sz="1400" b="1" i="1">
                            <a:solidFill>
                              <a:srgbClr val="7030A0"/>
                            </a:solidFill>
                            <a:latin typeface="Cambria Math" panose="02040503050406030204" pitchFamily="18" charset="0"/>
                            <a:ea typeface="Cambria Math" panose="02040503050406030204" pitchFamily="18" charset="0"/>
                          </a:rPr>
                          <m:t>𝑽</m:t>
                        </m:r>
                      </m:sub>
                    </m:sSub>
                  </m:oMath>
                </a14:m>
                <a:endParaRPr lang="en-GB" sz="1400" b="1" dirty="0">
                  <a:solidFill>
                    <a:srgbClr val="7030A0"/>
                  </a:solidFill>
                </a:endParaRPr>
              </a:p>
              <a:p>
                <a:pPr marL="285750" indent="-285750">
                  <a:buFont typeface="Arial" panose="020B0604020202020204" pitchFamily="34" charset="0"/>
                  <a:buChar char="•"/>
                </a:pPr>
                <a:endParaRPr lang="en-GB" dirty="0"/>
              </a:p>
            </p:txBody>
          </p:sp>
        </mc:Choice>
        <mc:Fallback>
          <p:sp>
            <p:nvSpPr>
              <p:cNvPr id="8" name="TextBox 7"/>
              <p:cNvSpPr txBox="1">
                <a:spLocks noRot="1" noChangeAspect="1" noMove="1" noResize="1" noEditPoints="1" noAdjustHandles="1" noChangeArrowheads="1" noChangeShapeType="1" noTextEdit="1"/>
              </p:cNvSpPr>
              <p:nvPr/>
            </p:nvSpPr>
            <p:spPr>
              <a:xfrm>
                <a:off x="685800" y="2226595"/>
                <a:ext cx="3962400" cy="2317750"/>
              </a:xfrm>
              <a:prstGeom prst="rect">
                <a:avLst/>
              </a:prstGeom>
              <a:blipFill>
                <a:blip r:embed="rId4"/>
                <a:stretch>
                  <a:fillRect l="-639" t="-546" r="-639"/>
                </a:stretch>
              </a:blipFill>
            </p:spPr>
            <p:txBody>
              <a:bodyPr/>
              <a:lstStyle/>
              <a:p>
                <a:r>
                  <a:rPr lang="en-US">
                    <a:noFill/>
                  </a:rPr>
                  <a:t> </a:t>
                </a:r>
              </a:p>
            </p:txBody>
          </p:sp>
        </mc:Fallback>
      </mc:AlternateContent>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5423" y="4220582"/>
            <a:ext cx="2340585" cy="2162033"/>
          </a:xfrm>
          <a:prstGeom prst="rect">
            <a:avLst/>
          </a:prstGeom>
        </p:spPr>
      </p:pic>
      <p:sp>
        <p:nvSpPr>
          <p:cNvPr id="10" name="TextBox 9"/>
          <p:cNvSpPr txBox="1"/>
          <p:nvPr/>
        </p:nvSpPr>
        <p:spPr>
          <a:xfrm>
            <a:off x="4361448" y="4534919"/>
            <a:ext cx="39624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Integer tunes (fractional part= 0) lead to resonant infinite growth of particle motion even in case of only small disturbances.</a:t>
            </a:r>
          </a:p>
        </p:txBody>
      </p:sp>
    </p:spTree>
    <p:extLst>
      <p:ext uri="{BB962C8B-B14F-4D97-AF65-F5344CB8AC3E}">
        <p14:creationId xmlns:p14="http://schemas.microsoft.com/office/powerpoint/2010/main" val="316310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5</a:t>
            </a:fld>
            <a:endParaRPr lang="en-US"/>
          </a:p>
        </p:txBody>
      </p:sp>
      <p:sp>
        <p:nvSpPr>
          <p:cNvPr id="4" name="TextBox 3"/>
          <p:cNvSpPr txBox="1"/>
          <p:nvPr/>
        </p:nvSpPr>
        <p:spPr>
          <a:xfrm>
            <a:off x="1828800" y="381000"/>
            <a:ext cx="5715000" cy="461665"/>
          </a:xfrm>
          <a:prstGeom prst="rect">
            <a:avLst/>
          </a:prstGeom>
          <a:noFill/>
        </p:spPr>
        <p:txBody>
          <a:bodyPr wrap="square" rtlCol="0">
            <a:spAutoFit/>
          </a:bodyPr>
          <a:lstStyle/>
          <a:p>
            <a:r>
              <a:rPr lang="en-GB" sz="2400" dirty="0"/>
              <a:t>Relativistic momentum</a:t>
            </a:r>
          </a:p>
        </p:txBody>
      </p:sp>
      <mc:AlternateContent xmlns:mc="http://schemas.openxmlformats.org/markup-compatibility/2006" xmlns:a14="http://schemas.microsoft.com/office/drawing/2010/main">
        <mc:Choice Requires="a14">
          <p:sp>
            <p:nvSpPr>
              <p:cNvPr id="5" name="TextBox 4"/>
              <p:cNvSpPr txBox="1"/>
              <p:nvPr/>
            </p:nvSpPr>
            <p:spPr>
              <a:xfrm>
                <a:off x="5107453" y="489516"/>
                <a:ext cx="2512547" cy="276999"/>
              </a:xfrm>
              <a:prstGeom prst="rect">
                <a:avLst/>
              </a:prstGeom>
              <a:noFill/>
            </p:spPr>
            <p:txBody>
              <a:bodyPr wrap="none" lIns="0" tIns="0" rIns="0" bIns="0" rtlCol="0">
                <a:spAutoFit/>
              </a:bodyPr>
              <a:lstStyle/>
              <a:p>
                <a14:m>
                  <m:oMath xmlns:m="http://schemas.openxmlformats.org/officeDocument/2006/math">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𝑚𝑣</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𝛾</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0</m:t>
                        </m:r>
                      </m:sub>
                    </m:sSub>
                    <m:r>
                      <a:rPr lang="en-GB" b="0" i="1" smtClean="0">
                        <a:latin typeface="Cambria Math" panose="02040503050406030204" pitchFamily="18" charset="0"/>
                      </a:rPr>
                      <m:t>𝑣</m:t>
                    </m:r>
                  </m:oMath>
                </a14:m>
                <a:r>
                  <a:rPr lang="en-GB" dirty="0"/>
                  <a:t> = </a:t>
                </a:r>
                <a14:m>
                  <m:oMath xmlns:m="http://schemas.openxmlformats.org/officeDocument/2006/math">
                    <m:r>
                      <a:rPr lang="en-GB" i="1">
                        <a:latin typeface="Cambria Math" panose="02040503050406030204" pitchFamily="18" charset="0"/>
                        <a:ea typeface="Cambria Math" panose="02040503050406030204" pitchFamily="18" charset="0"/>
                      </a:rPr>
                      <m:t>𝛾</m:t>
                    </m:r>
                    <m:sSub>
                      <m:sSubPr>
                        <m:ctrlPr>
                          <a:rPr lang="en-GB"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0</m:t>
                        </m:r>
                      </m:sub>
                    </m:sSub>
                    <m:r>
                      <m:rPr>
                        <m:sty m:val="p"/>
                      </m:rPr>
                      <a:rPr lang="el-GR" i="1" smtClean="0">
                        <a:latin typeface="Cambria Math" panose="02040503050406030204" pitchFamily="18" charset="0"/>
                        <a:ea typeface="Cambria Math" panose="02040503050406030204" pitchFamily="18" charset="0"/>
                      </a:rPr>
                      <m:t>β</m:t>
                    </m:r>
                    <m:r>
                      <a:rPr lang="en-GB" b="0" i="1" smtClean="0">
                        <a:latin typeface="Cambria Math" panose="02040503050406030204" pitchFamily="18" charset="0"/>
                        <a:ea typeface="Cambria Math" panose="02040503050406030204" pitchFamily="18" charset="0"/>
                      </a:rPr>
                      <m:t>𝑐</m:t>
                    </m:r>
                  </m:oMath>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5107453" y="489516"/>
                <a:ext cx="2512547" cy="276999"/>
              </a:xfrm>
              <a:prstGeom prst="rect">
                <a:avLst/>
              </a:prstGeom>
              <a:blipFill rotWithShape="0">
                <a:blip r:embed="rId2"/>
                <a:stretch>
                  <a:fillRect l="-3398" t="-28261" r="-1456" b="-50000"/>
                </a:stretch>
              </a:blipFill>
            </p:spPr>
            <p:txBody>
              <a:bodyPr/>
              <a:lstStyle/>
              <a:p>
                <a:r>
                  <a:rPr lang="en-GB">
                    <a:noFill/>
                  </a:rPr>
                  <a:t> </a:t>
                </a:r>
              </a:p>
            </p:txBody>
          </p:sp>
        </mc:Fallback>
      </mc:AlternateContent>
      <p:sp>
        <p:nvSpPr>
          <p:cNvPr id="6" name="TextBox 5"/>
          <p:cNvSpPr txBox="1"/>
          <p:nvPr/>
        </p:nvSpPr>
        <p:spPr>
          <a:xfrm>
            <a:off x="466165" y="1101382"/>
            <a:ext cx="2743200" cy="276999"/>
          </a:xfrm>
          <a:prstGeom prst="rect">
            <a:avLst/>
          </a:prstGeom>
          <a:noFill/>
        </p:spPr>
        <p:txBody>
          <a:bodyPr wrap="square" rtlCol="0">
            <a:spAutoFit/>
          </a:bodyPr>
          <a:lstStyle/>
          <a:p>
            <a:r>
              <a:rPr lang="en-GB" sz="1200" dirty="0"/>
              <a:t>From page before (squared):</a:t>
            </a:r>
          </a:p>
        </p:txBody>
      </p:sp>
      <mc:AlternateContent xmlns:mc="http://schemas.openxmlformats.org/markup-compatibility/2006" xmlns:a14="http://schemas.microsoft.com/office/drawing/2010/main">
        <mc:Choice Requires="a14">
          <p:sp>
            <p:nvSpPr>
              <p:cNvPr id="7" name="TextBox 6"/>
              <p:cNvSpPr txBox="1"/>
              <p:nvPr/>
            </p:nvSpPr>
            <p:spPr>
              <a:xfrm>
                <a:off x="520124" y="1389135"/>
                <a:ext cx="7861704" cy="465640"/>
              </a:xfrm>
              <a:prstGeom prst="rect">
                <a:avLst/>
              </a:prstGeom>
              <a:noFill/>
            </p:spPr>
            <p:txBody>
              <a:bodyPr wrap="none" lIns="0" tIns="0" rIns="0" bIns="0" rtlCol="0">
                <a:spAutoFit/>
              </a:bodyPr>
              <a:lstStyle/>
              <a:p>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𝐸</m:t>
                        </m:r>
                      </m:e>
                      <m:sup>
                        <m:r>
                          <a:rPr lang="en-GB" b="0" i="1" smtClean="0">
                            <a:latin typeface="Cambria Math" panose="02040503050406030204" pitchFamily="18" charset="0"/>
                          </a:rPr>
                          <m:t>2</m:t>
                        </m:r>
                      </m:sup>
                    </m:sSup>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𝑚</m:t>
                        </m:r>
                      </m:e>
                      <m:sup>
                        <m:r>
                          <a:rPr lang="en-GB" b="0" i="1" smtClean="0">
                            <a:latin typeface="Cambria Math" panose="02040503050406030204" pitchFamily="18" charset="0"/>
                          </a:rPr>
                          <m:t>2</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rPr>
                          <m:t>𝑐</m:t>
                        </m:r>
                      </m:e>
                      <m:sup>
                        <m:r>
                          <a:rPr lang="en-GB" b="0" i="1" smtClean="0">
                            <a:latin typeface="Cambria Math" panose="02040503050406030204" pitchFamily="18" charset="0"/>
                          </a:rPr>
                          <m:t>4</m:t>
                        </m:r>
                      </m:sup>
                    </m:sSup>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𝛾</m:t>
                        </m:r>
                      </m:e>
                      <m:sup>
                        <m:r>
                          <a:rPr lang="en-GB" b="0" i="1" smtClean="0">
                            <a:latin typeface="Cambria Math" panose="02040503050406030204" pitchFamily="18" charset="0"/>
                          </a:rPr>
                          <m:t>2</m:t>
                        </m:r>
                      </m:sup>
                    </m:sSup>
                    <m:sSup>
                      <m:sSupPr>
                        <m:ctrlPr>
                          <a:rPr lang="en-GB" b="0" i="1" smtClean="0">
                            <a:latin typeface="Cambria Math" panose="02040503050406030204" pitchFamily="18" charset="0"/>
                          </a:rPr>
                        </m:ctrlPr>
                      </m:sSup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0</m:t>
                            </m:r>
                          </m:sub>
                        </m:sSub>
                      </m:e>
                      <m:sup>
                        <m:r>
                          <a:rPr lang="en-GB" b="0" i="1" smtClean="0">
                            <a:latin typeface="Cambria Math" panose="02040503050406030204" pitchFamily="18" charset="0"/>
                          </a:rPr>
                          <m:t>2</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rPr>
                          <m:t>𝑐</m:t>
                        </m:r>
                      </m:e>
                      <m:sup>
                        <m:r>
                          <a:rPr lang="en-GB" b="0" i="1" smtClean="0">
                            <a:latin typeface="Cambria Math" panose="02040503050406030204" pitchFamily="18" charset="0"/>
                          </a:rPr>
                          <m:t>4</m:t>
                        </m:r>
                      </m:sup>
                    </m:sSup>
                  </m:oMath>
                </a14:m>
                <a:r>
                  <a:rPr lang="en-GB" dirty="0"/>
                  <a:t> = ( </a:t>
                </a:r>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1−</m:t>
                        </m:r>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𝛽</m:t>
                            </m:r>
                          </m:e>
                          <m:sup>
                            <m:r>
                              <a:rPr lang="en-GB" b="0" i="1" smtClean="0">
                                <a:latin typeface="Cambria Math" panose="02040503050406030204" pitchFamily="18" charset="0"/>
                              </a:rPr>
                              <m:t>2</m:t>
                            </m:r>
                          </m:sup>
                        </m:sSup>
                      </m:den>
                    </m:f>
                    <m:r>
                      <a:rPr lang="en-GB" b="0" i="1" smtClean="0">
                        <a:latin typeface="Cambria Math" panose="02040503050406030204" pitchFamily="18" charset="0"/>
                      </a:rPr>
                      <m:t>)</m:t>
                    </m:r>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0</m:t>
                            </m:r>
                          </m:sub>
                        </m:sSub>
                      </m:e>
                      <m:sup>
                        <m:r>
                          <a:rPr lang="en-GB" i="1">
                            <a:latin typeface="Cambria Math" panose="02040503050406030204" pitchFamily="18" charset="0"/>
                          </a:rPr>
                          <m:t>2</m:t>
                        </m:r>
                      </m:sup>
                    </m:sSup>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4</m:t>
                        </m:r>
                      </m:sup>
                    </m:sSup>
                  </m:oMath>
                </a14:m>
                <a:r>
                  <a:rPr lang="en-GB" dirty="0"/>
                  <a:t>= ( </a:t>
                </a:r>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1−</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𝛽</m:t>
                            </m:r>
                          </m:e>
                          <m:sup>
                            <m:r>
                              <a:rPr lang="en-GB" i="1">
                                <a:latin typeface="Cambria Math" panose="02040503050406030204" pitchFamily="18" charset="0"/>
                              </a:rPr>
                              <m:t>2</m:t>
                            </m:r>
                          </m:sup>
                        </m:sSup>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𝛽</m:t>
                            </m:r>
                          </m:e>
                          <m:sup>
                            <m:r>
                              <a:rPr lang="en-GB" i="1">
                                <a:latin typeface="Cambria Math" panose="02040503050406030204" pitchFamily="18" charset="0"/>
                              </a:rPr>
                              <m:t>2</m:t>
                            </m:r>
                          </m:sup>
                        </m:sSup>
                      </m:num>
                      <m:den>
                        <m:r>
                          <a:rPr lang="en-GB" i="1">
                            <a:latin typeface="Cambria Math" panose="02040503050406030204" pitchFamily="18" charset="0"/>
                          </a:rPr>
                          <m:t>1−</m:t>
                        </m:r>
                        <m:sSup>
                          <m:sSupPr>
                            <m:ctrlPr>
                              <a:rPr lang="en-GB" i="1">
                                <a:latin typeface="Cambria Math" panose="02040503050406030204" pitchFamily="18" charset="0"/>
                              </a:rPr>
                            </m:ctrlPr>
                          </m:sSupPr>
                          <m:e>
                            <m:r>
                              <a:rPr lang="en-GB" i="1">
                                <a:latin typeface="Cambria Math" panose="02040503050406030204" pitchFamily="18" charset="0"/>
                                <a:ea typeface="Cambria Math" panose="02040503050406030204" pitchFamily="18" charset="0"/>
                              </a:rPr>
                              <m:t>𝛽</m:t>
                            </m:r>
                          </m:e>
                          <m:sup>
                            <m:r>
                              <a:rPr lang="en-GB" i="1">
                                <a:latin typeface="Cambria Math" panose="02040503050406030204" pitchFamily="18" charset="0"/>
                              </a:rPr>
                              <m:t>2</m:t>
                            </m:r>
                          </m:sup>
                        </m:sSup>
                      </m:den>
                    </m:f>
                    <m:r>
                      <a:rPr lang="en-GB" i="1">
                        <a:latin typeface="Cambria Math" panose="02040503050406030204" pitchFamily="18" charset="0"/>
                      </a:rPr>
                      <m:t>)</m:t>
                    </m:r>
                    <m:sSup>
                      <m:sSupPr>
                        <m:ctrlPr>
                          <a:rPr lang="en-GB" i="1">
                            <a:latin typeface="Cambria Math" panose="02040503050406030204" pitchFamily="18" charset="0"/>
                          </a:rPr>
                        </m:ctrlPr>
                      </m:sSupPr>
                      <m:e>
                        <m:sSub>
                          <m:sSubPr>
                            <m:ctrlPr>
                              <a:rPr lang="en-GB" i="1">
                                <a:latin typeface="Cambria Math" panose="02040503050406030204" pitchFamily="18" charset="0"/>
                              </a:rPr>
                            </m:ctrlPr>
                          </m:sSubPr>
                          <m:e>
                            <m:r>
                              <a:rPr lang="en-GB" i="1">
                                <a:latin typeface="Cambria Math" panose="02040503050406030204" pitchFamily="18" charset="0"/>
                              </a:rPr>
                              <m:t>𝑚</m:t>
                            </m:r>
                          </m:e>
                          <m:sub>
                            <m:r>
                              <a:rPr lang="en-GB" i="1">
                                <a:latin typeface="Cambria Math" panose="02040503050406030204" pitchFamily="18" charset="0"/>
                              </a:rPr>
                              <m:t>0</m:t>
                            </m:r>
                          </m:sub>
                        </m:sSub>
                      </m:e>
                      <m:sup>
                        <m:r>
                          <a:rPr lang="en-GB" i="1">
                            <a:latin typeface="Cambria Math" panose="02040503050406030204" pitchFamily="18" charset="0"/>
                          </a:rPr>
                          <m:t>2</m:t>
                        </m:r>
                      </m:sup>
                    </m:sSup>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4</m:t>
                        </m:r>
                      </m:sup>
                    </m:sSup>
                  </m:oMath>
                </a14:m>
                <a:r>
                  <a:rPr lang="en-GB" dirty="0"/>
                  <a:t> = (</a:t>
                </a:r>
                <a14:m>
                  <m:oMath xmlns:m="http://schemas.openxmlformats.org/officeDocument/2006/math">
                    <m:r>
                      <a:rPr lang="en-GB" b="0" i="1" smtClean="0">
                        <a:latin typeface="Cambria Math" panose="02040503050406030204" pitchFamily="18" charset="0"/>
                      </a:rPr>
                      <m:t>1+</m:t>
                    </m:r>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𝛾</m:t>
                        </m:r>
                      </m:e>
                      <m:sup>
                        <m:r>
                          <a:rPr lang="en-GB" b="0" i="1" smtClean="0">
                            <a:latin typeface="Cambria Math" panose="02040503050406030204" pitchFamily="18" charset="0"/>
                          </a:rPr>
                          <m:t>2</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𝛽</m:t>
                        </m:r>
                      </m:e>
                      <m:sup>
                        <m:r>
                          <a:rPr lang="en-GB" b="0" i="1" smtClean="0">
                            <a:latin typeface="Cambria Math" panose="02040503050406030204" pitchFamily="18" charset="0"/>
                          </a:rPr>
                          <m:t>2</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0</m:t>
                            </m:r>
                          </m:sub>
                        </m:sSub>
                      </m:e>
                      <m:sup>
                        <m:r>
                          <a:rPr lang="en-GB" b="0" i="1" smtClean="0">
                            <a:latin typeface="Cambria Math" panose="02040503050406030204" pitchFamily="18" charset="0"/>
                          </a:rPr>
                          <m:t>2</m:t>
                        </m:r>
                      </m:sup>
                    </m:sSup>
                    <m:sSup>
                      <m:sSupPr>
                        <m:ctrlPr>
                          <a:rPr lang="en-GB" b="0" i="1" smtClean="0">
                            <a:latin typeface="Cambria Math" panose="02040503050406030204" pitchFamily="18" charset="0"/>
                          </a:rPr>
                        </m:ctrlPr>
                      </m:sSupPr>
                      <m:e>
                        <m:r>
                          <a:rPr lang="en-GB" b="0" i="1" smtClean="0">
                            <a:latin typeface="Cambria Math" panose="02040503050406030204" pitchFamily="18" charset="0"/>
                          </a:rPr>
                          <m:t>𝑐</m:t>
                        </m:r>
                      </m:e>
                      <m:sup>
                        <m:r>
                          <a:rPr lang="en-GB" b="0" i="1" smtClean="0">
                            <a:latin typeface="Cambria Math" panose="02040503050406030204" pitchFamily="18" charset="0"/>
                          </a:rPr>
                          <m:t>4</m:t>
                        </m:r>
                      </m:sup>
                    </m:sSup>
                  </m:oMath>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520124" y="1389135"/>
                <a:ext cx="7861704" cy="465640"/>
              </a:xfrm>
              <a:prstGeom prst="rect">
                <a:avLst/>
              </a:prstGeom>
              <a:blipFill rotWithShape="0">
                <a:blip r:embed="rId3"/>
                <a:stretch>
                  <a:fillRect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20124" y="2024297"/>
                <a:ext cx="2228239" cy="276999"/>
              </a:xfrm>
              <a:prstGeom prst="rect">
                <a:avLst/>
              </a:prstGeom>
              <a:noFill/>
            </p:spPr>
            <p:txBody>
              <a:bodyPr wrap="none" lIns="0" tIns="0" rIns="0" bIns="0" rtlCol="0">
                <a:spAutoFit/>
              </a:bodyPr>
              <a:lstStyle/>
              <a:p>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𝐸</m:t>
                        </m:r>
                      </m:e>
                      <m:sup>
                        <m:r>
                          <a:rPr lang="en-GB" b="0" i="1" smtClean="0">
                            <a:latin typeface="Cambria Math" panose="02040503050406030204" pitchFamily="18" charset="0"/>
                          </a:rPr>
                          <m:t>2</m:t>
                        </m:r>
                      </m:sup>
                    </m:sSup>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0</m:t>
                            </m:r>
                          </m:sub>
                        </m:sSub>
                        <m:sSup>
                          <m:sSupPr>
                            <m:ctrlPr>
                              <a:rPr lang="en-GB" b="0" i="1" smtClean="0">
                                <a:latin typeface="Cambria Math" panose="02040503050406030204" pitchFamily="18" charset="0"/>
                              </a:rPr>
                            </m:ctrlPr>
                          </m:sSupPr>
                          <m:e>
                            <m:r>
                              <a:rPr lang="en-GB" b="0" i="1" smtClean="0">
                                <a:latin typeface="Cambria Math" panose="02040503050406030204" pitchFamily="18" charset="0"/>
                              </a:rPr>
                              <m:t>𝑐</m:t>
                            </m:r>
                          </m:e>
                          <m:sup>
                            <m:r>
                              <a:rPr lang="en-GB" b="0" i="1" smtClean="0">
                                <a:latin typeface="Cambria Math" panose="02040503050406030204" pitchFamily="18" charset="0"/>
                              </a:rPr>
                              <m:t>2</m:t>
                            </m:r>
                          </m:sup>
                        </m:sSup>
                        <m:r>
                          <a:rPr lang="en-GB" b="0" i="1" smtClean="0">
                            <a:latin typeface="Cambria Math" panose="02040503050406030204" pitchFamily="18" charset="0"/>
                          </a:rPr>
                          <m:t>)</m:t>
                        </m:r>
                      </m:e>
                      <m:sup>
                        <m:r>
                          <a:rPr lang="en-GB" b="0" i="1" smtClean="0">
                            <a:latin typeface="Cambria Math" panose="02040503050406030204" pitchFamily="18" charset="0"/>
                          </a:rPr>
                          <m:t>2</m:t>
                        </m:r>
                      </m:sup>
                    </m:sSup>
                  </m:oMath>
                </a14:m>
                <a:r>
                  <a:rPr lang="en-GB" dirty="0"/>
                  <a:t> +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𝑝𝑐</m:t>
                        </m:r>
                        <m:r>
                          <a:rPr lang="en-GB" b="0" i="1" smtClean="0">
                            <a:latin typeface="Cambria Math" panose="02040503050406030204" pitchFamily="18" charset="0"/>
                          </a:rPr>
                          <m:t>)</m:t>
                        </m:r>
                      </m:e>
                      <m:sup>
                        <m:r>
                          <a:rPr lang="en-GB" b="0" i="1" smtClean="0">
                            <a:latin typeface="Cambria Math" panose="02040503050406030204" pitchFamily="18" charset="0"/>
                          </a:rPr>
                          <m:t>2</m:t>
                        </m:r>
                      </m:sup>
                    </m:sSup>
                  </m:oMath>
                </a14:m>
                <a:r>
                  <a:rPr lang="en-GB" dirty="0"/>
                  <a:t> </a:t>
                </a:r>
              </a:p>
            </p:txBody>
          </p:sp>
        </mc:Choice>
        <mc:Fallback xmlns="">
          <p:sp>
            <p:nvSpPr>
              <p:cNvPr id="8" name="TextBox 7"/>
              <p:cNvSpPr txBox="1">
                <a:spLocks noRot="1" noChangeAspect="1" noMove="1" noResize="1" noEditPoints="1" noAdjustHandles="1" noChangeArrowheads="1" noChangeShapeType="1" noTextEdit="1"/>
              </p:cNvSpPr>
              <p:nvPr/>
            </p:nvSpPr>
            <p:spPr>
              <a:xfrm>
                <a:off x="520124" y="2024297"/>
                <a:ext cx="2228239" cy="276999"/>
              </a:xfrm>
              <a:prstGeom prst="rect">
                <a:avLst/>
              </a:prstGeom>
              <a:blipFill rotWithShape="0">
                <a:blip r:embed="rId4"/>
                <a:stretch>
                  <a:fillRect l="-3552" t="-28261" b="-50000"/>
                </a:stretch>
              </a:blipFill>
            </p:spPr>
            <p:txBody>
              <a:bodyPr/>
              <a:lstStyle/>
              <a:p>
                <a:r>
                  <a:rPr lang="en-GB">
                    <a:noFill/>
                  </a:rPr>
                  <a:t> </a:t>
                </a:r>
              </a:p>
            </p:txBody>
          </p:sp>
        </mc:Fallback>
      </mc:AlternateContent>
      <p:sp>
        <p:nvSpPr>
          <p:cNvPr id="9" name="Right Arrow 8"/>
          <p:cNvSpPr/>
          <p:nvPr/>
        </p:nvSpPr>
        <p:spPr>
          <a:xfrm>
            <a:off x="2801573" y="2068670"/>
            <a:ext cx="764053" cy="1882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 name="TextBox 9"/>
              <p:cNvSpPr txBox="1"/>
              <p:nvPr/>
            </p:nvSpPr>
            <p:spPr>
              <a:xfrm>
                <a:off x="3908855" y="1921206"/>
                <a:ext cx="2012089"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𝐸</m:t>
                          </m:r>
                        </m:num>
                        <m:den>
                          <m:r>
                            <a:rPr lang="en-GB" b="0" i="1" smtClean="0">
                              <a:latin typeface="Cambria Math" panose="02040503050406030204" pitchFamily="18" charset="0"/>
                            </a:rPr>
                            <m:t>𝑐</m:t>
                          </m:r>
                        </m:den>
                      </m:f>
                      <m:r>
                        <a:rPr lang="en-GB" b="0" i="1" smtClean="0">
                          <a:latin typeface="Cambria Math" panose="02040503050406030204" pitchFamily="18" charset="0"/>
                        </a:rPr>
                        <m:t>= </m:t>
                      </m:r>
                      <m:rad>
                        <m:radPr>
                          <m:degHide m:val="on"/>
                          <m:ctrlPr>
                            <a:rPr lang="en-GB" b="0" i="1" smtClean="0">
                              <a:latin typeface="Cambria Math" panose="02040503050406030204" pitchFamily="18" charset="0"/>
                            </a:rPr>
                          </m:ctrlPr>
                        </m:radPr>
                        <m:deg/>
                        <m:e>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0</m:t>
                                  </m:r>
                                </m:sub>
                              </m:sSub>
                              <m:r>
                                <a:rPr lang="en-GB" b="0" i="1" smtClean="0">
                                  <a:latin typeface="Cambria Math" panose="02040503050406030204" pitchFamily="18" charset="0"/>
                                </a:rPr>
                                <m:t>𝑐</m:t>
                              </m:r>
                              <m:r>
                                <a:rPr lang="en-GB" b="0" i="1" smtClean="0">
                                  <a:latin typeface="Cambria Math" panose="02040503050406030204" pitchFamily="18" charset="0"/>
                                </a:rPr>
                                <m:t>)</m:t>
                              </m:r>
                            </m:e>
                            <m:sup>
                              <m:r>
                                <a:rPr lang="en-GB" b="0" i="1" smtClean="0">
                                  <a:latin typeface="Cambria Math" panose="02040503050406030204" pitchFamily="18" charset="0"/>
                                </a:rPr>
                                <m:t>2</m:t>
                              </m:r>
                            </m:sup>
                          </m:sSup>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𝑝</m:t>
                              </m:r>
                            </m:e>
                            <m:sup>
                              <m:r>
                                <a:rPr lang="en-GB" b="0" i="1" smtClean="0">
                                  <a:latin typeface="Cambria Math" panose="02040503050406030204" pitchFamily="18" charset="0"/>
                                </a:rPr>
                                <m:t>2</m:t>
                              </m:r>
                            </m:sup>
                          </m:sSup>
                        </m:e>
                      </m:rad>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3908855" y="1921206"/>
                <a:ext cx="2012089" cy="518604"/>
              </a:xfrm>
              <a:prstGeom prst="rect">
                <a:avLst/>
              </a:prstGeom>
              <a:blipFill rotWithShape="0">
                <a:blip r:embed="rId5"/>
                <a:stretch>
                  <a:fillRect/>
                </a:stretch>
              </a:blipFill>
            </p:spPr>
            <p:txBody>
              <a:bodyPr/>
              <a:lstStyle/>
              <a:p>
                <a:r>
                  <a:rPr lang="en-GB">
                    <a:noFill/>
                  </a:rPr>
                  <a:t> </a:t>
                </a:r>
              </a:p>
            </p:txBody>
          </p:sp>
        </mc:Fallback>
      </mc:AlternateContent>
      <p:sp>
        <p:nvSpPr>
          <p:cNvPr id="11" name="Rectangle 10"/>
          <p:cNvSpPr/>
          <p:nvPr/>
        </p:nvSpPr>
        <p:spPr>
          <a:xfrm>
            <a:off x="3733800" y="1873076"/>
            <a:ext cx="2362200" cy="62050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81000" y="2669841"/>
            <a:ext cx="6324429" cy="353943"/>
          </a:xfrm>
          <a:prstGeom prst="rect">
            <a:avLst/>
          </a:prstGeom>
          <a:noFill/>
        </p:spPr>
        <p:txBody>
          <a:bodyPr wrap="square" rtlCol="0">
            <a:spAutoFit/>
          </a:bodyPr>
          <a:lstStyle/>
          <a:p>
            <a:r>
              <a:rPr lang="en-GB" sz="1700" dirty="0"/>
              <a:t>Or by introducing new units [E] = eV ; [p] =eV/c ; [m] = eV/c</a:t>
            </a:r>
            <a:r>
              <a:rPr lang="en-GB" sz="1700" baseline="30000" dirty="0"/>
              <a:t>2</a:t>
            </a:r>
          </a:p>
        </p:txBody>
      </p:sp>
      <mc:AlternateContent xmlns:mc="http://schemas.openxmlformats.org/markup-compatibility/2006">
        <mc:Choice xmlns:a14="http://schemas.microsoft.com/office/drawing/2010/main" Requires="a14">
          <p:sp>
            <p:nvSpPr>
              <p:cNvPr id="15" name="TextBox 14"/>
              <p:cNvSpPr txBox="1"/>
              <p:nvPr/>
            </p:nvSpPr>
            <p:spPr>
              <a:xfrm>
                <a:off x="6781800" y="2716007"/>
                <a:ext cx="1536703" cy="276999"/>
              </a:xfrm>
              <a:prstGeom prst="rect">
                <a:avLst/>
              </a:prstGeom>
              <a:noFill/>
            </p:spPr>
            <p:txBody>
              <a:bodyPr wrap="none" lIns="0" tIns="0" rIns="0" bIns="0" rtlCol="0">
                <a:spAutoFit/>
              </a:bodyPr>
              <a:lstStyle/>
              <a:p>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𝐸</m:t>
                        </m:r>
                      </m:e>
                      <m:sup>
                        <m:r>
                          <a:rPr lang="en-GB" b="0" i="1" smtClean="0">
                            <a:latin typeface="Cambria Math" panose="02040503050406030204" pitchFamily="18" charset="0"/>
                          </a:rPr>
                          <m:t>2</m:t>
                        </m:r>
                      </m:sup>
                    </m:sSup>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𝑚</m:t>
                            </m:r>
                          </m:e>
                          <m:sub>
                            <m:r>
                              <a:rPr lang="en-GB" b="0" i="1" smtClean="0">
                                <a:latin typeface="Cambria Math" panose="02040503050406030204" pitchFamily="18" charset="0"/>
                              </a:rPr>
                              <m:t>0</m:t>
                            </m:r>
                          </m:sub>
                        </m:sSub>
                      </m:e>
                      <m:sup>
                        <m:r>
                          <a:rPr lang="en-GB" b="0" i="1" smtClean="0">
                            <a:latin typeface="Cambria Math" panose="02040503050406030204" pitchFamily="18" charset="0"/>
                          </a:rPr>
                          <m:t>2</m:t>
                        </m:r>
                      </m:sup>
                    </m:sSup>
                  </m:oMath>
                </a14:m>
                <a:r>
                  <a:rPr lang="en-GB" dirty="0"/>
                  <a:t> +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𝑝</m:t>
                        </m:r>
                      </m:e>
                      <m:sup>
                        <m:r>
                          <a:rPr lang="en-GB" b="0" i="1" smtClean="0">
                            <a:latin typeface="Cambria Math" panose="02040503050406030204" pitchFamily="18" charset="0"/>
                          </a:rPr>
                          <m:t>2</m:t>
                        </m:r>
                      </m:sup>
                    </m:sSup>
                  </m:oMath>
                </a14:m>
                <a:r>
                  <a:rPr lang="en-GB" dirty="0"/>
                  <a:t> </a:t>
                </a:r>
              </a:p>
            </p:txBody>
          </p:sp>
        </mc:Choice>
        <mc:Fallback>
          <p:sp>
            <p:nvSpPr>
              <p:cNvPr id="15" name="TextBox 14"/>
              <p:cNvSpPr txBox="1">
                <a:spLocks noRot="1" noChangeAspect="1" noMove="1" noResize="1" noEditPoints="1" noAdjustHandles="1" noChangeArrowheads="1" noChangeShapeType="1" noTextEdit="1"/>
              </p:cNvSpPr>
              <p:nvPr/>
            </p:nvSpPr>
            <p:spPr>
              <a:xfrm>
                <a:off x="6781800" y="2716007"/>
                <a:ext cx="1536703" cy="276999"/>
              </a:xfrm>
              <a:prstGeom prst="rect">
                <a:avLst/>
              </a:prstGeom>
              <a:blipFill>
                <a:blip r:embed="rId6"/>
                <a:stretch>
                  <a:fillRect l="-4918" t="-27273" r="-1639" b="-54545"/>
                </a:stretch>
              </a:blipFill>
            </p:spPr>
            <p:txBody>
              <a:bodyPr/>
              <a:lstStyle/>
              <a:p>
                <a:r>
                  <a:rPr lang="en-US">
                    <a:noFill/>
                  </a:rPr>
                  <a:t> </a:t>
                </a:r>
              </a:p>
            </p:txBody>
          </p:sp>
        </mc:Fallback>
      </mc:AlternateContent>
      <p:sp>
        <p:nvSpPr>
          <p:cNvPr id="16" name="Rectangle 15"/>
          <p:cNvSpPr/>
          <p:nvPr/>
        </p:nvSpPr>
        <p:spPr>
          <a:xfrm>
            <a:off x="6705600" y="2669841"/>
            <a:ext cx="1676400" cy="36933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867420" y="3936911"/>
            <a:ext cx="2866380" cy="1754326"/>
          </a:xfrm>
          <a:prstGeom prst="rect">
            <a:avLst/>
          </a:prstGeom>
          <a:solidFill>
            <a:srgbClr val="00B0F0"/>
          </a:solidFill>
        </p:spPr>
        <p:txBody>
          <a:bodyPr wrap="square" rtlCol="0">
            <a:spAutoFit/>
          </a:bodyPr>
          <a:lstStyle/>
          <a:p>
            <a:pPr algn="ctr"/>
            <a:r>
              <a:rPr lang="en-GB" dirty="0">
                <a:solidFill>
                  <a:schemeClr val="bg1"/>
                </a:solidFill>
              </a:rPr>
              <a:t>Due to the small rest mass electrons reach already almost the speed of light with relatively low kinetic energy, but protons only in the GeV range</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784" b="2001"/>
          <a:stretch/>
        </p:blipFill>
        <p:spPr>
          <a:xfrm>
            <a:off x="4267199" y="3058438"/>
            <a:ext cx="4356677" cy="3186787"/>
          </a:xfrm>
          <a:prstGeom prst="rect">
            <a:avLst/>
          </a:prstGeom>
        </p:spPr>
      </p:pic>
    </p:spTree>
    <p:extLst>
      <p:ext uri="{BB962C8B-B14F-4D97-AF65-F5344CB8AC3E}">
        <p14:creationId xmlns:p14="http://schemas.microsoft.com/office/powerpoint/2010/main" val="1910441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81000" y="1295400"/>
            <a:ext cx="6405453" cy="4767270"/>
            <a:chOff x="0" y="1446200"/>
            <a:chExt cx="6405453" cy="476727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446200"/>
              <a:ext cx="6100653" cy="4267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4200"/>
              <a:ext cx="5695977" cy="3089270"/>
            </a:xfrm>
            <a:prstGeom prst="rect">
              <a:avLst/>
            </a:prstGeom>
          </p:spPr>
        </p:pic>
      </p:grpSp>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50</a:t>
            </a:fld>
            <a:endParaRPr lang="en-US" dirty="0"/>
          </a:p>
        </p:txBody>
      </p:sp>
      <p:sp>
        <p:nvSpPr>
          <p:cNvPr id="5" name="TextBox 4"/>
          <p:cNvSpPr txBox="1"/>
          <p:nvPr/>
        </p:nvSpPr>
        <p:spPr>
          <a:xfrm>
            <a:off x="1676400" y="304800"/>
            <a:ext cx="6096000" cy="461665"/>
          </a:xfrm>
          <a:prstGeom prst="rect">
            <a:avLst/>
          </a:prstGeom>
          <a:noFill/>
        </p:spPr>
        <p:txBody>
          <a:bodyPr wrap="square" rtlCol="0">
            <a:spAutoFit/>
          </a:bodyPr>
          <a:lstStyle/>
          <a:p>
            <a:r>
              <a:rPr lang="en-GB" sz="2400" b="1" dirty="0"/>
              <a:t>Importance of </a:t>
            </a:r>
            <a:r>
              <a:rPr lang="en-GB" sz="2400" b="1" dirty="0" err="1"/>
              <a:t>betatron</a:t>
            </a:r>
            <a:r>
              <a:rPr lang="en-GB" sz="2400" b="1" dirty="0"/>
              <a:t> tunes</a:t>
            </a:r>
          </a:p>
        </p:txBody>
      </p:sp>
      <p:sp>
        <p:nvSpPr>
          <p:cNvPr id="6" name="TextBox 5"/>
          <p:cNvSpPr txBox="1"/>
          <p:nvPr/>
        </p:nvSpPr>
        <p:spPr>
          <a:xfrm>
            <a:off x="5838217" y="1971060"/>
            <a:ext cx="3276600" cy="1077218"/>
          </a:xfrm>
          <a:prstGeom prst="rect">
            <a:avLst/>
          </a:prstGeom>
          <a:solidFill>
            <a:schemeClr val="tx2">
              <a:lumMod val="20000"/>
              <a:lumOff val="80000"/>
            </a:schemeClr>
          </a:solidFill>
        </p:spPr>
        <p:txBody>
          <a:bodyPr wrap="square" rtlCol="0">
            <a:spAutoFit/>
          </a:bodyPr>
          <a:lstStyle/>
          <a:p>
            <a:r>
              <a:rPr lang="en-GB" sz="1600" dirty="0"/>
              <a:t>The couple (Q</a:t>
            </a:r>
            <a:r>
              <a:rPr lang="en-GB" sz="1600" baseline="-25000" dirty="0"/>
              <a:t>H </a:t>
            </a:r>
            <a:r>
              <a:rPr lang="en-GB" sz="1600" dirty="0"/>
              <a:t>,Q</a:t>
            </a:r>
            <a:r>
              <a:rPr lang="en-GB" sz="1600" baseline="-25000" dirty="0"/>
              <a:t>V </a:t>
            </a:r>
            <a:r>
              <a:rPr lang="en-GB" sz="1600" dirty="0"/>
              <a:t>) is called the working point of the accelerator.</a:t>
            </a:r>
          </a:p>
          <a:p>
            <a:r>
              <a:rPr lang="en-GB" sz="1600" dirty="0"/>
              <a:t>Below: tune measurement example from LEP</a:t>
            </a:r>
          </a:p>
        </p:txBody>
      </p:sp>
      <p:pic>
        <p:nvPicPr>
          <p:cNvPr id="9" name="Picture 10" descr="FFTspectr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8238" y="3740150"/>
            <a:ext cx="2043113"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660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3810000"/>
            <a:ext cx="3135747" cy="2568141"/>
          </a:xfrm>
          <a:prstGeom prst="rect">
            <a:avLst/>
          </a:prstGeom>
        </p:spPr>
      </p:pic>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51</a:t>
            </a:fld>
            <a:endParaRPr lang="en-US"/>
          </a:p>
        </p:txBody>
      </p:sp>
      <p:sp>
        <p:nvSpPr>
          <p:cNvPr id="4" name="TextBox 3"/>
          <p:cNvSpPr txBox="1"/>
          <p:nvPr/>
        </p:nvSpPr>
        <p:spPr>
          <a:xfrm>
            <a:off x="762000" y="304511"/>
            <a:ext cx="7620000" cy="461665"/>
          </a:xfrm>
          <a:prstGeom prst="rect">
            <a:avLst/>
          </a:prstGeom>
          <a:noFill/>
        </p:spPr>
        <p:txBody>
          <a:bodyPr wrap="square" rtlCol="0">
            <a:spAutoFit/>
          </a:bodyPr>
          <a:lstStyle/>
          <a:p>
            <a:r>
              <a:rPr lang="en-GB" sz="2400" dirty="0"/>
              <a:t>Slides on “off-momentum” particles in a synchrotron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90600"/>
            <a:ext cx="3810000" cy="123626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4495800" y="990600"/>
                <a:ext cx="3886200" cy="1075744"/>
              </a:xfrm>
              <a:prstGeom prst="rect">
                <a:avLst/>
              </a:prstGeom>
              <a:noFill/>
            </p:spPr>
            <p:txBody>
              <a:bodyPr wrap="square" rtlCol="0">
                <a:spAutoFit/>
              </a:bodyPr>
              <a:lstStyle/>
              <a:p>
                <a:r>
                  <a:rPr lang="en-GB" dirty="0"/>
                  <a:t>What happens: A particle with a momentum deviation </a:t>
                </a:r>
                <a14:m>
                  <m:oMath xmlns:m="http://schemas.openxmlformats.org/officeDocument/2006/math">
                    <m:r>
                      <a:rPr lang="en-GB"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𝑝</m:t>
                        </m:r>
                      </m:num>
                      <m:den>
                        <m:r>
                          <a:rPr lang="en-GB" b="0" i="1" smtClean="0">
                            <a:latin typeface="Cambria Math" panose="02040503050406030204" pitchFamily="18" charset="0"/>
                            <a:ea typeface="Cambria Math" panose="02040503050406030204" pitchFamily="18" charset="0"/>
                          </a:rPr>
                          <m:t>𝑝</m:t>
                        </m:r>
                      </m:den>
                    </m:f>
                  </m:oMath>
                </a14:m>
                <a:r>
                  <a:rPr lang="en-GB" dirty="0"/>
                  <a:t> &gt; 0 gets bent less in a dipole.</a:t>
                </a:r>
              </a:p>
            </p:txBody>
          </p:sp>
        </mc:Choice>
        <mc:Fallback xmlns="">
          <p:sp>
            <p:nvSpPr>
              <p:cNvPr id="6" name="TextBox 5"/>
              <p:cNvSpPr txBox="1">
                <a:spLocks noRot="1" noChangeAspect="1" noMove="1" noResize="1" noEditPoints="1" noAdjustHandles="1" noChangeArrowheads="1" noChangeShapeType="1" noTextEdit="1"/>
              </p:cNvSpPr>
              <p:nvPr/>
            </p:nvSpPr>
            <p:spPr>
              <a:xfrm>
                <a:off x="4495800" y="990600"/>
                <a:ext cx="3886200" cy="1075744"/>
              </a:xfrm>
              <a:prstGeom prst="rect">
                <a:avLst/>
              </a:prstGeom>
              <a:blipFill rotWithShape="0">
                <a:blip r:embed="rId4"/>
                <a:stretch>
                  <a:fillRect l="-1413" t="-3409" b="-8523"/>
                </a:stretch>
              </a:blipFill>
            </p:spPr>
            <p:txBody>
              <a:bodyPr/>
              <a:lstStyle/>
              <a:p>
                <a:r>
                  <a:rPr lang="en-GB">
                    <a:noFill/>
                  </a:rPr>
                  <a:t> </a:t>
                </a:r>
              </a:p>
            </p:txBody>
          </p:sp>
        </mc:Fallback>
      </mc:AlternateContent>
      <p:sp>
        <p:nvSpPr>
          <p:cNvPr id="7" name="TextBox 6"/>
          <p:cNvSpPr txBox="1"/>
          <p:nvPr/>
        </p:nvSpPr>
        <p:spPr>
          <a:xfrm>
            <a:off x="685800" y="2209800"/>
            <a:ext cx="4139293" cy="1600438"/>
          </a:xfrm>
          <a:prstGeom prst="rect">
            <a:avLst/>
          </a:prstGeom>
          <a:noFill/>
        </p:spPr>
        <p:txBody>
          <a:bodyPr wrap="square" rtlCol="0">
            <a:spAutoFit/>
          </a:bodyPr>
          <a:lstStyle/>
          <a:p>
            <a:pPr marL="285750" indent="-285750">
              <a:buFont typeface="Arial" panose="020B0604020202020204" pitchFamily="34" charset="0"/>
              <a:buChar char="•"/>
            </a:pPr>
            <a:r>
              <a:rPr lang="en-GB" sz="1400" dirty="0"/>
              <a:t>In a weakly focusing synchrotron it would just settle to another circular orbit with a bigger diameter</a:t>
            </a:r>
          </a:p>
          <a:p>
            <a:pPr marL="285750" indent="-285750">
              <a:buFont typeface="Arial" panose="020B0604020202020204" pitchFamily="34" charset="0"/>
              <a:buChar char="•"/>
            </a:pPr>
            <a:r>
              <a:rPr lang="en-GB" sz="1400" dirty="0"/>
              <a:t>In an alternate gradient synchrotron it is more complicated: The focusing/defocusing is also dependent on the momentum, so the resulting orbit follows the optics of the accelerator.</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5979" y="2104444"/>
            <a:ext cx="2142564" cy="2185415"/>
          </a:xfrm>
          <a:prstGeom prst="rect">
            <a:avLst/>
          </a:prstGeom>
        </p:spPr>
      </p:pic>
      <mc:AlternateContent xmlns:mc="http://schemas.openxmlformats.org/markup-compatibility/2006">
        <mc:Choice xmlns:a14="http://schemas.microsoft.com/office/drawing/2010/main" Requires="a14">
          <p:sp>
            <p:nvSpPr>
              <p:cNvPr id="10" name="TextBox 9"/>
              <p:cNvSpPr txBox="1"/>
              <p:nvPr/>
            </p:nvSpPr>
            <p:spPr>
              <a:xfrm>
                <a:off x="4191000" y="4544460"/>
                <a:ext cx="4495800" cy="1516762"/>
              </a:xfrm>
              <a:prstGeom prst="rect">
                <a:avLst/>
              </a:prstGeom>
              <a:solidFill>
                <a:schemeClr val="accent1"/>
              </a:solidFill>
            </p:spPr>
            <p:txBody>
              <a:bodyPr wrap="square" rtlCol="0">
                <a:spAutoFit/>
              </a:bodyPr>
              <a:lstStyle/>
              <a:p>
                <a:pPr algn="ctr"/>
                <a:r>
                  <a:rPr lang="en-GB" sz="1400" dirty="0">
                    <a:solidFill>
                      <a:schemeClr val="bg1"/>
                    </a:solidFill>
                  </a:rPr>
                  <a:t>We describe the dispersion as a function of s as </a:t>
                </a:r>
                <a14:m>
                  <m:oMath xmlns:m="http://schemas.openxmlformats.org/officeDocument/2006/math">
                    <m:r>
                      <a:rPr lang="en-GB" sz="1400" b="0" i="1" smtClean="0">
                        <a:solidFill>
                          <a:schemeClr val="bg1"/>
                        </a:solidFill>
                        <a:latin typeface="Cambria Math" panose="02040503050406030204" pitchFamily="18" charset="0"/>
                      </a:rPr>
                      <m:t>𝐷</m:t>
                    </m:r>
                    <m:d>
                      <m:dPr>
                        <m:ctrlPr>
                          <a:rPr lang="en-GB" sz="1400" b="0" i="1" smtClean="0">
                            <a:solidFill>
                              <a:schemeClr val="bg1"/>
                            </a:solidFill>
                            <a:latin typeface="Cambria Math" panose="02040503050406030204" pitchFamily="18" charset="0"/>
                          </a:rPr>
                        </m:ctrlPr>
                      </m:dPr>
                      <m:e>
                        <m:r>
                          <a:rPr lang="en-GB" sz="1400" b="0" i="1" smtClean="0">
                            <a:solidFill>
                              <a:schemeClr val="bg1"/>
                            </a:solidFill>
                            <a:latin typeface="Cambria Math" panose="02040503050406030204" pitchFamily="18" charset="0"/>
                          </a:rPr>
                          <m:t>𝑠</m:t>
                        </m:r>
                      </m:e>
                    </m:d>
                  </m:oMath>
                </a14:m>
                <a:r>
                  <a:rPr lang="en-GB" sz="1400" dirty="0">
                    <a:solidFill>
                      <a:schemeClr val="bg1"/>
                    </a:solidFill>
                  </a:rPr>
                  <a:t>; the resulting position of a particle is thus simply:</a:t>
                </a:r>
                <a:br>
                  <a:rPr lang="en-GB" sz="1400" dirty="0">
                    <a:solidFill>
                      <a:schemeClr val="bg1"/>
                    </a:solidFill>
                  </a:rPr>
                </a:br>
                <a14:m>
                  <m:oMath xmlns:m="http://schemas.openxmlformats.org/officeDocument/2006/math">
                    <m:sSub>
                      <m:sSubPr>
                        <m:ctrlPr>
                          <a:rPr lang="en-GB"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𝑥</m:t>
                        </m:r>
                      </m:e>
                      <m:sub>
                        <m:r>
                          <a:rPr lang="en-GB" i="1" smtClean="0">
                            <a:solidFill>
                              <a:schemeClr val="bg1"/>
                            </a:solidFill>
                            <a:latin typeface="Cambria Math" panose="02040503050406030204" pitchFamily="18" charset="0"/>
                            <a:ea typeface="Cambria Math" panose="02040503050406030204" pitchFamily="18" charset="0"/>
                          </a:rPr>
                          <m:t>𝛿</m:t>
                        </m:r>
                        <m:r>
                          <a:rPr lang="en-GB" b="0" i="1" smtClean="0">
                            <a:solidFill>
                              <a:schemeClr val="bg1"/>
                            </a:solidFill>
                            <a:latin typeface="Cambria Math" panose="02040503050406030204" pitchFamily="18" charset="0"/>
                            <a:ea typeface="Cambria Math" panose="02040503050406030204" pitchFamily="18" charset="0"/>
                          </a:rPr>
                          <m:t>𝑝</m:t>
                        </m:r>
                      </m:sub>
                    </m:sSub>
                  </m:oMath>
                </a14:m>
                <a:r>
                  <a:rPr lang="en-GB" dirty="0">
                    <a:solidFill>
                      <a:schemeClr val="bg1"/>
                    </a:solidFill>
                  </a:rPr>
                  <a:t>= </a:t>
                </a:r>
                <a14:m>
                  <m:oMath xmlns:m="http://schemas.openxmlformats.org/officeDocument/2006/math">
                    <m:sSub>
                      <m:sSubPr>
                        <m:ctrlPr>
                          <a:rPr lang="en-GB" i="1" smtClean="0">
                            <a:solidFill>
                              <a:schemeClr val="bg1"/>
                            </a:solidFill>
                            <a:latin typeface="Cambria Math" panose="02040503050406030204" pitchFamily="18" charset="0"/>
                          </a:rPr>
                        </m:ctrlPr>
                      </m:sSubPr>
                      <m:e>
                        <m:r>
                          <a:rPr lang="en-GB" b="0" i="1" smtClean="0">
                            <a:solidFill>
                              <a:schemeClr val="bg1"/>
                            </a:solidFill>
                            <a:latin typeface="Cambria Math" panose="02040503050406030204" pitchFamily="18" charset="0"/>
                          </a:rPr>
                          <m:t>𝑥</m:t>
                        </m:r>
                      </m:e>
                      <m:sub>
                        <m:r>
                          <a:rPr lang="en-GB" b="0" i="1" smtClean="0">
                            <a:solidFill>
                              <a:schemeClr val="bg1"/>
                            </a:solidFill>
                            <a:latin typeface="Cambria Math" panose="02040503050406030204" pitchFamily="18" charset="0"/>
                          </a:rPr>
                          <m:t>0</m:t>
                        </m:r>
                      </m:sub>
                    </m:sSub>
                  </m:oMath>
                </a14:m>
                <a:r>
                  <a:rPr lang="en-GB" dirty="0">
                    <a:solidFill>
                      <a:schemeClr val="bg1"/>
                    </a:solidFill>
                  </a:rPr>
                  <a:t>+ </a:t>
                </a:r>
                <a14:m>
                  <m:oMath xmlns:m="http://schemas.openxmlformats.org/officeDocument/2006/math">
                    <m:r>
                      <a:rPr lang="en-GB" b="0" i="1" smtClean="0">
                        <a:solidFill>
                          <a:schemeClr val="bg1"/>
                        </a:solidFill>
                        <a:latin typeface="Cambria Math" panose="02040503050406030204" pitchFamily="18" charset="0"/>
                      </a:rPr>
                      <m:t>𝐷</m:t>
                    </m:r>
                    <m:d>
                      <m:dPr>
                        <m:ctrlPr>
                          <a:rPr lang="en-GB" b="0" i="1" smtClean="0">
                            <a:solidFill>
                              <a:schemeClr val="bg1"/>
                            </a:solidFill>
                            <a:latin typeface="Cambria Math" panose="02040503050406030204" pitchFamily="18" charset="0"/>
                          </a:rPr>
                        </m:ctrlPr>
                      </m:dPr>
                      <m:e>
                        <m:r>
                          <a:rPr lang="en-GB" b="0" i="1" smtClean="0">
                            <a:solidFill>
                              <a:schemeClr val="bg1"/>
                            </a:solidFill>
                            <a:latin typeface="Cambria Math" panose="02040503050406030204" pitchFamily="18" charset="0"/>
                          </a:rPr>
                          <m:t>𝑠</m:t>
                        </m:r>
                      </m:e>
                    </m:d>
                    <m:f>
                      <m:fPr>
                        <m:ctrlPr>
                          <a:rPr lang="en-GB" b="0" i="1" smtClean="0">
                            <a:solidFill>
                              <a:schemeClr val="bg1"/>
                            </a:solidFill>
                            <a:latin typeface="Cambria Math" panose="02040503050406030204" pitchFamily="18" charset="0"/>
                          </a:rPr>
                        </m:ctrlPr>
                      </m:fPr>
                      <m:num>
                        <m:r>
                          <a:rPr lang="en-GB" b="0" i="1" smtClean="0">
                            <a:solidFill>
                              <a:schemeClr val="bg1"/>
                            </a:solidFill>
                            <a:latin typeface="Cambria Math" panose="02040503050406030204" pitchFamily="18" charset="0"/>
                            <a:ea typeface="Cambria Math" panose="02040503050406030204" pitchFamily="18" charset="0"/>
                          </a:rPr>
                          <m:t>𝛿</m:t>
                        </m:r>
                        <m:r>
                          <a:rPr lang="en-GB" b="0" i="1" smtClean="0">
                            <a:solidFill>
                              <a:schemeClr val="bg1"/>
                            </a:solidFill>
                            <a:latin typeface="Cambria Math" panose="02040503050406030204" pitchFamily="18" charset="0"/>
                            <a:ea typeface="Cambria Math" panose="02040503050406030204" pitchFamily="18" charset="0"/>
                          </a:rPr>
                          <m:t>𝑝</m:t>
                        </m:r>
                      </m:num>
                      <m:den>
                        <m:r>
                          <a:rPr lang="en-GB" b="0" i="1" smtClean="0">
                            <a:solidFill>
                              <a:schemeClr val="bg1"/>
                            </a:solidFill>
                            <a:latin typeface="Cambria Math" panose="02040503050406030204" pitchFamily="18" charset="0"/>
                          </a:rPr>
                          <m:t>𝑝</m:t>
                        </m:r>
                      </m:den>
                    </m:f>
                  </m:oMath>
                </a14:m>
                <a:endParaRPr lang="en-GB" dirty="0">
                  <a:solidFill>
                    <a:schemeClr val="bg1"/>
                  </a:solidFill>
                </a:endParaRPr>
              </a:p>
              <a:p>
                <a:pPr algn="ctr"/>
                <a:r>
                  <a:rPr lang="en-GB" sz="1400" dirty="0">
                    <a:solidFill>
                      <a:schemeClr val="bg1"/>
                    </a:solidFill>
                  </a:rPr>
                  <a:t>Typical values of D(s) are some meters, with</a:t>
                </a:r>
                <a14:m>
                  <m:oMath xmlns:m="http://schemas.openxmlformats.org/officeDocument/2006/math">
                    <m:f>
                      <m:fPr>
                        <m:ctrlPr>
                          <a:rPr lang="en-GB" sz="1400" i="1">
                            <a:solidFill>
                              <a:schemeClr val="bg1"/>
                            </a:solidFill>
                            <a:latin typeface="Cambria Math" panose="02040503050406030204" pitchFamily="18" charset="0"/>
                          </a:rPr>
                        </m:ctrlPr>
                      </m:fPr>
                      <m:num>
                        <m:r>
                          <a:rPr lang="en-GB" sz="1400" i="1">
                            <a:solidFill>
                              <a:schemeClr val="bg1"/>
                            </a:solidFill>
                            <a:latin typeface="Cambria Math" panose="02040503050406030204" pitchFamily="18" charset="0"/>
                            <a:ea typeface="Cambria Math" panose="02040503050406030204" pitchFamily="18" charset="0"/>
                          </a:rPr>
                          <m:t>𝛿</m:t>
                        </m:r>
                        <m:r>
                          <a:rPr lang="en-GB" sz="1400" i="1">
                            <a:solidFill>
                              <a:schemeClr val="bg1"/>
                            </a:solidFill>
                            <a:latin typeface="Cambria Math" panose="02040503050406030204" pitchFamily="18" charset="0"/>
                            <a:ea typeface="Cambria Math" panose="02040503050406030204" pitchFamily="18" charset="0"/>
                          </a:rPr>
                          <m:t>𝑝</m:t>
                        </m:r>
                      </m:num>
                      <m:den>
                        <m:r>
                          <a:rPr lang="en-GB" sz="1400" i="1">
                            <a:solidFill>
                              <a:schemeClr val="bg1"/>
                            </a:solidFill>
                            <a:latin typeface="Cambria Math" panose="02040503050406030204" pitchFamily="18" charset="0"/>
                          </a:rPr>
                          <m:t>𝑝</m:t>
                        </m:r>
                      </m:den>
                    </m:f>
                  </m:oMath>
                </a14:m>
                <a:r>
                  <a:rPr lang="en-GB" sz="1400" dirty="0">
                    <a:solidFill>
                      <a:schemeClr val="bg1"/>
                    </a:solidFill>
                  </a:rPr>
                  <a:t> = </a:t>
                </a:r>
                <a14:m>
                  <m:oMath xmlns:m="http://schemas.openxmlformats.org/officeDocument/2006/math">
                    <m:sSup>
                      <m:sSupPr>
                        <m:ctrlPr>
                          <a:rPr lang="en-GB" sz="1400" i="1" smtClean="0">
                            <a:solidFill>
                              <a:schemeClr val="bg1"/>
                            </a:solidFill>
                            <a:latin typeface="Cambria Math" panose="02040503050406030204" pitchFamily="18" charset="0"/>
                          </a:rPr>
                        </m:ctrlPr>
                      </m:sSupPr>
                      <m:e>
                        <m:r>
                          <a:rPr lang="en-GB" sz="1400" b="0" i="1" smtClean="0">
                            <a:solidFill>
                              <a:schemeClr val="bg1"/>
                            </a:solidFill>
                            <a:latin typeface="Cambria Math" panose="02040503050406030204" pitchFamily="18" charset="0"/>
                          </a:rPr>
                          <m:t>10</m:t>
                        </m:r>
                      </m:e>
                      <m:sup>
                        <m:r>
                          <a:rPr lang="en-GB" sz="1400" b="0" i="1" smtClean="0">
                            <a:solidFill>
                              <a:schemeClr val="bg1"/>
                            </a:solidFill>
                            <a:latin typeface="Cambria Math" panose="02040503050406030204" pitchFamily="18" charset="0"/>
                          </a:rPr>
                          <m:t>−3</m:t>
                        </m:r>
                      </m:sup>
                    </m:sSup>
                  </m:oMath>
                </a14:m>
                <a:r>
                  <a:rPr lang="en-GB" sz="1400" dirty="0">
                    <a:solidFill>
                      <a:schemeClr val="bg1"/>
                    </a:solidFill>
                  </a:rPr>
                  <a:t> the orbit deviation becomes </a:t>
                </a:r>
                <a:r>
                  <a:rPr lang="en-GB" sz="1400" dirty="0" err="1">
                    <a:solidFill>
                      <a:schemeClr val="bg1"/>
                    </a:solidFill>
                  </a:rPr>
                  <a:t>millimeters</a:t>
                </a:r>
                <a:r>
                  <a:rPr lang="en-GB" sz="1400" dirty="0">
                    <a:solidFill>
                      <a:schemeClr val="bg1"/>
                    </a:solidFill>
                  </a:rPr>
                  <a:t> </a:t>
                </a:r>
              </a:p>
            </p:txBody>
          </p:sp>
        </mc:Choice>
        <mc:Fallback>
          <p:sp>
            <p:nvSpPr>
              <p:cNvPr id="10" name="TextBox 9"/>
              <p:cNvSpPr txBox="1">
                <a:spLocks noRot="1" noChangeAspect="1" noMove="1" noResize="1" noEditPoints="1" noAdjustHandles="1" noChangeArrowheads="1" noChangeShapeType="1" noTextEdit="1"/>
              </p:cNvSpPr>
              <p:nvPr/>
            </p:nvSpPr>
            <p:spPr>
              <a:xfrm>
                <a:off x="4191000" y="4544460"/>
                <a:ext cx="4495800" cy="1516762"/>
              </a:xfrm>
              <a:prstGeom prst="rect">
                <a:avLst/>
              </a:prstGeom>
              <a:blipFill>
                <a:blip r:embed="rId6"/>
                <a:stretch>
                  <a:fillRect r="-565" b="-2479"/>
                </a:stretch>
              </a:blipFill>
            </p:spPr>
            <p:txBody>
              <a:bodyPr/>
              <a:lstStyle/>
              <a:p>
                <a:r>
                  <a:rPr lang="en-US">
                    <a:noFill/>
                  </a:rPr>
                  <a:t> </a:t>
                </a:r>
              </a:p>
            </p:txBody>
          </p:sp>
        </mc:Fallback>
      </mc:AlternateContent>
    </p:spTree>
    <p:extLst>
      <p:ext uri="{BB962C8B-B14F-4D97-AF65-F5344CB8AC3E}">
        <p14:creationId xmlns:p14="http://schemas.microsoft.com/office/powerpoint/2010/main" val="2679991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Grp="1" noChangeAspect="1"/>
          </p:cNvGraphicFramePr>
          <p:nvPr>
            <p:ph sz="half" idx="1"/>
            <p:extLst>
              <p:ext uri="{D42A27DB-BD31-4B8C-83A1-F6EECF244321}">
                <p14:modId xmlns:p14="http://schemas.microsoft.com/office/powerpoint/2010/main" val="4320653"/>
              </p:ext>
            </p:extLst>
          </p:nvPr>
        </p:nvGraphicFramePr>
        <p:xfrm>
          <a:off x="1435100" y="4800600"/>
          <a:ext cx="1327150" cy="592138"/>
        </p:xfrm>
        <a:graphic>
          <a:graphicData uri="http://schemas.openxmlformats.org/presentationml/2006/ole">
            <mc:AlternateContent xmlns:mc="http://schemas.openxmlformats.org/markup-compatibility/2006">
              <mc:Choice xmlns:v="urn:schemas-microsoft-com:vml" Requires="v">
                <p:oleObj name="Equation" r:id="rId2" imgW="939600" imgH="419040" progId="Equation.3">
                  <p:embed/>
                </p:oleObj>
              </mc:Choice>
              <mc:Fallback>
                <p:oleObj name="Equation" r:id="rId2" imgW="939600" imgH="419040" progId="Equation.3">
                  <p:embed/>
                  <p:pic>
                    <p:nvPicPr>
                      <p:cNvPr id="0" name=""/>
                      <p:cNvPicPr>
                        <a:picLocks noChangeAspect="1" noChangeArrowheads="1"/>
                      </p:cNvPicPr>
                      <p:nvPr/>
                    </p:nvPicPr>
                    <p:blipFill>
                      <a:blip r:embed="rId3"/>
                      <a:srcRect/>
                      <a:stretch>
                        <a:fillRect/>
                      </a:stretch>
                    </p:blipFill>
                    <p:spPr bwMode="auto">
                      <a:xfrm>
                        <a:off x="1435100" y="4800600"/>
                        <a:ext cx="1327150" cy="592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33795" name="Picture 3" descr="Difforbit"/>
          <p:cNvPicPr>
            <a:picLocks noGrp="1" noChangeAspect="1" noChangeArrowheads="1"/>
          </p:cNvPicPr>
          <p:nvPr>
            <p:ph sz="quarter" idx="2"/>
          </p:nvPr>
        </p:nvPicPr>
        <p:blipFill>
          <a:blip r:embed="rId4">
            <a:lum bright="-20000" contrast="40000"/>
            <a:extLst>
              <a:ext uri="{28A0092B-C50C-407E-A947-70E740481C1C}">
                <a14:useLocalDpi xmlns:a14="http://schemas.microsoft.com/office/drawing/2010/main" val="0"/>
              </a:ext>
            </a:extLst>
          </a:blip>
          <a:srcRect/>
          <a:stretch>
            <a:fillRect/>
          </a:stretch>
        </p:blipFill>
        <p:spPr>
          <a:xfrm>
            <a:off x="609600" y="990600"/>
            <a:ext cx="3811588" cy="2185988"/>
          </a:xfrm>
          <a:noFill/>
        </p:spPr>
      </p:pic>
      <p:sp>
        <p:nvSpPr>
          <p:cNvPr id="33796" name="Rectangle 4"/>
          <p:cNvSpPr>
            <a:spLocks noChangeArrowheads="1"/>
          </p:cNvSpPr>
          <p:nvPr/>
        </p:nvSpPr>
        <p:spPr bwMode="auto">
          <a:xfrm>
            <a:off x="350583" y="280988"/>
            <a:ext cx="2646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Aft>
                <a:spcPct val="0"/>
              </a:spcAft>
              <a:buFontTx/>
              <a:buNone/>
            </a:pPr>
            <a:r>
              <a:rPr lang="de-DE" altLang="en-US" sz="1800" b="1" i="1" dirty="0">
                <a:solidFill>
                  <a:srgbClr val="0000FF"/>
                </a:solidFill>
                <a:latin typeface="Comic Sans MS" panose="030F0702030302020204" pitchFamily="66" charset="0"/>
              </a:rPr>
              <a:t>Measurement example</a:t>
            </a:r>
            <a:endParaRPr lang="en-GB" altLang="en-US" sz="1600" b="1" i="1" dirty="0">
              <a:solidFill>
                <a:srgbClr val="0000FF"/>
              </a:solidFill>
              <a:latin typeface="Comic Sans MS" panose="030F0702030302020204" pitchFamily="66" charset="0"/>
            </a:endParaRPr>
          </a:p>
        </p:txBody>
      </p:sp>
      <p:sp>
        <p:nvSpPr>
          <p:cNvPr id="33797" name="Text Box 5"/>
          <p:cNvSpPr txBox="1">
            <a:spLocks noChangeArrowheads="1"/>
          </p:cNvSpPr>
          <p:nvPr/>
        </p:nvSpPr>
        <p:spPr bwMode="auto">
          <a:xfrm>
            <a:off x="4800600" y="99060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Aft>
                <a:spcPct val="0"/>
              </a:spcAft>
              <a:buFontTx/>
              <a:buNone/>
            </a:pPr>
            <a:r>
              <a:rPr lang="de-DE" altLang="en-US" sz="1600" i="1">
                <a:solidFill>
                  <a:srgbClr val="000000"/>
                </a:solidFill>
                <a:latin typeface="Comic Sans MS" panose="030F0702030302020204" pitchFamily="66" charset="0"/>
              </a:rPr>
              <a:t>HERA Standard Orbit</a:t>
            </a:r>
            <a:endParaRPr lang="en-GB" altLang="en-US" sz="1600" i="1">
              <a:solidFill>
                <a:srgbClr val="000000"/>
              </a:solidFill>
              <a:latin typeface="Comic Sans MS" panose="030F0702030302020204" pitchFamily="66" charset="0"/>
            </a:endParaRPr>
          </a:p>
        </p:txBody>
      </p:sp>
      <p:graphicFrame>
        <p:nvGraphicFramePr>
          <p:cNvPr id="33798" name="Object 3"/>
          <p:cNvGraphicFramePr>
            <a:graphicFrameLocks noGrp="1" noChangeAspect="1"/>
          </p:cNvGraphicFramePr>
          <p:nvPr>
            <p:ph sz="quarter" idx="3"/>
          </p:nvPr>
        </p:nvGraphicFramePr>
        <p:xfrm>
          <a:off x="4333875" y="4071938"/>
          <a:ext cx="4743450" cy="2460625"/>
        </p:xfrm>
        <a:graphic>
          <a:graphicData uri="http://schemas.openxmlformats.org/presentationml/2006/ole">
            <mc:AlternateContent xmlns:mc="http://schemas.openxmlformats.org/markup-compatibility/2006">
              <mc:Choice xmlns:v="urn:schemas-microsoft-com:vml" Requires="v">
                <p:oleObj name="Photo Editor Photo" r:id="rId5" imgW="8171429" imgH="4238095" progId="MSPhotoEd.3">
                  <p:embed/>
                </p:oleObj>
              </mc:Choice>
              <mc:Fallback>
                <p:oleObj name="Photo Editor Photo" r:id="rId5" imgW="8171429" imgH="4238095" progId="MSPhotoEd.3">
                  <p:embed/>
                  <p:pic>
                    <p:nvPicPr>
                      <p:cNvPr id="0" name=""/>
                      <p:cNvPicPr>
                        <a:picLocks noChangeAspect="1" noChangeArrowheads="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4333875" y="4071938"/>
                        <a:ext cx="474345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9" name="Text Box 7"/>
          <p:cNvSpPr txBox="1">
            <a:spLocks noChangeArrowheads="1"/>
          </p:cNvSpPr>
          <p:nvPr/>
        </p:nvSpPr>
        <p:spPr bwMode="auto">
          <a:xfrm>
            <a:off x="304800" y="3657600"/>
            <a:ext cx="44370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Aft>
                <a:spcPct val="0"/>
              </a:spcAft>
              <a:buFontTx/>
              <a:buNone/>
            </a:pPr>
            <a:r>
              <a:rPr lang="de-DE" altLang="en-US" sz="1600" i="1" dirty="0">
                <a:solidFill>
                  <a:srgbClr val="000000"/>
                </a:solidFill>
                <a:latin typeface="Comic Sans MS" panose="030F0702030302020204" pitchFamily="66" charset="0"/>
              </a:rPr>
              <a:t>dedicated energy change of the stored beam</a:t>
            </a:r>
          </a:p>
          <a:p>
            <a:pPr algn="ctr" fontAlgn="base">
              <a:spcAft>
                <a:spcPct val="0"/>
              </a:spcAft>
              <a:buFontTx/>
              <a:buNone/>
            </a:pPr>
            <a:r>
              <a:rPr lang="de-DE" altLang="en-US" sz="1600" i="1" dirty="0">
                <a:solidFill>
                  <a:srgbClr val="000000"/>
                </a:solidFill>
                <a:latin typeface="Comic Sans MS" panose="030F0702030302020204" pitchFamily="66" charset="0"/>
              </a:rPr>
              <a:t>     </a:t>
            </a:r>
            <a:r>
              <a:rPr lang="de-DE" altLang="en-US" sz="1600" i="1" dirty="0">
                <a:solidFill>
                  <a:srgbClr val="000000"/>
                </a:solidFill>
                <a:latin typeface="Comic Sans MS" panose="030F0702030302020204" pitchFamily="66" charset="0"/>
                <a:sym typeface="Wingdings" panose="05000000000000000000" pitchFamily="2" charset="2"/>
              </a:rPr>
              <a:t> closed orbit is moved to a  </a:t>
            </a:r>
          </a:p>
          <a:p>
            <a:pPr algn="ctr" fontAlgn="base">
              <a:spcAft>
                <a:spcPct val="0"/>
              </a:spcAft>
              <a:buFontTx/>
              <a:buNone/>
            </a:pPr>
            <a:r>
              <a:rPr lang="de-DE" altLang="en-US" sz="1600" i="1" dirty="0">
                <a:solidFill>
                  <a:srgbClr val="000000"/>
                </a:solidFill>
                <a:latin typeface="Comic Sans MS" panose="030F0702030302020204" pitchFamily="66" charset="0"/>
                <a:sym typeface="Wingdings" panose="05000000000000000000" pitchFamily="2" charset="2"/>
              </a:rPr>
              <a:t>         dispersions trajectory</a:t>
            </a:r>
            <a:endParaRPr lang="en-GB" altLang="en-US" sz="1600" i="1" dirty="0">
              <a:solidFill>
                <a:srgbClr val="000000"/>
              </a:solidFill>
              <a:latin typeface="Comic Sans MS" panose="030F0702030302020204" pitchFamily="66" charset="0"/>
            </a:endParaRPr>
          </a:p>
        </p:txBody>
      </p:sp>
      <p:sp>
        <p:nvSpPr>
          <p:cNvPr id="33800" name="Text Box 8"/>
          <p:cNvSpPr txBox="1">
            <a:spLocks noChangeArrowheads="1"/>
          </p:cNvSpPr>
          <p:nvPr/>
        </p:nvSpPr>
        <p:spPr bwMode="auto">
          <a:xfrm>
            <a:off x="5867400" y="3505200"/>
            <a:ext cx="23844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fontAlgn="base">
              <a:spcAft>
                <a:spcPct val="0"/>
              </a:spcAft>
              <a:buFontTx/>
              <a:buNone/>
            </a:pPr>
            <a:r>
              <a:rPr lang="de-DE" altLang="en-US" sz="1600" i="1">
                <a:solidFill>
                  <a:srgbClr val="000000"/>
                </a:solidFill>
                <a:latin typeface="Comic Sans MS" panose="030F0702030302020204" pitchFamily="66" charset="0"/>
              </a:rPr>
              <a:t>HERA Dispersion Orbit</a:t>
            </a:r>
            <a:endParaRPr lang="en-GB" altLang="en-US" sz="1600" i="1">
              <a:solidFill>
                <a:srgbClr val="000000"/>
              </a:solidFill>
              <a:latin typeface="Comic Sans MS" panose="030F0702030302020204" pitchFamily="66" charset="0"/>
            </a:endParaRPr>
          </a:p>
        </p:txBody>
      </p:sp>
      <p:sp>
        <p:nvSpPr>
          <p:cNvPr id="2" name="TextBox 1"/>
          <p:cNvSpPr txBox="1"/>
          <p:nvPr/>
        </p:nvSpPr>
        <p:spPr>
          <a:xfrm>
            <a:off x="5029200" y="1828800"/>
            <a:ext cx="3657600" cy="830997"/>
          </a:xfrm>
          <a:prstGeom prst="rect">
            <a:avLst/>
          </a:prstGeom>
          <a:solidFill>
            <a:schemeClr val="accent1"/>
          </a:solidFill>
        </p:spPr>
        <p:txBody>
          <a:bodyPr wrap="square" rtlCol="0">
            <a:spAutoFit/>
          </a:bodyPr>
          <a:lstStyle/>
          <a:p>
            <a:r>
              <a:rPr lang="en-GB" dirty="0"/>
              <a:t>This gives also an example of an orbit measurement.</a:t>
            </a:r>
          </a:p>
          <a:p>
            <a:r>
              <a:rPr lang="en-GB" sz="1200" dirty="0"/>
              <a:t>More on this: again </a:t>
            </a:r>
            <a:r>
              <a:rPr lang="en-GB" sz="1200" dirty="0" err="1"/>
              <a:t>R.Jones</a:t>
            </a:r>
            <a:r>
              <a:rPr lang="en-GB" sz="1200" dirty="0"/>
              <a:t> (BI)</a:t>
            </a:r>
          </a:p>
        </p:txBody>
      </p:sp>
      <p:sp>
        <p:nvSpPr>
          <p:cNvPr id="3" name="Footer Placeholder 2"/>
          <p:cNvSpPr>
            <a:spLocks noGrp="1"/>
          </p:cNvSpPr>
          <p:nvPr>
            <p:ph type="ftr" sz="quarter" idx="11"/>
          </p:nvPr>
        </p:nvSpPr>
        <p:spPr/>
        <p:txBody>
          <a:bodyPr/>
          <a:lstStyle/>
          <a:p>
            <a:pPr>
              <a:defRPr/>
            </a:pPr>
            <a:r>
              <a:rPr lang="en-US">
                <a:solidFill>
                  <a:srgbClr val="000000"/>
                </a:solidFill>
              </a:rPr>
              <a:t>H.Schmickler, ex-CERN, presented by F.Tecker, CERN</a:t>
            </a:r>
          </a:p>
        </p:txBody>
      </p:sp>
      <p:sp>
        <p:nvSpPr>
          <p:cNvPr id="4" name="Slide Number Placeholder 3"/>
          <p:cNvSpPr>
            <a:spLocks noGrp="1"/>
          </p:cNvSpPr>
          <p:nvPr>
            <p:ph type="sldNum" sz="quarter" idx="12"/>
          </p:nvPr>
        </p:nvSpPr>
        <p:spPr/>
        <p:txBody>
          <a:bodyPr/>
          <a:lstStyle/>
          <a:p>
            <a:pPr>
              <a:defRPr/>
            </a:pPr>
            <a:fld id="{3E9CBB40-123F-41A0-973B-6A44C52392B6}" type="slidenum">
              <a:rPr lang="de-DE" altLang="en-US" smtClean="0">
                <a:solidFill>
                  <a:srgbClr val="000000"/>
                </a:solidFill>
              </a:rPr>
              <a:pPr>
                <a:defRPr/>
              </a:pPr>
              <a:t>52</a:t>
            </a:fld>
            <a:endParaRPr lang="de-DE" altLang="en-US">
              <a:solidFill>
                <a:srgbClr val="000000"/>
              </a:solidFill>
            </a:endParaRPr>
          </a:p>
        </p:txBody>
      </p:sp>
    </p:spTree>
    <p:extLst>
      <p:ext uri="{BB962C8B-B14F-4D97-AF65-F5344CB8AC3E}">
        <p14:creationId xmlns:p14="http://schemas.microsoft.com/office/powerpoint/2010/main" val="2201942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Rectangle 2"/>
          <p:cNvSpPr>
            <a:spLocks noGrp="1" noChangeArrowheads="1"/>
          </p:cNvSpPr>
          <p:nvPr>
            <p:ph type="title"/>
          </p:nvPr>
        </p:nvSpPr>
        <p:spPr>
          <a:xfrm>
            <a:off x="1714550" y="303299"/>
            <a:ext cx="6019800" cy="533400"/>
          </a:xfrm>
          <a:ln>
            <a:solidFill>
              <a:schemeClr val="accent2"/>
            </a:solidFill>
          </a:ln>
        </p:spPr>
        <p:txBody>
          <a:bodyPr/>
          <a:lstStyle/>
          <a:p>
            <a:r>
              <a:rPr lang="en-US" sz="2800" dirty="0"/>
              <a:t>Momentum compaction factor</a:t>
            </a:r>
            <a:endParaRPr lang="fr-FR" sz="2800" dirty="0"/>
          </a:p>
        </p:txBody>
      </p:sp>
      <p:sp>
        <p:nvSpPr>
          <p:cNvPr id="30738" name="Text Box 48"/>
          <p:cNvSpPr txBox="1">
            <a:spLocks noChangeArrowheads="1"/>
          </p:cNvSpPr>
          <p:nvPr/>
        </p:nvSpPr>
        <p:spPr bwMode="auto">
          <a:xfrm>
            <a:off x="3733800" y="1051173"/>
            <a:ext cx="4654624" cy="1615827"/>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dirty="0">
                <a:solidFill>
                  <a:srgbClr val="006600"/>
                </a:solidFill>
              </a:rPr>
              <a:t>If a particle is slightly shifted in momentum it will have a different orbit and the orbit length is different.</a:t>
            </a:r>
          </a:p>
          <a:p>
            <a:pPr>
              <a:spcBef>
                <a:spcPct val="50000"/>
              </a:spcBef>
            </a:pPr>
            <a:r>
              <a:rPr lang="en-US" sz="1800" dirty="0">
                <a:solidFill>
                  <a:srgbClr val="006600"/>
                </a:solidFill>
              </a:rPr>
              <a:t>The “</a:t>
            </a:r>
            <a:r>
              <a:rPr lang="en-US" sz="1800" dirty="0">
                <a:solidFill>
                  <a:srgbClr val="FF3300"/>
                </a:solidFill>
              </a:rPr>
              <a:t>momentum compaction factor</a:t>
            </a:r>
            <a:r>
              <a:rPr lang="en-US" sz="1800" dirty="0">
                <a:solidFill>
                  <a:srgbClr val="006600"/>
                </a:solidFill>
              </a:rPr>
              <a:t>” is defined as:</a:t>
            </a:r>
            <a:endParaRPr lang="fr-FR" sz="1800" dirty="0">
              <a:solidFill>
                <a:srgbClr val="006600"/>
              </a:solidFill>
            </a:endParaRPr>
          </a:p>
        </p:txBody>
      </p:sp>
      <p:grpSp>
        <p:nvGrpSpPr>
          <p:cNvPr id="25" name="Group 24"/>
          <p:cNvGrpSpPr>
            <a:grpSpLocks noChangeAspect="1"/>
          </p:cNvGrpSpPr>
          <p:nvPr/>
        </p:nvGrpSpPr>
        <p:grpSpPr>
          <a:xfrm>
            <a:off x="261595" y="582548"/>
            <a:ext cx="3319129" cy="3400681"/>
            <a:chOff x="341837" y="990600"/>
            <a:chExt cx="3651042" cy="3740749"/>
          </a:xfrm>
        </p:grpSpPr>
        <p:sp>
          <p:nvSpPr>
            <p:cNvPr id="30728" name="Line 15"/>
            <p:cNvSpPr>
              <a:spLocks noChangeAspect="1" noChangeShapeType="1"/>
            </p:cNvSpPr>
            <p:nvPr/>
          </p:nvSpPr>
          <p:spPr bwMode="auto">
            <a:xfrm>
              <a:off x="1828800" y="1600200"/>
              <a:ext cx="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30730" name="Oval 33"/>
            <p:cNvSpPr>
              <a:spLocks noChangeAspect="1" noChangeArrowheads="1"/>
            </p:cNvSpPr>
            <p:nvPr/>
          </p:nvSpPr>
          <p:spPr bwMode="auto">
            <a:xfrm>
              <a:off x="341837" y="1905352"/>
              <a:ext cx="2819400" cy="2825997"/>
            </a:xfrm>
            <a:prstGeom prst="ellipse">
              <a:avLst/>
            </a:prstGeom>
            <a:solidFill>
              <a:schemeClr val="bg1"/>
            </a:solidFill>
            <a:ln w="9525">
              <a:solidFill>
                <a:schemeClr val="accent2"/>
              </a:solidFill>
              <a:round/>
              <a:headEnd/>
              <a:tailEnd/>
            </a:ln>
          </p:spPr>
          <p:txBody>
            <a:bodyPr wrap="none" anchor="ctr">
              <a:prstTxWarp prst="textNoShape">
                <a:avLst/>
              </a:prstTxWarp>
            </a:bodyPr>
            <a:lstStyle/>
            <a:p>
              <a:endParaRPr lang="en-US"/>
            </a:p>
          </p:txBody>
        </p:sp>
        <p:sp>
          <p:nvSpPr>
            <p:cNvPr id="30732" name="Oval 35"/>
            <p:cNvSpPr>
              <a:spLocks noChangeAspect="1" noChangeArrowheads="1"/>
            </p:cNvSpPr>
            <p:nvPr/>
          </p:nvSpPr>
          <p:spPr bwMode="auto">
            <a:xfrm>
              <a:off x="494238" y="2017553"/>
              <a:ext cx="2514600" cy="2590800"/>
            </a:xfrm>
            <a:prstGeom prst="ellipse">
              <a:avLst/>
            </a:prstGeom>
            <a:solidFill>
              <a:schemeClr val="bg1"/>
            </a:solidFill>
            <a:ln w="9525">
              <a:solidFill>
                <a:srgbClr val="FF3300"/>
              </a:solidFill>
              <a:round/>
              <a:headEnd/>
              <a:tailEnd/>
            </a:ln>
          </p:spPr>
          <p:txBody>
            <a:bodyPr wrap="none" anchor="ctr">
              <a:prstTxWarp prst="textNoShape">
                <a:avLst/>
              </a:prstTxWarp>
            </a:bodyPr>
            <a:lstStyle/>
            <a:p>
              <a:endParaRPr lang="en-US"/>
            </a:p>
          </p:txBody>
        </p:sp>
        <p:sp>
          <p:nvSpPr>
            <p:cNvPr id="30734" name="Text Box 39"/>
            <p:cNvSpPr txBox="1">
              <a:spLocks noChangeAspect="1" noChangeArrowheads="1"/>
            </p:cNvSpPr>
            <p:nvPr/>
          </p:nvSpPr>
          <p:spPr bwMode="auto">
            <a:xfrm>
              <a:off x="3276600" y="2819400"/>
              <a:ext cx="716279" cy="372409"/>
            </a:xfrm>
            <a:prstGeom prst="rect">
              <a:avLst/>
            </a:prstGeom>
            <a:noFill/>
            <a:ln w="9525">
              <a:noFill/>
              <a:miter lim="800000"/>
              <a:headEnd/>
              <a:tailEnd/>
            </a:ln>
          </p:spPr>
          <p:txBody>
            <a:bodyPr wrap="square">
              <a:prstTxWarp prst="textNoShape">
                <a:avLst/>
              </a:prstTxWarp>
              <a:spAutoFit/>
            </a:bodyPr>
            <a:lstStyle/>
            <a:p>
              <a:r>
                <a:rPr lang="en-US" sz="1600" dirty="0">
                  <a:solidFill>
                    <a:schemeClr val="accent2"/>
                  </a:solidFill>
                </a:rPr>
                <a:t>p+</a:t>
              </a:r>
              <a:r>
                <a:rPr lang="en-US" sz="1600" dirty="0">
                  <a:solidFill>
                    <a:schemeClr val="accent2"/>
                  </a:solidFill>
                  <a:sym typeface="Symbol" charset="2"/>
                </a:rPr>
                <a:t>p</a:t>
              </a:r>
              <a:endParaRPr lang="fr-FR" sz="1600" dirty="0">
                <a:solidFill>
                  <a:schemeClr val="accent2"/>
                </a:solidFill>
              </a:endParaRPr>
            </a:p>
          </p:txBody>
        </p:sp>
        <p:sp>
          <p:nvSpPr>
            <p:cNvPr id="30735" name="Line 42"/>
            <p:cNvSpPr>
              <a:spLocks noChangeAspect="1" noChangeShapeType="1"/>
            </p:cNvSpPr>
            <p:nvPr/>
          </p:nvSpPr>
          <p:spPr bwMode="auto">
            <a:xfrm flipH="1">
              <a:off x="2895600" y="2362200"/>
              <a:ext cx="304800" cy="152400"/>
            </a:xfrm>
            <a:prstGeom prst="line">
              <a:avLst/>
            </a:prstGeom>
            <a:noFill/>
            <a:ln w="9525">
              <a:solidFill>
                <a:srgbClr val="FF3300"/>
              </a:solidFill>
              <a:round/>
              <a:headEnd/>
              <a:tailEnd type="triangle" w="med" len="med"/>
            </a:ln>
          </p:spPr>
          <p:txBody>
            <a:bodyPr>
              <a:prstTxWarp prst="textNoShape">
                <a:avLst/>
              </a:prstTxWarp>
            </a:bodyPr>
            <a:lstStyle/>
            <a:p>
              <a:endParaRPr lang="en-US"/>
            </a:p>
          </p:txBody>
        </p:sp>
        <p:sp>
          <p:nvSpPr>
            <p:cNvPr id="30736" name="Text Box 44"/>
            <p:cNvSpPr txBox="1">
              <a:spLocks noChangeAspect="1" noChangeArrowheads="1"/>
            </p:cNvSpPr>
            <p:nvPr/>
          </p:nvSpPr>
          <p:spPr bwMode="auto">
            <a:xfrm>
              <a:off x="3184525" y="2122488"/>
              <a:ext cx="311150" cy="372409"/>
            </a:xfrm>
            <a:prstGeom prst="rect">
              <a:avLst/>
            </a:prstGeom>
            <a:noFill/>
            <a:ln w="9525">
              <a:noFill/>
              <a:miter lim="800000"/>
              <a:headEnd/>
              <a:tailEnd/>
            </a:ln>
          </p:spPr>
          <p:txBody>
            <a:bodyPr wrap="square">
              <a:prstTxWarp prst="textNoShape">
                <a:avLst/>
              </a:prstTxWarp>
              <a:spAutoFit/>
            </a:bodyPr>
            <a:lstStyle/>
            <a:p>
              <a:r>
                <a:rPr lang="en-US" sz="1600" dirty="0">
                  <a:solidFill>
                    <a:srgbClr val="FF3300"/>
                  </a:solidFill>
                </a:rPr>
                <a:t>p</a:t>
              </a:r>
              <a:endParaRPr lang="fr-FR" sz="1600" dirty="0">
                <a:solidFill>
                  <a:srgbClr val="FF3300"/>
                </a:solidFill>
              </a:endParaRPr>
            </a:p>
          </p:txBody>
        </p:sp>
        <p:sp>
          <p:nvSpPr>
            <p:cNvPr id="30737" name="Line 46"/>
            <p:cNvSpPr>
              <a:spLocks noChangeAspect="1" noChangeShapeType="1"/>
            </p:cNvSpPr>
            <p:nvPr/>
          </p:nvSpPr>
          <p:spPr bwMode="auto">
            <a:xfrm flipH="1">
              <a:off x="3124200" y="2971800"/>
              <a:ext cx="152400" cy="0"/>
            </a:xfrm>
            <a:prstGeom prst="line">
              <a:avLst/>
            </a:prstGeom>
            <a:noFill/>
            <a:ln w="9525">
              <a:solidFill>
                <a:schemeClr val="accent2"/>
              </a:solidFill>
              <a:round/>
              <a:headEnd/>
              <a:tailEnd type="triangle" w="med" len="med"/>
            </a:ln>
          </p:spPr>
          <p:txBody>
            <a:bodyPr>
              <a:prstTxWarp prst="textNoShape">
                <a:avLst/>
              </a:prstTxWarp>
            </a:bodyPr>
            <a:lstStyle/>
            <a:p>
              <a:endParaRPr lang="en-US"/>
            </a:p>
          </p:txBody>
        </p:sp>
        <p:sp>
          <p:nvSpPr>
            <p:cNvPr id="30742" name="Text Box 54"/>
            <p:cNvSpPr txBox="1">
              <a:spLocks noChangeAspect="1" noChangeArrowheads="1"/>
            </p:cNvSpPr>
            <p:nvPr/>
          </p:nvSpPr>
          <p:spPr bwMode="auto">
            <a:xfrm>
              <a:off x="1447800" y="990600"/>
              <a:ext cx="457200" cy="304800"/>
            </a:xfrm>
            <a:prstGeom prst="rect">
              <a:avLst/>
            </a:prstGeom>
            <a:noFill/>
            <a:ln w="9525">
              <a:noFill/>
              <a:miter lim="800000"/>
              <a:headEnd/>
              <a:tailEnd/>
            </a:ln>
          </p:spPr>
          <p:txBody>
            <a:bodyPr wrap="square">
              <a:prstTxWarp prst="textNoShape">
                <a:avLst/>
              </a:prstTxWarp>
              <a:spAutoFit/>
            </a:bodyPr>
            <a:lstStyle/>
            <a:p>
              <a:pPr>
                <a:spcBef>
                  <a:spcPct val="50000"/>
                </a:spcBef>
              </a:pPr>
              <a:endParaRPr lang="en-US" sz="1400"/>
            </a:p>
          </p:txBody>
        </p:sp>
      </p:grpSp>
      <mc:AlternateContent xmlns:mc="http://schemas.openxmlformats.org/markup-compatibility/2006" xmlns:a14="http://schemas.microsoft.com/office/drawing/2010/main">
        <mc:Choice Requires="a14">
          <p:sp>
            <p:nvSpPr>
              <p:cNvPr id="2" name="TextBox 1"/>
              <p:cNvSpPr txBox="1"/>
              <p:nvPr/>
            </p:nvSpPr>
            <p:spPr>
              <a:xfrm>
                <a:off x="4337788" y="2708920"/>
                <a:ext cx="1458348" cy="10961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charset="0"/>
                              <a:ea typeface="Cambria Math" charset="0"/>
                              <a:cs typeface="Cambria Math" charset="0"/>
                            </a:rPr>
                            <m:t>𝛼</m:t>
                          </m:r>
                        </m:e>
                        <m:sub>
                          <m:r>
                            <a:rPr lang="en-US" b="0" i="1" smtClean="0">
                              <a:latin typeface="Cambria Math" charset="0"/>
                            </a:rPr>
                            <m:t>𝑐</m:t>
                          </m:r>
                        </m:sub>
                      </m:sSub>
                      <m:r>
                        <a:rPr lang="en-US" b="0" i="1" smtClean="0">
                          <a:latin typeface="Cambria Math" charset="0"/>
                        </a:rPr>
                        <m:t>=</m:t>
                      </m:r>
                      <m:f>
                        <m:fPr>
                          <m:ctrlPr>
                            <a:rPr lang="bg-BG" b="0" i="1" smtClean="0">
                              <a:latin typeface="Cambria Math" panose="02040503050406030204" pitchFamily="18" charset="0"/>
                            </a:rPr>
                          </m:ctrlPr>
                        </m:fPr>
                        <m:num>
                          <m:f>
                            <m:fPr>
                              <m:type m:val="skw"/>
                              <m:ctrlPr>
                                <a:rPr lang="bg-BG" b="0" i="1" smtClean="0">
                                  <a:latin typeface="Cambria Math" panose="02040503050406030204" pitchFamily="18" charset="0"/>
                                </a:rPr>
                              </m:ctrlPr>
                            </m:fPr>
                            <m:num>
                              <m:r>
                                <a:rPr lang="en-US" b="0" i="1" smtClean="0">
                                  <a:latin typeface="Cambria Math" charset="0"/>
                                </a:rPr>
                                <m:t>𝑑𝐿</m:t>
                              </m:r>
                            </m:num>
                            <m:den>
                              <m:r>
                                <a:rPr lang="en-US" b="0" i="1" smtClean="0">
                                  <a:latin typeface="Cambria Math" charset="0"/>
                                </a:rPr>
                                <m:t>𝐿</m:t>
                              </m:r>
                            </m:den>
                          </m:f>
                        </m:num>
                        <m:den>
                          <m:f>
                            <m:fPr>
                              <m:type m:val="skw"/>
                              <m:ctrlPr>
                                <a:rPr lang="bg-BG" b="0" i="1" smtClean="0">
                                  <a:latin typeface="Cambria Math" panose="02040503050406030204" pitchFamily="18" charset="0"/>
                                </a:rPr>
                              </m:ctrlPr>
                            </m:fPr>
                            <m:num>
                              <m:r>
                                <a:rPr lang="en-US" b="0" i="1" smtClean="0">
                                  <a:latin typeface="Cambria Math" charset="0"/>
                                </a:rPr>
                                <m:t>𝑑𝑝</m:t>
                              </m:r>
                            </m:num>
                            <m:den>
                              <m:r>
                                <a:rPr lang="en-US" b="0" i="1" smtClean="0">
                                  <a:latin typeface="Cambria Math" charset="0"/>
                                </a:rPr>
                                <m:t>𝑝</m:t>
                              </m:r>
                            </m:den>
                          </m:f>
                        </m:den>
                      </m:f>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337788" y="2708920"/>
                <a:ext cx="1458348" cy="10961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061112" y="2815937"/>
                <a:ext cx="1025601" cy="572593"/>
              </a:xfrm>
              <a:prstGeom prst="rect">
                <a:avLst/>
              </a:prstGeom>
              <a:solidFill>
                <a:schemeClr val="tx2">
                  <a:lumMod val="40000"/>
                  <a:lumOff val="6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charset="0"/>
                              <a:ea typeface="Cambria Math" charset="0"/>
                              <a:cs typeface="Cambria Math" charset="0"/>
                            </a:rPr>
                            <m:t>𝛼</m:t>
                          </m:r>
                        </m:e>
                        <m:sub>
                          <m:r>
                            <a:rPr lang="en-US" b="0" i="1" smtClean="0">
                              <a:latin typeface="Cambria Math" charset="0"/>
                            </a:rPr>
                            <m:t>𝑐</m:t>
                          </m:r>
                        </m:sub>
                      </m:sSub>
                      <m:r>
                        <a:rPr lang="en-US" b="0" i="1" smtClean="0">
                          <a:latin typeface="Cambria Math" charset="0"/>
                        </a:rPr>
                        <m:t>=</m:t>
                      </m:r>
                      <m:f>
                        <m:fPr>
                          <m:ctrlPr>
                            <a:rPr lang="bg-BG" b="0" i="1" smtClean="0">
                              <a:latin typeface="Cambria Math" panose="02040503050406030204" pitchFamily="18" charset="0"/>
                            </a:rPr>
                          </m:ctrlPr>
                        </m:fPr>
                        <m:num>
                          <m:r>
                            <a:rPr lang="en-US" b="0" i="1" smtClean="0">
                              <a:latin typeface="Cambria Math" charset="0"/>
                            </a:rPr>
                            <m:t>𝑝</m:t>
                          </m:r>
                        </m:num>
                        <m:den>
                          <m:r>
                            <a:rPr lang="en-US" b="0" i="1" smtClean="0">
                              <a:latin typeface="Cambria Math" charset="0"/>
                            </a:rPr>
                            <m:t>𝐿</m:t>
                          </m:r>
                        </m:den>
                      </m:f>
                      <m:f>
                        <m:fPr>
                          <m:ctrlPr>
                            <a:rPr lang="bg-BG" b="0" i="1" smtClean="0">
                              <a:latin typeface="Cambria Math" panose="02040503050406030204" pitchFamily="18" charset="0"/>
                            </a:rPr>
                          </m:ctrlPr>
                        </m:fPr>
                        <m:num>
                          <m:r>
                            <a:rPr lang="en-US" b="0" i="1" smtClean="0">
                              <a:latin typeface="Cambria Math" charset="0"/>
                            </a:rPr>
                            <m:t>𝑑𝐿</m:t>
                          </m:r>
                        </m:num>
                        <m:den>
                          <m:r>
                            <a:rPr lang="en-US" b="0" i="1" smtClean="0">
                              <a:latin typeface="Cambria Math" charset="0"/>
                            </a:rPr>
                            <m:t>𝑑𝑝</m:t>
                          </m:r>
                        </m:den>
                      </m:f>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6061112" y="2815937"/>
                <a:ext cx="1025601" cy="572593"/>
              </a:xfrm>
              <a:prstGeom prst="rect">
                <a:avLst/>
              </a:prstGeom>
              <a:blipFill rotWithShape="0">
                <a:blip r:embed="rId9"/>
                <a:stretch>
                  <a:fillRect/>
                </a:stretch>
              </a:blipFill>
            </p:spPr>
            <p:txBody>
              <a:bodyPr/>
              <a:lstStyle/>
              <a:p>
                <a:r>
                  <a:rPr lang="en-GB">
                    <a:noFill/>
                  </a:rPr>
                  <a:t> </a:t>
                </a:r>
              </a:p>
            </p:txBody>
          </p:sp>
        </mc:Fallback>
      </mc:AlternateContent>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2200" y="3657600"/>
            <a:ext cx="6560802" cy="1289866"/>
          </a:xfrm>
          <a:prstGeom prst="rect">
            <a:avLst/>
          </a:prstGeom>
        </p:spPr>
      </p:pic>
      <mc:AlternateContent xmlns:mc="http://schemas.openxmlformats.org/markup-compatibility/2006">
        <mc:Choice xmlns:a14="http://schemas.microsoft.com/office/drawing/2010/main" Requires="a14">
          <p:sp>
            <p:nvSpPr>
              <p:cNvPr id="27" name="TextBox 26"/>
              <p:cNvSpPr txBox="1"/>
              <p:nvPr/>
            </p:nvSpPr>
            <p:spPr>
              <a:xfrm>
                <a:off x="533400" y="5105400"/>
                <a:ext cx="8067085" cy="402611"/>
              </a:xfrm>
              <a:prstGeom prst="rect">
                <a:avLst/>
              </a:prstGeom>
              <a:noFill/>
            </p:spPr>
            <p:txBody>
              <a:bodyPr wrap="square" rtlCol="0">
                <a:spAutoFit/>
              </a:bodyPr>
              <a:lstStyle/>
              <a:p>
                <a:r>
                  <a:rPr lang="en-GB" dirty="0"/>
                  <a:t>Typical numbers: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𝛼</m:t>
                        </m:r>
                      </m:e>
                      <m:sub>
                        <m:r>
                          <a:rPr lang="en-GB" b="0" i="1" smtClean="0">
                            <a:latin typeface="Cambria Math" panose="02040503050406030204" pitchFamily="18" charset="0"/>
                          </a:rPr>
                          <m:t>𝑐</m:t>
                        </m:r>
                      </m:sub>
                    </m:sSub>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−3</m:t>
                        </m:r>
                      </m:sup>
                    </m:sSup>
                  </m:oMath>
                </a14:m>
                <a:r>
                  <a:rPr lang="en-GB" dirty="0"/>
                  <a:t>…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−4</m:t>
                        </m:r>
                      </m:sup>
                    </m:sSup>
                  </m:oMath>
                </a14:m>
                <a:r>
                  <a:rPr lang="en-GB" dirty="0"/>
                  <a:t>; </a:t>
                </a:r>
                <a14:m>
                  <m:oMath xmlns:m="http://schemas.openxmlformats.org/officeDocument/2006/math">
                    <m:f>
                      <m:fPr>
                        <m:type m:val="skw"/>
                        <m:ctrlPr>
                          <a:rPr lang="en-GB" i="1" smtClean="0">
                            <a:latin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num>
                      <m:den>
                        <m:r>
                          <a:rPr lang="en-GB" b="0" i="1" smtClean="0">
                            <a:latin typeface="Cambria Math" panose="02040503050406030204" pitchFamily="18" charset="0"/>
                          </a:rPr>
                          <m:t>𝑝</m:t>
                        </m:r>
                        <m:r>
                          <a:rPr lang="en-GB" b="0" i="1" smtClean="0">
                            <a:latin typeface="Cambria Math" panose="02040503050406030204" pitchFamily="18" charset="0"/>
                          </a:rPr>
                          <m:t> </m:t>
                        </m:r>
                      </m:den>
                    </m:f>
                  </m:oMath>
                </a14:m>
                <a:r>
                  <a:rPr lang="en-GB" dirty="0"/>
                  <a:t> </a:t>
                </a:r>
                <a14:m>
                  <m:oMath xmlns:m="http://schemas.openxmlformats.org/officeDocument/2006/math">
                    <m:r>
                      <a:rPr lang="en-GB" i="1" dirty="0" smtClean="0">
                        <a:latin typeface="Cambria Math" panose="02040503050406030204" pitchFamily="18" charset="0"/>
                        <a:ea typeface="Cambria Math" panose="02040503050406030204" pitchFamily="18" charset="0"/>
                      </a:rPr>
                      <m:t>≈</m:t>
                    </m:r>
                    <m:r>
                      <a:rPr lang="en-GB" b="0" i="1" dirty="0" smtClean="0">
                        <a:latin typeface="Cambria Math" panose="02040503050406030204" pitchFamily="18" charset="0"/>
                        <a:ea typeface="Cambria Math" panose="02040503050406030204" pitchFamily="18" charset="0"/>
                      </a:rPr>
                      <m:t> </m:t>
                    </m:r>
                    <m:sSup>
                      <m:sSupPr>
                        <m:ctrlPr>
                          <a:rPr lang="en-GB" b="0" i="1" dirty="0" smtClean="0">
                            <a:latin typeface="Cambria Math" panose="02040503050406030204" pitchFamily="18" charset="0"/>
                            <a:ea typeface="Cambria Math" panose="02040503050406030204" pitchFamily="18" charset="0"/>
                          </a:rPr>
                        </m:ctrlPr>
                      </m:sSupPr>
                      <m:e>
                        <m:r>
                          <a:rPr lang="en-GB" b="0" i="1" dirty="0" smtClean="0">
                            <a:latin typeface="Cambria Math" panose="02040503050406030204" pitchFamily="18" charset="0"/>
                            <a:ea typeface="Cambria Math" panose="02040503050406030204" pitchFamily="18" charset="0"/>
                          </a:rPr>
                          <m:t>10</m:t>
                        </m:r>
                      </m:e>
                      <m:sup>
                        <m:r>
                          <a:rPr lang="en-GB" b="0" i="1" dirty="0" smtClean="0">
                            <a:latin typeface="Cambria Math" panose="02040503050406030204" pitchFamily="18" charset="0"/>
                            <a:ea typeface="Cambria Math" panose="02040503050406030204" pitchFamily="18" charset="0"/>
                          </a:rPr>
                          <m:t>−3 </m:t>
                        </m:r>
                      </m:sup>
                    </m:sSup>
                  </m:oMath>
                </a14:m>
                <a:r>
                  <a:rPr lang="en-GB" dirty="0">
                    <a:sym typeface="Wingdings" panose="05000000000000000000" pitchFamily="2" charset="2"/>
                  </a:rPr>
                  <a:t>  </a:t>
                </a:r>
                <a14:m>
                  <m:oMath xmlns:m="http://schemas.openxmlformats.org/officeDocument/2006/math">
                    <m:f>
                      <m:fPr>
                        <m:type m:val="skw"/>
                        <m:ctrlPr>
                          <a:rPr lang="en-GB" i="1" smtClean="0">
                            <a:latin typeface="Cambria Math" panose="02040503050406030204" pitchFamily="18" charset="0"/>
                            <a:sym typeface="Wingdings" panose="05000000000000000000" pitchFamily="2" charset="2"/>
                          </a:rPr>
                        </m:ctrlPr>
                      </m:fPr>
                      <m:num>
                        <m:r>
                          <a:rPr lang="en-GB" i="1" smtClean="0">
                            <a:latin typeface="Cambria Math" panose="02040503050406030204" pitchFamily="18" charset="0"/>
                            <a:ea typeface="Cambria Math" panose="02040503050406030204" pitchFamily="18" charset="0"/>
                            <a:sym typeface="Wingdings" panose="05000000000000000000" pitchFamily="2" charset="2"/>
                          </a:rPr>
                          <m:t>∆</m:t>
                        </m:r>
                        <m:r>
                          <a:rPr lang="en-GB" b="0" i="1" smtClean="0">
                            <a:latin typeface="Cambria Math" panose="02040503050406030204" pitchFamily="18" charset="0"/>
                            <a:ea typeface="Cambria Math" panose="02040503050406030204" pitchFamily="18" charset="0"/>
                            <a:sym typeface="Wingdings" panose="05000000000000000000" pitchFamily="2" charset="2"/>
                          </a:rPr>
                          <m:t>𝐿</m:t>
                        </m:r>
                      </m:num>
                      <m:den>
                        <m:r>
                          <a:rPr lang="en-GB" b="0" i="1" smtClean="0">
                            <a:latin typeface="Cambria Math" panose="02040503050406030204" pitchFamily="18" charset="0"/>
                            <a:sym typeface="Wingdings" panose="05000000000000000000" pitchFamily="2" charset="2"/>
                          </a:rPr>
                          <m:t>𝐿</m:t>
                        </m:r>
                        <m:r>
                          <a:rPr lang="en-GB" b="0" i="1" smtClean="0">
                            <a:latin typeface="Cambria Math" panose="02040503050406030204" pitchFamily="18" charset="0"/>
                            <a:sym typeface="Wingdings" panose="05000000000000000000" pitchFamily="2" charset="2"/>
                          </a:rPr>
                          <m:t> </m:t>
                        </m:r>
                      </m:den>
                    </m:f>
                  </m:oMath>
                </a14:m>
                <a:r>
                  <a:rPr lang="en-GB" dirty="0">
                    <a:sym typeface="Wingdings" panose="05000000000000000000" pitchFamily="2" charset="2"/>
                  </a:rPr>
                  <a:t> </a:t>
                </a:r>
                <a14:m>
                  <m:oMath xmlns:m="http://schemas.openxmlformats.org/officeDocument/2006/math">
                    <m:r>
                      <a:rPr lang="en-GB" i="1" dirty="0" smtClean="0">
                        <a:latin typeface="Cambria Math" panose="02040503050406030204" pitchFamily="18" charset="0"/>
                        <a:ea typeface="Cambria Math" panose="02040503050406030204" pitchFamily="18" charset="0"/>
                        <a:sym typeface="Wingdings" panose="05000000000000000000" pitchFamily="2" charset="2"/>
                      </a:rPr>
                      <m:t>≈</m:t>
                    </m:r>
                    <m:sSup>
                      <m:sSupPr>
                        <m:ctrlPr>
                          <a:rPr lang="en-GB" i="1" dirty="0" smtClean="0">
                            <a:latin typeface="Cambria Math" panose="02040503050406030204" pitchFamily="18" charset="0"/>
                            <a:ea typeface="Cambria Math" panose="02040503050406030204" pitchFamily="18" charset="0"/>
                            <a:sym typeface="Wingdings" panose="05000000000000000000" pitchFamily="2" charset="2"/>
                          </a:rPr>
                        </m:ctrlPr>
                      </m:sSupPr>
                      <m:e>
                        <m:r>
                          <a:rPr lang="en-GB" b="0" i="1" dirty="0" smtClean="0">
                            <a:latin typeface="Cambria Math" panose="02040503050406030204" pitchFamily="18" charset="0"/>
                            <a:ea typeface="Cambria Math" panose="02040503050406030204" pitchFamily="18" charset="0"/>
                            <a:sym typeface="Wingdings" panose="05000000000000000000" pitchFamily="2" charset="2"/>
                          </a:rPr>
                          <m:t>10</m:t>
                        </m:r>
                      </m:e>
                      <m:sup>
                        <m:r>
                          <a:rPr lang="en-GB" b="0" i="1" dirty="0" smtClean="0">
                            <a:latin typeface="Cambria Math" panose="02040503050406030204" pitchFamily="18" charset="0"/>
                            <a:ea typeface="Cambria Math" panose="02040503050406030204" pitchFamily="18" charset="0"/>
                            <a:sym typeface="Wingdings" panose="05000000000000000000" pitchFamily="2" charset="2"/>
                          </a:rPr>
                          <m:t>−6</m:t>
                        </m:r>
                      </m:sup>
                    </m:sSup>
                    <m:sSup>
                      <m:sSupPr>
                        <m:ctrlPr>
                          <a:rPr lang="en-GB" i="1" dirty="0" smtClean="0">
                            <a:latin typeface="Cambria Math" panose="02040503050406030204" pitchFamily="18" charset="0"/>
                            <a:ea typeface="Cambria Math" panose="02040503050406030204" pitchFamily="18" charset="0"/>
                            <a:sym typeface="Wingdings" panose="05000000000000000000" pitchFamily="2" charset="2"/>
                          </a:rPr>
                        </m:ctrlPr>
                      </m:sSupPr>
                      <m:e>
                        <m:r>
                          <a:rPr lang="en-GB" b="0" i="1" dirty="0" smtClean="0">
                            <a:latin typeface="Cambria Math" panose="02040503050406030204" pitchFamily="18" charset="0"/>
                            <a:ea typeface="Cambria Math" panose="02040503050406030204" pitchFamily="18" charset="0"/>
                            <a:sym typeface="Wingdings" panose="05000000000000000000" pitchFamily="2" charset="2"/>
                          </a:rPr>
                          <m:t>…10</m:t>
                        </m:r>
                      </m:e>
                      <m:sup>
                        <m:r>
                          <a:rPr lang="en-GB" b="0" i="1" dirty="0" smtClean="0">
                            <a:latin typeface="Cambria Math" panose="02040503050406030204" pitchFamily="18" charset="0"/>
                            <a:ea typeface="Cambria Math" panose="02040503050406030204" pitchFamily="18" charset="0"/>
                            <a:sym typeface="Wingdings" panose="05000000000000000000" pitchFamily="2" charset="2"/>
                          </a:rPr>
                          <m:t>−7</m:t>
                        </m:r>
                      </m:sup>
                    </m:sSup>
                  </m:oMath>
                </a14:m>
                <a:r>
                  <a:rPr lang="en-GB" dirty="0">
                    <a:sym typeface="Wingdings" panose="05000000000000000000" pitchFamily="2" charset="2"/>
                  </a:rPr>
                  <a:t> </a:t>
                </a:r>
                <a:endParaRPr lang="en-GB" dirty="0"/>
              </a:p>
            </p:txBody>
          </p:sp>
        </mc:Choice>
        <mc:Fallback>
          <p:sp>
            <p:nvSpPr>
              <p:cNvPr id="27" name="TextBox 26"/>
              <p:cNvSpPr txBox="1">
                <a:spLocks noRot="1" noChangeAspect="1" noMove="1" noResize="1" noEditPoints="1" noAdjustHandles="1" noChangeArrowheads="1" noChangeShapeType="1" noTextEdit="1"/>
              </p:cNvSpPr>
              <p:nvPr/>
            </p:nvSpPr>
            <p:spPr>
              <a:xfrm>
                <a:off x="533400" y="5105400"/>
                <a:ext cx="8067085" cy="402611"/>
              </a:xfrm>
              <a:prstGeom prst="rect">
                <a:avLst/>
              </a:prstGeom>
              <a:blipFill>
                <a:blip r:embed="rId11"/>
                <a:stretch>
                  <a:fillRect l="-786" t="-134375" b="-206250"/>
                </a:stretch>
              </a:blipFill>
            </p:spPr>
            <p:txBody>
              <a:bodyPr/>
              <a:lstStyle/>
              <a:p>
                <a:r>
                  <a:rPr lang="en-US">
                    <a:noFill/>
                  </a:rPr>
                  <a:t> </a:t>
                </a:r>
              </a:p>
            </p:txBody>
          </p:sp>
        </mc:Fallback>
      </mc:AlternateContent>
      <p:sp>
        <p:nvSpPr>
          <p:cNvPr id="5" name="TextBox 4"/>
          <p:cNvSpPr txBox="1"/>
          <p:nvPr/>
        </p:nvSpPr>
        <p:spPr>
          <a:xfrm>
            <a:off x="1981200" y="5791200"/>
            <a:ext cx="6619285" cy="369332"/>
          </a:xfrm>
          <a:prstGeom prst="rect">
            <a:avLst/>
          </a:prstGeom>
          <a:noFill/>
        </p:spPr>
        <p:txBody>
          <a:bodyPr wrap="square" rtlCol="0">
            <a:spAutoFit/>
          </a:bodyPr>
          <a:lstStyle/>
          <a:p>
            <a:r>
              <a:rPr lang="en-GB" dirty="0">
                <a:sym typeface="Wingdings" panose="05000000000000000000" pitchFamily="2" charset="2"/>
              </a:rPr>
              <a:t> Much more on this in long. dynamics (F. Tecker).</a:t>
            </a:r>
            <a:endParaRPr lang="en-GB" dirty="0"/>
          </a:p>
        </p:txBody>
      </p:sp>
      <p:sp>
        <p:nvSpPr>
          <p:cNvPr id="4" name="Footer Placeholder 3"/>
          <p:cNvSpPr>
            <a:spLocks noGrp="1"/>
          </p:cNvSpPr>
          <p:nvPr>
            <p:ph type="ftr" sz="quarter" idx="11"/>
          </p:nvPr>
        </p:nvSpPr>
        <p:spPr/>
        <p:txBody>
          <a:bodyPr/>
          <a:lstStyle/>
          <a:p>
            <a:pPr>
              <a:defRPr/>
            </a:pPr>
            <a:r>
              <a:rPr lang="en-US">
                <a:solidFill>
                  <a:srgbClr val="000000"/>
                </a:solidFill>
              </a:rPr>
              <a:t>H.Schmickler, ex-CERN, presented by F.Tecker, CERN</a:t>
            </a:r>
          </a:p>
        </p:txBody>
      </p:sp>
      <p:sp>
        <p:nvSpPr>
          <p:cNvPr id="6" name="Slide Number Placeholder 5"/>
          <p:cNvSpPr>
            <a:spLocks noGrp="1"/>
          </p:cNvSpPr>
          <p:nvPr>
            <p:ph type="sldNum" sz="quarter" idx="12"/>
          </p:nvPr>
        </p:nvSpPr>
        <p:spPr/>
        <p:txBody>
          <a:bodyPr/>
          <a:lstStyle/>
          <a:p>
            <a:pPr>
              <a:defRPr/>
            </a:pPr>
            <a:fld id="{9C577BEA-0278-4375-9BD9-347CFD080B9E}" type="slidenum">
              <a:rPr lang="de-DE" altLang="en-US" smtClean="0">
                <a:solidFill>
                  <a:srgbClr val="000000"/>
                </a:solidFill>
              </a:rPr>
              <a:pPr>
                <a:defRPr/>
              </a:pPr>
              <a:t>53</a:t>
            </a:fld>
            <a:endParaRPr lang="de-DE" altLang="en-US">
              <a:solidFill>
                <a:srgbClr val="000000"/>
              </a:solidFill>
            </a:endParaRPr>
          </a:p>
        </p:txBody>
      </p:sp>
    </p:spTree>
    <p:extLst>
      <p:ext uri="{BB962C8B-B14F-4D97-AF65-F5344CB8AC3E}">
        <p14:creationId xmlns:p14="http://schemas.microsoft.com/office/powerpoint/2010/main" val="4286675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798" y="304800"/>
            <a:ext cx="5798404" cy="563562"/>
          </a:xfrm>
        </p:spPr>
        <p:txBody>
          <a:bodyPr/>
          <a:lstStyle/>
          <a:p>
            <a:r>
              <a:rPr lang="en-GB" dirty="0"/>
              <a:t>Finally: a beam</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54</a:t>
            </a:fld>
            <a:endParaRPr lang="en-US"/>
          </a:p>
        </p:txBody>
      </p:sp>
      <p:sp>
        <p:nvSpPr>
          <p:cNvPr id="5" name="TextBox 4"/>
          <p:cNvSpPr txBox="1"/>
          <p:nvPr/>
        </p:nvSpPr>
        <p:spPr>
          <a:xfrm>
            <a:off x="533400" y="1219200"/>
            <a:ext cx="7086600" cy="1477328"/>
          </a:xfrm>
          <a:prstGeom prst="rect">
            <a:avLst/>
          </a:prstGeom>
          <a:noFill/>
        </p:spPr>
        <p:txBody>
          <a:bodyPr wrap="square" rtlCol="0">
            <a:spAutoFit/>
          </a:bodyPr>
          <a:lstStyle/>
          <a:p>
            <a:r>
              <a:rPr lang="en-GB" dirty="0"/>
              <a:t>We focus on “bunched” beams, i.e. many (10 </a:t>
            </a:r>
            <a:r>
              <a:rPr lang="en-GB" baseline="30000" dirty="0"/>
              <a:t>11</a:t>
            </a:r>
            <a:r>
              <a:rPr lang="en-GB" dirty="0"/>
              <a:t>) particles bunched together longitudinally (much more on this in the RF classes).</a:t>
            </a:r>
          </a:p>
          <a:p>
            <a:endParaRPr lang="en-GB" dirty="0"/>
          </a:p>
          <a:p>
            <a:r>
              <a:rPr lang="en-GB" dirty="0"/>
              <a:t>From the generation of the beams the particles have transversally a spread in their original position and momentum.</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222646"/>
            <a:ext cx="2828757" cy="26184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557" y="2819400"/>
            <a:ext cx="4470400" cy="3352800"/>
          </a:xfrm>
          <a:prstGeom prst="rect">
            <a:avLst/>
          </a:prstGeom>
        </p:spPr>
      </p:pic>
      <p:sp>
        <p:nvSpPr>
          <p:cNvPr id="8" name="TextBox 7"/>
          <p:cNvSpPr txBox="1"/>
          <p:nvPr/>
        </p:nvSpPr>
        <p:spPr>
          <a:xfrm>
            <a:off x="615043" y="5852004"/>
            <a:ext cx="2514600" cy="246221"/>
          </a:xfrm>
          <a:prstGeom prst="rect">
            <a:avLst/>
          </a:prstGeom>
          <a:noFill/>
        </p:spPr>
        <p:txBody>
          <a:bodyPr wrap="square" rtlCol="0">
            <a:spAutoFit/>
          </a:bodyPr>
          <a:lstStyle/>
          <a:p>
            <a:r>
              <a:rPr lang="en-GB" sz="1000" dirty="0"/>
              <a:t>Source: ISODAR (Isotope at rest experiment)</a:t>
            </a:r>
          </a:p>
        </p:txBody>
      </p:sp>
    </p:spTree>
    <p:extLst>
      <p:ext uri="{BB962C8B-B14F-4D97-AF65-F5344CB8AC3E}">
        <p14:creationId xmlns:p14="http://schemas.microsoft.com/office/powerpoint/2010/main" val="1018467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6828"/>
            <a:ext cx="6629400" cy="563562"/>
          </a:xfrm>
        </p:spPr>
        <p:txBody>
          <a:bodyPr/>
          <a:lstStyle/>
          <a:p>
            <a:r>
              <a:rPr lang="en-GB" sz="2400" dirty="0"/>
              <a:t>A beam (bunch): Motion of individual particles (1/4)</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55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990600"/>
            <a:ext cx="4738179" cy="3429000"/>
          </a:xfrm>
          <a:prstGeom prst="rect">
            <a:avLst/>
          </a:prstGeom>
        </p:spPr>
      </p:pic>
      <p:sp>
        <p:nvSpPr>
          <p:cNvPr id="6" name="TextBox 5"/>
          <p:cNvSpPr txBox="1"/>
          <p:nvPr/>
        </p:nvSpPr>
        <p:spPr>
          <a:xfrm>
            <a:off x="762000" y="4572000"/>
            <a:ext cx="762000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Generate 10000 particle as a Gaussian </a:t>
            </a:r>
            <a:r>
              <a:rPr lang="en-GB" dirty="0" err="1"/>
              <a:t>distributionin</a:t>
            </a:r>
            <a:r>
              <a:rPr lang="en-GB" dirty="0"/>
              <a:t> x and </a:t>
            </a:r>
            <a:r>
              <a:rPr lang="en-GB" dirty="0" err="1"/>
              <a:t>p</a:t>
            </a:r>
            <a:r>
              <a:rPr lang="en-GB" baseline="-25000" dirty="0" err="1"/>
              <a:t>x</a:t>
            </a:r>
            <a:r>
              <a:rPr lang="en-GB" baseline="-25000" dirty="0"/>
              <a:t> </a:t>
            </a:r>
          </a:p>
          <a:p>
            <a:pPr marL="285750" indent="-285750">
              <a:buFont typeface="Arial" panose="020B0604020202020204" pitchFamily="34" charset="0"/>
              <a:buChar char="•"/>
            </a:pPr>
            <a:r>
              <a:rPr lang="en-GB" dirty="0"/>
              <a:t>For illustration mark 3 particle in </a:t>
            </a:r>
            <a:r>
              <a:rPr lang="en-GB" dirty="0" err="1"/>
              <a:t>colors</a:t>
            </a:r>
            <a:r>
              <a:rPr lang="en-GB" dirty="0"/>
              <a:t> red, magenta and yellow</a:t>
            </a:r>
          </a:p>
          <a:p>
            <a:pPr marL="285750" indent="-285750">
              <a:buFont typeface="Arial" panose="020B0604020202020204" pitchFamily="34" charset="0"/>
              <a:buChar char="•"/>
            </a:pPr>
            <a:r>
              <a:rPr lang="en-GB" dirty="0"/>
              <a:t>The average (</a:t>
            </a:r>
            <a:r>
              <a:rPr lang="en-GB" dirty="0" err="1"/>
              <a:t>center</a:t>
            </a:r>
            <a:r>
              <a:rPr lang="en-GB" dirty="0"/>
              <a:t> of charge) is indicated as cyan cross</a:t>
            </a:r>
          </a:p>
          <a:p>
            <a:pPr marL="285750" indent="-285750">
              <a:buFont typeface="Arial" panose="020B0604020202020204" pitchFamily="34" charset="0"/>
              <a:buChar char="•"/>
            </a:pPr>
            <a:r>
              <a:rPr lang="en-GB" dirty="0"/>
              <a:t>Make some turns (100 turns with 3 degrees phase advance par turn)</a:t>
            </a:r>
          </a:p>
        </p:txBody>
      </p:sp>
    </p:spTree>
    <p:extLst>
      <p:ext uri="{BB962C8B-B14F-4D97-AF65-F5344CB8AC3E}">
        <p14:creationId xmlns:p14="http://schemas.microsoft.com/office/powerpoint/2010/main" val="3517123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6828"/>
            <a:ext cx="6629400" cy="563562"/>
          </a:xfrm>
        </p:spPr>
        <p:txBody>
          <a:bodyPr/>
          <a:lstStyle/>
          <a:p>
            <a:r>
              <a:rPr lang="en-GB" sz="2400" dirty="0"/>
              <a:t>A beam (bunch): Motion of individual particles (2/4)</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56</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371600"/>
            <a:ext cx="1848352" cy="137636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329417"/>
            <a:ext cx="1961648" cy="146072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8905" y="1350508"/>
            <a:ext cx="1905000" cy="141854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3905" y="1329417"/>
            <a:ext cx="1905000" cy="1418545"/>
          </a:xfrm>
          <a:prstGeom prst="rect">
            <a:avLst/>
          </a:prstGeom>
        </p:spPr>
      </p:pic>
      <p:sp>
        <p:nvSpPr>
          <p:cNvPr id="11" name="TextBox 10"/>
          <p:cNvSpPr txBox="1"/>
          <p:nvPr/>
        </p:nvSpPr>
        <p:spPr>
          <a:xfrm>
            <a:off x="838200" y="2971800"/>
            <a:ext cx="7848600" cy="323165"/>
          </a:xfrm>
          <a:prstGeom prst="rect">
            <a:avLst/>
          </a:prstGeom>
          <a:noFill/>
        </p:spPr>
        <p:txBody>
          <a:bodyPr wrap="square" rtlCol="0">
            <a:spAutoFit/>
          </a:bodyPr>
          <a:lstStyle/>
          <a:p>
            <a:r>
              <a:rPr lang="en-GB" sz="1500" dirty="0"/>
              <a:t>      turn 0                        turn 10                        turn 53                        turn 100</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3505200"/>
            <a:ext cx="5894143" cy="1841677"/>
          </a:xfrm>
          <a:prstGeom prst="rect">
            <a:avLst/>
          </a:prstGeom>
        </p:spPr>
      </p:pic>
      <p:sp>
        <p:nvSpPr>
          <p:cNvPr id="13" name="TextBox 12"/>
          <p:cNvSpPr txBox="1"/>
          <p:nvPr/>
        </p:nvSpPr>
        <p:spPr>
          <a:xfrm>
            <a:off x="2933700" y="5112370"/>
            <a:ext cx="3048000" cy="276999"/>
          </a:xfrm>
          <a:prstGeom prst="rect">
            <a:avLst/>
          </a:prstGeom>
          <a:noFill/>
        </p:spPr>
        <p:txBody>
          <a:bodyPr wrap="square" rtlCol="0">
            <a:spAutoFit/>
          </a:bodyPr>
          <a:lstStyle/>
          <a:p>
            <a:r>
              <a:rPr lang="en-GB" sz="1200" dirty="0"/>
              <a:t>Trajectory in x over 100 turns</a:t>
            </a:r>
          </a:p>
        </p:txBody>
      </p:sp>
      <p:sp>
        <p:nvSpPr>
          <p:cNvPr id="14" name="TextBox 13"/>
          <p:cNvSpPr txBox="1"/>
          <p:nvPr/>
        </p:nvSpPr>
        <p:spPr>
          <a:xfrm>
            <a:off x="152400" y="5627523"/>
            <a:ext cx="7848600" cy="646331"/>
          </a:xfrm>
          <a:prstGeom prst="rect">
            <a:avLst/>
          </a:prstGeom>
          <a:noFill/>
        </p:spPr>
        <p:txBody>
          <a:bodyPr wrap="square" rtlCol="0">
            <a:spAutoFit/>
          </a:bodyPr>
          <a:lstStyle/>
          <a:p>
            <a:r>
              <a:rPr lang="en-GB" dirty="0"/>
              <a:t>Individual particles perform </a:t>
            </a:r>
            <a:r>
              <a:rPr lang="en-GB" dirty="0" err="1"/>
              <a:t>betatron</a:t>
            </a:r>
            <a:r>
              <a:rPr lang="en-GB" dirty="0"/>
              <a:t> oscillations (incoherently!), the whole beam is “quiet”. No coherent </a:t>
            </a:r>
            <a:r>
              <a:rPr lang="en-GB" dirty="0" err="1"/>
              <a:t>betatron</a:t>
            </a:r>
            <a:r>
              <a:rPr lang="en-GB" dirty="0"/>
              <a:t> motion.</a:t>
            </a:r>
          </a:p>
        </p:txBody>
      </p:sp>
    </p:spTree>
    <p:extLst>
      <p:ext uri="{BB962C8B-B14F-4D97-AF65-F5344CB8AC3E}">
        <p14:creationId xmlns:p14="http://schemas.microsoft.com/office/powerpoint/2010/main" val="2519883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66828"/>
            <a:ext cx="6629400" cy="563562"/>
          </a:xfrm>
        </p:spPr>
        <p:txBody>
          <a:bodyPr/>
          <a:lstStyle/>
          <a:p>
            <a:r>
              <a:rPr lang="en-GB" sz="2400" dirty="0"/>
              <a:t>A beam (bunch): Motion of individual particles (3/4)</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57</a:t>
            </a:fld>
            <a:endParaRPr lang="en-US"/>
          </a:p>
        </p:txBody>
      </p:sp>
      <p:sp>
        <p:nvSpPr>
          <p:cNvPr id="6" name="TextBox 5"/>
          <p:cNvSpPr txBox="1"/>
          <p:nvPr/>
        </p:nvSpPr>
        <p:spPr>
          <a:xfrm>
            <a:off x="1066800" y="4876800"/>
            <a:ext cx="6858000" cy="923330"/>
          </a:xfrm>
          <a:prstGeom prst="rect">
            <a:avLst/>
          </a:prstGeom>
          <a:noFill/>
        </p:spPr>
        <p:txBody>
          <a:bodyPr wrap="square" rtlCol="0">
            <a:spAutoFit/>
          </a:bodyPr>
          <a:lstStyle/>
          <a:p>
            <a:pPr marL="285750" indent="-285750">
              <a:buFont typeface="Arial" panose="020B0604020202020204" pitchFamily="34" charset="0"/>
              <a:buChar char="•"/>
            </a:pPr>
            <a:r>
              <a:rPr lang="en-GB" dirty="0"/>
              <a:t>The whole bunch receives (at injection) a transverse kick (additional momentum q) of 2 units</a:t>
            </a:r>
          </a:p>
          <a:p>
            <a:pPr marL="285750" indent="-285750">
              <a:buFont typeface="Arial" panose="020B0604020202020204" pitchFamily="34" charset="0"/>
              <a:buChar char="•"/>
            </a:pPr>
            <a:r>
              <a:rPr lang="en-GB" dirty="0"/>
              <a:t>Tracing over 100 turns as before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886" y="1295400"/>
            <a:ext cx="5487650" cy="3581400"/>
          </a:xfrm>
          <a:prstGeom prst="rect">
            <a:avLst/>
          </a:prstGeom>
        </p:spPr>
      </p:pic>
    </p:spTree>
    <p:extLst>
      <p:ext uri="{BB962C8B-B14F-4D97-AF65-F5344CB8AC3E}">
        <p14:creationId xmlns:p14="http://schemas.microsoft.com/office/powerpoint/2010/main" val="713971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032" y="533400"/>
            <a:ext cx="6629400" cy="563562"/>
          </a:xfrm>
        </p:spPr>
        <p:txBody>
          <a:bodyPr/>
          <a:lstStyle/>
          <a:p>
            <a:r>
              <a:rPr lang="en-GB" sz="2400" dirty="0"/>
              <a:t>A beam (bunch): Motion of individual particles (4/4)</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58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436" y="1346062"/>
            <a:ext cx="1836964" cy="136788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295400"/>
            <a:ext cx="1905000" cy="141854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1238658"/>
            <a:ext cx="1981200" cy="147528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1295400"/>
            <a:ext cx="1752600" cy="1305061"/>
          </a:xfrm>
          <a:prstGeom prst="rect">
            <a:avLst/>
          </a:prstGeom>
        </p:spPr>
      </p:pic>
      <p:sp>
        <p:nvSpPr>
          <p:cNvPr id="11" name="TextBox 10"/>
          <p:cNvSpPr txBox="1"/>
          <p:nvPr/>
        </p:nvSpPr>
        <p:spPr>
          <a:xfrm>
            <a:off x="838200" y="2895600"/>
            <a:ext cx="7620000" cy="369332"/>
          </a:xfrm>
          <a:prstGeom prst="rect">
            <a:avLst/>
          </a:prstGeom>
          <a:noFill/>
        </p:spPr>
        <p:txBody>
          <a:bodyPr wrap="square" rtlCol="0">
            <a:spAutoFit/>
          </a:bodyPr>
          <a:lstStyle/>
          <a:p>
            <a:r>
              <a:rPr lang="en-GB" dirty="0"/>
              <a:t>Turn 0                           Turn 10                         Turn 53                      Turn 100</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6434" y="3264932"/>
            <a:ext cx="5906846" cy="2133982"/>
          </a:xfrm>
          <a:prstGeom prst="rect">
            <a:avLst/>
          </a:prstGeom>
        </p:spPr>
      </p:pic>
      <p:sp>
        <p:nvSpPr>
          <p:cNvPr id="13" name="TextBox 12"/>
          <p:cNvSpPr txBox="1"/>
          <p:nvPr/>
        </p:nvSpPr>
        <p:spPr>
          <a:xfrm>
            <a:off x="762000" y="5638800"/>
            <a:ext cx="7924800" cy="646331"/>
          </a:xfrm>
          <a:prstGeom prst="rect">
            <a:avLst/>
          </a:prstGeom>
          <a:noFill/>
        </p:spPr>
        <p:txBody>
          <a:bodyPr wrap="square" rtlCol="0">
            <a:spAutoFit/>
          </a:bodyPr>
          <a:lstStyle/>
          <a:p>
            <a:r>
              <a:rPr lang="en-GB" dirty="0"/>
              <a:t>The incoherent motion of the particles remains the same, but this time the </a:t>
            </a:r>
            <a:r>
              <a:rPr lang="en-GB" dirty="0" err="1"/>
              <a:t>center</a:t>
            </a:r>
            <a:r>
              <a:rPr lang="en-GB" dirty="0"/>
              <a:t> of charge also moves (cyan curve). </a:t>
            </a:r>
            <a:r>
              <a:rPr lang="en-GB" b="1" dirty="0"/>
              <a:t>The beam </a:t>
            </a:r>
            <a:r>
              <a:rPr lang="en-GB" b="1" dirty="0" err="1"/>
              <a:t>beforms</a:t>
            </a:r>
            <a:r>
              <a:rPr lang="en-GB" b="1" dirty="0"/>
              <a:t> a </a:t>
            </a:r>
            <a:r>
              <a:rPr lang="en-GB" b="1" dirty="0" err="1"/>
              <a:t>betatron</a:t>
            </a:r>
            <a:r>
              <a:rPr lang="en-GB" b="1" dirty="0"/>
              <a:t> oscillation.</a:t>
            </a:r>
          </a:p>
        </p:txBody>
      </p:sp>
    </p:spTree>
    <p:extLst>
      <p:ext uri="{BB962C8B-B14F-4D97-AF65-F5344CB8AC3E}">
        <p14:creationId xmlns:p14="http://schemas.microsoft.com/office/powerpoint/2010/main" val="633141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Liouville’s</a:t>
            </a:r>
            <a:r>
              <a:rPr lang="en-GB" dirty="0"/>
              <a:t> Theorem (1/2)</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59</a:t>
            </a:fld>
            <a:endParaRPr lang="en-US"/>
          </a:p>
        </p:txBody>
      </p:sp>
      <p:sp>
        <p:nvSpPr>
          <p:cNvPr id="5" name="TextBox 4"/>
          <p:cNvSpPr txBox="1"/>
          <p:nvPr/>
        </p:nvSpPr>
        <p:spPr>
          <a:xfrm>
            <a:off x="457200" y="1066800"/>
            <a:ext cx="8229600" cy="861774"/>
          </a:xfrm>
          <a:prstGeom prst="rect">
            <a:avLst/>
          </a:prstGeom>
          <a:noFill/>
        </p:spPr>
        <p:txBody>
          <a:bodyPr wrap="square" rtlCol="0">
            <a:spAutoFit/>
          </a:bodyPr>
          <a:lstStyle/>
          <a:p>
            <a:pPr marL="342900" indent="-342900">
              <a:buFont typeface="+mj-lt"/>
              <a:buAutoNum type="arabicPeriod"/>
            </a:pPr>
            <a:r>
              <a:rPr lang="en-GB" sz="1600" dirty="0"/>
              <a:t>All particle rotate in phase space with the same angular velocity (in the linear case)</a:t>
            </a:r>
          </a:p>
          <a:p>
            <a:pPr marL="342900" indent="-342900">
              <a:buFont typeface="+mj-lt"/>
              <a:buAutoNum type="arabicPeriod"/>
            </a:pPr>
            <a:r>
              <a:rPr lang="en-GB" sz="1600" dirty="0"/>
              <a:t>All particle advance on </a:t>
            </a:r>
            <a:r>
              <a:rPr lang="en-GB" sz="1600" b="1" dirty="0"/>
              <a:t>their</a:t>
            </a:r>
            <a:r>
              <a:rPr lang="en-GB" sz="1600" dirty="0"/>
              <a:t> ellipse of constant action</a:t>
            </a:r>
          </a:p>
          <a:p>
            <a:pPr marL="342900" indent="-342900">
              <a:buFont typeface="+mj-lt"/>
              <a:buAutoNum type="arabicPeriod"/>
            </a:pPr>
            <a:r>
              <a:rPr lang="en-GB" sz="1600" dirty="0"/>
              <a:t>All constant action ellipses transform the same way by advancing in “s”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971737"/>
            <a:ext cx="8153400" cy="3133162"/>
          </a:xfrm>
          <a:prstGeom prst="rect">
            <a:avLst/>
          </a:prstGeom>
        </p:spPr>
      </p:pic>
      <p:sp>
        <p:nvSpPr>
          <p:cNvPr id="7" name="TextBox 6"/>
          <p:cNvSpPr txBox="1"/>
          <p:nvPr/>
        </p:nvSpPr>
        <p:spPr>
          <a:xfrm>
            <a:off x="457200" y="5334000"/>
            <a:ext cx="8229600" cy="923330"/>
          </a:xfrm>
          <a:prstGeom prst="rect">
            <a:avLst/>
          </a:prstGeom>
          <a:solidFill>
            <a:schemeClr val="tx2">
              <a:lumMod val="60000"/>
              <a:lumOff val="40000"/>
            </a:schemeClr>
          </a:solidFill>
        </p:spPr>
        <p:txBody>
          <a:bodyPr wrap="square" rtlCol="0">
            <a:spAutoFit/>
          </a:bodyPr>
          <a:lstStyle/>
          <a:p>
            <a:pPr algn="ctr"/>
            <a:r>
              <a:rPr lang="en-GB" dirty="0">
                <a:solidFill>
                  <a:schemeClr val="bg1"/>
                </a:solidFill>
                <a:sym typeface="Wingdings" panose="05000000000000000000" pitchFamily="2" charset="2"/>
              </a:rPr>
              <a:t> Since volumes in phase space are preserved, (1)-(3) means  That the whole beam phase space density distribution transforms </a:t>
            </a:r>
            <a:r>
              <a:rPr lang="en-GB" dirty="0">
                <a:solidFill>
                  <a:srgbClr val="FFFF00"/>
                </a:solidFill>
                <a:sym typeface="Wingdings" panose="05000000000000000000" pitchFamily="2" charset="2"/>
              </a:rPr>
              <a:t>the same way </a:t>
            </a:r>
            <a:r>
              <a:rPr lang="en-GB" dirty="0">
                <a:solidFill>
                  <a:schemeClr val="bg1"/>
                </a:solidFill>
                <a:sym typeface="Wingdings" panose="05000000000000000000" pitchFamily="2" charset="2"/>
              </a:rPr>
              <a:t>as the individual constant action ellipses of individual particles.</a:t>
            </a:r>
            <a:endParaRPr lang="en-GB" dirty="0">
              <a:solidFill>
                <a:schemeClr val="bg1"/>
              </a:solidFill>
            </a:endParaRPr>
          </a:p>
        </p:txBody>
      </p:sp>
    </p:spTree>
    <p:extLst>
      <p:ext uri="{BB962C8B-B14F-4D97-AF65-F5344CB8AC3E}">
        <p14:creationId xmlns:p14="http://schemas.microsoft.com/office/powerpoint/2010/main" val="1269777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6</a:t>
            </a:fld>
            <a:endParaRPr lang="en-US"/>
          </a:p>
        </p:txBody>
      </p:sp>
      <p:sp>
        <p:nvSpPr>
          <p:cNvPr id="6" name="TextBox 5"/>
          <p:cNvSpPr txBox="1"/>
          <p:nvPr/>
        </p:nvSpPr>
        <p:spPr>
          <a:xfrm>
            <a:off x="1828800" y="304800"/>
            <a:ext cx="6019800" cy="369332"/>
          </a:xfrm>
          <a:prstGeom prst="rect">
            <a:avLst/>
          </a:prstGeom>
          <a:noFill/>
        </p:spPr>
        <p:txBody>
          <a:bodyPr wrap="square" rtlCol="0">
            <a:spAutoFit/>
          </a:bodyPr>
          <a:lstStyle/>
          <a:p>
            <a:r>
              <a:rPr lang="en-GB" dirty="0"/>
              <a:t>Electromagnetic Fields and forces onto charged particles</a:t>
            </a:r>
          </a:p>
        </p:txBody>
      </p:sp>
      <p:sp>
        <p:nvSpPr>
          <p:cNvPr id="8" name="TextBox 7"/>
          <p:cNvSpPr txBox="1"/>
          <p:nvPr/>
        </p:nvSpPr>
        <p:spPr>
          <a:xfrm>
            <a:off x="685800" y="1143000"/>
            <a:ext cx="8213980" cy="2585323"/>
          </a:xfrm>
          <a:prstGeom prst="rect">
            <a:avLst/>
          </a:prstGeom>
          <a:noFill/>
        </p:spPr>
        <p:txBody>
          <a:bodyPr wrap="square" rtlCol="0">
            <a:spAutoFit/>
          </a:bodyPr>
          <a:lstStyle/>
          <a:p>
            <a:pPr marL="285750" indent="-285750">
              <a:buFont typeface="Arial" panose="020B0604020202020204" pitchFamily="34" charset="0"/>
              <a:buChar char="•"/>
            </a:pPr>
            <a:r>
              <a:rPr lang="en-GB" dirty="0"/>
              <a:t>Described by Maxwell’s equations and by the Lorentz-force</a:t>
            </a:r>
          </a:p>
          <a:p>
            <a:pPr marL="285750" indent="-285750">
              <a:buFont typeface="Arial" panose="020B0604020202020204" pitchFamily="34" charset="0"/>
              <a:buChar char="•"/>
            </a:pPr>
            <a:r>
              <a:rPr lang="en-GB" dirty="0"/>
              <a:t>Lots of mathematics, we will only “look” at the equations</a:t>
            </a:r>
          </a:p>
          <a:p>
            <a:pPr marL="285750" indent="-285750">
              <a:buFont typeface="Arial" panose="020B0604020202020204" pitchFamily="34" charset="0"/>
              <a:buChar char="•"/>
            </a:pPr>
            <a:r>
              <a:rPr lang="en-GB" dirty="0"/>
              <a:t>Only electric fields can transfer momentum to charged particles</a:t>
            </a:r>
            <a:br>
              <a:rPr lang="en-GB" dirty="0"/>
            </a:br>
            <a:r>
              <a:rPr lang="en-GB" dirty="0">
                <a:sym typeface="Wingdings" panose="05000000000000000000" pitchFamily="2" charset="2"/>
              </a:rPr>
              <a:t> EM cavities for acceleration   F. Tecker</a:t>
            </a:r>
          </a:p>
          <a:p>
            <a:pPr marL="285750" indent="-285750">
              <a:buFont typeface="Arial" panose="020B0604020202020204" pitchFamily="34" charset="0"/>
              <a:buChar char="•"/>
            </a:pPr>
            <a:r>
              <a:rPr lang="en-GB" dirty="0">
                <a:sym typeface="Wingdings" panose="05000000000000000000" pitchFamily="2" charset="2"/>
              </a:rPr>
              <a:t>Magnetic fields are used to bend or focus the trajectory of charged particles</a:t>
            </a:r>
            <a:br>
              <a:rPr lang="en-GB" dirty="0">
                <a:sym typeface="Wingdings" panose="05000000000000000000" pitchFamily="2" charset="2"/>
              </a:rPr>
            </a:br>
            <a:r>
              <a:rPr lang="en-GB" dirty="0">
                <a:sym typeface="Wingdings" panose="05000000000000000000" pitchFamily="2" charset="2"/>
              </a:rPr>
              <a:t> construction of different types of accelerator magnets</a:t>
            </a:r>
            <a:br>
              <a:rPr lang="en-GB" dirty="0">
                <a:sym typeface="Wingdings" panose="05000000000000000000" pitchFamily="2" charset="2"/>
              </a:rPr>
            </a:br>
            <a:endParaRPr lang="en-GB" dirty="0">
              <a:sym typeface="Wingdings" panose="05000000000000000000" pitchFamily="2" charset="2"/>
            </a:endParaRPr>
          </a:p>
          <a:p>
            <a:pPr marL="285750" indent="-285750">
              <a:buFont typeface="Arial" panose="020B0604020202020204" pitchFamily="34" charset="0"/>
              <a:buChar char="•"/>
            </a:pPr>
            <a:r>
              <a:rPr lang="en-GB" dirty="0">
                <a:sym typeface="Wingdings" panose="05000000000000000000" pitchFamily="2" charset="2"/>
              </a:rPr>
              <a:t>Also electrostatic forces can bend and focus beams; but since the forces are small we often neglect this part </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895768"/>
            <a:ext cx="3982571" cy="21742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8747" y="3812045"/>
            <a:ext cx="4581033" cy="2460582"/>
          </a:xfrm>
          <a:prstGeom prst="rect">
            <a:avLst/>
          </a:prstGeom>
        </p:spPr>
      </p:pic>
      <p:sp>
        <p:nvSpPr>
          <p:cNvPr id="4" name="Rounded Rectangle 3"/>
          <p:cNvSpPr/>
          <p:nvPr/>
        </p:nvSpPr>
        <p:spPr>
          <a:xfrm>
            <a:off x="5867400" y="3812045"/>
            <a:ext cx="1752600" cy="378955"/>
          </a:xfrm>
          <a:prstGeom prst="round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5760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Liouville’s</a:t>
            </a:r>
            <a:r>
              <a:rPr lang="en-GB" dirty="0"/>
              <a:t> Theorem (2/2)</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60</a:t>
            </a:fld>
            <a:endParaRPr lang="en-US"/>
          </a:p>
        </p:txBody>
      </p:sp>
      <p:sp>
        <p:nvSpPr>
          <p:cNvPr id="8" name="TextBox 7"/>
          <p:cNvSpPr txBox="1"/>
          <p:nvPr/>
        </p:nvSpPr>
        <p:spPr>
          <a:xfrm>
            <a:off x="533400" y="1219200"/>
            <a:ext cx="7772400" cy="338554"/>
          </a:xfrm>
          <a:prstGeom prst="rect">
            <a:avLst/>
          </a:prstGeom>
          <a:solidFill>
            <a:schemeClr val="accent1"/>
          </a:solidFill>
        </p:spPr>
        <p:txBody>
          <a:bodyPr wrap="square" rtlCol="0">
            <a:spAutoFit/>
          </a:bodyPr>
          <a:lstStyle/>
          <a:p>
            <a:r>
              <a:rPr lang="en-GB" sz="1600" dirty="0">
                <a:solidFill>
                  <a:schemeClr val="bg1"/>
                </a:solidFill>
              </a:rPr>
              <a:t>We now define the </a:t>
            </a:r>
            <a:r>
              <a:rPr lang="en-GB" sz="1600" dirty="0">
                <a:solidFill>
                  <a:srgbClr val="FFFF00"/>
                </a:solidFill>
              </a:rPr>
              <a:t>emittance</a:t>
            </a:r>
            <a:r>
              <a:rPr lang="en-GB" sz="1600" dirty="0">
                <a:solidFill>
                  <a:schemeClr val="bg1"/>
                </a:solidFill>
              </a:rPr>
              <a:t> of a beam as the </a:t>
            </a:r>
            <a:r>
              <a:rPr lang="en-GB" sz="1600" dirty="0">
                <a:solidFill>
                  <a:srgbClr val="FFFF00"/>
                </a:solidFill>
              </a:rPr>
              <a:t>average action</a:t>
            </a:r>
            <a:r>
              <a:rPr lang="en-GB" sz="1600" dirty="0">
                <a:solidFill>
                  <a:schemeClr val="bg1"/>
                </a:solidFill>
              </a:rPr>
              <a:t> of all particles!</a:t>
            </a:r>
          </a:p>
        </p:txBody>
      </p:sp>
      <mc:AlternateContent xmlns:mc="http://schemas.openxmlformats.org/markup-compatibility/2006">
        <mc:Choice xmlns:a14="http://schemas.microsoft.com/office/drawing/2010/main" Requires="a14">
          <p:sp>
            <p:nvSpPr>
              <p:cNvPr id="9" name="TextBox 8"/>
              <p:cNvSpPr txBox="1"/>
              <p:nvPr/>
            </p:nvSpPr>
            <p:spPr>
              <a:xfrm>
                <a:off x="533400" y="1691928"/>
                <a:ext cx="8077200" cy="1754326"/>
              </a:xfrm>
              <a:prstGeom prst="rect">
                <a:avLst/>
              </a:prstGeom>
              <a:noFill/>
            </p:spPr>
            <p:txBody>
              <a:bodyPr wrap="square" rtlCol="0">
                <a:spAutoFit/>
              </a:bodyPr>
              <a:lstStyle/>
              <a:p>
                <a:r>
                  <a:rPr lang="en-GB" dirty="0">
                    <a:sym typeface="Wingdings" panose="05000000000000000000" pitchFamily="2" charset="2"/>
                  </a:rPr>
                  <a:t> Since the action </a:t>
                </a:r>
                <a:r>
                  <a:rPr lang="en-GB" dirty="0">
                    <a:latin typeface="Cambria Math" panose="02040503050406030204" pitchFamily="18" charset="0"/>
                    <a:ea typeface="Cambria Math" panose="02040503050406030204" pitchFamily="18" charset="0"/>
                    <a:sym typeface="Wingdings" panose="05000000000000000000" pitchFamily="2" charset="2"/>
                  </a:rPr>
                  <a:t>J</a:t>
                </a:r>
                <a:r>
                  <a:rPr lang="en-GB" dirty="0">
                    <a:sym typeface="Wingdings" panose="05000000000000000000" pitchFamily="2" charset="2"/>
                  </a:rPr>
                  <a:t> of a particle is constant and the phase space area </a:t>
                </a:r>
                <a:r>
                  <a:rPr lang="en-GB" dirty="0">
                    <a:latin typeface="Cambria Math" panose="02040503050406030204" pitchFamily="18" charset="0"/>
                    <a:ea typeface="Cambria Math" panose="02040503050406030204" pitchFamily="18" charset="0"/>
                    <a:sym typeface="Wingdings" panose="05000000000000000000" pitchFamily="2" charset="2"/>
                  </a:rPr>
                  <a:t>A</a:t>
                </a:r>
                <a:r>
                  <a:rPr lang="en-GB" dirty="0">
                    <a:sym typeface="Wingdings" panose="05000000000000000000" pitchFamily="2" charset="2"/>
                  </a:rPr>
                  <a:t> covered by the action ellipse is </a:t>
                </a:r>
                <a14:m>
                  <m:oMath xmlns:m="http://schemas.openxmlformats.org/officeDocument/2006/math">
                    <m:r>
                      <a:rPr lang="en-GB" b="0" i="1" smtClean="0">
                        <a:latin typeface="Cambria Math" panose="02040503050406030204" pitchFamily="18" charset="0"/>
                        <a:sym typeface="Wingdings" panose="05000000000000000000" pitchFamily="2" charset="2"/>
                      </a:rPr>
                      <m:t>𝐴</m:t>
                    </m:r>
                    <m:r>
                      <a:rPr lang="en-GB" b="0" i="1" smtClean="0">
                        <a:latin typeface="Cambria Math" panose="02040503050406030204" pitchFamily="18" charset="0"/>
                        <a:sym typeface="Wingdings" panose="05000000000000000000" pitchFamily="2" charset="2"/>
                      </a:rPr>
                      <m:t>=2</m:t>
                    </m:r>
                    <m:r>
                      <a:rPr lang="en-GB" b="0" i="1" smtClean="0">
                        <a:latin typeface="Cambria Math" panose="02040503050406030204" pitchFamily="18" charset="0"/>
                        <a:ea typeface="Cambria Math" panose="02040503050406030204" pitchFamily="18" charset="0"/>
                        <a:sym typeface="Wingdings" panose="05000000000000000000" pitchFamily="2" charset="2"/>
                      </a:rPr>
                      <m:t>𝜋</m:t>
                    </m:r>
                    <m:r>
                      <a:rPr lang="en-GB" b="0" i="1" smtClean="0">
                        <a:latin typeface="Cambria Math" panose="02040503050406030204" pitchFamily="18" charset="0"/>
                        <a:ea typeface="Cambria Math" panose="02040503050406030204" pitchFamily="18" charset="0"/>
                        <a:sym typeface="Wingdings" panose="05000000000000000000" pitchFamily="2" charset="2"/>
                      </a:rPr>
                      <m:t>𝐽</m:t>
                    </m:r>
                    <m:r>
                      <a:rPr lang="en-GB" b="0" i="1" smtClean="0">
                        <a:latin typeface="Cambria Math" panose="02040503050406030204" pitchFamily="18" charset="0"/>
                        <a:ea typeface="Cambria Math" panose="02040503050406030204" pitchFamily="18" charset="0"/>
                        <a:sym typeface="Wingdings" panose="05000000000000000000" pitchFamily="2" charset="2"/>
                      </a:rPr>
                      <m:t> </m:t>
                    </m:r>
                    <m:r>
                      <a:rPr lang="en-GB" b="0" i="0" smtClean="0">
                        <a:latin typeface="Cambria Math" panose="02040503050406030204" pitchFamily="18" charset="0"/>
                        <a:ea typeface="Cambria Math" panose="02040503050406030204" pitchFamily="18" charset="0"/>
                        <a:sym typeface="Wingdings" panose="05000000000000000000" pitchFamily="2" charset="2"/>
                      </a:rPr>
                      <m:t>, </m:t>
                    </m:r>
                  </m:oMath>
                </a14:m>
                <a:r>
                  <a:rPr lang="en-GB" dirty="0">
                    <a:sym typeface="Wingdings" panose="05000000000000000000" pitchFamily="2" charset="2"/>
                  </a:rPr>
                  <a:t>we can represent the whole beam in phase space by an ellipse with a surface = </a:t>
                </a:r>
                <a14:m>
                  <m:oMath xmlns:m="http://schemas.openxmlformats.org/officeDocument/2006/math">
                    <m:r>
                      <a:rPr lang="en-GB" b="0" i="1" smtClean="0">
                        <a:latin typeface="Cambria Math" panose="02040503050406030204" pitchFamily="18" charset="0"/>
                        <a:sym typeface="Wingdings" panose="05000000000000000000" pitchFamily="2" charset="2"/>
                      </a:rPr>
                      <m:t>2</m:t>
                    </m:r>
                    <m:r>
                      <a:rPr lang="en-GB" b="0" i="1" smtClean="0">
                        <a:latin typeface="Cambria Math" panose="02040503050406030204" pitchFamily="18" charset="0"/>
                        <a:ea typeface="Cambria Math" panose="02040503050406030204" pitchFamily="18" charset="0"/>
                        <a:sym typeface="Wingdings" panose="05000000000000000000" pitchFamily="2" charset="2"/>
                      </a:rPr>
                      <m:t>𝜋</m:t>
                    </m:r>
                    <m:d>
                      <m:dPr>
                        <m:begChr m:val="⟨"/>
                        <m:endChr m:val="⟩"/>
                        <m:ctrlPr>
                          <a:rPr lang="en-GB" b="0" i="1" smtClean="0">
                            <a:latin typeface="Cambria Math" panose="02040503050406030204" pitchFamily="18" charset="0"/>
                            <a:ea typeface="Cambria Math" panose="02040503050406030204" pitchFamily="18" charset="0"/>
                            <a:sym typeface="Wingdings" panose="05000000000000000000" pitchFamily="2" charset="2"/>
                          </a:rPr>
                        </m:ctrlPr>
                      </m:dPr>
                      <m:e>
                        <m:r>
                          <a:rPr lang="en-GB" b="0" i="1" smtClean="0">
                            <a:latin typeface="Cambria Math" panose="02040503050406030204" pitchFamily="18" charset="0"/>
                            <a:ea typeface="Cambria Math" panose="02040503050406030204" pitchFamily="18" charset="0"/>
                            <a:sym typeface="Wingdings" panose="05000000000000000000" pitchFamily="2" charset="2"/>
                          </a:rPr>
                          <m:t>𝐽</m:t>
                        </m:r>
                      </m:e>
                    </m:d>
                  </m:oMath>
                </a14:m>
                <a:r>
                  <a:rPr lang="en-GB" dirty="0"/>
                  <a:t>  *</a:t>
                </a:r>
                <a:br>
                  <a:rPr lang="en-GB" dirty="0"/>
                </a:br>
                <a:br>
                  <a:rPr lang="en-GB" dirty="0"/>
                </a:br>
                <a:r>
                  <a:rPr lang="en-GB" dirty="0">
                    <a:sym typeface="Wingdings" panose="05000000000000000000" pitchFamily="2" charset="2"/>
                  </a:rPr>
                  <a:t> all equations for the propagation of the phase space ellipse apply equally</a:t>
                </a:r>
                <a:br>
                  <a:rPr lang="en-GB" dirty="0">
                    <a:sym typeface="Wingdings" panose="05000000000000000000" pitchFamily="2" charset="2"/>
                  </a:rPr>
                </a:br>
                <a:r>
                  <a:rPr lang="en-GB" dirty="0">
                    <a:sym typeface="Wingdings" panose="05000000000000000000" pitchFamily="2" charset="2"/>
                  </a:rPr>
                  <a:t>for the whole beam</a:t>
                </a:r>
                <a:endParaRPr lang="en-GB" dirty="0"/>
              </a:p>
            </p:txBody>
          </p:sp>
        </mc:Choice>
        <mc:Fallback>
          <p:sp>
            <p:nvSpPr>
              <p:cNvPr id="9" name="TextBox 8"/>
              <p:cNvSpPr txBox="1">
                <a:spLocks noRot="1" noChangeAspect="1" noMove="1" noResize="1" noEditPoints="1" noAdjustHandles="1" noChangeArrowheads="1" noChangeShapeType="1" noTextEdit="1"/>
              </p:cNvSpPr>
              <p:nvPr/>
            </p:nvSpPr>
            <p:spPr>
              <a:xfrm>
                <a:off x="533400" y="1691928"/>
                <a:ext cx="8077200" cy="1754326"/>
              </a:xfrm>
              <a:prstGeom prst="rect">
                <a:avLst/>
              </a:prstGeom>
              <a:blipFill>
                <a:blip r:embed="rId2"/>
                <a:stretch>
                  <a:fillRect l="-785" t="-2158" r="-157" b="-4317"/>
                </a:stretch>
              </a:blipFill>
            </p:spPr>
            <p:txBody>
              <a:bodyPr/>
              <a:lstStyle/>
              <a:p>
                <a:r>
                  <a:rPr lang="en-US">
                    <a:noFill/>
                  </a:rPr>
                  <a:t> </a:t>
                </a:r>
              </a:p>
            </p:txBody>
          </p:sp>
        </mc:Fallback>
      </mc:AlternateContent>
      <p:sp>
        <p:nvSpPr>
          <p:cNvPr id="10" name="TextBox 9"/>
          <p:cNvSpPr txBox="1"/>
          <p:nvPr/>
        </p:nvSpPr>
        <p:spPr>
          <a:xfrm>
            <a:off x="533400" y="3417679"/>
            <a:ext cx="8077200" cy="584775"/>
          </a:xfrm>
          <a:prstGeom prst="rect">
            <a:avLst/>
          </a:prstGeom>
          <a:solidFill>
            <a:srgbClr val="FFFF00"/>
          </a:solidFill>
        </p:spPr>
        <p:txBody>
          <a:bodyPr wrap="square" rtlCol="0">
            <a:spAutoFit/>
          </a:bodyPr>
          <a:lstStyle/>
          <a:p>
            <a:pPr algn="ctr"/>
            <a:r>
              <a:rPr lang="en-GB" sz="1600" dirty="0">
                <a:sym typeface="Wingdings" panose="05000000000000000000" pitchFamily="2" charset="2"/>
              </a:rPr>
              <a:t>!!! In case we talk about a single particle, the ellipse we draw is “empty” and any particle moves from one point to another; if we consider a beam, the ellipse is full of particles!!!</a:t>
            </a:r>
            <a:endParaRPr lang="en-GB" sz="1600" dirty="0"/>
          </a:p>
        </p:txBody>
      </p:sp>
      <mc:AlternateContent xmlns:mc="http://schemas.openxmlformats.org/markup-compatibility/2006">
        <mc:Choice xmlns:a14="http://schemas.microsoft.com/office/drawing/2010/main" Requires="a14">
          <p:sp>
            <p:nvSpPr>
              <p:cNvPr id="11" name="TextBox 10"/>
              <p:cNvSpPr txBox="1"/>
              <p:nvPr/>
            </p:nvSpPr>
            <p:spPr>
              <a:xfrm>
                <a:off x="533400" y="4295089"/>
                <a:ext cx="7696200" cy="2094548"/>
              </a:xfrm>
              <a:prstGeom prst="rect">
                <a:avLst/>
              </a:prstGeom>
              <a:noFill/>
            </p:spPr>
            <p:txBody>
              <a:bodyPr wrap="square" rtlCol="0">
                <a:spAutoFit/>
              </a:bodyPr>
              <a:lstStyle/>
              <a:p>
                <a:r>
                  <a:rPr lang="en-GB" dirty="0"/>
                  <a:t>There are several different definitions of the emittance </a:t>
                </a:r>
                <a:r>
                  <a:rPr lang="el-GR" dirty="0"/>
                  <a:t>ε</a:t>
                </a:r>
                <a:r>
                  <a:rPr lang="en-GB" dirty="0"/>
                  <a:t>, also different normalization factors. This depends on the accelerator type, but the above definition describes best the physics.</a:t>
                </a:r>
              </a:p>
              <a:p>
                <a:pPr algn="ctr"/>
                <a:r>
                  <a:rPr lang="en-GB" dirty="0">
                    <a:solidFill>
                      <a:srgbClr val="0203F9"/>
                    </a:solidFill>
                  </a:rPr>
                  <a:t>Another often used definition is called RMS emittance</a:t>
                </a:r>
                <a:br>
                  <a:rPr lang="en-GB" dirty="0">
                    <a:solidFill>
                      <a:srgbClr val="0203F9"/>
                    </a:solidFill>
                  </a:rPr>
                </a:br>
                <a14:m>
                  <m:oMath xmlns:m="http://schemas.openxmlformats.org/officeDocument/2006/math">
                    <m:r>
                      <a:rPr lang="en-GB" b="0" i="0" smtClean="0">
                        <a:solidFill>
                          <a:srgbClr val="0203F9"/>
                        </a:solidFill>
                        <a:latin typeface="Cambria Math" panose="02040503050406030204" pitchFamily="18" charset="0"/>
                        <a:ea typeface="Cambria Math" panose="02040503050406030204" pitchFamily="18" charset="0"/>
                      </a:rPr>
                      <m:t> </m:t>
                    </m:r>
                    <m:r>
                      <a:rPr lang="en-GB" i="1" smtClean="0">
                        <a:solidFill>
                          <a:srgbClr val="0203F9"/>
                        </a:solidFill>
                        <a:latin typeface="Cambria Math" panose="02040503050406030204" pitchFamily="18" charset="0"/>
                        <a:ea typeface="Cambria Math" panose="02040503050406030204" pitchFamily="18" charset="0"/>
                      </a:rPr>
                      <m:t>𝜀</m:t>
                    </m:r>
                    <m:r>
                      <a:rPr lang="en-GB" b="0" i="1" smtClean="0">
                        <a:solidFill>
                          <a:srgbClr val="0203F9"/>
                        </a:solidFill>
                        <a:latin typeface="Cambria Math" panose="02040503050406030204" pitchFamily="18" charset="0"/>
                        <a:ea typeface="Cambria Math" panose="02040503050406030204" pitchFamily="18" charset="0"/>
                      </a:rPr>
                      <m:t>=</m:t>
                    </m:r>
                    <m:r>
                      <a:rPr lang="en-GB" b="0" i="1" smtClean="0">
                        <a:solidFill>
                          <a:srgbClr val="0203F9"/>
                        </a:solidFill>
                        <a:latin typeface="Cambria Math" panose="02040503050406030204" pitchFamily="18" charset="0"/>
                        <a:ea typeface="Cambria Math" panose="02040503050406030204" pitchFamily="18" charset="0"/>
                      </a:rPr>
                      <m:t>𝑐𝑜𝑛𝑠𝑡</m:t>
                    </m:r>
                    <m:r>
                      <a:rPr lang="en-GB" b="0" i="1" smtClean="0">
                        <a:solidFill>
                          <a:srgbClr val="0203F9"/>
                        </a:solidFill>
                        <a:latin typeface="Cambria Math" panose="02040503050406030204" pitchFamily="18" charset="0"/>
                        <a:ea typeface="Cambria Math" panose="02040503050406030204" pitchFamily="18" charset="0"/>
                      </a:rPr>
                      <m:t>∗[</m:t>
                    </m:r>
                    <m:d>
                      <m:dPr>
                        <m:begChr m:val="⟨"/>
                        <m:endChr m:val="⟩"/>
                        <m:ctrlPr>
                          <a:rPr lang="en-GB" b="0" i="1" smtClean="0">
                            <a:solidFill>
                              <a:srgbClr val="0203F9"/>
                            </a:solidFill>
                            <a:latin typeface="Cambria Math" panose="02040503050406030204" pitchFamily="18" charset="0"/>
                            <a:ea typeface="Cambria Math" panose="02040503050406030204" pitchFamily="18" charset="0"/>
                          </a:rPr>
                        </m:ctrlPr>
                      </m:dPr>
                      <m:e>
                        <m:sSup>
                          <m:sSupPr>
                            <m:ctrlPr>
                              <a:rPr lang="en-GB" b="0" i="1" smtClean="0">
                                <a:solidFill>
                                  <a:srgbClr val="0203F9"/>
                                </a:solidFill>
                                <a:latin typeface="Cambria Math" panose="02040503050406030204" pitchFamily="18" charset="0"/>
                                <a:ea typeface="Cambria Math" panose="02040503050406030204" pitchFamily="18" charset="0"/>
                              </a:rPr>
                            </m:ctrlPr>
                          </m:sSupPr>
                          <m:e>
                            <m:r>
                              <a:rPr lang="en-GB" b="0" i="1" smtClean="0">
                                <a:solidFill>
                                  <a:srgbClr val="0203F9"/>
                                </a:solidFill>
                                <a:latin typeface="Cambria Math" panose="02040503050406030204" pitchFamily="18" charset="0"/>
                                <a:ea typeface="Cambria Math" panose="02040503050406030204" pitchFamily="18" charset="0"/>
                              </a:rPr>
                              <m:t>𝑥</m:t>
                            </m:r>
                          </m:e>
                          <m:sup>
                            <m:r>
                              <a:rPr lang="en-GB" b="0" i="1" smtClean="0">
                                <a:solidFill>
                                  <a:srgbClr val="0203F9"/>
                                </a:solidFill>
                                <a:latin typeface="Cambria Math" panose="02040503050406030204" pitchFamily="18" charset="0"/>
                                <a:ea typeface="Cambria Math" panose="02040503050406030204" pitchFamily="18" charset="0"/>
                              </a:rPr>
                              <m:t>2</m:t>
                            </m:r>
                          </m:sup>
                        </m:sSup>
                      </m:e>
                    </m:d>
                    <m:d>
                      <m:dPr>
                        <m:begChr m:val="⟨"/>
                        <m:endChr m:val="⟩"/>
                        <m:ctrlPr>
                          <a:rPr lang="en-GB" b="0" i="1" smtClean="0">
                            <a:solidFill>
                              <a:srgbClr val="0203F9"/>
                            </a:solidFill>
                            <a:latin typeface="Cambria Math" panose="02040503050406030204" pitchFamily="18" charset="0"/>
                            <a:ea typeface="Cambria Math" panose="02040503050406030204" pitchFamily="18" charset="0"/>
                          </a:rPr>
                        </m:ctrlPr>
                      </m:dPr>
                      <m:e>
                        <m:sSup>
                          <m:sSupPr>
                            <m:ctrlPr>
                              <a:rPr lang="en-GB" b="0" i="1" smtClean="0">
                                <a:solidFill>
                                  <a:srgbClr val="0203F9"/>
                                </a:solidFill>
                                <a:latin typeface="Cambria Math" panose="02040503050406030204" pitchFamily="18" charset="0"/>
                                <a:ea typeface="Cambria Math" panose="02040503050406030204" pitchFamily="18" charset="0"/>
                              </a:rPr>
                            </m:ctrlPr>
                          </m:sSupPr>
                          <m:e>
                            <m:r>
                              <a:rPr lang="en-GB" b="0" i="1" smtClean="0">
                                <a:solidFill>
                                  <a:srgbClr val="0203F9"/>
                                </a:solidFill>
                                <a:latin typeface="Cambria Math" panose="02040503050406030204" pitchFamily="18" charset="0"/>
                                <a:ea typeface="Cambria Math" panose="02040503050406030204" pitchFamily="18" charset="0"/>
                              </a:rPr>
                              <m:t>𝑝</m:t>
                            </m:r>
                          </m:e>
                          <m:sup>
                            <m:r>
                              <a:rPr lang="en-GB" b="0" i="1" smtClean="0">
                                <a:solidFill>
                                  <a:srgbClr val="0203F9"/>
                                </a:solidFill>
                                <a:latin typeface="Cambria Math" panose="02040503050406030204" pitchFamily="18" charset="0"/>
                                <a:ea typeface="Cambria Math" panose="02040503050406030204" pitchFamily="18" charset="0"/>
                              </a:rPr>
                              <m:t>2</m:t>
                            </m:r>
                          </m:sup>
                        </m:sSup>
                      </m:e>
                    </m:d>
                    <m:r>
                      <a:rPr lang="en-GB" b="0" i="1" smtClean="0">
                        <a:solidFill>
                          <a:srgbClr val="0203F9"/>
                        </a:solidFill>
                        <a:latin typeface="Cambria Math" panose="02040503050406030204" pitchFamily="18" charset="0"/>
                        <a:ea typeface="Cambria Math" panose="02040503050406030204" pitchFamily="18" charset="0"/>
                      </a:rPr>
                      <m:t>−</m:t>
                    </m:r>
                    <m:sSup>
                      <m:sSupPr>
                        <m:ctrlPr>
                          <a:rPr lang="en-GB" b="0" i="1" smtClean="0">
                            <a:solidFill>
                              <a:srgbClr val="0203F9"/>
                            </a:solidFill>
                            <a:latin typeface="Cambria Math" panose="02040503050406030204" pitchFamily="18" charset="0"/>
                            <a:ea typeface="Cambria Math" panose="02040503050406030204" pitchFamily="18" charset="0"/>
                          </a:rPr>
                        </m:ctrlPr>
                      </m:sSupPr>
                      <m:e>
                        <m:d>
                          <m:dPr>
                            <m:begChr m:val="⟨"/>
                            <m:endChr m:val="⟩"/>
                            <m:ctrlPr>
                              <a:rPr lang="en-GB" b="0" i="1" smtClean="0">
                                <a:solidFill>
                                  <a:srgbClr val="0203F9"/>
                                </a:solidFill>
                                <a:latin typeface="Cambria Math" panose="02040503050406030204" pitchFamily="18" charset="0"/>
                                <a:ea typeface="Cambria Math" panose="02040503050406030204" pitchFamily="18" charset="0"/>
                              </a:rPr>
                            </m:ctrlPr>
                          </m:dPr>
                          <m:e>
                            <m:r>
                              <a:rPr lang="en-GB" b="0" i="1" smtClean="0">
                                <a:solidFill>
                                  <a:srgbClr val="0203F9"/>
                                </a:solidFill>
                                <a:latin typeface="Cambria Math" panose="02040503050406030204" pitchFamily="18" charset="0"/>
                                <a:ea typeface="Cambria Math" panose="02040503050406030204" pitchFamily="18" charset="0"/>
                              </a:rPr>
                              <m:t>𝑥𝑝</m:t>
                            </m:r>
                          </m:e>
                        </m:d>
                      </m:e>
                      <m:sup>
                        <m:r>
                          <a:rPr lang="en-GB" b="0" i="1" smtClean="0">
                            <a:solidFill>
                              <a:srgbClr val="0203F9"/>
                            </a:solidFill>
                            <a:latin typeface="Cambria Math" panose="02040503050406030204" pitchFamily="18" charset="0"/>
                            <a:ea typeface="Cambria Math" panose="02040503050406030204" pitchFamily="18" charset="0"/>
                          </a:rPr>
                          <m:t>2</m:t>
                        </m:r>
                      </m:sup>
                    </m:sSup>
                    <m:r>
                      <a:rPr lang="en-US" b="0" i="1" smtClean="0">
                        <a:solidFill>
                          <a:srgbClr val="0203F9"/>
                        </a:solidFill>
                        <a:latin typeface="Cambria Math" panose="02040503050406030204" pitchFamily="18" charset="0"/>
                        <a:ea typeface="Cambria Math" panose="02040503050406030204" pitchFamily="18" charset="0"/>
                      </a:rPr>
                      <m:t>]</m:t>
                    </m:r>
                  </m:oMath>
                </a14:m>
                <a:r>
                  <a:rPr lang="en-GB" dirty="0">
                    <a:solidFill>
                      <a:srgbClr val="0203F9"/>
                    </a:solidFill>
                  </a:rPr>
                  <a:t>     or </a:t>
                </a:r>
                <a14:m>
                  <m:oMath xmlns:m="http://schemas.openxmlformats.org/officeDocument/2006/math">
                    <m:r>
                      <a:rPr lang="en-GB" b="0" i="0" smtClean="0">
                        <a:solidFill>
                          <a:srgbClr val="0203F9"/>
                        </a:solidFill>
                        <a:latin typeface="Cambria Math" panose="02040503050406030204" pitchFamily="18" charset="0"/>
                        <a:ea typeface="Cambria Math" panose="02040503050406030204" pitchFamily="18" charset="0"/>
                      </a:rPr>
                      <m:t>   </m:t>
                    </m:r>
                    <m:r>
                      <a:rPr lang="en-GB" i="1">
                        <a:solidFill>
                          <a:srgbClr val="0203F9"/>
                        </a:solidFill>
                        <a:latin typeface="Cambria Math" panose="02040503050406030204" pitchFamily="18" charset="0"/>
                        <a:ea typeface="Cambria Math" panose="02040503050406030204" pitchFamily="18" charset="0"/>
                      </a:rPr>
                      <m:t>𝜀</m:t>
                    </m:r>
                    <m:r>
                      <a:rPr lang="en-GB" i="1">
                        <a:solidFill>
                          <a:srgbClr val="0203F9"/>
                        </a:solidFill>
                        <a:latin typeface="Cambria Math" panose="02040503050406030204" pitchFamily="18" charset="0"/>
                        <a:ea typeface="Cambria Math" panose="02040503050406030204" pitchFamily="18" charset="0"/>
                      </a:rPr>
                      <m:t>=</m:t>
                    </m:r>
                    <m:r>
                      <a:rPr lang="en-GB" i="1">
                        <a:solidFill>
                          <a:srgbClr val="0203F9"/>
                        </a:solidFill>
                        <a:latin typeface="Cambria Math" panose="02040503050406030204" pitchFamily="18" charset="0"/>
                        <a:ea typeface="Cambria Math" panose="02040503050406030204" pitchFamily="18" charset="0"/>
                      </a:rPr>
                      <m:t>𝑐𝑜𝑛𝑠𝑡</m:t>
                    </m:r>
                    <m:r>
                      <a:rPr lang="en-GB" i="1">
                        <a:solidFill>
                          <a:srgbClr val="0203F9"/>
                        </a:solidFill>
                        <a:latin typeface="Cambria Math" panose="02040503050406030204" pitchFamily="18" charset="0"/>
                        <a:ea typeface="Cambria Math" panose="02040503050406030204" pitchFamily="18" charset="0"/>
                      </a:rPr>
                      <m:t>∗[</m:t>
                    </m:r>
                    <m:d>
                      <m:dPr>
                        <m:begChr m:val="⟨"/>
                        <m:endChr m:val="⟩"/>
                        <m:ctrlPr>
                          <a:rPr lang="en-GB" i="1">
                            <a:solidFill>
                              <a:srgbClr val="0203F9"/>
                            </a:solidFill>
                            <a:latin typeface="Cambria Math" panose="02040503050406030204" pitchFamily="18" charset="0"/>
                            <a:ea typeface="Cambria Math" panose="02040503050406030204" pitchFamily="18" charset="0"/>
                          </a:rPr>
                        </m:ctrlPr>
                      </m:dPr>
                      <m:e>
                        <m:sSup>
                          <m:sSupPr>
                            <m:ctrlPr>
                              <a:rPr lang="en-GB" i="1">
                                <a:solidFill>
                                  <a:srgbClr val="0203F9"/>
                                </a:solidFill>
                                <a:latin typeface="Cambria Math" panose="02040503050406030204" pitchFamily="18" charset="0"/>
                                <a:ea typeface="Cambria Math" panose="02040503050406030204" pitchFamily="18" charset="0"/>
                              </a:rPr>
                            </m:ctrlPr>
                          </m:sSupPr>
                          <m:e>
                            <m:r>
                              <a:rPr lang="en-GB" i="1">
                                <a:solidFill>
                                  <a:srgbClr val="0203F9"/>
                                </a:solidFill>
                                <a:latin typeface="Cambria Math" panose="02040503050406030204" pitchFamily="18" charset="0"/>
                                <a:ea typeface="Cambria Math" panose="02040503050406030204" pitchFamily="18" charset="0"/>
                              </a:rPr>
                              <m:t>𝑥</m:t>
                            </m:r>
                          </m:e>
                          <m:sup>
                            <m:r>
                              <a:rPr lang="en-GB" i="1">
                                <a:solidFill>
                                  <a:srgbClr val="0203F9"/>
                                </a:solidFill>
                                <a:latin typeface="Cambria Math" panose="02040503050406030204" pitchFamily="18" charset="0"/>
                                <a:ea typeface="Cambria Math" panose="02040503050406030204" pitchFamily="18" charset="0"/>
                              </a:rPr>
                              <m:t>2</m:t>
                            </m:r>
                          </m:sup>
                        </m:sSup>
                      </m:e>
                    </m:d>
                    <m:d>
                      <m:dPr>
                        <m:begChr m:val="⟨"/>
                        <m:endChr m:val="⟩"/>
                        <m:ctrlPr>
                          <a:rPr lang="en-GB" i="1">
                            <a:solidFill>
                              <a:srgbClr val="0203F9"/>
                            </a:solidFill>
                            <a:latin typeface="Cambria Math" panose="02040503050406030204" pitchFamily="18" charset="0"/>
                            <a:ea typeface="Cambria Math" panose="02040503050406030204" pitchFamily="18" charset="0"/>
                          </a:rPr>
                        </m:ctrlPr>
                      </m:dPr>
                      <m:e>
                        <m:sSup>
                          <m:sSupPr>
                            <m:ctrlPr>
                              <a:rPr lang="en-GB" i="1">
                                <a:solidFill>
                                  <a:srgbClr val="0203F9"/>
                                </a:solidFill>
                                <a:latin typeface="Cambria Math" panose="02040503050406030204" pitchFamily="18" charset="0"/>
                                <a:ea typeface="Cambria Math" panose="02040503050406030204" pitchFamily="18" charset="0"/>
                              </a:rPr>
                            </m:ctrlPr>
                          </m:sSupPr>
                          <m:e>
                            <m:sSup>
                              <m:sSupPr>
                                <m:ctrlPr>
                                  <a:rPr lang="en-GB" b="0" i="1" smtClean="0">
                                    <a:solidFill>
                                      <a:srgbClr val="0203F9"/>
                                    </a:solidFill>
                                    <a:latin typeface="Cambria Math" panose="02040503050406030204" pitchFamily="18" charset="0"/>
                                    <a:ea typeface="Cambria Math" panose="02040503050406030204" pitchFamily="18" charset="0"/>
                                  </a:rPr>
                                </m:ctrlPr>
                              </m:sSupPr>
                              <m:e>
                                <m:r>
                                  <a:rPr lang="en-GB" b="0" i="1" smtClean="0">
                                    <a:solidFill>
                                      <a:srgbClr val="0203F9"/>
                                    </a:solidFill>
                                    <a:latin typeface="Cambria Math" panose="02040503050406030204" pitchFamily="18" charset="0"/>
                                    <a:ea typeface="Cambria Math" panose="02040503050406030204" pitchFamily="18" charset="0"/>
                                  </a:rPr>
                                  <m:t>𝑥</m:t>
                                </m:r>
                              </m:e>
                              <m:sup>
                                <m:r>
                                  <a:rPr lang="en-GB" b="0" i="1" smtClean="0">
                                    <a:solidFill>
                                      <a:srgbClr val="0203F9"/>
                                    </a:solidFill>
                                    <a:latin typeface="Cambria Math" panose="02040503050406030204" pitchFamily="18" charset="0"/>
                                    <a:ea typeface="Cambria Math" panose="02040503050406030204" pitchFamily="18" charset="0"/>
                                  </a:rPr>
                                  <m:t>′</m:t>
                                </m:r>
                              </m:sup>
                            </m:sSup>
                          </m:e>
                          <m:sup>
                            <m:r>
                              <a:rPr lang="en-GB" i="1">
                                <a:solidFill>
                                  <a:srgbClr val="0203F9"/>
                                </a:solidFill>
                                <a:latin typeface="Cambria Math" panose="02040503050406030204" pitchFamily="18" charset="0"/>
                                <a:ea typeface="Cambria Math" panose="02040503050406030204" pitchFamily="18" charset="0"/>
                              </a:rPr>
                              <m:t>2</m:t>
                            </m:r>
                          </m:sup>
                        </m:sSup>
                      </m:e>
                    </m:d>
                    <m:r>
                      <a:rPr lang="en-GB" i="1">
                        <a:solidFill>
                          <a:srgbClr val="0203F9"/>
                        </a:solidFill>
                        <a:latin typeface="Cambria Math" panose="02040503050406030204" pitchFamily="18" charset="0"/>
                        <a:ea typeface="Cambria Math" panose="02040503050406030204" pitchFamily="18" charset="0"/>
                      </a:rPr>
                      <m:t>−</m:t>
                    </m:r>
                    <m:sSup>
                      <m:sSupPr>
                        <m:ctrlPr>
                          <a:rPr lang="en-GB" i="1">
                            <a:solidFill>
                              <a:srgbClr val="0203F9"/>
                            </a:solidFill>
                            <a:latin typeface="Cambria Math" panose="02040503050406030204" pitchFamily="18" charset="0"/>
                            <a:ea typeface="Cambria Math" panose="02040503050406030204" pitchFamily="18" charset="0"/>
                          </a:rPr>
                        </m:ctrlPr>
                      </m:sSupPr>
                      <m:e>
                        <m:d>
                          <m:dPr>
                            <m:begChr m:val="⟨"/>
                            <m:endChr m:val="⟩"/>
                            <m:ctrlPr>
                              <a:rPr lang="en-GB" i="1">
                                <a:solidFill>
                                  <a:srgbClr val="0203F9"/>
                                </a:solidFill>
                                <a:latin typeface="Cambria Math" panose="02040503050406030204" pitchFamily="18" charset="0"/>
                                <a:ea typeface="Cambria Math" panose="02040503050406030204" pitchFamily="18" charset="0"/>
                              </a:rPr>
                            </m:ctrlPr>
                          </m:dPr>
                          <m:e>
                            <m:r>
                              <a:rPr lang="en-GB" i="1">
                                <a:solidFill>
                                  <a:srgbClr val="0203F9"/>
                                </a:solidFill>
                                <a:latin typeface="Cambria Math" panose="02040503050406030204" pitchFamily="18" charset="0"/>
                                <a:ea typeface="Cambria Math" panose="02040503050406030204" pitchFamily="18" charset="0"/>
                              </a:rPr>
                              <m:t>𝑥</m:t>
                            </m:r>
                            <m:sSup>
                              <m:sSupPr>
                                <m:ctrlPr>
                                  <a:rPr lang="en-GB" b="0" i="1" smtClean="0">
                                    <a:solidFill>
                                      <a:srgbClr val="0203F9"/>
                                    </a:solidFill>
                                    <a:latin typeface="Cambria Math" panose="02040503050406030204" pitchFamily="18" charset="0"/>
                                    <a:ea typeface="Cambria Math" panose="02040503050406030204" pitchFamily="18" charset="0"/>
                                  </a:rPr>
                                </m:ctrlPr>
                              </m:sSupPr>
                              <m:e>
                                <m:r>
                                  <a:rPr lang="en-GB" b="0" i="1" smtClean="0">
                                    <a:solidFill>
                                      <a:srgbClr val="0203F9"/>
                                    </a:solidFill>
                                    <a:latin typeface="Cambria Math" panose="02040503050406030204" pitchFamily="18" charset="0"/>
                                    <a:ea typeface="Cambria Math" panose="02040503050406030204" pitchFamily="18" charset="0"/>
                                  </a:rPr>
                                  <m:t>𝑥</m:t>
                                </m:r>
                              </m:e>
                              <m:sup>
                                <m:r>
                                  <a:rPr lang="en-GB" b="0" i="1" smtClean="0">
                                    <a:solidFill>
                                      <a:srgbClr val="0203F9"/>
                                    </a:solidFill>
                                    <a:latin typeface="Cambria Math" panose="02040503050406030204" pitchFamily="18" charset="0"/>
                                    <a:ea typeface="Cambria Math" panose="02040503050406030204" pitchFamily="18" charset="0"/>
                                  </a:rPr>
                                  <m:t>′</m:t>
                                </m:r>
                              </m:sup>
                            </m:sSup>
                          </m:e>
                        </m:d>
                      </m:e>
                      <m:sup>
                        <m:r>
                          <a:rPr lang="en-GB" i="1">
                            <a:solidFill>
                              <a:srgbClr val="0203F9"/>
                            </a:solidFill>
                            <a:latin typeface="Cambria Math" panose="02040503050406030204" pitchFamily="18" charset="0"/>
                            <a:ea typeface="Cambria Math" panose="02040503050406030204" pitchFamily="18" charset="0"/>
                          </a:rPr>
                          <m:t>2</m:t>
                        </m:r>
                      </m:sup>
                    </m:sSup>
                    <m:r>
                      <a:rPr lang="en-US" b="0" i="1" smtClean="0">
                        <a:solidFill>
                          <a:srgbClr val="0203F9"/>
                        </a:solidFill>
                        <a:latin typeface="Cambria Math" panose="02040503050406030204" pitchFamily="18" charset="0"/>
                        <a:ea typeface="Cambria Math" panose="02040503050406030204" pitchFamily="18" charset="0"/>
                      </a:rPr>
                      <m:t>]</m:t>
                    </m:r>
                  </m:oMath>
                </a14:m>
                <a:br>
                  <a:rPr lang="en-GB" dirty="0"/>
                </a:br>
                <a:r>
                  <a:rPr lang="en-GB" dirty="0">
                    <a:solidFill>
                      <a:srgbClr val="FF0000"/>
                    </a:solidFill>
                  </a:rPr>
                  <a:t>attention: the first definition describes well the physics, the second describes  what we eventually can measure</a:t>
                </a:r>
              </a:p>
            </p:txBody>
          </p:sp>
        </mc:Choice>
        <mc:Fallback>
          <p:sp>
            <p:nvSpPr>
              <p:cNvPr id="11" name="TextBox 10"/>
              <p:cNvSpPr txBox="1">
                <a:spLocks noRot="1" noChangeAspect="1" noMove="1" noResize="1" noEditPoints="1" noAdjustHandles="1" noChangeArrowheads="1" noChangeShapeType="1" noTextEdit="1"/>
              </p:cNvSpPr>
              <p:nvPr/>
            </p:nvSpPr>
            <p:spPr>
              <a:xfrm>
                <a:off x="533400" y="4295089"/>
                <a:ext cx="7696200" cy="2094548"/>
              </a:xfrm>
              <a:prstGeom prst="rect">
                <a:avLst/>
              </a:prstGeom>
              <a:blipFill>
                <a:blip r:embed="rId3"/>
                <a:stretch>
                  <a:fillRect l="-825" t="-1205" r="-1485" b="-2410"/>
                </a:stretch>
              </a:blipFill>
            </p:spPr>
            <p:txBody>
              <a:bodyPr/>
              <a:lstStyle/>
              <a:p>
                <a:r>
                  <a:rPr lang="en-US">
                    <a:noFill/>
                  </a:rPr>
                  <a:t> </a:t>
                </a:r>
              </a:p>
            </p:txBody>
          </p:sp>
        </mc:Fallback>
      </mc:AlternateContent>
      <p:sp>
        <p:nvSpPr>
          <p:cNvPr id="5" name="Rectangle 4"/>
          <p:cNvSpPr/>
          <p:nvPr/>
        </p:nvSpPr>
        <p:spPr>
          <a:xfrm>
            <a:off x="307159" y="4419600"/>
            <a:ext cx="300082" cy="369332"/>
          </a:xfrm>
          <a:prstGeom prst="rect">
            <a:avLst/>
          </a:prstGeom>
        </p:spPr>
        <p:txBody>
          <a:bodyPr wrap="none">
            <a:spAutoFit/>
          </a:bodyPr>
          <a:lstStyle/>
          <a:p>
            <a:r>
              <a:rPr lang="en-GB" dirty="0"/>
              <a:t>*</a:t>
            </a:r>
          </a:p>
        </p:txBody>
      </p:sp>
    </p:spTree>
    <p:extLst>
      <p:ext uri="{BB962C8B-B14F-4D97-AF65-F5344CB8AC3E}">
        <p14:creationId xmlns:p14="http://schemas.microsoft.com/office/powerpoint/2010/main" val="1035260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5798404" cy="563562"/>
          </a:xfrm>
        </p:spPr>
        <p:txBody>
          <a:bodyPr/>
          <a:lstStyle/>
          <a:p>
            <a:r>
              <a:rPr lang="en-GB" dirty="0"/>
              <a:t>Remarks</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61</a:t>
            </a:fld>
            <a:endParaRPr lang="en-US"/>
          </a:p>
        </p:txBody>
      </p:sp>
      <p:sp>
        <p:nvSpPr>
          <p:cNvPr id="5" name="TextBox 4"/>
          <p:cNvSpPr txBox="1"/>
          <p:nvPr/>
        </p:nvSpPr>
        <p:spPr>
          <a:xfrm>
            <a:off x="685800" y="1143000"/>
            <a:ext cx="8001000" cy="4154984"/>
          </a:xfrm>
          <a:prstGeom prst="rect">
            <a:avLst/>
          </a:prstGeom>
          <a:noFill/>
        </p:spPr>
        <p:txBody>
          <a:bodyPr wrap="square" rtlCol="0">
            <a:spAutoFit/>
          </a:bodyPr>
          <a:lstStyle/>
          <a:p>
            <a:pPr marL="514350" indent="-514350">
              <a:buFont typeface="+mj-lt"/>
              <a:buAutoNum type="arabicPeriod"/>
            </a:pPr>
            <a:r>
              <a:rPr lang="en-GB" sz="2400" dirty="0"/>
              <a:t>We have already identified the action as a preserved quantity in a conservative system </a:t>
            </a:r>
            <a:r>
              <a:rPr lang="en-GB" sz="2400" dirty="0">
                <a:sym typeface="Wingdings" panose="05000000000000000000" pitchFamily="2" charset="2"/>
              </a:rPr>
              <a:t> </a:t>
            </a:r>
            <a:r>
              <a:rPr lang="en-GB" sz="2400" dirty="0"/>
              <a:t> </a:t>
            </a:r>
            <a:br>
              <a:rPr lang="en-GB" sz="2400" dirty="0"/>
            </a:br>
            <a:r>
              <a:rPr lang="en-GB" sz="2400" dirty="0">
                <a:solidFill>
                  <a:srgbClr val="7030A0"/>
                </a:solidFill>
              </a:rPr>
              <a:t>the emittance of a particle beam is preserved in a conservative beam line</a:t>
            </a:r>
            <a:r>
              <a:rPr lang="en-GB" sz="2400" dirty="0"/>
              <a:t>.</a:t>
            </a:r>
          </a:p>
          <a:p>
            <a:pPr marL="457200" indent="-457200">
              <a:buFont typeface="+mj-lt"/>
              <a:buAutoNum type="arabicPeriod"/>
            </a:pPr>
            <a:r>
              <a:rPr lang="en-GB" sz="2400" dirty="0"/>
              <a:t>The sentence above is often quoted as </a:t>
            </a:r>
            <a:r>
              <a:rPr lang="en-GB" sz="2400" dirty="0" err="1"/>
              <a:t>Liouville’s</a:t>
            </a:r>
            <a:r>
              <a:rPr lang="en-GB" sz="2400" dirty="0"/>
              <a:t> theorem, but this is incorrect. </a:t>
            </a:r>
            <a:r>
              <a:rPr lang="en-GB" sz="2400" dirty="0" err="1"/>
              <a:t>Liouville’s</a:t>
            </a:r>
            <a:r>
              <a:rPr lang="en-GB" sz="2400" dirty="0"/>
              <a:t> theorem describes the preservation of phase space volumes, the preservation of the phase space of a beam is then just results from the Hamiltonian description.</a:t>
            </a:r>
            <a:br>
              <a:rPr lang="en-GB" sz="2400" dirty="0"/>
            </a:br>
            <a:endParaRPr lang="en-GB" sz="2400" dirty="0"/>
          </a:p>
          <a:p>
            <a:pPr marL="457200" indent="-457200">
              <a:buFont typeface="+mj-lt"/>
              <a:buAutoNum type="arabicPeriod"/>
            </a:pPr>
            <a:r>
              <a:rPr lang="en-GB" sz="2400" dirty="0"/>
              <a:t> We can identify the constant in the previous equation:</a:t>
            </a:r>
          </a:p>
        </p:txBody>
      </p:sp>
      <mc:AlternateContent xmlns:mc="http://schemas.openxmlformats.org/markup-compatibility/2006" xmlns:a14="http://schemas.microsoft.com/office/drawing/2010/main">
        <mc:Choice Requires="a14">
          <p:sp>
            <p:nvSpPr>
              <p:cNvPr id="6" name="TextBox 5"/>
              <p:cNvSpPr txBox="1"/>
              <p:nvPr/>
            </p:nvSpPr>
            <p:spPr>
              <a:xfrm>
                <a:off x="1000042" y="5166995"/>
                <a:ext cx="6305316" cy="5963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3200" b="0" i="1" smtClean="0">
                          <a:latin typeface="Cambria Math" panose="02040503050406030204" pitchFamily="18" charset="0"/>
                        </a:rPr>
                        <m:t>𝑥</m:t>
                      </m:r>
                      <m:d>
                        <m:dPr>
                          <m:ctrlPr>
                            <a:rPr lang="en-GB" sz="3200" b="0" i="1" smtClean="0">
                              <a:latin typeface="Cambria Math" panose="02040503050406030204" pitchFamily="18" charset="0"/>
                            </a:rPr>
                          </m:ctrlPr>
                        </m:dPr>
                        <m:e>
                          <m:r>
                            <a:rPr lang="en-GB" sz="3200" b="0" i="1" smtClean="0">
                              <a:latin typeface="Cambria Math" panose="02040503050406030204" pitchFamily="18" charset="0"/>
                            </a:rPr>
                            <m:t>𝑠</m:t>
                          </m:r>
                        </m:e>
                      </m:d>
                      <m:r>
                        <a:rPr lang="en-GB" sz="3200" b="0" i="1" smtClean="0">
                          <a:latin typeface="Cambria Math" panose="02040503050406030204" pitchFamily="18" charset="0"/>
                        </a:rPr>
                        <m:t>=</m:t>
                      </m:r>
                      <m:rad>
                        <m:radPr>
                          <m:degHide m:val="on"/>
                          <m:ctrlPr>
                            <a:rPr lang="en-GB" sz="3200" b="0" i="1" smtClean="0">
                              <a:solidFill>
                                <a:srgbClr val="7030A0"/>
                              </a:solidFill>
                              <a:latin typeface="Cambria Math" panose="02040503050406030204" pitchFamily="18" charset="0"/>
                            </a:rPr>
                          </m:ctrlPr>
                        </m:radPr>
                        <m:deg/>
                        <m:e>
                          <m:r>
                            <a:rPr lang="en-GB" sz="3200" b="0" i="1" smtClean="0">
                              <a:solidFill>
                                <a:srgbClr val="7030A0"/>
                              </a:solidFill>
                              <a:latin typeface="Cambria Math" panose="02040503050406030204" pitchFamily="18" charset="0"/>
                              <a:ea typeface="Cambria Math" panose="02040503050406030204" pitchFamily="18" charset="0"/>
                            </a:rPr>
                            <m:t>𝜀</m:t>
                          </m:r>
                        </m:e>
                      </m:rad>
                      <m:r>
                        <a:rPr lang="en-GB" sz="3200" b="0" i="1" smtClean="0">
                          <a:latin typeface="Cambria Math" panose="02040503050406030204" pitchFamily="18" charset="0"/>
                        </a:rPr>
                        <m:t> </m:t>
                      </m:r>
                      <m:r>
                        <a:rPr lang="en-GB" sz="3200" b="0" i="1" smtClean="0">
                          <a:latin typeface="Cambria Math" panose="02040503050406030204" pitchFamily="18" charset="0"/>
                          <a:ea typeface="Cambria Math" panose="02040503050406030204" pitchFamily="18" charset="0"/>
                        </a:rPr>
                        <m:t>∙ </m:t>
                      </m:r>
                      <m:rad>
                        <m:radPr>
                          <m:degHide m:val="on"/>
                          <m:ctrlPr>
                            <a:rPr lang="en-GB" sz="3200" b="0" i="1" smtClean="0">
                              <a:latin typeface="Cambria Math" panose="02040503050406030204" pitchFamily="18" charset="0"/>
                              <a:ea typeface="Cambria Math" panose="02040503050406030204" pitchFamily="18" charset="0"/>
                            </a:rPr>
                          </m:ctrlPr>
                        </m:radPr>
                        <m:deg/>
                        <m:e>
                          <m:r>
                            <a:rPr lang="en-GB" sz="3200" b="0" i="1" smtClean="0">
                              <a:latin typeface="Cambria Math" panose="02040503050406030204" pitchFamily="18" charset="0"/>
                              <a:ea typeface="Cambria Math" panose="02040503050406030204" pitchFamily="18" charset="0"/>
                            </a:rPr>
                            <m:t>𝛽</m:t>
                          </m:r>
                          <m:d>
                            <m:dPr>
                              <m:ctrlPr>
                                <a:rPr lang="en-GB" sz="3200" b="0" i="1" smtClean="0">
                                  <a:latin typeface="Cambria Math" panose="02040503050406030204" pitchFamily="18" charset="0"/>
                                  <a:ea typeface="Cambria Math" panose="02040503050406030204" pitchFamily="18" charset="0"/>
                                </a:rPr>
                              </m:ctrlPr>
                            </m:dPr>
                            <m:e>
                              <m:r>
                                <a:rPr lang="en-GB" sz="3200" b="0" i="1" smtClean="0">
                                  <a:latin typeface="Cambria Math" panose="02040503050406030204" pitchFamily="18" charset="0"/>
                                  <a:ea typeface="Cambria Math" panose="02040503050406030204" pitchFamily="18" charset="0"/>
                                </a:rPr>
                                <m:t>𝑠</m:t>
                              </m:r>
                            </m:e>
                          </m:d>
                          <m:r>
                            <a:rPr lang="en-GB" sz="3200" b="0" i="1" smtClean="0">
                              <a:latin typeface="Cambria Math" panose="02040503050406030204" pitchFamily="18" charset="0"/>
                              <a:ea typeface="Cambria Math" panose="02040503050406030204" pitchFamily="18" charset="0"/>
                            </a:rPr>
                            <m:t> </m:t>
                          </m:r>
                        </m:e>
                      </m:rad>
                      <m:r>
                        <a:rPr lang="en-GB" sz="3200" b="0" i="1" smtClean="0">
                          <a:latin typeface="Cambria Math" panose="02040503050406030204" pitchFamily="18" charset="0"/>
                          <a:ea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𝑐𝑜𝑠</m:t>
                      </m:r>
                      <m:d>
                        <m:dPr>
                          <m:begChr m:val="{"/>
                          <m:endChr m:val=""/>
                          <m:ctrlPr>
                            <a:rPr lang="en-GB" sz="3200" b="0" i="1" smtClean="0">
                              <a:latin typeface="Cambria Math" panose="02040503050406030204" pitchFamily="18" charset="0"/>
                              <a:ea typeface="Cambria Math" panose="02040503050406030204" pitchFamily="18" charset="0"/>
                            </a:rPr>
                          </m:ctrlPr>
                        </m:dPr>
                        <m:e>
                          <m:r>
                            <a:rPr lang="en-GB" sz="3200" b="0" i="1" smtClean="0">
                              <a:latin typeface="Cambria Math" panose="02040503050406030204" pitchFamily="18" charset="0"/>
                              <a:ea typeface="Cambria Math" panose="02040503050406030204" pitchFamily="18" charset="0"/>
                            </a:rPr>
                            <m:t>𝜇</m:t>
                          </m:r>
                          <m:d>
                            <m:dPr>
                              <m:ctrlPr>
                                <a:rPr lang="en-GB" sz="3200" b="0" i="1" smtClean="0">
                                  <a:latin typeface="Cambria Math" panose="02040503050406030204" pitchFamily="18" charset="0"/>
                                  <a:ea typeface="Cambria Math" panose="02040503050406030204" pitchFamily="18" charset="0"/>
                                </a:rPr>
                              </m:ctrlPr>
                            </m:dPr>
                            <m:e>
                              <m:r>
                                <a:rPr lang="en-GB" sz="3200" b="0" i="1" smtClean="0">
                                  <a:latin typeface="Cambria Math" panose="02040503050406030204" pitchFamily="18" charset="0"/>
                                  <a:ea typeface="Cambria Math" panose="02040503050406030204" pitchFamily="18" charset="0"/>
                                </a:rPr>
                                <m:t>𝑠</m:t>
                              </m:r>
                            </m:e>
                          </m:d>
                          <m:r>
                            <a:rPr lang="en-GB" sz="3200" b="0" i="1" smtClean="0">
                              <a:latin typeface="Cambria Math" panose="02040503050406030204" pitchFamily="18" charset="0"/>
                              <a:ea typeface="Cambria Math" panose="02040503050406030204" pitchFamily="18" charset="0"/>
                            </a:rPr>
                            <m:t>+</m:t>
                          </m:r>
                          <m:d>
                            <m:dPr>
                              <m:begChr m:val=""/>
                              <m:endChr m:val="}"/>
                              <m:ctrlPr>
                                <a:rPr lang="en-GB" sz="3200" b="0" i="1" smtClean="0">
                                  <a:latin typeface="Cambria Math" panose="02040503050406030204" pitchFamily="18" charset="0"/>
                                  <a:ea typeface="Cambria Math" panose="02040503050406030204" pitchFamily="18" charset="0"/>
                                </a:rPr>
                              </m:ctrlPr>
                            </m:dPr>
                            <m:e>
                              <m:r>
                                <a:rPr lang="en-GB" sz="3200" b="0" i="1" smtClean="0">
                                  <a:latin typeface="Cambria Math" panose="02040503050406030204" pitchFamily="18" charset="0"/>
                                  <a:ea typeface="Cambria Math" panose="02040503050406030204" pitchFamily="18" charset="0"/>
                                </a:rPr>
                                <m:t>𝜑</m:t>
                              </m:r>
                            </m:e>
                          </m:d>
                        </m:e>
                      </m:d>
                    </m:oMath>
                  </m:oMathPara>
                </a14:m>
                <a:endParaRPr lang="en-GB" sz="3200" dirty="0"/>
              </a:p>
            </p:txBody>
          </p:sp>
        </mc:Choice>
        <mc:Fallback xmlns="">
          <p:sp>
            <p:nvSpPr>
              <p:cNvPr id="6" name="TextBox 5"/>
              <p:cNvSpPr txBox="1">
                <a:spLocks noRot="1" noChangeAspect="1" noMove="1" noResize="1" noEditPoints="1" noAdjustHandles="1" noChangeArrowheads="1" noChangeShapeType="1" noTextEdit="1"/>
              </p:cNvSpPr>
              <p:nvPr/>
            </p:nvSpPr>
            <p:spPr>
              <a:xfrm>
                <a:off x="1000042" y="5166995"/>
                <a:ext cx="6305316" cy="596382"/>
              </a:xfrm>
              <a:prstGeom prst="rect">
                <a:avLst/>
              </a:prstGeom>
              <a:blipFill rotWithShape="0">
                <a:blip r:embed="rId2"/>
                <a:stretch>
                  <a:fillRect b="-1031"/>
                </a:stretch>
              </a:blipFill>
            </p:spPr>
            <p:txBody>
              <a:bodyPr/>
              <a:lstStyle/>
              <a:p>
                <a:r>
                  <a:rPr lang="en-GB">
                    <a:noFill/>
                  </a:rPr>
                  <a:t> </a:t>
                </a:r>
              </a:p>
            </p:txBody>
          </p:sp>
        </mc:Fallback>
      </mc:AlternateContent>
    </p:spTree>
    <p:extLst>
      <p:ext uri="{BB962C8B-B14F-4D97-AF65-F5344CB8AC3E}">
        <p14:creationId xmlns:p14="http://schemas.microsoft.com/office/powerpoint/2010/main" val="26333790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634" y="362834"/>
            <a:ext cx="6717366" cy="563562"/>
          </a:xfrm>
        </p:spPr>
        <p:txBody>
          <a:bodyPr/>
          <a:lstStyle/>
          <a:p>
            <a:r>
              <a:rPr lang="en-GB" dirty="0"/>
              <a:t>More on beam emittance</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62</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902634" y="1083440"/>
                <a:ext cx="7162800" cy="1754326"/>
              </a:xfrm>
              <a:prstGeom prst="rect">
                <a:avLst/>
              </a:prstGeom>
              <a:noFill/>
            </p:spPr>
            <p:txBody>
              <a:bodyPr wrap="square" rtlCol="0">
                <a:spAutoFit/>
              </a:bodyPr>
              <a:lstStyle/>
              <a:p>
                <a:pPr algn="ctr"/>
                <a:r>
                  <a:rPr lang="en-GB" dirty="0"/>
                  <a:t>The reference momentum increases during acceleration</a:t>
                </a:r>
              </a:p>
              <a:p>
                <a:pPr algn="ct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𝑃</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rPr>
                          <m:t>0</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rPr>
                          <m:t>0</m:t>
                        </m:r>
                      </m:sub>
                    </m:sSub>
                    <m:r>
                      <a:rPr lang="en-GB" b="0" i="1" smtClean="0">
                        <a:latin typeface="Cambria Math" panose="02040503050406030204" pitchFamily="18" charset="0"/>
                      </a:rPr>
                      <m:t>𝑚𝑐</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b="0" i="1" smtClean="0">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ea typeface="Cambria Math" panose="02040503050406030204" pitchFamily="18" charset="0"/>
                          </a:rPr>
                          <m:t>1</m:t>
                        </m:r>
                      </m:sub>
                    </m:sSub>
                    <m:r>
                      <a:rPr lang="en-GB" i="1">
                        <a:latin typeface="Cambria Math" panose="02040503050406030204" pitchFamily="18" charset="0"/>
                      </a:rPr>
                      <m:t>𝑚𝑐</m:t>
                    </m:r>
                  </m:oMath>
                </a14:m>
                <a:r>
                  <a:rPr lang="en-GB" dirty="0"/>
                  <a:t>  </a:t>
                </a:r>
                <a14:m>
                  <m:oMath xmlns:m="http://schemas.openxmlformats.org/officeDocument/2006/math">
                    <m:d>
                      <m:dPr>
                        <m:ctrlPr>
                          <a:rPr lang="en-GB" sz="1200" b="0" i="1" dirty="0" smtClean="0">
                            <a:latin typeface="Cambria Math" panose="02040503050406030204" pitchFamily="18" charset="0"/>
                            <a:ea typeface="Cambria Math" panose="02040503050406030204" pitchFamily="18" charset="0"/>
                          </a:rPr>
                        </m:ctrlPr>
                      </m:dPr>
                      <m:e>
                        <m:r>
                          <a:rPr lang="en-GB" sz="1200" i="1" dirty="0" smtClean="0">
                            <a:latin typeface="Cambria Math" panose="02040503050406030204" pitchFamily="18" charset="0"/>
                            <a:ea typeface="Cambria Math" panose="02040503050406030204" pitchFamily="18" charset="0"/>
                          </a:rPr>
                          <m:t>𝛽</m:t>
                        </m:r>
                        <m:r>
                          <a:rPr lang="en-GB" sz="1200" b="0" i="1" dirty="0" smtClean="0">
                            <a:latin typeface="Cambria Math" panose="02040503050406030204" pitchFamily="18" charset="0"/>
                            <a:ea typeface="Cambria Math" panose="02040503050406030204" pitchFamily="18" charset="0"/>
                          </a:rPr>
                          <m:t>,</m:t>
                        </m:r>
                        <m:r>
                          <a:rPr lang="en-GB" sz="1200" b="0" i="1" dirty="0" smtClean="0">
                            <a:latin typeface="Cambria Math" panose="02040503050406030204" pitchFamily="18" charset="0"/>
                            <a:ea typeface="Cambria Math" panose="02040503050406030204" pitchFamily="18" charset="0"/>
                          </a:rPr>
                          <m:t>𝛾</m:t>
                        </m:r>
                        <m:r>
                          <a:rPr lang="en-GB" sz="1200" b="0" i="1" dirty="0" smtClean="0">
                            <a:latin typeface="Cambria Math" panose="02040503050406030204" pitchFamily="18" charset="0"/>
                            <a:ea typeface="Cambria Math" panose="02040503050406030204" pitchFamily="18" charset="0"/>
                          </a:rPr>
                          <m:t> </m:t>
                        </m:r>
                        <m:r>
                          <a:rPr lang="en-GB" sz="1200" b="0" i="1" dirty="0" smtClean="0">
                            <a:latin typeface="Cambria Math" panose="02040503050406030204" pitchFamily="18" charset="0"/>
                            <a:ea typeface="Cambria Math" panose="02040503050406030204" pitchFamily="18" charset="0"/>
                          </a:rPr>
                          <m:t>𝑟𝑒𝑙𝑎𝑡𝑖𝑣𝑖𝑠𝑡𝑖𝑐</m:t>
                        </m:r>
                        <m:r>
                          <a:rPr lang="en-GB" sz="1200" b="0" i="1" dirty="0" smtClean="0">
                            <a:latin typeface="Cambria Math" panose="02040503050406030204" pitchFamily="18" charset="0"/>
                            <a:ea typeface="Cambria Math" panose="02040503050406030204" pitchFamily="18" charset="0"/>
                          </a:rPr>
                          <m:t> </m:t>
                        </m:r>
                        <m:r>
                          <a:rPr lang="en-GB" sz="1200" b="0" i="1" dirty="0" smtClean="0">
                            <a:latin typeface="Cambria Math" panose="02040503050406030204" pitchFamily="18" charset="0"/>
                            <a:ea typeface="Cambria Math" panose="02040503050406030204" pitchFamily="18" charset="0"/>
                          </a:rPr>
                          <m:t>𝑝𝑎𝑟𝑎𝑚𝑒𝑡𝑒𝑟𝑠</m:t>
                        </m:r>
                      </m:e>
                    </m:d>
                  </m:oMath>
                </a14:m>
                <a:br>
                  <a:rPr lang="en-GB" dirty="0"/>
                </a:br>
                <a:r>
                  <a:rPr lang="en-GB" dirty="0"/>
                  <a:t>we can show: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𝛽</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i="1">
                            <a:latin typeface="Cambria Math" panose="02040503050406030204" pitchFamily="18" charset="0"/>
                          </a:rPr>
                          <m:t>0</m:t>
                        </m:r>
                      </m:sub>
                    </m:sSub>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𝜖</m:t>
                        </m:r>
                      </m:e>
                      <m:sub>
                        <m:r>
                          <a:rPr lang="en-GB" b="0" i="1" smtClean="0">
                            <a:latin typeface="Cambria Math" panose="02040503050406030204" pitchFamily="18" charset="0"/>
                          </a:rPr>
                          <m:t>0</m:t>
                        </m:r>
                      </m:sub>
                    </m:sSub>
                    <m:sSub>
                      <m:sSubPr>
                        <m:ctrlPr>
                          <a:rPr lang="en-GB" i="1">
                            <a:latin typeface="Cambria Math" panose="02040503050406030204" pitchFamily="18" charset="0"/>
                          </a:rPr>
                        </m:ctrlPr>
                      </m:sSubPr>
                      <m:e>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𝛽</m:t>
                        </m:r>
                      </m:e>
                      <m:sub>
                        <m:r>
                          <a:rPr lang="en-GB" b="0" i="1" smtClean="0">
                            <a:latin typeface="Cambria Math" panose="02040503050406030204" pitchFamily="18" charset="0"/>
                            <a:ea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𝛾</m:t>
                        </m:r>
                      </m:e>
                      <m:sub>
                        <m:r>
                          <a:rPr lang="en-GB" b="0" i="1" smtClean="0">
                            <a:latin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𝜖</m:t>
                        </m:r>
                      </m:e>
                      <m:sub>
                        <m:r>
                          <a:rPr lang="en-GB" b="0" i="1" smtClean="0">
                            <a:latin typeface="Cambria Math" panose="02040503050406030204" pitchFamily="18" charset="0"/>
                          </a:rPr>
                          <m:t>1</m:t>
                        </m:r>
                      </m:sub>
                    </m:sSub>
                  </m:oMath>
                </a14:m>
                <a:endParaRPr lang="en-GB" dirty="0"/>
              </a:p>
              <a:p>
                <a:pPr algn="ctr"/>
                <a:r>
                  <a:rPr lang="en-GB" dirty="0"/>
                  <a:t>So the transverse emittances scale with the product </a:t>
                </a:r>
                <a14:m>
                  <m:oMath xmlns:m="http://schemas.openxmlformats.org/officeDocument/2006/math">
                    <m:r>
                      <a:rPr lang="en-GB" i="1" smtClean="0">
                        <a:latin typeface="Cambria Math" panose="02040503050406030204" pitchFamily="18" charset="0"/>
                        <a:ea typeface="Cambria Math" panose="02040503050406030204" pitchFamily="18" charset="0"/>
                      </a:rPr>
                      <m:t>𝛽𝛾</m:t>
                    </m:r>
                  </m:oMath>
                </a14:m>
                <a:endParaRPr lang="en-GB" dirty="0"/>
              </a:p>
              <a:p>
                <a:br>
                  <a:rPr lang="en-GB" dirty="0"/>
                </a:br>
                <a:r>
                  <a:rPr lang="en-GB" dirty="0"/>
                  <a:t>For this reason we define:</a:t>
                </a:r>
              </a:p>
            </p:txBody>
          </p:sp>
        </mc:Choice>
        <mc:Fallback xmlns="">
          <p:sp>
            <p:nvSpPr>
              <p:cNvPr id="5" name="TextBox 4"/>
              <p:cNvSpPr txBox="1">
                <a:spLocks noRot="1" noChangeAspect="1" noMove="1" noResize="1" noEditPoints="1" noAdjustHandles="1" noChangeArrowheads="1" noChangeShapeType="1" noTextEdit="1"/>
              </p:cNvSpPr>
              <p:nvPr/>
            </p:nvSpPr>
            <p:spPr>
              <a:xfrm>
                <a:off x="902634" y="1083440"/>
                <a:ext cx="7162800" cy="1754326"/>
              </a:xfrm>
              <a:prstGeom prst="rect">
                <a:avLst/>
              </a:prstGeom>
              <a:blipFill rotWithShape="0">
                <a:blip r:embed="rId2"/>
                <a:stretch>
                  <a:fillRect l="-681" t="-2083" b="-4514"/>
                </a:stretch>
              </a:blipFill>
            </p:spPr>
            <p:txBody>
              <a:bodyPr/>
              <a:lstStyle/>
              <a:p>
                <a:r>
                  <a:rPr lang="en-GB">
                    <a:noFill/>
                  </a:rPr>
                  <a:t> </a:t>
                </a:r>
              </a:p>
            </p:txBody>
          </p:sp>
        </mc:Fallback>
      </mc:AlternateContent>
      <p:sp>
        <p:nvSpPr>
          <p:cNvPr id="6" name="TextBox 5"/>
          <p:cNvSpPr txBox="1"/>
          <p:nvPr/>
        </p:nvSpPr>
        <p:spPr>
          <a:xfrm>
            <a:off x="884464" y="3886200"/>
            <a:ext cx="7162800" cy="2031325"/>
          </a:xfrm>
          <a:prstGeom prst="rect">
            <a:avLst/>
          </a:prstGeom>
          <a:solidFill>
            <a:schemeClr val="bg1">
              <a:lumMod val="85000"/>
            </a:schemeClr>
          </a:solidFill>
        </p:spPr>
        <p:txBody>
          <a:bodyPr wrap="square" rtlCol="0">
            <a:spAutoFit/>
          </a:bodyPr>
          <a:lstStyle/>
          <a:p>
            <a:r>
              <a:rPr lang="en-GB" dirty="0"/>
              <a:t>Other ways to influence the emittance (advanced subjects):</a:t>
            </a:r>
            <a:br>
              <a:rPr lang="en-GB" dirty="0"/>
            </a:br>
            <a:r>
              <a:rPr lang="en-GB" dirty="0"/>
              <a:t>- make it bigger by error (injection errors….)</a:t>
            </a:r>
            <a:br>
              <a:rPr lang="en-GB" dirty="0"/>
            </a:br>
            <a:r>
              <a:rPr lang="en-GB" dirty="0"/>
              <a:t>- make it smaller by cooling (stochastic cooling; electron-cooling….)</a:t>
            </a:r>
          </a:p>
          <a:p>
            <a:endParaRPr lang="en-GB" dirty="0"/>
          </a:p>
          <a:p>
            <a:r>
              <a:rPr lang="en-GB" dirty="0">
                <a:solidFill>
                  <a:srgbClr val="FF0000"/>
                </a:solidFill>
              </a:rPr>
              <a:t>Not to be confused with:</a:t>
            </a:r>
            <a:br>
              <a:rPr lang="en-GB" dirty="0">
                <a:solidFill>
                  <a:srgbClr val="FF0000"/>
                </a:solidFill>
              </a:rPr>
            </a:br>
            <a:r>
              <a:rPr lang="en-GB" dirty="0">
                <a:solidFill>
                  <a:srgbClr val="FF0000"/>
                </a:solidFill>
              </a:rPr>
              <a:t>Radiation damping = Reduction in emittance due to the emission of photons as synchrotron radiation</a:t>
            </a:r>
          </a:p>
        </p:txBody>
      </p:sp>
      <mc:AlternateContent xmlns:mc="http://schemas.openxmlformats.org/markup-compatibility/2006">
        <mc:Choice xmlns:a14="http://schemas.microsoft.com/office/drawing/2010/main" Requires="a14">
          <p:sp>
            <p:nvSpPr>
              <p:cNvPr id="7" name="TextBox 6"/>
              <p:cNvSpPr txBox="1"/>
              <p:nvPr/>
            </p:nvSpPr>
            <p:spPr>
              <a:xfrm>
                <a:off x="884464" y="2868250"/>
                <a:ext cx="7802336" cy="923330"/>
              </a:xfrm>
              <a:prstGeom prst="rect">
                <a:avLst/>
              </a:prstGeom>
              <a:solidFill>
                <a:schemeClr val="tx2">
                  <a:lumMod val="60000"/>
                  <a:lumOff val="40000"/>
                </a:schemeClr>
              </a:solidFill>
            </p:spPr>
            <p:txBody>
              <a:bodyPr wrap="square" rtlCol="0">
                <a:spAutoFit/>
              </a:bodyPr>
              <a:lstStyle/>
              <a:p>
                <a:r>
                  <a:rPr lang="en-GB" dirty="0">
                    <a:solidFill>
                      <a:srgbClr val="FFFF00"/>
                    </a:solidFill>
                  </a:rPr>
                  <a:t>normalized emittance </a:t>
                </a:r>
                <a14:m>
                  <m:oMath xmlns:m="http://schemas.openxmlformats.org/officeDocument/2006/math">
                    <m:sSub>
                      <m:sSubPr>
                        <m:ctrlPr>
                          <a:rPr lang="en-GB" i="1">
                            <a:solidFill>
                              <a:srgbClr val="FFFF00"/>
                            </a:solidFill>
                            <a:latin typeface="Cambria Math" panose="02040503050406030204" pitchFamily="18" charset="0"/>
                          </a:rPr>
                        </m:ctrlPr>
                      </m:sSubPr>
                      <m:e>
                        <m:r>
                          <a:rPr lang="en-GB" i="1">
                            <a:solidFill>
                              <a:srgbClr val="FFFF00"/>
                            </a:solidFill>
                            <a:latin typeface="Cambria Math" panose="02040503050406030204" pitchFamily="18" charset="0"/>
                            <a:ea typeface="Cambria Math" panose="02040503050406030204" pitchFamily="18" charset="0"/>
                          </a:rPr>
                          <m:t>𝜀</m:t>
                        </m:r>
                      </m:e>
                      <m:sub>
                        <m:r>
                          <a:rPr lang="en-GB" i="1">
                            <a:solidFill>
                              <a:srgbClr val="FFFF00"/>
                            </a:solidFill>
                            <a:latin typeface="Cambria Math" panose="02040503050406030204" pitchFamily="18" charset="0"/>
                          </a:rPr>
                          <m:t>𝑁</m:t>
                        </m:r>
                      </m:sub>
                    </m:sSub>
                  </m:oMath>
                </a14:m>
                <a:r>
                  <a:rPr lang="en-GB" dirty="0">
                    <a:solidFill>
                      <a:srgbClr val="FFFF00"/>
                    </a:solidFill>
                  </a:rPr>
                  <a:t>: = </a:t>
                </a:r>
                <a14:m>
                  <m:oMath xmlns:m="http://schemas.openxmlformats.org/officeDocument/2006/math">
                    <m:r>
                      <a:rPr lang="en-GB" i="1">
                        <a:solidFill>
                          <a:srgbClr val="FFFF00"/>
                        </a:solidFill>
                        <a:latin typeface="Cambria Math" panose="02040503050406030204" pitchFamily="18" charset="0"/>
                        <a:ea typeface="Cambria Math" panose="02040503050406030204" pitchFamily="18" charset="0"/>
                      </a:rPr>
                      <m:t>𝛽𝛾𝜀</m:t>
                    </m:r>
                    <m:r>
                      <a:rPr lang="en-GB" i="1">
                        <a:solidFill>
                          <a:schemeClr val="bg1"/>
                        </a:solidFill>
                        <a:latin typeface="Cambria Math" panose="02040503050406030204" pitchFamily="18" charset="0"/>
                        <a:ea typeface="Cambria Math" panose="02040503050406030204" pitchFamily="18" charset="0"/>
                      </a:rPr>
                      <m:t> </m:t>
                    </m:r>
                  </m:oMath>
                </a14:m>
                <a:r>
                  <a:rPr lang="en-GB" dirty="0">
                    <a:solidFill>
                      <a:schemeClr val="bg1"/>
                    </a:solidFill>
                  </a:rPr>
                  <a:t>and we call </a:t>
                </a:r>
                <a14:m>
                  <m:oMath xmlns:m="http://schemas.openxmlformats.org/officeDocument/2006/math">
                    <m:r>
                      <a:rPr lang="en-GB" i="1" smtClean="0">
                        <a:solidFill>
                          <a:srgbClr val="FFFF00"/>
                        </a:solidFill>
                        <a:latin typeface="Cambria Math" panose="02040503050406030204" pitchFamily="18" charset="0"/>
                        <a:ea typeface="Cambria Math" panose="02040503050406030204" pitchFamily="18" charset="0"/>
                      </a:rPr>
                      <m:t>𝜀</m:t>
                    </m:r>
                  </m:oMath>
                </a14:m>
                <a:r>
                  <a:rPr lang="en-GB" dirty="0">
                    <a:solidFill>
                      <a:srgbClr val="FFFF00"/>
                    </a:solidFill>
                  </a:rPr>
                  <a:t> the geometric emittance</a:t>
                </a:r>
                <a:br>
                  <a:rPr lang="en-GB" dirty="0">
                    <a:solidFill>
                      <a:schemeClr val="bg1"/>
                    </a:solidFill>
                  </a:rPr>
                </a:br>
                <a:r>
                  <a:rPr lang="en-GB" dirty="0">
                    <a:solidFill>
                      <a:schemeClr val="bg1"/>
                    </a:solidFill>
                  </a:rPr>
                  <a:t>The “shrinking” of the transverse emittance during acceleration is called “adiabatic damping”       </a:t>
                </a:r>
                <a:r>
                  <a:rPr lang="en-GB" sz="1400" dirty="0">
                    <a:solidFill>
                      <a:srgbClr val="FFFF00"/>
                    </a:solidFill>
                  </a:rPr>
                  <a:t>(only </a:t>
                </a:r>
                <a14:m>
                  <m:oMath xmlns:m="http://schemas.openxmlformats.org/officeDocument/2006/math">
                    <m:r>
                      <a:rPr lang="en-GB" sz="1400" i="1">
                        <a:solidFill>
                          <a:srgbClr val="FFFF00"/>
                        </a:solidFill>
                        <a:latin typeface="Cambria Math" panose="02040503050406030204" pitchFamily="18" charset="0"/>
                        <a:ea typeface="Cambria Math" panose="02040503050406030204" pitchFamily="18" charset="0"/>
                      </a:rPr>
                      <m:t>𝜀</m:t>
                    </m:r>
                    <m:r>
                      <a:rPr lang="en-GB" sz="1400" i="1">
                        <a:solidFill>
                          <a:srgbClr val="FFFF00"/>
                        </a:solidFill>
                        <a:latin typeface="Cambria Math" panose="02040503050406030204" pitchFamily="18" charset="0"/>
                        <a:ea typeface="Cambria Math" panose="02040503050406030204" pitchFamily="18" charset="0"/>
                      </a:rPr>
                      <m:t>=</m:t>
                    </m:r>
                    <m:r>
                      <a:rPr lang="en-GB" sz="1400" i="1">
                        <a:solidFill>
                          <a:srgbClr val="FFFF00"/>
                        </a:solidFill>
                        <a:latin typeface="Cambria Math" panose="02040503050406030204" pitchFamily="18" charset="0"/>
                        <a:ea typeface="Cambria Math" panose="02040503050406030204" pitchFamily="18" charset="0"/>
                      </a:rPr>
                      <m:t>𝑐𝑜𝑛𝑠𝑡</m:t>
                    </m:r>
                    <m:r>
                      <a:rPr lang="en-GB" sz="1400" i="1">
                        <a:solidFill>
                          <a:srgbClr val="FFFF00"/>
                        </a:solidFill>
                        <a:latin typeface="Cambria Math" panose="02040503050406030204" pitchFamily="18" charset="0"/>
                        <a:ea typeface="Cambria Math" panose="02040503050406030204" pitchFamily="18" charset="0"/>
                      </a:rPr>
                      <m:t>∗[</m:t>
                    </m:r>
                    <m:d>
                      <m:dPr>
                        <m:begChr m:val="⟨"/>
                        <m:endChr m:val="⟩"/>
                        <m:ctrlPr>
                          <a:rPr lang="en-GB" sz="1400" i="1">
                            <a:solidFill>
                              <a:srgbClr val="FFFF00"/>
                            </a:solidFill>
                            <a:latin typeface="Cambria Math" panose="02040503050406030204" pitchFamily="18" charset="0"/>
                            <a:ea typeface="Cambria Math" panose="02040503050406030204" pitchFamily="18" charset="0"/>
                          </a:rPr>
                        </m:ctrlPr>
                      </m:dPr>
                      <m:e>
                        <m:sSup>
                          <m:sSupPr>
                            <m:ctrlPr>
                              <a:rPr lang="en-GB" sz="1400" i="1">
                                <a:solidFill>
                                  <a:srgbClr val="FFFF00"/>
                                </a:solidFill>
                                <a:latin typeface="Cambria Math" panose="02040503050406030204" pitchFamily="18" charset="0"/>
                                <a:ea typeface="Cambria Math" panose="02040503050406030204" pitchFamily="18" charset="0"/>
                              </a:rPr>
                            </m:ctrlPr>
                          </m:sSupPr>
                          <m:e>
                            <m:r>
                              <a:rPr lang="en-GB" sz="1400" i="1">
                                <a:solidFill>
                                  <a:srgbClr val="FFFF00"/>
                                </a:solidFill>
                                <a:latin typeface="Cambria Math" panose="02040503050406030204" pitchFamily="18" charset="0"/>
                                <a:ea typeface="Cambria Math" panose="02040503050406030204" pitchFamily="18" charset="0"/>
                              </a:rPr>
                              <m:t>𝑥</m:t>
                            </m:r>
                          </m:e>
                          <m:sup>
                            <m:r>
                              <a:rPr lang="en-GB" sz="1400" i="1">
                                <a:solidFill>
                                  <a:srgbClr val="FFFF00"/>
                                </a:solidFill>
                                <a:latin typeface="Cambria Math" panose="02040503050406030204" pitchFamily="18" charset="0"/>
                                <a:ea typeface="Cambria Math" panose="02040503050406030204" pitchFamily="18" charset="0"/>
                              </a:rPr>
                              <m:t>2</m:t>
                            </m:r>
                          </m:sup>
                        </m:sSup>
                      </m:e>
                    </m:d>
                    <m:d>
                      <m:dPr>
                        <m:begChr m:val="⟨"/>
                        <m:endChr m:val="⟩"/>
                        <m:ctrlPr>
                          <a:rPr lang="en-GB" sz="1400" i="1">
                            <a:solidFill>
                              <a:srgbClr val="FFFF00"/>
                            </a:solidFill>
                            <a:latin typeface="Cambria Math" panose="02040503050406030204" pitchFamily="18" charset="0"/>
                            <a:ea typeface="Cambria Math" panose="02040503050406030204" pitchFamily="18" charset="0"/>
                          </a:rPr>
                        </m:ctrlPr>
                      </m:dPr>
                      <m:e>
                        <m:sSup>
                          <m:sSupPr>
                            <m:ctrlPr>
                              <a:rPr lang="en-GB" sz="1400" i="1">
                                <a:solidFill>
                                  <a:srgbClr val="FFFF00"/>
                                </a:solidFill>
                                <a:latin typeface="Cambria Math" panose="02040503050406030204" pitchFamily="18" charset="0"/>
                                <a:ea typeface="Cambria Math" panose="02040503050406030204" pitchFamily="18" charset="0"/>
                              </a:rPr>
                            </m:ctrlPr>
                          </m:sSupPr>
                          <m:e>
                            <m:sSup>
                              <m:sSupPr>
                                <m:ctrlPr>
                                  <a:rPr lang="en-GB" sz="1400" i="1">
                                    <a:solidFill>
                                      <a:srgbClr val="FFFF00"/>
                                    </a:solidFill>
                                    <a:latin typeface="Cambria Math" panose="02040503050406030204" pitchFamily="18" charset="0"/>
                                    <a:ea typeface="Cambria Math" panose="02040503050406030204" pitchFamily="18" charset="0"/>
                                  </a:rPr>
                                </m:ctrlPr>
                              </m:sSupPr>
                              <m:e>
                                <m:r>
                                  <a:rPr lang="en-GB" sz="1400" i="1">
                                    <a:solidFill>
                                      <a:srgbClr val="FFFF00"/>
                                    </a:solidFill>
                                    <a:latin typeface="Cambria Math" panose="02040503050406030204" pitchFamily="18" charset="0"/>
                                    <a:ea typeface="Cambria Math" panose="02040503050406030204" pitchFamily="18" charset="0"/>
                                  </a:rPr>
                                  <m:t>𝑥</m:t>
                                </m:r>
                              </m:e>
                              <m:sup>
                                <m:r>
                                  <a:rPr lang="en-GB" sz="1400" i="1">
                                    <a:solidFill>
                                      <a:srgbClr val="FFFF00"/>
                                    </a:solidFill>
                                    <a:latin typeface="Cambria Math" panose="02040503050406030204" pitchFamily="18" charset="0"/>
                                    <a:ea typeface="Cambria Math" panose="02040503050406030204" pitchFamily="18" charset="0"/>
                                  </a:rPr>
                                  <m:t>′</m:t>
                                </m:r>
                              </m:sup>
                            </m:sSup>
                          </m:e>
                          <m:sup>
                            <m:r>
                              <a:rPr lang="en-GB" sz="1400" i="1">
                                <a:solidFill>
                                  <a:srgbClr val="FFFF00"/>
                                </a:solidFill>
                                <a:latin typeface="Cambria Math" panose="02040503050406030204" pitchFamily="18" charset="0"/>
                                <a:ea typeface="Cambria Math" panose="02040503050406030204" pitchFamily="18" charset="0"/>
                              </a:rPr>
                              <m:t>2</m:t>
                            </m:r>
                          </m:sup>
                        </m:sSup>
                      </m:e>
                    </m:d>
                    <m:r>
                      <a:rPr lang="en-GB" sz="1400" i="1">
                        <a:solidFill>
                          <a:srgbClr val="FFFF00"/>
                        </a:solidFill>
                        <a:latin typeface="Cambria Math" panose="02040503050406030204" pitchFamily="18" charset="0"/>
                        <a:ea typeface="Cambria Math" panose="02040503050406030204" pitchFamily="18" charset="0"/>
                      </a:rPr>
                      <m:t>−</m:t>
                    </m:r>
                    <m:sSup>
                      <m:sSupPr>
                        <m:ctrlPr>
                          <a:rPr lang="en-GB" sz="1400" i="1">
                            <a:solidFill>
                              <a:srgbClr val="FFFF00"/>
                            </a:solidFill>
                            <a:latin typeface="Cambria Math" panose="02040503050406030204" pitchFamily="18" charset="0"/>
                            <a:ea typeface="Cambria Math" panose="02040503050406030204" pitchFamily="18" charset="0"/>
                          </a:rPr>
                        </m:ctrlPr>
                      </m:sSupPr>
                      <m:e>
                        <m:d>
                          <m:dPr>
                            <m:begChr m:val="⟨"/>
                            <m:endChr m:val="⟩"/>
                            <m:ctrlPr>
                              <a:rPr lang="en-GB" sz="1400" i="1">
                                <a:solidFill>
                                  <a:srgbClr val="FFFF00"/>
                                </a:solidFill>
                                <a:latin typeface="Cambria Math" panose="02040503050406030204" pitchFamily="18" charset="0"/>
                                <a:ea typeface="Cambria Math" panose="02040503050406030204" pitchFamily="18" charset="0"/>
                              </a:rPr>
                            </m:ctrlPr>
                          </m:dPr>
                          <m:e>
                            <m:r>
                              <a:rPr lang="en-GB" sz="1400" i="1">
                                <a:solidFill>
                                  <a:srgbClr val="FFFF00"/>
                                </a:solidFill>
                                <a:latin typeface="Cambria Math" panose="02040503050406030204" pitchFamily="18" charset="0"/>
                                <a:ea typeface="Cambria Math" panose="02040503050406030204" pitchFamily="18" charset="0"/>
                              </a:rPr>
                              <m:t>𝑥</m:t>
                            </m:r>
                            <m:sSup>
                              <m:sSupPr>
                                <m:ctrlPr>
                                  <a:rPr lang="en-GB" sz="1400" i="1">
                                    <a:solidFill>
                                      <a:srgbClr val="FFFF00"/>
                                    </a:solidFill>
                                    <a:latin typeface="Cambria Math" panose="02040503050406030204" pitchFamily="18" charset="0"/>
                                    <a:ea typeface="Cambria Math" panose="02040503050406030204" pitchFamily="18" charset="0"/>
                                  </a:rPr>
                                </m:ctrlPr>
                              </m:sSupPr>
                              <m:e>
                                <m:r>
                                  <a:rPr lang="en-GB" sz="1400" i="1">
                                    <a:solidFill>
                                      <a:srgbClr val="FFFF00"/>
                                    </a:solidFill>
                                    <a:latin typeface="Cambria Math" panose="02040503050406030204" pitchFamily="18" charset="0"/>
                                    <a:ea typeface="Cambria Math" panose="02040503050406030204" pitchFamily="18" charset="0"/>
                                  </a:rPr>
                                  <m:t>𝑥</m:t>
                                </m:r>
                              </m:e>
                              <m:sup>
                                <m:r>
                                  <a:rPr lang="en-GB" sz="1400" i="1">
                                    <a:solidFill>
                                      <a:srgbClr val="FFFF00"/>
                                    </a:solidFill>
                                    <a:latin typeface="Cambria Math" panose="02040503050406030204" pitchFamily="18" charset="0"/>
                                    <a:ea typeface="Cambria Math" panose="02040503050406030204" pitchFamily="18" charset="0"/>
                                  </a:rPr>
                                  <m:t>′</m:t>
                                </m:r>
                              </m:sup>
                            </m:sSup>
                          </m:e>
                        </m:d>
                      </m:e>
                      <m:sup>
                        <m:r>
                          <a:rPr lang="en-GB" sz="1400" i="1">
                            <a:solidFill>
                              <a:srgbClr val="FFFF00"/>
                            </a:solidFill>
                            <a:latin typeface="Cambria Math" panose="02040503050406030204" pitchFamily="18" charset="0"/>
                            <a:ea typeface="Cambria Math" panose="02040503050406030204" pitchFamily="18" charset="0"/>
                          </a:rPr>
                          <m:t>2</m:t>
                        </m:r>
                      </m:sup>
                    </m:sSup>
                    <m:r>
                      <a:rPr lang="en-US" sz="1400" b="0" i="1" smtClean="0">
                        <a:solidFill>
                          <a:srgbClr val="FFFF00"/>
                        </a:solidFill>
                        <a:latin typeface="Cambria Math" panose="02040503050406030204" pitchFamily="18" charset="0"/>
                        <a:ea typeface="Cambria Math" panose="02040503050406030204" pitchFamily="18" charset="0"/>
                      </a:rPr>
                      <m:t>]</m:t>
                    </m:r>
                  </m:oMath>
                </a14:m>
                <a:r>
                  <a:rPr lang="en-GB" sz="1400" dirty="0">
                    <a:solidFill>
                      <a:srgbClr val="FFFF00"/>
                    </a:solidFill>
                  </a:rPr>
                  <a:t> scales with energy)</a:t>
                </a:r>
              </a:p>
            </p:txBody>
          </p:sp>
        </mc:Choice>
        <mc:Fallback>
          <p:sp>
            <p:nvSpPr>
              <p:cNvPr id="7" name="TextBox 6"/>
              <p:cNvSpPr txBox="1">
                <a:spLocks noRot="1" noChangeAspect="1" noMove="1" noResize="1" noEditPoints="1" noAdjustHandles="1" noChangeArrowheads="1" noChangeShapeType="1" noTextEdit="1"/>
              </p:cNvSpPr>
              <p:nvPr/>
            </p:nvSpPr>
            <p:spPr>
              <a:xfrm>
                <a:off x="884464" y="2868250"/>
                <a:ext cx="7802336" cy="923330"/>
              </a:xfrm>
              <a:prstGeom prst="rect">
                <a:avLst/>
              </a:prstGeom>
              <a:blipFill>
                <a:blip r:embed="rId3"/>
                <a:stretch>
                  <a:fillRect l="-650" t="-4110" b="-8219"/>
                </a:stretch>
              </a:blipFill>
            </p:spPr>
            <p:txBody>
              <a:bodyPr/>
              <a:lstStyle/>
              <a:p>
                <a:r>
                  <a:rPr lang="en-US">
                    <a:noFill/>
                  </a:rPr>
                  <a:t> </a:t>
                </a:r>
              </a:p>
            </p:txBody>
          </p:sp>
        </mc:Fallback>
      </mc:AlternateContent>
    </p:spTree>
    <p:extLst>
      <p:ext uri="{BB962C8B-B14F-4D97-AF65-F5344CB8AC3E}">
        <p14:creationId xmlns:p14="http://schemas.microsoft.com/office/powerpoint/2010/main" val="34263884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GB" sz="2000" dirty="0"/>
              <a:t>What do we normally measure from the phase-space ellipse?</a:t>
            </a:r>
          </a:p>
        </p:txBody>
      </p:sp>
      <p:sp>
        <p:nvSpPr>
          <p:cNvPr id="11" name="Content Placeholder 10"/>
          <p:cNvSpPr>
            <a:spLocks noGrp="1"/>
          </p:cNvSpPr>
          <p:nvPr>
            <p:ph sz="half" idx="1"/>
          </p:nvPr>
        </p:nvSpPr>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381000" y="761014"/>
            <a:ext cx="3657600" cy="2767584"/>
          </a:xfrm>
        </p:spPr>
      </p:pic>
      <p:sp>
        <p:nvSpPr>
          <p:cNvPr id="5" name="Content Placeholder 4"/>
          <p:cNvSpPr>
            <a:spLocks noGrp="1"/>
          </p:cNvSpPr>
          <p:nvPr>
            <p:ph sz="quarter" idx="3"/>
          </p:nvPr>
        </p:nvSpPr>
        <p:spPr>
          <a:xfrm>
            <a:off x="4181846" y="884616"/>
            <a:ext cx="4552562" cy="5287963"/>
          </a:xfrm>
        </p:spPr>
        <p:txBody>
          <a:bodyPr/>
          <a:lstStyle/>
          <a:p>
            <a:r>
              <a:rPr lang="en-GB" sz="2000" dirty="0">
                <a:latin typeface="Comic Sans MS" panose="030F0702030302020204" pitchFamily="66" charset="0"/>
              </a:rPr>
              <a:t>At a given location in the accelerator we can measure the position of the particles, normally it is difficult to measure the angle…so we measure the projection of the phase space ellipse onto the space dimension:</a:t>
            </a:r>
            <a:br>
              <a:rPr lang="en-GB" sz="2000" dirty="0">
                <a:latin typeface="Comic Sans MS" panose="030F0702030302020204" pitchFamily="66" charset="0"/>
              </a:rPr>
            </a:br>
            <a:r>
              <a:rPr lang="en-GB" sz="2000" dirty="0">
                <a:latin typeface="Comic Sans MS" panose="030F0702030302020204" pitchFamily="66" charset="0"/>
                <a:sym typeface="Wingdings" panose="05000000000000000000" pitchFamily="2" charset="2"/>
              </a:rPr>
              <a:t></a:t>
            </a:r>
            <a:r>
              <a:rPr lang="en-GB" sz="2000" dirty="0">
                <a:latin typeface="Comic Sans MS" panose="030F0702030302020204" pitchFamily="66" charset="0"/>
              </a:rPr>
              <a:t>called a profile monitor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429000"/>
            <a:ext cx="4953000" cy="2786063"/>
          </a:xfrm>
          <a:prstGeom prst="rect">
            <a:avLst/>
          </a:prstGeom>
        </p:spPr>
      </p:pic>
      <p:sp>
        <p:nvSpPr>
          <p:cNvPr id="9" name="TextBox 8"/>
          <p:cNvSpPr txBox="1"/>
          <p:nvPr/>
        </p:nvSpPr>
        <p:spPr>
          <a:xfrm>
            <a:off x="4266047" y="4626428"/>
            <a:ext cx="65" cy="1661993"/>
          </a:xfrm>
          <a:prstGeom prst="rect">
            <a:avLst/>
          </a:prstGeom>
          <a:noFill/>
        </p:spPr>
        <p:txBody>
          <a:bodyPr wrap="none" lIns="0" tIns="0" rIns="0" bIns="0" rtlCol="0">
            <a:spAutoFit/>
          </a:bodyPr>
          <a:lstStyle/>
          <a:p>
            <a:endParaRPr lang="en-GB" dirty="0"/>
          </a:p>
          <a:p>
            <a:endParaRPr lang="en-GB" dirty="0"/>
          </a:p>
          <a:p>
            <a:endParaRPr lang="en-GB" dirty="0"/>
          </a:p>
          <a:p>
            <a:endParaRPr lang="en-GB" dirty="0"/>
          </a:p>
          <a:p>
            <a:endParaRPr lang="en-GB" dirty="0"/>
          </a:p>
          <a:p>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46" y="4509571"/>
            <a:ext cx="2257576" cy="2288002"/>
          </a:xfrm>
          <a:prstGeom prst="rect">
            <a:avLst/>
          </a:prstGeom>
        </p:spPr>
      </p:pic>
      <p:sp>
        <p:nvSpPr>
          <p:cNvPr id="4" name="TextBox 3"/>
          <p:cNvSpPr txBox="1"/>
          <p:nvPr/>
        </p:nvSpPr>
        <p:spPr>
          <a:xfrm>
            <a:off x="361397" y="3683379"/>
            <a:ext cx="3420011" cy="738664"/>
          </a:xfrm>
          <a:prstGeom prst="rect">
            <a:avLst/>
          </a:prstGeom>
          <a:noFill/>
        </p:spPr>
        <p:txBody>
          <a:bodyPr wrap="square" rtlCol="0">
            <a:spAutoFit/>
          </a:bodyPr>
          <a:lstStyle/>
          <a:p>
            <a:r>
              <a:rPr lang="en-GB" sz="1400" dirty="0">
                <a:solidFill>
                  <a:srgbClr val="FF0000"/>
                </a:solidFill>
              </a:rPr>
              <a:t>Attention! The standard 2 D image of a synchrotron light based beam image is NOT a phase space measurement</a:t>
            </a:r>
          </a:p>
        </p:txBody>
      </p:sp>
      <p:sp>
        <p:nvSpPr>
          <p:cNvPr id="6" name="Rectangle 5"/>
          <p:cNvSpPr/>
          <p:nvPr/>
        </p:nvSpPr>
        <p:spPr>
          <a:xfrm>
            <a:off x="228600" y="3581400"/>
            <a:ext cx="3581400" cy="3216173"/>
          </a:xfrm>
          <a:prstGeom prst="rect">
            <a:avLst/>
          </a:prstGeom>
          <a:solidFill>
            <a:schemeClr val="accent2">
              <a:alpha val="20000"/>
            </a:schemeClr>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Footer Placeholder 9"/>
          <p:cNvSpPr>
            <a:spLocks noGrp="1"/>
          </p:cNvSpPr>
          <p:nvPr>
            <p:ph type="ftr" sz="quarter" idx="11"/>
          </p:nvPr>
        </p:nvSpPr>
        <p:spPr/>
        <p:txBody>
          <a:bodyPr/>
          <a:lstStyle/>
          <a:p>
            <a:pPr>
              <a:defRPr/>
            </a:pPr>
            <a:r>
              <a:rPr lang="en-US">
                <a:solidFill>
                  <a:srgbClr val="000000"/>
                </a:solidFill>
              </a:rPr>
              <a:t>H.Schmickler, ex-CERN, presented by F.Tecker, CERN</a:t>
            </a:r>
          </a:p>
        </p:txBody>
      </p:sp>
      <p:sp>
        <p:nvSpPr>
          <p:cNvPr id="12" name="Slide Number Placeholder 11"/>
          <p:cNvSpPr>
            <a:spLocks noGrp="1"/>
          </p:cNvSpPr>
          <p:nvPr>
            <p:ph type="sldNum" sz="quarter" idx="12"/>
          </p:nvPr>
        </p:nvSpPr>
        <p:spPr/>
        <p:txBody>
          <a:bodyPr/>
          <a:lstStyle/>
          <a:p>
            <a:pPr>
              <a:defRPr/>
            </a:pPr>
            <a:fld id="{3E9CBB40-123F-41A0-973B-6A44C52392B6}" type="slidenum">
              <a:rPr lang="de-DE" altLang="en-US" smtClean="0">
                <a:solidFill>
                  <a:srgbClr val="000000"/>
                </a:solidFill>
              </a:rPr>
              <a:pPr>
                <a:defRPr/>
              </a:pPr>
              <a:t>63</a:t>
            </a:fld>
            <a:endParaRPr lang="de-DE" altLang="en-US">
              <a:solidFill>
                <a:srgbClr val="000000"/>
              </a:solidFill>
            </a:endParaRPr>
          </a:p>
        </p:txBody>
      </p:sp>
    </p:spTree>
    <p:extLst>
      <p:ext uri="{BB962C8B-B14F-4D97-AF65-F5344CB8AC3E}">
        <p14:creationId xmlns:p14="http://schemas.microsoft.com/office/powerpoint/2010/main" val="49782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8"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219700" y="1773238"/>
            <a:ext cx="2266950" cy="1779587"/>
          </a:xfrm>
          <a:prstGeom prst="rect">
            <a:avLst/>
          </a:prstGeom>
          <a:noFill/>
          <a:ln w="9525">
            <a:noFill/>
            <a:miter lim="800000"/>
            <a:headEnd/>
            <a:tailEnd/>
          </a:ln>
        </p:spPr>
      </p:pic>
      <p:pic>
        <p:nvPicPr>
          <p:cNvPr id="26629" name="Picture 4" descr="109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403648" y="1670050"/>
            <a:ext cx="2957513" cy="1960562"/>
          </a:xfrm>
          <a:prstGeom prst="rect">
            <a:avLst/>
          </a:prstGeom>
          <a:noFill/>
          <a:ln w="9525">
            <a:noFill/>
            <a:miter lim="800000"/>
            <a:headEnd/>
            <a:tailEnd/>
          </a:ln>
        </p:spPr>
      </p:pic>
      <p:pic>
        <p:nvPicPr>
          <p:cNvPr id="26630" name="Picture 5" descr="19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403648" y="4251325"/>
            <a:ext cx="2932113" cy="2028825"/>
          </a:xfrm>
          <a:prstGeom prst="rect">
            <a:avLst/>
          </a:prstGeom>
          <a:noFill/>
          <a:ln w="9525">
            <a:noFill/>
            <a:miter lim="800000"/>
            <a:headEnd/>
            <a:tailEnd/>
          </a:ln>
        </p:spPr>
      </p:pic>
      <p:pic>
        <p:nvPicPr>
          <p:cNvPr id="26631" name="Picture 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219700" y="4251325"/>
            <a:ext cx="2233613" cy="1955800"/>
          </a:xfrm>
          <a:prstGeom prst="rect">
            <a:avLst/>
          </a:prstGeom>
          <a:noFill/>
          <a:ln w="9525">
            <a:noFill/>
            <a:miter lim="800000"/>
            <a:headEnd/>
            <a:tailEnd/>
          </a:ln>
        </p:spPr>
      </p:pic>
      <p:sp>
        <p:nvSpPr>
          <p:cNvPr id="3" name="Titolo 2"/>
          <p:cNvSpPr>
            <a:spLocks noGrp="1"/>
          </p:cNvSpPr>
          <p:nvPr>
            <p:ph type="title"/>
          </p:nvPr>
        </p:nvSpPr>
        <p:spPr/>
        <p:txBody>
          <a:bodyPr/>
          <a:lstStyle/>
          <a:p>
            <a:r>
              <a:rPr lang="en-US" dirty="0"/>
              <a:t>Phase space mapping</a:t>
            </a:r>
          </a:p>
        </p:txBody>
      </p:sp>
      <p:sp>
        <p:nvSpPr>
          <p:cNvPr id="2" name="CasellaDiTesto 1"/>
          <p:cNvSpPr txBox="1"/>
          <p:nvPr/>
        </p:nvSpPr>
        <p:spPr>
          <a:xfrm>
            <a:off x="1835696" y="1165910"/>
            <a:ext cx="217749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Measurements</a:t>
            </a:r>
          </a:p>
        </p:txBody>
      </p:sp>
      <p:sp>
        <p:nvSpPr>
          <p:cNvPr id="8" name="CasellaDiTesto 7"/>
          <p:cNvSpPr txBox="1"/>
          <p:nvPr/>
        </p:nvSpPr>
        <p:spPr>
          <a:xfrm>
            <a:off x="5318318" y="1165910"/>
            <a:ext cx="217749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Simulations</a:t>
            </a:r>
          </a:p>
        </p:txBody>
      </p:sp>
    </p:spTree>
    <p:extLst>
      <p:ext uri="{BB962C8B-B14F-4D97-AF65-F5344CB8AC3E}">
        <p14:creationId xmlns:p14="http://schemas.microsoft.com/office/powerpoint/2010/main" val="2143238148"/>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2" name="Picture 3" descr="phaseSpaceVSz"/>
          <p:cNvPicPr>
            <a:picLocks noChangeAspect="1" noChangeArrowheads="1"/>
          </p:cNvPicPr>
          <p:nvPr/>
        </p:nvPicPr>
        <p:blipFill>
          <a:blip r:embed="rId3"/>
          <a:srcRect/>
          <a:stretch>
            <a:fillRect/>
          </a:stretch>
        </p:blipFill>
        <p:spPr bwMode="auto">
          <a:xfrm>
            <a:off x="431800" y="1628800"/>
            <a:ext cx="8101013" cy="3189288"/>
          </a:xfrm>
          <a:prstGeom prst="rect">
            <a:avLst/>
          </a:prstGeom>
          <a:noFill/>
          <a:ln w="9525">
            <a:noFill/>
            <a:miter lim="800000"/>
            <a:headEnd/>
            <a:tailEnd/>
          </a:ln>
        </p:spPr>
      </p:pic>
      <p:sp>
        <p:nvSpPr>
          <p:cNvPr id="27653" name="Text Box 5"/>
          <p:cNvSpPr txBox="1">
            <a:spLocks noChangeArrowheads="1"/>
          </p:cNvSpPr>
          <p:nvPr/>
        </p:nvSpPr>
        <p:spPr bwMode="auto">
          <a:xfrm>
            <a:off x="323850" y="5516563"/>
            <a:ext cx="8496300" cy="5810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1600" b="0" i="1" u="none" strike="noStrike" kern="1200" cap="none" spc="0" normalizeH="0" baseline="0" noProof="0">
                <a:ln>
                  <a:noFill/>
                </a:ln>
                <a:solidFill>
                  <a:prstClr val="black"/>
                </a:solidFill>
                <a:effectLst/>
                <a:uLnTx/>
                <a:uFillTx/>
                <a:latin typeface="Arial" charset="0"/>
                <a:ea typeface="+mn-ea"/>
                <a:cs typeface="+mn-cs"/>
              </a:rPr>
              <a:t>A. Cianchi et al., “High brightness electron beam emittance evolution measurements in an rf photoinjector”, Physical Review Special Topics Accelerator and Beams 11, 032801,2008   </a:t>
            </a:r>
          </a:p>
        </p:txBody>
      </p:sp>
      <p:sp>
        <p:nvSpPr>
          <p:cNvPr id="2" name="Titolo 1"/>
          <p:cNvSpPr>
            <a:spLocks noGrp="1"/>
          </p:cNvSpPr>
          <p:nvPr>
            <p:ph type="title"/>
          </p:nvPr>
        </p:nvSpPr>
        <p:spPr/>
        <p:txBody>
          <a:bodyPr/>
          <a:lstStyle/>
          <a:p>
            <a:r>
              <a:rPr lang="en-US" dirty="0"/>
              <a:t>Phase space evolution</a:t>
            </a:r>
          </a:p>
        </p:txBody>
      </p:sp>
    </p:spTree>
    <p:extLst>
      <p:ext uri="{BB962C8B-B14F-4D97-AF65-F5344CB8AC3E}">
        <p14:creationId xmlns:p14="http://schemas.microsoft.com/office/powerpoint/2010/main" val="1483693271"/>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77145"/>
            <a:ext cx="8839200" cy="563562"/>
          </a:xfrm>
        </p:spPr>
        <p:txBody>
          <a:bodyPr/>
          <a:lstStyle/>
          <a:p>
            <a:r>
              <a:rPr lang="en-GB" dirty="0"/>
              <a:t>A first taste of non-</a:t>
            </a:r>
            <a:r>
              <a:rPr lang="en-GB" dirty="0" err="1"/>
              <a:t>linearities</a:t>
            </a:r>
            <a:r>
              <a:rPr lang="en-GB" dirty="0"/>
              <a:t> (1/6)</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66</a:t>
            </a:fld>
            <a:endParaRPr lang="en-US"/>
          </a:p>
        </p:txBody>
      </p:sp>
      <mc:AlternateContent xmlns:mc="http://schemas.openxmlformats.org/markup-compatibility/2006">
        <mc:Choice xmlns:a14="http://schemas.microsoft.com/office/drawing/2010/main" Requires="a14">
          <p:sp>
            <p:nvSpPr>
              <p:cNvPr id="5" name="TextBox 4"/>
              <p:cNvSpPr txBox="1"/>
              <p:nvPr/>
            </p:nvSpPr>
            <p:spPr>
              <a:xfrm>
                <a:off x="228600" y="1143000"/>
                <a:ext cx="8839200" cy="1911934"/>
              </a:xfrm>
              <a:prstGeom prst="rect">
                <a:avLst/>
              </a:prstGeom>
              <a:noFill/>
            </p:spPr>
            <p:txBody>
              <a:bodyPr wrap="square" rtlCol="0">
                <a:spAutoFit/>
              </a:bodyPr>
              <a:lstStyle/>
              <a:p>
                <a:pPr marL="285750" indent="-285750">
                  <a:buFont typeface="Arial" panose="020B0604020202020204" pitchFamily="34" charset="0"/>
                  <a:buChar char="•"/>
                </a:pPr>
                <a:r>
                  <a:rPr lang="en-GB" dirty="0"/>
                  <a:t>So far we have completely neglected the longitudinal plane</a:t>
                </a:r>
              </a:p>
              <a:p>
                <a:pPr marL="285750" indent="-285750">
                  <a:buFont typeface="Arial" panose="020B0604020202020204" pitchFamily="34" charset="0"/>
                  <a:buChar char="•"/>
                </a:pPr>
                <a:r>
                  <a:rPr lang="en-GB" dirty="0"/>
                  <a:t>Still, we will not couple the motion in the longitudinal and transverse plane (advanced course), but we need to consider </a:t>
                </a:r>
                <a:br>
                  <a:rPr lang="en-GB" dirty="0"/>
                </a:br>
                <a:r>
                  <a:rPr lang="en-GB" dirty="0"/>
                  <a:t>“off momentum particles” with a longitudinal momentum </a:t>
                </a:r>
                <a14:m>
                  <m:oMath xmlns:m="http://schemas.openxmlformats.org/officeDocument/2006/math">
                    <m:f>
                      <m:fPr>
                        <m:ctrlPr>
                          <a:rPr lang="en-GB"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𝑝</m:t>
                        </m:r>
                      </m:num>
                      <m:den>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𝑝</m:t>
                            </m:r>
                          </m:e>
                          <m:sub>
                            <m:r>
                              <a:rPr lang="en-GB" b="0" i="1" smtClean="0">
                                <a:latin typeface="Cambria Math" panose="02040503050406030204" pitchFamily="18" charset="0"/>
                                <a:ea typeface="Cambria Math" panose="02040503050406030204" pitchFamily="18" charset="0"/>
                              </a:rPr>
                              <m:t>0</m:t>
                            </m:r>
                          </m:sub>
                        </m:sSub>
                      </m:den>
                    </m:f>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m:t>
                    </m:r>
                  </m:oMath>
                </a14:m>
                <a:r>
                  <a:rPr lang="en-GB" dirty="0"/>
                  <a:t>.</a:t>
                </a:r>
              </a:p>
              <a:p>
                <a:pPr marL="285750" indent="-285750">
                  <a:buFont typeface="Arial" panose="020B0604020202020204" pitchFamily="34" charset="0"/>
                  <a:buChar char="•"/>
                </a:pPr>
                <a:r>
                  <a:rPr lang="en-GB" dirty="0"/>
                  <a:t>We already defined the Dispersion function, which describes the change in orbit</a:t>
                </a:r>
              </a:p>
              <a:p>
                <a:pPr marL="285750" indent="-285750">
                  <a:buFont typeface="Arial" panose="020B0604020202020204" pitchFamily="34" charset="0"/>
                  <a:buChar char="•"/>
                </a:pPr>
                <a:r>
                  <a:rPr lang="en-GB" dirty="0"/>
                  <a:t>Now we look at what happens to the focusing in the quadrupoles:</a:t>
                </a:r>
              </a:p>
            </p:txBody>
          </p:sp>
        </mc:Choice>
        <mc:Fallback>
          <p:sp>
            <p:nvSpPr>
              <p:cNvPr id="5" name="TextBox 4"/>
              <p:cNvSpPr txBox="1">
                <a:spLocks noRot="1" noChangeAspect="1" noMove="1" noResize="1" noEditPoints="1" noAdjustHandles="1" noChangeArrowheads="1" noChangeShapeType="1" noTextEdit="1"/>
              </p:cNvSpPr>
              <p:nvPr/>
            </p:nvSpPr>
            <p:spPr>
              <a:xfrm>
                <a:off x="228600" y="1143000"/>
                <a:ext cx="8839200" cy="1911934"/>
              </a:xfrm>
              <a:prstGeom prst="rect">
                <a:avLst/>
              </a:prstGeom>
              <a:blipFill>
                <a:blip r:embed="rId2"/>
                <a:stretch>
                  <a:fillRect l="-574" t="-1987" b="-3974"/>
                </a:stretch>
              </a:blipFill>
            </p:spPr>
            <p:txBody>
              <a:bodyPr/>
              <a:lstStyle/>
              <a:p>
                <a:r>
                  <a:rPr lang="en-US">
                    <a:noFill/>
                  </a:rPr>
                  <a:t> </a:t>
                </a:r>
              </a:p>
            </p:txBody>
          </p:sp>
        </mc:Fallback>
      </mc:AlternateContent>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3" y="3124200"/>
            <a:ext cx="9144000" cy="2759800"/>
          </a:xfrm>
          <a:prstGeom prst="rect">
            <a:avLst/>
          </a:prstGeom>
        </p:spPr>
      </p:pic>
    </p:spTree>
    <p:extLst>
      <p:ext uri="{BB962C8B-B14F-4D97-AF65-F5344CB8AC3E}">
        <p14:creationId xmlns:p14="http://schemas.microsoft.com/office/powerpoint/2010/main" val="14958828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219200" y="1676400"/>
            <a:ext cx="6858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52400" y="152400"/>
            <a:ext cx="8763000" cy="563562"/>
          </a:xfrm>
        </p:spPr>
        <p:txBody>
          <a:bodyPr/>
          <a:lstStyle/>
          <a:p>
            <a:r>
              <a:rPr lang="en-GB" dirty="0"/>
              <a:t>A first taste of non-</a:t>
            </a:r>
            <a:r>
              <a:rPr lang="en-GB" dirty="0" err="1"/>
              <a:t>linearities</a:t>
            </a:r>
            <a:r>
              <a:rPr lang="en-GB" dirty="0"/>
              <a:t> (2/6)</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67</a:t>
            </a:fld>
            <a:endParaRPr lang="en-US"/>
          </a:p>
        </p:txBody>
      </p:sp>
      <mc:AlternateContent xmlns:mc="http://schemas.openxmlformats.org/markup-compatibility/2006">
        <mc:Choice xmlns:a14="http://schemas.microsoft.com/office/drawing/2010/main" Requires="a14">
          <p:sp>
            <p:nvSpPr>
              <p:cNvPr id="5" name="TextBox 4"/>
              <p:cNvSpPr txBox="1"/>
              <p:nvPr/>
            </p:nvSpPr>
            <p:spPr>
              <a:xfrm>
                <a:off x="986998" y="1066258"/>
                <a:ext cx="7699801" cy="2892908"/>
              </a:xfrm>
              <a:prstGeom prst="rect">
                <a:avLst/>
              </a:prstGeom>
              <a:noFill/>
            </p:spPr>
            <p:txBody>
              <a:bodyPr wrap="square" rtlCol="0">
                <a:spAutoFit/>
              </a:bodyPr>
              <a:lstStyle/>
              <a:p>
                <a:pPr marL="285750" indent="-285750">
                  <a:buFont typeface="Arial" panose="020B0604020202020204" pitchFamily="34" charset="0"/>
                  <a:buChar char="•"/>
                </a:pPr>
                <a:r>
                  <a:rPr lang="en-GB" dirty="0"/>
                  <a:t>Due to the change in focusing strength of the quadrupoles with varying momentum, particles have different </a:t>
                </a:r>
                <a:r>
                  <a:rPr lang="en-GB" dirty="0" err="1"/>
                  <a:t>betatron</a:t>
                </a:r>
                <a:r>
                  <a:rPr lang="en-GB" dirty="0"/>
                  <a:t>-tunes:</a:t>
                </a:r>
              </a:p>
              <a:p>
                <a:pPr marL="285750" indent="-285750">
                  <a:buFont typeface="Arial" panose="020B0604020202020204" pitchFamily="34" charset="0"/>
                  <a:buChar char="•"/>
                </a:pPr>
                <a:r>
                  <a:rPr lang="en-GB" dirty="0">
                    <a:solidFill>
                      <a:schemeClr val="bg1"/>
                    </a:solidFill>
                  </a:rPr>
                  <a:t>Definition: Chromaticity (H,V) := Dependence of tune on momentum</a:t>
                </a:r>
              </a:p>
              <a:p>
                <a:pPr marL="285750" indent="-285750">
                  <a:buFont typeface="Arial" panose="020B0604020202020204" pitchFamily="34" charset="0"/>
                  <a:buChar char="•"/>
                </a:pPr>
                <a14:m>
                  <m:oMath xmlns:m="http://schemas.openxmlformats.org/officeDocument/2006/math">
                    <m:r>
                      <a:rPr lang="en-GB" i="1" smtClean="0">
                        <a:solidFill>
                          <a:schemeClr val="bg1"/>
                        </a:solidFill>
                        <a:latin typeface="Cambria Math" panose="02040503050406030204" pitchFamily="18" charset="0"/>
                        <a:ea typeface="Cambria Math" panose="02040503050406030204" pitchFamily="18" charset="0"/>
                      </a:rPr>
                      <m:t>∆</m:t>
                    </m:r>
                    <m:r>
                      <a:rPr lang="en-GB" b="0" i="1" smtClean="0">
                        <a:solidFill>
                          <a:schemeClr val="bg1"/>
                        </a:solidFill>
                        <a:latin typeface="Cambria Math" panose="02040503050406030204" pitchFamily="18" charset="0"/>
                        <a:ea typeface="Cambria Math" panose="02040503050406030204" pitchFamily="18" charset="0"/>
                      </a:rPr>
                      <m:t>𝑄</m:t>
                    </m:r>
                    <m:r>
                      <a:rPr lang="en-GB" b="0" i="1" smtClean="0">
                        <a:solidFill>
                          <a:schemeClr val="bg1"/>
                        </a:solidFill>
                        <a:latin typeface="Cambria Math" panose="02040503050406030204" pitchFamily="18" charset="0"/>
                        <a:ea typeface="Cambria Math" panose="02040503050406030204" pitchFamily="18" charset="0"/>
                      </a:rPr>
                      <m:t>=</m:t>
                    </m:r>
                    <m:sSup>
                      <m:sSupPr>
                        <m:ctrlPr>
                          <a:rPr lang="en-GB" b="0" i="1" smtClean="0">
                            <a:solidFill>
                              <a:schemeClr val="bg1"/>
                            </a:solidFill>
                            <a:latin typeface="Cambria Math" panose="02040503050406030204" pitchFamily="18" charset="0"/>
                            <a:ea typeface="Cambria Math" panose="02040503050406030204" pitchFamily="18" charset="0"/>
                          </a:rPr>
                        </m:ctrlPr>
                      </m:sSupPr>
                      <m:e>
                        <m:r>
                          <a:rPr lang="en-GB" b="0" i="1" smtClean="0">
                            <a:solidFill>
                              <a:schemeClr val="bg1"/>
                            </a:solidFill>
                            <a:latin typeface="Cambria Math" panose="02040503050406030204" pitchFamily="18" charset="0"/>
                            <a:ea typeface="Cambria Math" panose="02040503050406030204" pitchFamily="18" charset="0"/>
                          </a:rPr>
                          <m:t>𝑄</m:t>
                        </m:r>
                      </m:e>
                      <m:sup>
                        <m:r>
                          <a:rPr lang="en-GB" b="0" i="1" smtClean="0">
                            <a:solidFill>
                              <a:schemeClr val="bg1"/>
                            </a:solidFill>
                            <a:latin typeface="Cambria Math" panose="02040503050406030204" pitchFamily="18" charset="0"/>
                            <a:ea typeface="Cambria Math" panose="02040503050406030204" pitchFamily="18" charset="0"/>
                          </a:rPr>
                          <m:t>′</m:t>
                        </m:r>
                      </m:sup>
                    </m:sSup>
                    <m:f>
                      <m:fPr>
                        <m:ctrlPr>
                          <a:rPr lang="en-GB" b="0" i="1" smtClean="0">
                            <a:solidFill>
                              <a:schemeClr val="bg1"/>
                            </a:solidFill>
                            <a:latin typeface="Cambria Math" panose="02040503050406030204" pitchFamily="18" charset="0"/>
                            <a:ea typeface="Cambria Math" panose="02040503050406030204" pitchFamily="18" charset="0"/>
                          </a:rPr>
                        </m:ctrlPr>
                      </m:fPr>
                      <m:num>
                        <m:r>
                          <a:rPr lang="en-GB" b="0" i="1" smtClean="0">
                            <a:solidFill>
                              <a:schemeClr val="bg1"/>
                            </a:solidFill>
                            <a:latin typeface="Cambria Math" panose="02040503050406030204" pitchFamily="18" charset="0"/>
                            <a:ea typeface="Cambria Math" panose="02040503050406030204" pitchFamily="18" charset="0"/>
                          </a:rPr>
                          <m:t>∆</m:t>
                        </m:r>
                        <m:r>
                          <a:rPr lang="en-GB" b="0" i="1" smtClean="0">
                            <a:solidFill>
                              <a:schemeClr val="bg1"/>
                            </a:solidFill>
                            <a:latin typeface="Cambria Math" panose="02040503050406030204" pitchFamily="18" charset="0"/>
                            <a:ea typeface="Cambria Math" panose="02040503050406030204" pitchFamily="18" charset="0"/>
                          </a:rPr>
                          <m:t>𝑝</m:t>
                        </m:r>
                      </m:num>
                      <m:den>
                        <m:r>
                          <a:rPr lang="en-GB" b="0" i="1" smtClean="0">
                            <a:solidFill>
                              <a:schemeClr val="bg1"/>
                            </a:solidFill>
                            <a:latin typeface="Cambria Math" panose="02040503050406030204" pitchFamily="18" charset="0"/>
                            <a:ea typeface="Cambria Math" panose="02040503050406030204" pitchFamily="18" charset="0"/>
                          </a:rPr>
                          <m:t>𝑝</m:t>
                        </m:r>
                      </m:den>
                    </m:f>
                  </m:oMath>
                </a14:m>
                <a:r>
                  <a:rPr lang="en-GB" dirty="0">
                    <a:solidFill>
                      <a:schemeClr val="bg1"/>
                    </a:solidFill>
                  </a:rPr>
                  <a:t>  or relative chromaticity </a:t>
                </a:r>
                <a14:m>
                  <m:oMath xmlns:m="http://schemas.openxmlformats.org/officeDocument/2006/math">
                    <m:r>
                      <m:rPr>
                        <m:sty m:val="p"/>
                      </m:rPr>
                      <a:rPr lang="el-GR" i="1" smtClean="0">
                        <a:solidFill>
                          <a:schemeClr val="bg1"/>
                        </a:solidFill>
                        <a:latin typeface="Cambria Math" panose="02040503050406030204" pitchFamily="18" charset="0"/>
                      </a:rPr>
                      <m:t>ξ</m:t>
                    </m:r>
                    <m:r>
                      <a:rPr lang="en-GB" b="0" i="1" smtClean="0">
                        <a:solidFill>
                          <a:schemeClr val="bg1"/>
                        </a:solidFill>
                        <a:latin typeface="Cambria Math" panose="02040503050406030204" pitchFamily="18" charset="0"/>
                      </a:rPr>
                      <m:t>=</m:t>
                    </m:r>
                    <m:f>
                      <m:fPr>
                        <m:ctrlPr>
                          <a:rPr lang="en-GB" b="0" i="1" smtClean="0">
                            <a:solidFill>
                              <a:schemeClr val="bg1"/>
                            </a:solidFill>
                            <a:latin typeface="Cambria Math" panose="02040503050406030204" pitchFamily="18" charset="0"/>
                          </a:rPr>
                        </m:ctrlPr>
                      </m:fPr>
                      <m:num>
                        <m:r>
                          <a:rPr lang="en-GB" b="0" i="1" smtClean="0">
                            <a:solidFill>
                              <a:schemeClr val="bg1"/>
                            </a:solidFill>
                            <a:latin typeface="Cambria Math" panose="02040503050406030204" pitchFamily="18" charset="0"/>
                          </a:rPr>
                          <m:t>𝑄</m:t>
                        </m:r>
                        <m:r>
                          <a:rPr lang="en-GB" b="0" i="1" smtClean="0">
                            <a:solidFill>
                              <a:schemeClr val="bg1"/>
                            </a:solidFill>
                            <a:latin typeface="Cambria Math" panose="02040503050406030204" pitchFamily="18" charset="0"/>
                          </a:rPr>
                          <m:t>′</m:t>
                        </m:r>
                      </m:num>
                      <m:den>
                        <m:r>
                          <a:rPr lang="en-GB" b="0" i="1" smtClean="0">
                            <a:solidFill>
                              <a:schemeClr val="bg1"/>
                            </a:solidFill>
                            <a:latin typeface="Cambria Math" panose="02040503050406030204" pitchFamily="18" charset="0"/>
                          </a:rPr>
                          <m:t>𝑄</m:t>
                        </m:r>
                      </m:den>
                    </m:f>
                  </m:oMath>
                </a14:m>
                <a:endParaRPr lang="en-GB" dirty="0"/>
              </a:p>
              <a:p>
                <a:pPr marL="285750" indent="-285750">
                  <a:buFont typeface="Arial" panose="020B0604020202020204" pitchFamily="34" charset="0"/>
                  <a:buChar char="•"/>
                </a:pPr>
                <a:r>
                  <a:rPr lang="en-GB" dirty="0"/>
                  <a:t>Is this bad? : Yes, the working point gets a “working blob”</a:t>
                </a:r>
              </a:p>
              <a:p>
                <a:pPr marL="285750" indent="-285750">
                  <a:buFont typeface="Arial" panose="020B0604020202020204" pitchFamily="34" charset="0"/>
                  <a:buChar char="•"/>
                </a:pPr>
                <a:r>
                  <a:rPr lang="en-GB" dirty="0"/>
                  <a:t>We need to correct. How?</a:t>
                </a:r>
                <a:br>
                  <a:rPr lang="en-GB" dirty="0"/>
                </a:br>
                <a:r>
                  <a:rPr lang="en-GB" sz="1600" dirty="0" err="1"/>
                  <a:t>i</a:t>
                </a:r>
                <a:r>
                  <a:rPr lang="en-GB" sz="1600" dirty="0"/>
                  <a:t>) Inserting a magnetic element where we have dispersion (this separates in space particles with lower and higher momenta</a:t>
                </a:r>
                <a:br>
                  <a:rPr lang="en-GB" sz="1600" dirty="0"/>
                </a:br>
                <a:r>
                  <a:rPr lang="en-GB" sz="1600" dirty="0"/>
                  <a:t>ii) Having there a “quadrupole”, for which the strength grows for larger distances from the centre: a sextupole</a:t>
                </a:r>
              </a:p>
            </p:txBody>
          </p:sp>
        </mc:Choice>
        <mc:Fallback>
          <p:sp>
            <p:nvSpPr>
              <p:cNvPr id="5" name="TextBox 4"/>
              <p:cNvSpPr txBox="1">
                <a:spLocks noRot="1" noChangeAspect="1" noMove="1" noResize="1" noEditPoints="1" noAdjustHandles="1" noChangeArrowheads="1" noChangeShapeType="1" noTextEdit="1"/>
              </p:cNvSpPr>
              <p:nvPr/>
            </p:nvSpPr>
            <p:spPr>
              <a:xfrm>
                <a:off x="986998" y="1066258"/>
                <a:ext cx="7699801" cy="2892908"/>
              </a:xfrm>
              <a:prstGeom prst="rect">
                <a:avLst/>
              </a:prstGeom>
              <a:blipFill>
                <a:blip r:embed="rId2"/>
                <a:stretch>
                  <a:fillRect l="-494" t="-1316" r="-659" b="-2193"/>
                </a:stretch>
              </a:blipFill>
            </p:spPr>
            <p:txBody>
              <a:bodyPr/>
              <a:lstStyle/>
              <a:p>
                <a:r>
                  <a:rPr lang="en-US">
                    <a:noFill/>
                  </a:rPr>
                  <a:t> </a:t>
                </a:r>
              </a:p>
            </p:txBody>
          </p:sp>
        </mc:Fallback>
      </mc:AlternateContent>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0" y="4108297"/>
            <a:ext cx="6324600" cy="2048122"/>
          </a:xfrm>
          <a:prstGeom prst="rect">
            <a:avLst/>
          </a:prstGeom>
        </p:spPr>
      </p:pic>
    </p:spTree>
    <p:extLst>
      <p:ext uri="{BB962C8B-B14F-4D97-AF65-F5344CB8AC3E}">
        <p14:creationId xmlns:p14="http://schemas.microsoft.com/office/powerpoint/2010/main" val="5842172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563562"/>
          </a:xfrm>
        </p:spPr>
        <p:txBody>
          <a:bodyPr/>
          <a:lstStyle/>
          <a:p>
            <a:r>
              <a:rPr lang="en-GB" dirty="0"/>
              <a:t>A first taste of non-</a:t>
            </a:r>
            <a:r>
              <a:rPr lang="en-GB" dirty="0" err="1"/>
              <a:t>linearities</a:t>
            </a:r>
            <a:r>
              <a:rPr lang="en-GB" dirty="0"/>
              <a:t> (3/6)</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68</a:t>
            </a:fld>
            <a:endParaRPr lang="en-US"/>
          </a:p>
        </p:txBody>
      </p:sp>
      <p:sp>
        <p:nvSpPr>
          <p:cNvPr id="5" name="TextBox 4"/>
          <p:cNvSpPr txBox="1"/>
          <p:nvPr/>
        </p:nvSpPr>
        <p:spPr>
          <a:xfrm>
            <a:off x="762000" y="1143000"/>
            <a:ext cx="7696200" cy="1477328"/>
          </a:xfrm>
          <a:prstGeom prst="rect">
            <a:avLst/>
          </a:prstGeom>
          <a:noFill/>
        </p:spPr>
        <p:txBody>
          <a:bodyPr wrap="square" rtlCol="0">
            <a:spAutoFit/>
          </a:bodyPr>
          <a:lstStyle/>
          <a:p>
            <a:r>
              <a:rPr lang="en-GB" dirty="0"/>
              <a:t>We will have a high price to pay for this chromaticity correction!</a:t>
            </a:r>
            <a:br>
              <a:rPr lang="en-GB" dirty="0"/>
            </a:br>
            <a:r>
              <a:rPr lang="en-GB" dirty="0">
                <a:sym typeface="Wingdings" panose="05000000000000000000" pitchFamily="2" charset="2"/>
              </a:rPr>
              <a:t> we have introduced the first non-linear element into our accelerator</a:t>
            </a:r>
          </a:p>
          <a:p>
            <a:endParaRPr lang="en-GB" dirty="0">
              <a:sym typeface="Wingdings" panose="05000000000000000000" pitchFamily="2" charset="2"/>
            </a:endParaRPr>
          </a:p>
          <a:p>
            <a:r>
              <a:rPr lang="en-GB" dirty="0">
                <a:sym typeface="Wingdings" panose="05000000000000000000" pitchFamily="2" charset="2"/>
              </a:rPr>
              <a:t>The map </a:t>
            </a:r>
            <a:r>
              <a:rPr lang="en-GB" dirty="0">
                <a:latin typeface="Cambria Math" panose="02040503050406030204" pitchFamily="18" charset="0"/>
                <a:ea typeface="Cambria Math" panose="02040503050406030204" pitchFamily="18" charset="0"/>
                <a:sym typeface="Wingdings" panose="05000000000000000000" pitchFamily="2" charset="2"/>
              </a:rPr>
              <a:t>M</a:t>
            </a:r>
            <a:r>
              <a:rPr lang="en-GB" dirty="0">
                <a:sym typeface="Wingdings" panose="05000000000000000000" pitchFamily="2" charset="2"/>
              </a:rPr>
              <a:t> (no longer a matrix) of a single sextupole represents a “kick” in the transverse momentum:</a:t>
            </a:r>
            <a:endParaRPr lang="en-GB" dirty="0"/>
          </a:p>
        </p:txBody>
      </p:sp>
      <p:graphicFrame>
        <p:nvGraphicFramePr>
          <p:cNvPr id="6" name="Object 3"/>
          <p:cNvGraphicFramePr>
            <a:graphicFrameLocks noChangeAspect="1"/>
          </p:cNvGraphicFramePr>
          <p:nvPr>
            <p:extLst>
              <p:ext uri="{D42A27DB-BD31-4B8C-83A1-F6EECF244321}">
                <p14:modId xmlns:p14="http://schemas.microsoft.com/office/powerpoint/2010/main" val="3198991861"/>
              </p:ext>
            </p:extLst>
          </p:nvPr>
        </p:nvGraphicFramePr>
        <p:xfrm>
          <a:off x="1066800" y="2819400"/>
          <a:ext cx="1676400" cy="681038"/>
        </p:xfrm>
        <a:graphic>
          <a:graphicData uri="http://schemas.openxmlformats.org/presentationml/2006/ole">
            <mc:AlternateContent xmlns:mc="http://schemas.openxmlformats.org/markup-compatibility/2006">
              <mc:Choice xmlns:v="urn:schemas-microsoft-com:vml" Requires="v">
                <p:oleObj name="Equation" r:id="rId2" imgW="1155700" imgH="469900" progId="Equation.3">
                  <p:embed/>
                </p:oleObj>
              </mc:Choice>
              <mc:Fallback>
                <p:oleObj name="Equation" r:id="rId2" imgW="1155700" imgH="4699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19400"/>
                        <a:ext cx="1676400" cy="68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2667000"/>
            <a:ext cx="2667000" cy="1111250"/>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765908" y="3977322"/>
                <a:ext cx="7391400" cy="1754326"/>
              </a:xfrm>
              <a:prstGeom prst="rect">
                <a:avLst/>
              </a:prstGeom>
              <a:noFill/>
            </p:spPr>
            <p:txBody>
              <a:bodyPr wrap="square" rtlCol="0">
                <a:spAutoFit/>
              </a:bodyPr>
              <a:lstStyle/>
              <a:p>
                <a:r>
                  <a:rPr lang="en-GB" dirty="0"/>
                  <a:t>We choose a fixed value k</a:t>
                </a:r>
                <a:r>
                  <a:rPr lang="en-GB" baseline="-25000" dirty="0"/>
                  <a:t>2</a:t>
                </a:r>
                <a:r>
                  <a:rPr lang="en-GB" dirty="0"/>
                  <a:t>L = - 600 m</a:t>
                </a:r>
                <a:r>
                  <a:rPr lang="en-GB" baseline="30000" dirty="0"/>
                  <a:t>-2  </a:t>
                </a:r>
                <a:r>
                  <a:rPr lang="en-GB" dirty="0"/>
                  <a:t>and  we construct phase space portraits after repeated application of the map.</a:t>
                </a:r>
              </a:p>
              <a:p>
                <a:endParaRPr lang="en-GB" dirty="0"/>
              </a:p>
              <a:p>
                <a:r>
                  <a:rPr lang="en-GB" dirty="0"/>
                  <a:t>We vary the phase advance per turn (fractional part of the tune) from</a:t>
                </a:r>
              </a:p>
              <a:p>
                <a:endParaRPr lang="en-GB" dirty="0"/>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0.2 ∙</m:t>
                      </m:r>
                      <m:r>
                        <a:rPr lang="en-GB" b="0" i="1" smtClean="0">
                          <a:latin typeface="Cambria Math" panose="02040503050406030204" pitchFamily="18" charset="0"/>
                          <a:ea typeface="Cambria Math" panose="02040503050406030204" pitchFamily="18" charset="0"/>
                        </a:rPr>
                        <m:t>2</m:t>
                      </m:r>
                      <m:r>
                        <a:rPr lang="en-GB" b="0" i="1" smtClean="0">
                          <a:latin typeface="Cambria Math" panose="02040503050406030204" pitchFamily="18" charset="0"/>
                          <a:ea typeface="Cambria Math" panose="02040503050406030204" pitchFamily="18" charset="0"/>
                        </a:rPr>
                        <m:t>𝜋</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𝑡𝑜</m:t>
                      </m:r>
                      <m:r>
                        <a:rPr lang="en-GB" b="0" i="1" smtClean="0">
                          <a:latin typeface="Cambria Math" panose="02040503050406030204" pitchFamily="18" charset="0"/>
                          <a:ea typeface="Cambria Math" panose="02040503050406030204" pitchFamily="18" charset="0"/>
                        </a:rPr>
                        <m:t> 0.5 ∙2 </m:t>
                      </m:r>
                      <m:r>
                        <a:rPr lang="en-GB" b="0" i="1" smtClean="0">
                          <a:latin typeface="Cambria Math" panose="02040503050406030204" pitchFamily="18" charset="0"/>
                          <a:ea typeface="Cambria Math" panose="02040503050406030204" pitchFamily="18" charset="0"/>
                        </a:rPr>
                        <m:t>𝜋</m:t>
                      </m:r>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765908" y="3977322"/>
                <a:ext cx="7391400" cy="1754326"/>
              </a:xfrm>
              <a:prstGeom prst="rect">
                <a:avLst/>
              </a:prstGeom>
              <a:blipFill rotWithShape="0">
                <a:blip r:embed="rId6"/>
                <a:stretch>
                  <a:fillRect l="-743" t="-1736"/>
                </a:stretch>
              </a:blipFill>
            </p:spPr>
            <p:txBody>
              <a:bodyPr/>
              <a:lstStyle/>
              <a:p>
                <a:r>
                  <a:rPr lang="en-GB">
                    <a:noFill/>
                  </a:rPr>
                  <a:t> </a:t>
                </a:r>
              </a:p>
            </p:txBody>
          </p:sp>
        </mc:Fallback>
      </mc:AlternateContent>
    </p:spTree>
    <p:extLst>
      <p:ext uri="{BB962C8B-B14F-4D97-AF65-F5344CB8AC3E}">
        <p14:creationId xmlns:p14="http://schemas.microsoft.com/office/powerpoint/2010/main" val="1400176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563562"/>
          </a:xfrm>
        </p:spPr>
        <p:txBody>
          <a:bodyPr/>
          <a:lstStyle/>
          <a:p>
            <a:r>
              <a:rPr lang="en-GB" dirty="0"/>
              <a:t>A first taste of non-</a:t>
            </a:r>
            <a:r>
              <a:rPr lang="en-GB" dirty="0" err="1"/>
              <a:t>linearities</a:t>
            </a:r>
            <a:r>
              <a:rPr lang="en-GB" dirty="0"/>
              <a:t> (4/6)</a:t>
            </a:r>
          </a:p>
        </p:txBody>
      </p:sp>
      <p:sp>
        <p:nvSpPr>
          <p:cNvPr id="3" name="Footer Placeholder 2"/>
          <p:cNvSpPr>
            <a:spLocks noGrp="1"/>
          </p:cNvSpPr>
          <p:nvPr>
            <p:ph type="ftr" sz="quarter" idx="11"/>
          </p:nvPr>
        </p:nvSpPr>
        <p:spPr/>
        <p:txBody>
          <a:bodyPr/>
          <a:lstStyle/>
          <a:p>
            <a:r>
              <a:rPr lang="en-US"/>
              <a:t>H.Schmickler, ex-CERN, presented by F.Tecker, CERN</a:t>
            </a:r>
            <a:endParaRPr lang="en-US" dirty="0"/>
          </a:p>
        </p:txBody>
      </p:sp>
      <p:sp>
        <p:nvSpPr>
          <p:cNvPr id="4" name="Slide Number Placeholder 3"/>
          <p:cNvSpPr>
            <a:spLocks noGrp="1"/>
          </p:cNvSpPr>
          <p:nvPr>
            <p:ph type="sldNum" sz="quarter" idx="12"/>
          </p:nvPr>
        </p:nvSpPr>
        <p:spPr/>
        <p:txBody>
          <a:bodyPr/>
          <a:lstStyle/>
          <a:p>
            <a:fld id="{07CB4EDF-7DE6-4369-B527-B79B2EF0026D}" type="slidenum">
              <a:rPr lang="en-US" smtClean="0"/>
              <a:pPr/>
              <a:t>69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217594"/>
            <a:ext cx="2894737" cy="282491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8491" y="1296551"/>
            <a:ext cx="2845166" cy="2667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0879" y="2680197"/>
            <a:ext cx="2829927" cy="264566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4042508"/>
            <a:ext cx="2554250" cy="258689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8564" y="3978778"/>
            <a:ext cx="2894202" cy="2714352"/>
          </a:xfrm>
          <a:prstGeom prst="rect">
            <a:avLst/>
          </a:prstGeom>
        </p:spPr>
      </p:pic>
    </p:spTree>
    <p:extLst>
      <p:ext uri="{BB962C8B-B14F-4D97-AF65-F5344CB8AC3E}">
        <p14:creationId xmlns:p14="http://schemas.microsoft.com/office/powerpoint/2010/main" val="102643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054" y="1182414"/>
            <a:ext cx="1905000" cy="1840508"/>
          </a:xfrm>
          <a:prstGeom prst="rect">
            <a:avLst/>
          </a:prstGeom>
        </p:spPr>
      </p:pic>
      <p:sp>
        <p:nvSpPr>
          <p:cNvPr id="5" name="TextBox 4"/>
          <p:cNvSpPr txBox="1"/>
          <p:nvPr/>
        </p:nvSpPr>
        <p:spPr>
          <a:xfrm>
            <a:off x="1752600" y="228600"/>
            <a:ext cx="6096000" cy="381000"/>
          </a:xfrm>
          <a:prstGeom prst="rect">
            <a:avLst/>
          </a:prstGeom>
          <a:noFill/>
        </p:spPr>
        <p:txBody>
          <a:bodyPr wrap="square" rtlCol="0">
            <a:spAutoFit/>
          </a:bodyPr>
          <a:lstStyle/>
          <a:p>
            <a:r>
              <a:rPr lang="en-GB" dirty="0"/>
              <a:t>But: for specific cases we also use electrostatic elements</a:t>
            </a:r>
          </a:p>
        </p:txBody>
      </p:sp>
      <p:sp>
        <p:nvSpPr>
          <p:cNvPr id="6" name="TextBox 5"/>
          <p:cNvSpPr txBox="1"/>
          <p:nvPr/>
        </p:nvSpPr>
        <p:spPr>
          <a:xfrm>
            <a:off x="477892" y="3066161"/>
            <a:ext cx="1274708" cy="369332"/>
          </a:xfrm>
          <a:prstGeom prst="rect">
            <a:avLst/>
          </a:prstGeom>
          <a:noFill/>
        </p:spPr>
        <p:txBody>
          <a:bodyPr wrap="none" rtlCol="0">
            <a:spAutoFit/>
          </a:bodyPr>
          <a:lstStyle/>
          <a:p>
            <a:r>
              <a:rPr lang="en-GB" dirty="0"/>
              <a:t>quadrupole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053" y="1981200"/>
            <a:ext cx="7083753" cy="3962400"/>
          </a:xfrm>
          <a:prstGeom prst="rect">
            <a:avLst/>
          </a:prstGeom>
        </p:spPr>
      </p:pic>
      <p:sp>
        <p:nvSpPr>
          <p:cNvPr id="8" name="TextBox 7"/>
          <p:cNvSpPr txBox="1"/>
          <p:nvPr/>
        </p:nvSpPr>
        <p:spPr>
          <a:xfrm>
            <a:off x="2362200" y="1447800"/>
            <a:ext cx="6300123" cy="338554"/>
          </a:xfrm>
          <a:prstGeom prst="rect">
            <a:avLst/>
          </a:prstGeom>
          <a:noFill/>
        </p:spPr>
        <p:txBody>
          <a:bodyPr wrap="none" rtlCol="0">
            <a:spAutoFit/>
          </a:bodyPr>
          <a:lstStyle/>
          <a:p>
            <a:r>
              <a:rPr lang="en-GB" sz="1600" dirty="0"/>
              <a:t>Separators for electron and positron beams in the same vacuum chamber</a:t>
            </a:r>
          </a:p>
        </p:txBody>
      </p:sp>
    </p:spTree>
    <p:extLst>
      <p:ext uri="{BB962C8B-B14F-4D97-AF65-F5344CB8AC3E}">
        <p14:creationId xmlns:p14="http://schemas.microsoft.com/office/powerpoint/2010/main" val="36162779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575" y="3536950"/>
            <a:ext cx="6784320" cy="2819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46150"/>
            <a:ext cx="6445249" cy="2667000"/>
          </a:xfrm>
          <a:prstGeom prst="rect">
            <a:avLst/>
          </a:prstGeom>
        </p:spPr>
      </p:pic>
      <p:sp>
        <p:nvSpPr>
          <p:cNvPr id="7" name="TextBox 6"/>
          <p:cNvSpPr txBox="1"/>
          <p:nvPr/>
        </p:nvSpPr>
        <p:spPr>
          <a:xfrm>
            <a:off x="838200" y="343790"/>
            <a:ext cx="7131049" cy="584775"/>
          </a:xfrm>
          <a:prstGeom prst="rect">
            <a:avLst/>
          </a:prstGeom>
          <a:noFill/>
        </p:spPr>
        <p:txBody>
          <a:bodyPr wrap="square" rtlCol="0">
            <a:spAutoFit/>
          </a:bodyPr>
          <a:lstStyle/>
          <a:p>
            <a:r>
              <a:rPr lang="en-GB" sz="3200" dirty="0"/>
              <a:t>A first taste of non-</a:t>
            </a:r>
            <a:r>
              <a:rPr lang="en-GB" sz="3200" dirty="0" err="1"/>
              <a:t>linearities</a:t>
            </a:r>
            <a:r>
              <a:rPr lang="en-GB" sz="3200" dirty="0"/>
              <a:t> (6/6)</a:t>
            </a:r>
          </a:p>
        </p:txBody>
      </p:sp>
    </p:spTree>
    <p:extLst>
      <p:ext uri="{BB962C8B-B14F-4D97-AF65-F5344CB8AC3E}">
        <p14:creationId xmlns:p14="http://schemas.microsoft.com/office/powerpoint/2010/main" val="3435894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71</a:t>
            </a:fld>
            <a:endParaRPr lang="en-US"/>
          </a:p>
        </p:txBody>
      </p:sp>
      <p:sp>
        <p:nvSpPr>
          <p:cNvPr id="4" name="TextBox 3"/>
          <p:cNvSpPr txBox="1"/>
          <p:nvPr/>
        </p:nvSpPr>
        <p:spPr>
          <a:xfrm>
            <a:off x="1676400" y="381000"/>
            <a:ext cx="6096000" cy="584775"/>
          </a:xfrm>
          <a:prstGeom prst="rect">
            <a:avLst/>
          </a:prstGeom>
          <a:noFill/>
        </p:spPr>
        <p:txBody>
          <a:bodyPr wrap="square" rtlCol="0">
            <a:spAutoFit/>
          </a:bodyPr>
          <a:lstStyle/>
          <a:p>
            <a:pPr algn="ctr"/>
            <a:r>
              <a:rPr lang="en-GB" sz="3200" dirty="0"/>
              <a:t>Linear Imperfections</a:t>
            </a:r>
          </a:p>
        </p:txBody>
      </p:sp>
      <p:sp>
        <p:nvSpPr>
          <p:cNvPr id="5" name="TextBox 4"/>
          <p:cNvSpPr txBox="1"/>
          <p:nvPr/>
        </p:nvSpPr>
        <p:spPr>
          <a:xfrm>
            <a:off x="228600" y="1002992"/>
            <a:ext cx="8610600" cy="5355312"/>
          </a:xfrm>
          <a:prstGeom prst="rect">
            <a:avLst/>
          </a:prstGeom>
          <a:noFill/>
        </p:spPr>
        <p:txBody>
          <a:bodyPr wrap="square" rtlCol="0">
            <a:spAutoFit/>
          </a:bodyPr>
          <a:lstStyle/>
          <a:p>
            <a:pPr marL="285750" indent="-285750">
              <a:buFont typeface="Arial" panose="020B0604020202020204" pitchFamily="34" charset="0"/>
              <a:buChar char="•"/>
            </a:pPr>
            <a:r>
              <a:rPr lang="en-GB" dirty="0"/>
              <a:t>Up to now we have constructed an alternate –gradient focusing synchrotron</a:t>
            </a:r>
          </a:p>
          <a:p>
            <a:pPr marL="285750" indent="-285750">
              <a:buFont typeface="Arial" panose="020B0604020202020204" pitchFamily="34" charset="0"/>
              <a:buChar char="•"/>
            </a:pPr>
            <a:r>
              <a:rPr lang="en-GB" dirty="0"/>
              <a:t>We have a well chosen working point</a:t>
            </a:r>
          </a:p>
          <a:p>
            <a:pPr marL="285750" indent="-285750">
              <a:buFont typeface="Arial" panose="020B0604020202020204" pitchFamily="34" charset="0"/>
              <a:buChar char="•"/>
            </a:pPr>
            <a:r>
              <a:rPr lang="en-GB" dirty="0"/>
              <a:t>We have corrected chromaticity</a:t>
            </a:r>
          </a:p>
          <a:p>
            <a:pPr marL="285750" indent="-285750">
              <a:buFont typeface="Arial" panose="020B0604020202020204" pitchFamily="34" charset="0"/>
              <a:buChar char="•"/>
            </a:pPr>
            <a:r>
              <a:rPr lang="en-GB" dirty="0"/>
              <a:t>(We still cannot accelerate!  </a:t>
            </a:r>
            <a:r>
              <a:rPr lang="en-GB" dirty="0">
                <a:sym typeface="Wingdings" panose="05000000000000000000" pitchFamily="2" charset="2"/>
              </a:rPr>
              <a:t> see F. Tecker (long. Dynamics)</a:t>
            </a:r>
          </a:p>
          <a:p>
            <a:pPr marL="285750" indent="-285750">
              <a:buFont typeface="Arial" panose="020B0604020202020204" pitchFamily="34" charset="0"/>
              <a:buChar char="•"/>
            </a:pPr>
            <a:r>
              <a:rPr lang="en-GB" dirty="0">
                <a:sym typeface="Wingdings" panose="05000000000000000000" pitchFamily="2" charset="2"/>
              </a:rPr>
              <a:t>We assume: </a:t>
            </a:r>
            <a:br>
              <a:rPr lang="en-GB" dirty="0">
                <a:sym typeface="Wingdings" panose="05000000000000000000" pitchFamily="2" charset="2"/>
              </a:rPr>
            </a:br>
            <a:r>
              <a:rPr lang="en-GB" dirty="0">
                <a:sym typeface="Wingdings" panose="05000000000000000000" pitchFamily="2" charset="2"/>
              </a:rPr>
              <a:t>- All magnetic elements have the calculated field strength and field quality</a:t>
            </a:r>
            <a:br>
              <a:rPr lang="en-GB" dirty="0">
                <a:sym typeface="Wingdings" panose="05000000000000000000" pitchFamily="2" charset="2"/>
              </a:rPr>
            </a:br>
            <a:r>
              <a:rPr lang="en-GB" dirty="0">
                <a:sym typeface="Wingdings" panose="05000000000000000000" pitchFamily="2" charset="2"/>
              </a:rPr>
              <a:t>- All magnetic elements are in the right place and powered with the right polarity</a:t>
            </a:r>
          </a:p>
          <a:p>
            <a:pPr marL="285750" indent="-285750">
              <a:buFont typeface="Arial" panose="020B0604020202020204" pitchFamily="34" charset="0"/>
              <a:buChar char="•"/>
            </a:pPr>
            <a:r>
              <a:rPr lang="en-GB" dirty="0">
                <a:sym typeface="Wingdings" panose="05000000000000000000" pitchFamily="2" charset="2"/>
              </a:rPr>
              <a:t>Reality tells us:</a:t>
            </a:r>
            <a:br>
              <a:rPr lang="en-GB" dirty="0">
                <a:sym typeface="Wingdings" panose="05000000000000000000" pitchFamily="2" charset="2"/>
              </a:rPr>
            </a:br>
            <a:r>
              <a:rPr lang="en-GB" dirty="0">
                <a:sym typeface="Wingdings" panose="05000000000000000000" pitchFamily="2" charset="2"/>
              </a:rPr>
              <a:t>- Magnets have field errors, have other multipole components, have time varying fields due to ripple in the connected power converter</a:t>
            </a:r>
            <a:br>
              <a:rPr lang="en-GB" dirty="0">
                <a:sym typeface="Wingdings" panose="05000000000000000000" pitchFamily="2" charset="2"/>
              </a:rPr>
            </a:br>
            <a:r>
              <a:rPr lang="en-GB" dirty="0">
                <a:sym typeface="Wingdings" panose="05000000000000000000" pitchFamily="2" charset="2"/>
              </a:rPr>
              <a:t>- Magnets are wrongly mounted with horizontal and/or vertical offsets, rotations or tilts</a:t>
            </a:r>
          </a:p>
          <a:p>
            <a:pPr marL="285750" indent="-285750">
              <a:buFont typeface="Arial" panose="020B0604020202020204" pitchFamily="34" charset="0"/>
              <a:buChar char="•"/>
            </a:pPr>
            <a:r>
              <a:rPr lang="en-GB" dirty="0">
                <a:sym typeface="Wingdings" panose="05000000000000000000" pitchFamily="2" charset="2"/>
              </a:rPr>
              <a:t>These effects influence:</a:t>
            </a:r>
            <a:br>
              <a:rPr lang="en-GB" dirty="0">
                <a:sym typeface="Wingdings" panose="05000000000000000000" pitchFamily="2" charset="2"/>
              </a:rPr>
            </a:br>
            <a:r>
              <a:rPr lang="en-GB" dirty="0">
                <a:sym typeface="Wingdings" panose="05000000000000000000" pitchFamily="2" charset="2"/>
              </a:rPr>
              <a:t>- the beta functions and phase advance around the ring (implicitly the tunes)</a:t>
            </a:r>
            <a:br>
              <a:rPr lang="en-GB" dirty="0">
                <a:sym typeface="Wingdings" panose="05000000000000000000" pitchFamily="2" charset="2"/>
              </a:rPr>
            </a:br>
            <a:r>
              <a:rPr lang="en-GB" dirty="0">
                <a:sym typeface="Wingdings" panose="05000000000000000000" pitchFamily="2" charset="2"/>
              </a:rPr>
              <a:t>- the closed orbit</a:t>
            </a:r>
            <a:br>
              <a:rPr lang="en-GB" dirty="0">
                <a:sym typeface="Wingdings" panose="05000000000000000000" pitchFamily="2" charset="2"/>
              </a:rPr>
            </a:br>
            <a:r>
              <a:rPr lang="en-GB" dirty="0">
                <a:sym typeface="Wingdings" panose="05000000000000000000" pitchFamily="2" charset="2"/>
              </a:rPr>
              <a:t>- the coupling between horizontal and vertical motion</a:t>
            </a:r>
            <a:br>
              <a:rPr lang="en-GB" dirty="0">
                <a:sym typeface="Wingdings" panose="05000000000000000000" pitchFamily="2" charset="2"/>
              </a:rPr>
            </a:br>
            <a:r>
              <a:rPr lang="en-GB" dirty="0">
                <a:sym typeface="Wingdings" panose="05000000000000000000" pitchFamily="2" charset="2"/>
              </a:rPr>
              <a:t>…</a:t>
            </a:r>
          </a:p>
          <a:p>
            <a:pPr marL="285750" indent="-285750">
              <a:buFont typeface="Arial" panose="020B0604020202020204" pitchFamily="34" charset="0"/>
              <a:buChar char="•"/>
            </a:pPr>
            <a:r>
              <a:rPr lang="en-GB" dirty="0">
                <a:sym typeface="Wingdings" panose="05000000000000000000" pitchFamily="2" charset="2"/>
              </a:rPr>
              <a:t>We need to diagnose and correct: Strong interaction between beam measurements and corrections (see also </a:t>
            </a:r>
            <a:r>
              <a:rPr lang="en-GB" dirty="0" err="1">
                <a:sym typeface="Wingdings" panose="05000000000000000000" pitchFamily="2" charset="2"/>
              </a:rPr>
              <a:t>R.Jones</a:t>
            </a:r>
            <a:r>
              <a:rPr lang="en-GB" dirty="0">
                <a:sym typeface="Wingdings" panose="05000000000000000000" pitchFamily="2" charset="2"/>
              </a:rPr>
              <a:t> BDI talks)</a:t>
            </a:r>
            <a:endParaRPr lang="en-GB" dirty="0"/>
          </a:p>
        </p:txBody>
      </p:sp>
    </p:spTree>
    <p:extLst>
      <p:ext uri="{BB962C8B-B14F-4D97-AF65-F5344CB8AC3E}">
        <p14:creationId xmlns:p14="http://schemas.microsoft.com/office/powerpoint/2010/main" val="21129721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793952"/>
            <a:ext cx="7768288" cy="3625593"/>
          </a:xfrm>
          <a:prstGeom prst="rect">
            <a:avLst/>
          </a:prstGeom>
        </p:spPr>
      </p:pic>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72</a:t>
            </a:fld>
            <a:endParaRPr lang="en-US"/>
          </a:p>
        </p:txBody>
      </p:sp>
      <p:sp>
        <p:nvSpPr>
          <p:cNvPr id="4" name="TextBox 3"/>
          <p:cNvSpPr txBox="1"/>
          <p:nvPr/>
        </p:nvSpPr>
        <p:spPr>
          <a:xfrm>
            <a:off x="1905000" y="381000"/>
            <a:ext cx="4152900" cy="707886"/>
          </a:xfrm>
          <a:prstGeom prst="rect">
            <a:avLst/>
          </a:prstGeom>
          <a:noFill/>
        </p:spPr>
        <p:txBody>
          <a:bodyPr wrap="square" rtlCol="0">
            <a:spAutoFit/>
          </a:bodyPr>
          <a:lstStyle/>
          <a:p>
            <a:r>
              <a:rPr lang="en-GB" sz="4000" dirty="0"/>
              <a:t>Dipole Errors</a:t>
            </a:r>
          </a:p>
        </p:txBody>
      </p:sp>
      <p:graphicFrame>
        <p:nvGraphicFramePr>
          <p:cNvPr id="6" name="Object 5"/>
          <p:cNvGraphicFramePr>
            <a:graphicFrameLocks noChangeAspect="1"/>
          </p:cNvGraphicFramePr>
          <p:nvPr>
            <p:extLst>
              <p:ext uri="{D42A27DB-BD31-4B8C-83A1-F6EECF244321}">
                <p14:modId xmlns:p14="http://schemas.microsoft.com/office/powerpoint/2010/main" val="4006283694"/>
              </p:ext>
            </p:extLst>
          </p:nvPr>
        </p:nvGraphicFramePr>
        <p:xfrm>
          <a:off x="1624012" y="1295400"/>
          <a:ext cx="5895975" cy="1495425"/>
        </p:xfrm>
        <a:graphic>
          <a:graphicData uri="http://schemas.openxmlformats.org/presentationml/2006/ole">
            <mc:AlternateContent xmlns:mc="http://schemas.openxmlformats.org/markup-compatibility/2006">
              <mc:Choice xmlns:v="urn:schemas-microsoft-com:vml" Requires="v">
                <p:oleObj name="Worksheet" r:id="rId3" imgW="5895922" imgH="1495357" progId="Excel.Sheet.12">
                  <p:embed/>
                </p:oleObj>
              </mc:Choice>
              <mc:Fallback>
                <p:oleObj name="Worksheet" r:id="rId3" imgW="5895922" imgH="1495357" progId="Excel.Sheet.12">
                  <p:embed/>
                  <p:pic>
                    <p:nvPicPr>
                      <p:cNvPr id="0" name=""/>
                      <p:cNvPicPr/>
                      <p:nvPr/>
                    </p:nvPicPr>
                    <p:blipFill>
                      <a:blip r:embed="rId4"/>
                      <a:stretch>
                        <a:fillRect/>
                      </a:stretch>
                    </p:blipFill>
                    <p:spPr>
                      <a:xfrm>
                        <a:off x="1624012" y="1295400"/>
                        <a:ext cx="5895975" cy="1495425"/>
                      </a:xfrm>
                      <a:prstGeom prst="rect">
                        <a:avLst/>
                      </a:prstGeom>
                    </p:spPr>
                  </p:pic>
                </p:oleObj>
              </mc:Fallback>
            </mc:AlternateContent>
          </a:graphicData>
        </a:graphic>
      </p:graphicFrame>
    </p:spTree>
    <p:extLst>
      <p:ext uri="{BB962C8B-B14F-4D97-AF65-F5344CB8AC3E}">
        <p14:creationId xmlns:p14="http://schemas.microsoft.com/office/powerpoint/2010/main" val="2086715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73</a:t>
            </a:fld>
            <a:endParaRPr lang="en-US"/>
          </a:p>
        </p:txBody>
      </p:sp>
      <p:sp>
        <p:nvSpPr>
          <p:cNvPr id="4" name="TextBox 3"/>
          <p:cNvSpPr txBox="1"/>
          <p:nvPr/>
        </p:nvSpPr>
        <p:spPr>
          <a:xfrm>
            <a:off x="2057400" y="358655"/>
            <a:ext cx="5257800" cy="707886"/>
          </a:xfrm>
          <a:prstGeom prst="rect">
            <a:avLst/>
          </a:prstGeom>
          <a:noFill/>
        </p:spPr>
        <p:txBody>
          <a:bodyPr wrap="square" rtlCol="0">
            <a:spAutoFit/>
          </a:bodyPr>
          <a:lstStyle/>
          <a:p>
            <a:r>
              <a:rPr lang="en-GB" sz="4000" dirty="0"/>
              <a:t>Quadrupole Errors (1/2)</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 y="1164701"/>
            <a:ext cx="9144000" cy="5093489"/>
          </a:xfrm>
          <a:prstGeom prst="rect">
            <a:avLst/>
          </a:prstGeom>
        </p:spPr>
      </p:pic>
    </p:spTree>
    <p:extLst>
      <p:ext uri="{BB962C8B-B14F-4D97-AF65-F5344CB8AC3E}">
        <p14:creationId xmlns:p14="http://schemas.microsoft.com/office/powerpoint/2010/main" val="4123179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74</a:t>
            </a:fld>
            <a:endParaRPr lang="en-US"/>
          </a:p>
        </p:txBody>
      </p:sp>
      <p:sp>
        <p:nvSpPr>
          <p:cNvPr id="4" name="TextBox 3"/>
          <p:cNvSpPr txBox="1"/>
          <p:nvPr/>
        </p:nvSpPr>
        <p:spPr>
          <a:xfrm>
            <a:off x="1447800" y="407735"/>
            <a:ext cx="5943600" cy="707886"/>
          </a:xfrm>
          <a:prstGeom prst="rect">
            <a:avLst/>
          </a:prstGeom>
          <a:noFill/>
        </p:spPr>
        <p:txBody>
          <a:bodyPr wrap="square" rtlCol="0">
            <a:spAutoFit/>
          </a:bodyPr>
          <a:lstStyle/>
          <a:p>
            <a:r>
              <a:rPr lang="en-GB" sz="4000" dirty="0"/>
              <a:t>Quadrupole Errors 2/2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09988"/>
            <a:ext cx="9144000" cy="434801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595082221"/>
              </p:ext>
            </p:extLst>
          </p:nvPr>
        </p:nvGraphicFramePr>
        <p:xfrm>
          <a:off x="1706562" y="1371600"/>
          <a:ext cx="5730875" cy="1924050"/>
        </p:xfrm>
        <a:graphic>
          <a:graphicData uri="http://schemas.openxmlformats.org/presentationml/2006/ole">
            <mc:AlternateContent xmlns:mc="http://schemas.openxmlformats.org/markup-compatibility/2006">
              <mc:Choice xmlns:v="urn:schemas-microsoft-com:vml" Requires="v">
                <p:oleObj name="Document" r:id="rId3" imgW="5730132" imgH="1923303" progId="Word.Document.12">
                  <p:embed/>
                </p:oleObj>
              </mc:Choice>
              <mc:Fallback>
                <p:oleObj name="Document" r:id="rId3" imgW="5730132" imgH="1923303" progId="Word.Document.12">
                  <p:embed/>
                  <p:pic>
                    <p:nvPicPr>
                      <p:cNvPr id="0" name=""/>
                      <p:cNvPicPr/>
                      <p:nvPr/>
                    </p:nvPicPr>
                    <p:blipFill>
                      <a:blip r:embed="rId4"/>
                      <a:stretch>
                        <a:fillRect/>
                      </a:stretch>
                    </p:blipFill>
                    <p:spPr>
                      <a:xfrm>
                        <a:off x="1706562" y="1371600"/>
                        <a:ext cx="5730875" cy="1924050"/>
                      </a:xfrm>
                      <a:prstGeom prst="rect">
                        <a:avLst/>
                      </a:prstGeom>
                    </p:spPr>
                  </p:pic>
                </p:oleObj>
              </mc:Fallback>
            </mc:AlternateContent>
          </a:graphicData>
        </a:graphic>
      </p:graphicFrame>
    </p:spTree>
    <p:extLst>
      <p:ext uri="{BB962C8B-B14F-4D97-AF65-F5344CB8AC3E}">
        <p14:creationId xmlns:p14="http://schemas.microsoft.com/office/powerpoint/2010/main" val="3495211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75</a:t>
            </a:fld>
            <a:endParaRPr lang="en-US"/>
          </a:p>
        </p:txBody>
      </p:sp>
      <p:sp>
        <p:nvSpPr>
          <p:cNvPr id="4" name="TextBox 3"/>
          <p:cNvSpPr txBox="1"/>
          <p:nvPr/>
        </p:nvSpPr>
        <p:spPr>
          <a:xfrm>
            <a:off x="1752600" y="420985"/>
            <a:ext cx="5638800" cy="461665"/>
          </a:xfrm>
          <a:prstGeom prst="rect">
            <a:avLst/>
          </a:prstGeom>
          <a:noFill/>
        </p:spPr>
        <p:txBody>
          <a:bodyPr wrap="square" rtlCol="0">
            <a:spAutoFit/>
          </a:bodyPr>
          <a:lstStyle/>
          <a:p>
            <a:pPr algn="ctr"/>
            <a:r>
              <a:rPr lang="en-GB" sz="2400" dirty="0"/>
              <a:t>Beta-beating (1/2)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43000"/>
            <a:ext cx="9063990" cy="4953000"/>
          </a:xfrm>
          <a:prstGeom prst="rect">
            <a:avLst/>
          </a:prstGeom>
        </p:spPr>
      </p:pic>
    </p:spTree>
    <p:extLst>
      <p:ext uri="{BB962C8B-B14F-4D97-AF65-F5344CB8AC3E}">
        <p14:creationId xmlns:p14="http://schemas.microsoft.com/office/powerpoint/2010/main" val="2289010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76</a:t>
            </a:fld>
            <a:endParaRPr lang="en-US"/>
          </a:p>
        </p:txBody>
      </p:sp>
      <p:sp>
        <p:nvSpPr>
          <p:cNvPr id="4" name="TextBox 3"/>
          <p:cNvSpPr txBox="1"/>
          <p:nvPr/>
        </p:nvSpPr>
        <p:spPr>
          <a:xfrm>
            <a:off x="1752600" y="420985"/>
            <a:ext cx="5638800" cy="461665"/>
          </a:xfrm>
          <a:prstGeom prst="rect">
            <a:avLst/>
          </a:prstGeom>
          <a:noFill/>
        </p:spPr>
        <p:txBody>
          <a:bodyPr wrap="square" rtlCol="0">
            <a:spAutoFit/>
          </a:bodyPr>
          <a:lstStyle/>
          <a:p>
            <a:pPr algn="ctr"/>
            <a:r>
              <a:rPr lang="en-GB" sz="2400" dirty="0"/>
              <a:t>Beta-beating (2/2)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5696"/>
            <a:ext cx="9144000" cy="5715779"/>
          </a:xfrm>
          <a:prstGeom prst="rect">
            <a:avLst/>
          </a:prstGeom>
        </p:spPr>
      </p:pic>
    </p:spTree>
    <p:extLst>
      <p:ext uri="{BB962C8B-B14F-4D97-AF65-F5344CB8AC3E}">
        <p14:creationId xmlns:p14="http://schemas.microsoft.com/office/powerpoint/2010/main" val="2058512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77</a:t>
            </a:fld>
            <a:endParaRPr lang="en-US"/>
          </a:p>
        </p:txBody>
      </p:sp>
      <p:sp>
        <p:nvSpPr>
          <p:cNvPr id="4" name="TextBox 3"/>
          <p:cNvSpPr txBox="1"/>
          <p:nvPr/>
        </p:nvSpPr>
        <p:spPr>
          <a:xfrm>
            <a:off x="1515900" y="407735"/>
            <a:ext cx="5875500" cy="707886"/>
          </a:xfrm>
          <a:prstGeom prst="rect">
            <a:avLst/>
          </a:prstGeom>
          <a:noFill/>
        </p:spPr>
        <p:txBody>
          <a:bodyPr wrap="square" rtlCol="0">
            <a:spAutoFit/>
          </a:bodyPr>
          <a:lstStyle/>
          <a:p>
            <a:r>
              <a:rPr lang="en-GB" sz="4000" dirty="0"/>
              <a:t>Quadrupole Errors 3/3</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450" y="1447800"/>
            <a:ext cx="5875500" cy="171735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3" y="3479400"/>
            <a:ext cx="6096000" cy="2708879"/>
          </a:xfrm>
          <a:prstGeom prst="rect">
            <a:avLst/>
          </a:prstGeom>
        </p:spPr>
      </p:pic>
      <p:sp>
        <p:nvSpPr>
          <p:cNvPr id="9" name="TextBox 8"/>
          <p:cNvSpPr txBox="1"/>
          <p:nvPr/>
        </p:nvSpPr>
        <p:spPr>
          <a:xfrm>
            <a:off x="6438900" y="1524000"/>
            <a:ext cx="2552700" cy="4247317"/>
          </a:xfrm>
          <a:prstGeom prst="rect">
            <a:avLst/>
          </a:prstGeom>
          <a:noFill/>
        </p:spPr>
        <p:txBody>
          <a:bodyPr wrap="square" rtlCol="0">
            <a:spAutoFit/>
          </a:bodyPr>
          <a:lstStyle/>
          <a:p>
            <a:r>
              <a:rPr lang="en-GB" dirty="0"/>
              <a:t>Any tilted quadrupole is seen as a normal quadrupole plus another quadrupole tilted by 45</a:t>
            </a:r>
            <a:r>
              <a:rPr lang="en-GB" baseline="30000" dirty="0"/>
              <a:t>0</a:t>
            </a:r>
            <a:r>
              <a:rPr lang="en-GB" dirty="0"/>
              <a:t>. (skew quad)</a:t>
            </a:r>
          </a:p>
          <a:p>
            <a:endParaRPr lang="en-GB" dirty="0"/>
          </a:p>
          <a:p>
            <a:r>
              <a:rPr lang="en-GB" dirty="0"/>
              <a:t>Note that in a skew quad </a:t>
            </a:r>
          </a:p>
          <a:p>
            <a:r>
              <a:rPr lang="en-GB" dirty="0" err="1"/>
              <a:t>F</a:t>
            </a:r>
            <a:r>
              <a:rPr lang="en-GB" baseline="-25000" dirty="0" err="1"/>
              <a:t>x</a:t>
            </a:r>
            <a:r>
              <a:rPr lang="en-GB" dirty="0"/>
              <a:t> = </a:t>
            </a:r>
            <a:r>
              <a:rPr lang="en-GB" dirty="0" err="1"/>
              <a:t>k</a:t>
            </a:r>
            <a:r>
              <a:rPr lang="en-GB" baseline="-25000" dirty="0" err="1"/>
              <a:t>s</a:t>
            </a:r>
            <a:r>
              <a:rPr lang="en-GB" dirty="0" err="1"/>
              <a:t>y</a:t>
            </a:r>
            <a:r>
              <a:rPr lang="en-GB" dirty="0"/>
              <a:t> and </a:t>
            </a:r>
            <a:r>
              <a:rPr lang="en-GB" dirty="0" err="1"/>
              <a:t>F</a:t>
            </a:r>
            <a:r>
              <a:rPr lang="en-GB" baseline="-25000" dirty="0" err="1"/>
              <a:t>y</a:t>
            </a:r>
            <a:r>
              <a:rPr lang="en-GB" dirty="0"/>
              <a:t> = </a:t>
            </a:r>
            <a:r>
              <a:rPr lang="en-GB" dirty="0" err="1"/>
              <a:t>k</a:t>
            </a:r>
            <a:r>
              <a:rPr lang="en-GB" baseline="-25000" dirty="0" err="1"/>
              <a:t>s</a:t>
            </a:r>
            <a:r>
              <a:rPr lang="en-GB" dirty="0" err="1"/>
              <a:t>x</a:t>
            </a:r>
            <a:r>
              <a:rPr lang="en-GB" dirty="0"/>
              <a:t> produce coupling between the x and y planes</a:t>
            </a:r>
          </a:p>
          <a:p>
            <a:endParaRPr lang="en-GB" dirty="0"/>
          </a:p>
          <a:p>
            <a:r>
              <a:rPr lang="en-GB" dirty="0"/>
              <a:t>Additional skew quads in an accelerator are used to compensate coupling</a:t>
            </a:r>
          </a:p>
        </p:txBody>
      </p:sp>
    </p:spTree>
    <p:extLst>
      <p:ext uri="{BB962C8B-B14F-4D97-AF65-F5344CB8AC3E}">
        <p14:creationId xmlns:p14="http://schemas.microsoft.com/office/powerpoint/2010/main" val="9106841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78</a:t>
            </a:fld>
            <a:endParaRPr lang="en-US"/>
          </a:p>
        </p:txBody>
      </p:sp>
      <p:sp>
        <p:nvSpPr>
          <p:cNvPr id="4" name="TextBox 3"/>
          <p:cNvSpPr txBox="1"/>
          <p:nvPr/>
        </p:nvSpPr>
        <p:spPr>
          <a:xfrm>
            <a:off x="1752600" y="304800"/>
            <a:ext cx="6096000" cy="369332"/>
          </a:xfrm>
          <a:prstGeom prst="rect">
            <a:avLst/>
          </a:prstGeom>
          <a:noFill/>
        </p:spPr>
        <p:txBody>
          <a:bodyPr wrap="square" rtlCol="0">
            <a:spAutoFit/>
          </a:bodyPr>
          <a:lstStyle/>
          <a:p>
            <a:pPr algn="ctr"/>
            <a:r>
              <a:rPr lang="en-GB" dirty="0"/>
              <a:t>Last not least: Sextupole errors (1/2)</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81" y="1020762"/>
            <a:ext cx="8328919" cy="5335588"/>
          </a:xfrm>
          <a:prstGeom prst="rect">
            <a:avLst/>
          </a:prstGeom>
        </p:spPr>
      </p:pic>
    </p:spTree>
    <p:extLst>
      <p:ext uri="{BB962C8B-B14F-4D97-AF65-F5344CB8AC3E}">
        <p14:creationId xmlns:p14="http://schemas.microsoft.com/office/powerpoint/2010/main" val="20961675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79</a:t>
            </a:fld>
            <a:endParaRPr lang="en-US"/>
          </a:p>
        </p:txBody>
      </p:sp>
      <p:sp>
        <p:nvSpPr>
          <p:cNvPr id="4" name="TextBox 3"/>
          <p:cNvSpPr txBox="1"/>
          <p:nvPr/>
        </p:nvSpPr>
        <p:spPr>
          <a:xfrm>
            <a:off x="1752600" y="304800"/>
            <a:ext cx="6096000" cy="369332"/>
          </a:xfrm>
          <a:prstGeom prst="rect">
            <a:avLst/>
          </a:prstGeom>
          <a:noFill/>
        </p:spPr>
        <p:txBody>
          <a:bodyPr wrap="square" rtlCol="0">
            <a:spAutoFit/>
          </a:bodyPr>
          <a:lstStyle/>
          <a:p>
            <a:pPr algn="ctr"/>
            <a:r>
              <a:rPr lang="en-GB" dirty="0"/>
              <a:t>Last not least: Sextupole errors (2/2)</a:t>
            </a:r>
          </a:p>
        </p:txBody>
      </p:sp>
      <p:graphicFrame>
        <p:nvGraphicFramePr>
          <p:cNvPr id="7" name="Object 6"/>
          <p:cNvGraphicFramePr>
            <a:graphicFrameLocks noChangeAspect="1"/>
          </p:cNvGraphicFramePr>
          <p:nvPr>
            <p:extLst>
              <p:ext uri="{D42A27DB-BD31-4B8C-83A1-F6EECF244321}">
                <p14:modId xmlns:p14="http://schemas.microsoft.com/office/powerpoint/2010/main" val="2317201907"/>
              </p:ext>
            </p:extLst>
          </p:nvPr>
        </p:nvGraphicFramePr>
        <p:xfrm>
          <a:off x="152400" y="1143000"/>
          <a:ext cx="7142337" cy="2667000"/>
        </p:xfrm>
        <a:graphic>
          <a:graphicData uri="http://schemas.openxmlformats.org/presentationml/2006/ole">
            <mc:AlternateContent xmlns:mc="http://schemas.openxmlformats.org/markup-compatibility/2006">
              <mc:Choice xmlns:v="urn:schemas-microsoft-com:vml" Requires="v">
                <p:oleObj name="Document" r:id="rId2" imgW="5730132" imgH="2140729" progId="Word.Document.12">
                  <p:embed/>
                </p:oleObj>
              </mc:Choice>
              <mc:Fallback>
                <p:oleObj name="Document" r:id="rId2" imgW="5730132" imgH="2140729" progId="Word.Document.12">
                  <p:embed/>
                  <p:pic>
                    <p:nvPicPr>
                      <p:cNvPr id="0" name=""/>
                      <p:cNvPicPr/>
                      <p:nvPr/>
                    </p:nvPicPr>
                    <p:blipFill>
                      <a:blip r:embed="rId3"/>
                      <a:stretch>
                        <a:fillRect/>
                      </a:stretch>
                    </p:blipFill>
                    <p:spPr>
                      <a:xfrm>
                        <a:off x="152400" y="1143000"/>
                        <a:ext cx="7142337" cy="2667000"/>
                      </a:xfrm>
                      <a:prstGeom prst="rect">
                        <a:avLst/>
                      </a:prstGeom>
                    </p:spPr>
                  </p:pic>
                </p:oleObj>
              </mc:Fallback>
            </mc:AlternateContent>
          </a:graphicData>
        </a:graphic>
      </p:graphicFrame>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7" y="3620075"/>
            <a:ext cx="9144000" cy="2731793"/>
          </a:xfrm>
          <a:prstGeom prst="rect">
            <a:avLst/>
          </a:prstGeom>
        </p:spPr>
      </p:pic>
      <p:sp>
        <p:nvSpPr>
          <p:cNvPr id="9" name="TextBox 8"/>
          <p:cNvSpPr txBox="1"/>
          <p:nvPr/>
        </p:nvSpPr>
        <p:spPr>
          <a:xfrm>
            <a:off x="7655859" y="1752600"/>
            <a:ext cx="13716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200" dirty="0"/>
              <a:t>A horizontally (vertically) displaced sextupole is seen as a centred sextupole plus an offset quadrupole (skew quadrupole)</a:t>
            </a:r>
          </a:p>
        </p:txBody>
      </p:sp>
      <p:cxnSp>
        <p:nvCxnSpPr>
          <p:cNvPr id="11" name="Straight Arrow Connector 10"/>
          <p:cNvCxnSpPr/>
          <p:nvPr/>
        </p:nvCxnSpPr>
        <p:spPr>
          <a:xfrm flipH="1">
            <a:off x="6208059" y="3318921"/>
            <a:ext cx="1447800" cy="76200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244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176"/>
            <a:ext cx="9144000" cy="6852824"/>
          </a:xfrm>
          <a:prstGeom prst="rect">
            <a:avLst/>
          </a:prstGeom>
        </p:spPr>
      </p:pic>
      <p:sp>
        <p:nvSpPr>
          <p:cNvPr id="7" name="TextBox 6"/>
          <p:cNvSpPr txBox="1"/>
          <p:nvPr/>
        </p:nvSpPr>
        <p:spPr>
          <a:xfrm>
            <a:off x="228600" y="152400"/>
            <a:ext cx="5029200" cy="1200329"/>
          </a:xfrm>
          <a:prstGeom prst="rect">
            <a:avLst/>
          </a:prstGeom>
          <a:solidFill>
            <a:schemeClr val="accent1">
              <a:lumMod val="75000"/>
            </a:schemeClr>
          </a:solidFill>
        </p:spPr>
        <p:txBody>
          <a:bodyPr wrap="square" rtlCol="0">
            <a:spAutoFit/>
          </a:bodyPr>
          <a:lstStyle/>
          <a:p>
            <a:r>
              <a:rPr lang="en-GB" dirty="0">
                <a:solidFill>
                  <a:schemeClr val="bg1"/>
                </a:solidFill>
              </a:rPr>
              <a:t>We need real magnets in an accelerator…not any arbitrary shapes of magnetic fields, but nicely classified field types by making reference to a multipole expansion of magnetic fields:</a:t>
            </a:r>
          </a:p>
        </p:txBody>
      </p:sp>
    </p:spTree>
    <p:extLst>
      <p:ext uri="{BB962C8B-B14F-4D97-AF65-F5344CB8AC3E}">
        <p14:creationId xmlns:p14="http://schemas.microsoft.com/office/powerpoint/2010/main" val="9579966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5410200"/>
            <a:ext cx="6934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80</a:t>
            </a:fld>
            <a:endParaRPr lang="en-US"/>
          </a:p>
        </p:txBody>
      </p:sp>
      <p:sp>
        <p:nvSpPr>
          <p:cNvPr id="4" name="TextBox 3"/>
          <p:cNvSpPr txBox="1"/>
          <p:nvPr/>
        </p:nvSpPr>
        <p:spPr>
          <a:xfrm>
            <a:off x="1752600" y="228600"/>
            <a:ext cx="6096000" cy="523220"/>
          </a:xfrm>
          <a:prstGeom prst="rect">
            <a:avLst/>
          </a:prstGeom>
          <a:noFill/>
        </p:spPr>
        <p:txBody>
          <a:bodyPr wrap="square" rtlCol="0">
            <a:spAutoFit/>
          </a:bodyPr>
          <a:lstStyle/>
          <a:p>
            <a:r>
              <a:rPr lang="en-GB" sz="2800" dirty="0"/>
              <a:t>Last not least: Collective effects</a:t>
            </a:r>
          </a:p>
        </p:txBody>
      </p:sp>
      <p:sp>
        <p:nvSpPr>
          <p:cNvPr id="5" name="TextBox 4"/>
          <p:cNvSpPr txBox="1"/>
          <p:nvPr/>
        </p:nvSpPr>
        <p:spPr>
          <a:xfrm>
            <a:off x="381000" y="1219200"/>
            <a:ext cx="8610600" cy="4678204"/>
          </a:xfrm>
          <a:prstGeom prst="rect">
            <a:avLst/>
          </a:prstGeom>
          <a:noFill/>
        </p:spPr>
        <p:txBody>
          <a:bodyPr wrap="square" rtlCol="0">
            <a:spAutoFit/>
          </a:bodyPr>
          <a:lstStyle/>
          <a:p>
            <a:r>
              <a:rPr lang="en-GB" dirty="0"/>
              <a:t>Collective effects:</a:t>
            </a:r>
          </a:p>
          <a:p>
            <a:r>
              <a:rPr lang="en-GB" dirty="0"/>
              <a:t>= Summary term for all effects when the coulomb force of the particles in a bunch can no longer be neglected; in other words when there are too many particles…</a:t>
            </a:r>
          </a:p>
          <a:p>
            <a:endParaRPr lang="en-GB" dirty="0"/>
          </a:p>
          <a:p>
            <a:r>
              <a:rPr lang="en-GB" dirty="0"/>
              <a:t>We distinguish:</a:t>
            </a:r>
            <a:br>
              <a:rPr lang="en-GB" dirty="0"/>
            </a:br>
            <a:r>
              <a:rPr lang="en-GB" dirty="0" err="1"/>
              <a:t>i</a:t>
            </a:r>
            <a:r>
              <a:rPr lang="en-GB" dirty="0"/>
              <a:t>) self interaction of the particles within a bunch:</a:t>
            </a:r>
            <a:br>
              <a:rPr lang="en-GB" dirty="0"/>
            </a:br>
            <a:r>
              <a:rPr lang="en-GB" dirty="0"/>
              <a:t>	</a:t>
            </a:r>
            <a:r>
              <a:rPr lang="en-GB" sz="1400" dirty="0"/>
              <a:t>1) space charge effects</a:t>
            </a:r>
          </a:p>
          <a:p>
            <a:r>
              <a:rPr lang="en-GB" sz="1400" dirty="0"/>
              <a:t>	2) Intra beam scattering</a:t>
            </a:r>
            <a:br>
              <a:rPr lang="en-GB" sz="1400" dirty="0"/>
            </a:br>
            <a:r>
              <a:rPr lang="en-GB" sz="1400" dirty="0"/>
              <a:t>	3) </a:t>
            </a:r>
            <a:r>
              <a:rPr lang="en-GB" sz="1400" dirty="0" err="1"/>
              <a:t>Touschek</a:t>
            </a:r>
            <a:r>
              <a:rPr lang="en-GB" sz="1400" dirty="0"/>
              <a:t> scattering</a:t>
            </a:r>
            <a:br>
              <a:rPr lang="en-GB" dirty="0"/>
            </a:br>
            <a:r>
              <a:rPr lang="en-GB" dirty="0"/>
              <a:t>leads to emittance growth and particle loss</a:t>
            </a:r>
          </a:p>
          <a:p>
            <a:r>
              <a:rPr lang="en-GB" dirty="0"/>
              <a:t>ii) Interaction of the particles with the vacuum wall</a:t>
            </a:r>
            <a:br>
              <a:rPr lang="en-GB" dirty="0"/>
            </a:br>
            <a:r>
              <a:rPr lang="en-GB" dirty="0"/>
              <a:t>	</a:t>
            </a:r>
            <a:r>
              <a:rPr lang="en-GB" dirty="0">
                <a:sym typeface="Wingdings" panose="05000000000000000000" pitchFamily="2" charset="2"/>
              </a:rPr>
              <a:t></a:t>
            </a:r>
            <a:r>
              <a:rPr lang="en-GB" dirty="0"/>
              <a:t>concept of impedance of vacuum system</a:t>
            </a:r>
            <a:br>
              <a:rPr lang="en-GB" dirty="0"/>
            </a:br>
            <a:r>
              <a:rPr lang="en-GB" dirty="0"/>
              <a:t>leads to instabilities of single bunches and multiple bunches</a:t>
            </a:r>
          </a:p>
          <a:p>
            <a:r>
              <a:rPr lang="en-GB" dirty="0"/>
              <a:t>iii) Interaction of with particles from other counter-rotating beam</a:t>
            </a:r>
            <a:br>
              <a:rPr lang="en-GB" dirty="0"/>
            </a:br>
            <a:r>
              <a:rPr lang="en-GB" dirty="0"/>
              <a:t>	</a:t>
            </a:r>
            <a:r>
              <a:rPr lang="en-GB" dirty="0">
                <a:sym typeface="Wingdings" panose="05000000000000000000" pitchFamily="2" charset="2"/>
              </a:rPr>
              <a:t> beam-beam effects ( more later this school)</a:t>
            </a:r>
            <a:endParaRPr lang="en-GB" dirty="0"/>
          </a:p>
          <a:p>
            <a:pPr marL="285750" indent="-285750">
              <a:buFontTx/>
              <a:buChar char="-"/>
            </a:pPr>
            <a:endParaRPr lang="en-GB" dirty="0"/>
          </a:p>
          <a:p>
            <a:r>
              <a:rPr lang="en-GB" dirty="0">
                <a:solidFill>
                  <a:schemeClr val="bg1"/>
                </a:solidFill>
              </a:rPr>
              <a:t>Most is very advanced matter </a:t>
            </a:r>
            <a:r>
              <a:rPr lang="en-GB" dirty="0">
                <a:solidFill>
                  <a:schemeClr val="bg1"/>
                </a:solidFill>
                <a:sym typeface="Wingdings" panose="05000000000000000000" pitchFamily="2" charset="2"/>
              </a:rPr>
              <a:t> here only concepts and buzz-words</a:t>
            </a:r>
            <a:endParaRPr lang="en-GB" dirty="0">
              <a:solidFill>
                <a:schemeClr val="bg1"/>
              </a:solidFill>
            </a:endParaRPr>
          </a:p>
        </p:txBody>
      </p:sp>
    </p:spTree>
    <p:extLst>
      <p:ext uri="{BB962C8B-B14F-4D97-AF65-F5344CB8AC3E}">
        <p14:creationId xmlns:p14="http://schemas.microsoft.com/office/powerpoint/2010/main" val="1228382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81</a:t>
            </a:fld>
            <a:endParaRPr lang="en-US"/>
          </a:p>
        </p:txBody>
      </p:sp>
      <p:sp>
        <p:nvSpPr>
          <p:cNvPr id="5" name="TextBox 4"/>
          <p:cNvSpPr txBox="1"/>
          <p:nvPr/>
        </p:nvSpPr>
        <p:spPr>
          <a:xfrm>
            <a:off x="1905000" y="304800"/>
            <a:ext cx="5715000" cy="523220"/>
          </a:xfrm>
          <a:prstGeom prst="rect">
            <a:avLst/>
          </a:prstGeom>
          <a:noFill/>
        </p:spPr>
        <p:txBody>
          <a:bodyPr wrap="square" rtlCol="0">
            <a:spAutoFit/>
          </a:bodyPr>
          <a:lstStyle/>
          <a:p>
            <a:pPr algn="ctr"/>
            <a:r>
              <a:rPr lang="en-GB" sz="2800" dirty="0"/>
              <a:t>Space-charge Forces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43000"/>
            <a:ext cx="8153400" cy="5005117"/>
          </a:xfrm>
          <a:prstGeom prst="rect">
            <a:avLst/>
          </a:prstGeom>
        </p:spPr>
      </p:pic>
    </p:spTree>
    <p:extLst>
      <p:ext uri="{BB962C8B-B14F-4D97-AF65-F5344CB8AC3E}">
        <p14:creationId xmlns:p14="http://schemas.microsoft.com/office/powerpoint/2010/main" val="19208176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82</a:t>
            </a:fld>
            <a:endParaRPr lang="en-US"/>
          </a:p>
        </p:txBody>
      </p:sp>
      <p:sp>
        <p:nvSpPr>
          <p:cNvPr id="4" name="TextBox 3"/>
          <p:cNvSpPr txBox="1"/>
          <p:nvPr/>
        </p:nvSpPr>
        <p:spPr>
          <a:xfrm>
            <a:off x="1828800" y="304800"/>
            <a:ext cx="5562600" cy="461665"/>
          </a:xfrm>
          <a:prstGeom prst="rect">
            <a:avLst/>
          </a:prstGeom>
          <a:noFill/>
        </p:spPr>
        <p:txBody>
          <a:bodyPr wrap="square" rtlCol="0">
            <a:spAutoFit/>
          </a:bodyPr>
          <a:lstStyle/>
          <a:p>
            <a:r>
              <a:rPr lang="en-GB" sz="2400" dirty="0"/>
              <a:t>Space Charge: Scaling with energy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199532"/>
            <a:ext cx="5085207" cy="2460017"/>
          </a:xfrm>
          <a:prstGeom prst="rect">
            <a:avLst/>
          </a:prstGeom>
        </p:spPr>
      </p:pic>
      <p:grpSp>
        <p:nvGrpSpPr>
          <p:cNvPr id="8" name="Group 7"/>
          <p:cNvGrpSpPr/>
          <p:nvPr/>
        </p:nvGrpSpPr>
        <p:grpSpPr>
          <a:xfrm>
            <a:off x="325821" y="3992265"/>
            <a:ext cx="8153400" cy="2082173"/>
            <a:chOff x="325821" y="3992265"/>
            <a:chExt cx="8153400" cy="2082173"/>
          </a:xfrm>
        </p:grpSpPr>
        <mc:AlternateContent xmlns:mc="http://schemas.openxmlformats.org/markup-compatibility/2006" xmlns:a14="http://schemas.microsoft.com/office/drawing/2010/main">
          <mc:Choice Requires="a14">
            <p:sp>
              <p:nvSpPr>
                <p:cNvPr id="6" name="TextBox 5"/>
                <p:cNvSpPr txBox="1"/>
                <p:nvPr/>
              </p:nvSpPr>
              <p:spPr>
                <a:xfrm>
                  <a:off x="325821" y="3992265"/>
                  <a:ext cx="8153400" cy="2082173"/>
                </a:xfrm>
                <a:prstGeom prst="rect">
                  <a:avLst/>
                </a:prstGeom>
                <a:noFill/>
              </p:spPr>
              <p:txBody>
                <a:bodyPr wrap="square" rtlCol="0">
                  <a:spAutoFit/>
                </a:bodyPr>
                <a:lstStyle/>
                <a:p>
                  <a:r>
                    <a:rPr lang="en-GB" dirty="0"/>
                    <a:t>Electrical field : </a:t>
                  </a:r>
                  <a:r>
                    <a:rPr lang="en-GB" dirty="0">
                      <a:solidFill>
                        <a:srgbClr val="FF0000"/>
                      </a:solidFill>
                    </a:rPr>
                    <a:t>repulsive</a:t>
                  </a:r>
                  <a:r>
                    <a:rPr lang="en-GB" dirty="0"/>
                    <a:t> force between two charges of equal polarity</a:t>
                  </a:r>
                  <a:br>
                    <a:rPr lang="en-GB" dirty="0"/>
                  </a:br>
                  <a:r>
                    <a:rPr lang="en-GB" dirty="0"/>
                    <a:t>Magnetic field: </a:t>
                  </a:r>
                  <a:r>
                    <a:rPr lang="en-GB" dirty="0">
                      <a:solidFill>
                        <a:srgbClr val="00B050"/>
                      </a:solidFill>
                    </a:rPr>
                    <a:t>attractive</a:t>
                  </a:r>
                  <a:r>
                    <a:rPr lang="en-GB" dirty="0"/>
                    <a:t> force between two parallel currents</a:t>
                  </a:r>
                  <a:br>
                    <a:rPr lang="en-GB" dirty="0"/>
                  </a:br>
                  <a:r>
                    <a:rPr lang="en-GB" dirty="0"/>
                    <a:t>after some work: </a:t>
                  </a:r>
                </a:p>
                <a:p>
                  <a:br>
                    <a:rPr lang="en-GB" dirty="0">
                      <a:sym typeface="Wingdings" panose="05000000000000000000" pitchFamily="2" charset="2"/>
                    </a:rPr>
                  </a:br>
                  <a:endParaRPr lang="en-GB" dirty="0">
                    <a:sym typeface="Wingdings" panose="05000000000000000000" pitchFamily="2" charset="2"/>
                  </a:endParaRPr>
                </a:p>
                <a:p>
                  <a:r>
                    <a:rPr lang="en-GB" dirty="0">
                      <a:sym typeface="Wingdings" panose="05000000000000000000" pitchFamily="2" charset="2"/>
                    </a:rPr>
                    <a:t> space charge diminishes with </a:t>
                  </a:r>
                  <a14:m>
                    <m:oMath xmlns:m="http://schemas.openxmlformats.org/officeDocument/2006/math">
                      <m:f>
                        <m:fPr>
                          <m:type m:val="skw"/>
                          <m:ctrlPr>
                            <a:rPr lang="en-GB" i="1" smtClean="0">
                              <a:latin typeface="Cambria Math" panose="02040503050406030204" pitchFamily="18" charset="0"/>
                              <a:sym typeface="Wingdings" panose="05000000000000000000" pitchFamily="2" charset="2"/>
                            </a:rPr>
                          </m:ctrlPr>
                        </m:fPr>
                        <m:num>
                          <m:r>
                            <a:rPr lang="en-GB" b="0" i="1" smtClean="0">
                              <a:latin typeface="Cambria Math" panose="02040503050406030204" pitchFamily="18" charset="0"/>
                              <a:sym typeface="Wingdings" panose="05000000000000000000" pitchFamily="2" charset="2"/>
                            </a:rPr>
                            <m:t>1</m:t>
                          </m:r>
                        </m:num>
                        <m:den>
                          <m:sSup>
                            <m:sSupPr>
                              <m:ctrlPr>
                                <a:rPr lang="en-GB" i="1" smtClean="0">
                                  <a:latin typeface="Cambria Math" panose="02040503050406030204" pitchFamily="18" charset="0"/>
                                  <a:sym typeface="Wingdings" panose="05000000000000000000" pitchFamily="2" charset="2"/>
                                </a:rPr>
                              </m:ctrlPr>
                            </m:sSupPr>
                            <m:e>
                              <m:r>
                                <a:rPr lang="en-GB" i="1" smtClean="0">
                                  <a:latin typeface="Cambria Math" panose="02040503050406030204" pitchFamily="18" charset="0"/>
                                  <a:ea typeface="Cambria Math" panose="02040503050406030204" pitchFamily="18" charset="0"/>
                                  <a:sym typeface="Wingdings" panose="05000000000000000000" pitchFamily="2" charset="2"/>
                                </a:rPr>
                                <m:t>𝛾</m:t>
                              </m:r>
                            </m:e>
                            <m:sup>
                              <m:r>
                                <a:rPr lang="en-GB" b="0" i="1" smtClean="0">
                                  <a:latin typeface="Cambria Math" panose="02040503050406030204" pitchFamily="18" charset="0"/>
                                  <a:sym typeface="Wingdings" panose="05000000000000000000" pitchFamily="2" charset="2"/>
                                </a:rPr>
                                <m:t>2</m:t>
                              </m:r>
                            </m:sup>
                          </m:sSup>
                        </m:den>
                      </m:f>
                    </m:oMath>
                  </a14:m>
                  <a:r>
                    <a:rPr lang="en-GB" dirty="0"/>
                    <a:t> scaling</a:t>
                  </a:r>
                  <a:br>
                    <a:rPr lang="en-GB" dirty="0"/>
                  </a:br>
                  <a:r>
                    <a:rPr lang="en-GB" dirty="0">
                      <a:sym typeface="Wingdings" panose="05000000000000000000" pitchFamily="2" charset="2"/>
                    </a:rPr>
                    <a:t> each particle source immediately followed by a linac or RFQ for acceleration</a:t>
                  </a:r>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325821" y="3992265"/>
                  <a:ext cx="8153400" cy="2082173"/>
                </a:xfrm>
                <a:prstGeom prst="rect">
                  <a:avLst/>
                </a:prstGeom>
                <a:blipFill rotWithShape="0">
                  <a:blip r:embed="rId3"/>
                  <a:stretch>
                    <a:fillRect l="-598" t="-1760" b="-27859"/>
                  </a:stretch>
                </a:blipFill>
              </p:spPr>
              <p:txBody>
                <a:bodyPr/>
                <a:lstStyle/>
                <a:p>
                  <a:r>
                    <a:rPr lang="en-GB">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4648200"/>
              <a:ext cx="4343400" cy="684921"/>
            </a:xfrm>
            <a:prstGeom prst="rect">
              <a:avLst/>
            </a:prstGeom>
          </p:spPr>
        </p:pic>
      </p:grpSp>
      <p:grpSp>
        <p:nvGrpSpPr>
          <p:cNvPr id="11" name="Group 10"/>
          <p:cNvGrpSpPr/>
          <p:nvPr/>
        </p:nvGrpSpPr>
        <p:grpSpPr>
          <a:xfrm>
            <a:off x="5746376" y="1893742"/>
            <a:ext cx="1905000" cy="914400"/>
            <a:chOff x="6934200" y="1981200"/>
            <a:chExt cx="1905000" cy="914400"/>
          </a:xfrm>
        </p:grpSpPr>
        <p:sp>
          <p:nvSpPr>
            <p:cNvPr id="9" name="Oval Callout 8"/>
            <p:cNvSpPr/>
            <p:nvPr/>
          </p:nvSpPr>
          <p:spPr>
            <a:xfrm>
              <a:off x="6934200" y="1981200"/>
              <a:ext cx="1905000" cy="91440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124700" y="2125063"/>
              <a:ext cx="1524000" cy="646331"/>
            </a:xfrm>
            <a:prstGeom prst="rect">
              <a:avLst/>
            </a:prstGeom>
            <a:noFill/>
          </p:spPr>
          <p:txBody>
            <a:bodyPr wrap="square" rtlCol="0">
              <a:spAutoFit/>
            </a:bodyPr>
            <a:lstStyle/>
            <a:p>
              <a:pPr algn="ctr"/>
              <a:r>
                <a:rPr lang="en-GB" dirty="0"/>
                <a:t>Recall from relativity</a:t>
              </a:r>
            </a:p>
          </p:txBody>
        </p:sp>
      </p:grpSp>
      <p:sp>
        <p:nvSpPr>
          <p:cNvPr id="12" name="Oval 11"/>
          <p:cNvSpPr/>
          <p:nvPr/>
        </p:nvSpPr>
        <p:spPr>
          <a:xfrm>
            <a:off x="3657600" y="4724400"/>
            <a:ext cx="304800" cy="608721"/>
          </a:xfrm>
          <a:prstGeom prst="ellipse">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142803" y="4731676"/>
            <a:ext cx="304800" cy="608721"/>
          </a:xfrm>
          <a:prstGeom prst="ellipse">
            <a:avLst/>
          </a:prstGeom>
          <a:solidFill>
            <a:srgbClr val="00B05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214136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83</a:t>
            </a:fld>
            <a:endParaRPr lang="en-US"/>
          </a:p>
        </p:txBody>
      </p:sp>
      <p:sp>
        <p:nvSpPr>
          <p:cNvPr id="5" name="TextBox 4"/>
          <p:cNvSpPr txBox="1"/>
          <p:nvPr/>
        </p:nvSpPr>
        <p:spPr>
          <a:xfrm>
            <a:off x="1676400" y="304800"/>
            <a:ext cx="6096000" cy="584775"/>
          </a:xfrm>
          <a:prstGeom prst="rect">
            <a:avLst/>
          </a:prstGeom>
          <a:noFill/>
        </p:spPr>
        <p:txBody>
          <a:bodyPr wrap="square" rtlCol="0">
            <a:spAutoFit/>
          </a:bodyPr>
          <a:lstStyle/>
          <a:p>
            <a:pPr algn="ctr"/>
            <a:r>
              <a:rPr lang="en-GB" sz="3200" dirty="0"/>
              <a:t>Space Charge Tune Shift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89696"/>
            <a:ext cx="8229600" cy="5266654"/>
          </a:xfrm>
          <a:prstGeom prst="rect">
            <a:avLst/>
          </a:prstGeom>
        </p:spPr>
      </p:pic>
    </p:spTree>
    <p:extLst>
      <p:ext uri="{BB962C8B-B14F-4D97-AF65-F5344CB8AC3E}">
        <p14:creationId xmlns:p14="http://schemas.microsoft.com/office/powerpoint/2010/main" val="20791148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84</a:t>
            </a:fld>
            <a:endParaRPr lang="en-US"/>
          </a:p>
        </p:txBody>
      </p:sp>
      <p:pic>
        <p:nvPicPr>
          <p:cNvPr id="4" name="Picture 3" descr="Untitled.png"/>
          <p:cNvPicPr>
            <a:picLocks noChangeAspect="1"/>
          </p:cNvPicPr>
          <p:nvPr/>
        </p:nvPicPr>
        <p:blipFill rotWithShape="1">
          <a:blip r:embed="rId2">
            <a:extLst>
              <a:ext uri="{28A0092B-C50C-407E-A947-70E740481C1C}">
                <a14:useLocalDpi xmlns:a14="http://schemas.microsoft.com/office/drawing/2010/main" val="0"/>
              </a:ext>
            </a:extLst>
          </a:blip>
          <a:srcRect t="1644" r="3439"/>
          <a:stretch/>
        </p:blipFill>
        <p:spPr>
          <a:xfrm>
            <a:off x="1828800" y="433793"/>
            <a:ext cx="5208374" cy="6105119"/>
          </a:xfrm>
          <a:prstGeom prst="rect">
            <a:avLst/>
          </a:prstGeom>
        </p:spPr>
      </p:pic>
      <p:sp>
        <p:nvSpPr>
          <p:cNvPr id="5" name="TextBox 4"/>
          <p:cNvSpPr txBox="1"/>
          <p:nvPr/>
        </p:nvSpPr>
        <p:spPr>
          <a:xfrm>
            <a:off x="7467600" y="1600200"/>
            <a:ext cx="1371600" cy="3139321"/>
          </a:xfrm>
          <a:prstGeom prst="rect">
            <a:avLst/>
          </a:prstGeom>
          <a:noFill/>
        </p:spPr>
        <p:txBody>
          <a:bodyPr wrap="square" rtlCol="0">
            <a:spAutoFit/>
          </a:bodyPr>
          <a:lstStyle/>
          <a:p>
            <a:r>
              <a:rPr lang="en-GB" dirty="0"/>
              <a:t>“footprint” of particles with space charge tune shift.</a:t>
            </a:r>
            <a:br>
              <a:rPr lang="en-GB" dirty="0"/>
            </a:br>
            <a:endParaRPr lang="en-GB" dirty="0"/>
          </a:p>
          <a:p>
            <a:r>
              <a:rPr lang="en-GB" dirty="0"/>
              <a:t>The effect dramatically reduces at higher energies</a:t>
            </a:r>
          </a:p>
        </p:txBody>
      </p:sp>
      <p:cxnSp>
        <p:nvCxnSpPr>
          <p:cNvPr id="7" name="Straight Arrow Connector 6"/>
          <p:cNvCxnSpPr/>
          <p:nvPr/>
        </p:nvCxnSpPr>
        <p:spPr>
          <a:xfrm flipH="1">
            <a:off x="838200" y="2209800"/>
            <a:ext cx="1219200" cy="2057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386504" y="1969531"/>
            <a:ext cx="1442296" cy="1200329"/>
          </a:xfrm>
          <a:prstGeom prst="rect">
            <a:avLst/>
          </a:prstGeom>
          <a:noFill/>
        </p:spPr>
        <p:txBody>
          <a:bodyPr wrap="square" rtlCol="0">
            <a:spAutoFit/>
          </a:bodyPr>
          <a:lstStyle/>
          <a:p>
            <a:r>
              <a:rPr lang="en-GB" dirty="0"/>
              <a:t>Space charge always</a:t>
            </a:r>
          </a:p>
          <a:p>
            <a:r>
              <a:rPr lang="en-GB" dirty="0"/>
              <a:t>defocusing</a:t>
            </a:r>
          </a:p>
        </p:txBody>
      </p:sp>
    </p:spTree>
    <p:extLst>
      <p:ext uri="{BB962C8B-B14F-4D97-AF65-F5344CB8AC3E}">
        <p14:creationId xmlns:p14="http://schemas.microsoft.com/office/powerpoint/2010/main" val="21002116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85</a:t>
            </a:fld>
            <a:endParaRPr lang="en-US"/>
          </a:p>
        </p:txBody>
      </p:sp>
      <p:sp>
        <p:nvSpPr>
          <p:cNvPr id="5" name="TextBox 4"/>
          <p:cNvSpPr txBox="1"/>
          <p:nvPr/>
        </p:nvSpPr>
        <p:spPr>
          <a:xfrm>
            <a:off x="1752600" y="381000"/>
            <a:ext cx="6096000" cy="523220"/>
          </a:xfrm>
          <a:prstGeom prst="rect">
            <a:avLst/>
          </a:prstGeom>
          <a:noFill/>
        </p:spPr>
        <p:txBody>
          <a:bodyPr wrap="square" rtlCol="0">
            <a:spAutoFit/>
          </a:bodyPr>
          <a:lstStyle/>
          <a:p>
            <a:pPr algn="ctr"/>
            <a:r>
              <a:rPr lang="en-GB" sz="2800" dirty="0" err="1"/>
              <a:t>Intrabeam</a:t>
            </a:r>
            <a:r>
              <a:rPr lang="en-GB" sz="2800" dirty="0"/>
              <a:t> Scattering</a:t>
            </a:r>
          </a:p>
        </p:txBody>
      </p:sp>
      <p:grpSp>
        <p:nvGrpSpPr>
          <p:cNvPr id="9" name="Group 8"/>
          <p:cNvGrpSpPr/>
          <p:nvPr/>
        </p:nvGrpSpPr>
        <p:grpSpPr>
          <a:xfrm>
            <a:off x="762000" y="914400"/>
            <a:ext cx="7742691" cy="5422806"/>
            <a:chOff x="762000" y="946991"/>
            <a:chExt cx="7742691" cy="5422806"/>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6991"/>
              <a:ext cx="7666491" cy="5422806"/>
            </a:xfrm>
            <a:prstGeom prst="rect">
              <a:avLst/>
            </a:prstGeom>
          </p:spPr>
        </p:pic>
        <p:sp>
          <p:nvSpPr>
            <p:cNvPr id="7" name="Rectangle 6"/>
            <p:cNvSpPr/>
            <p:nvPr/>
          </p:nvSpPr>
          <p:spPr>
            <a:xfrm>
              <a:off x="762000" y="2743200"/>
              <a:ext cx="6705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077200" y="2514600"/>
              <a:ext cx="381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0609694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86</a:t>
            </a:fld>
            <a:endParaRPr lang="en-US"/>
          </a:p>
        </p:txBody>
      </p:sp>
      <p:sp>
        <p:nvSpPr>
          <p:cNvPr id="4" name="TextBox 3"/>
          <p:cNvSpPr txBox="1"/>
          <p:nvPr/>
        </p:nvSpPr>
        <p:spPr>
          <a:xfrm>
            <a:off x="1752600" y="228600"/>
            <a:ext cx="5943600" cy="523220"/>
          </a:xfrm>
          <a:prstGeom prst="rect">
            <a:avLst/>
          </a:prstGeom>
          <a:noFill/>
        </p:spPr>
        <p:txBody>
          <a:bodyPr wrap="square" rtlCol="0">
            <a:spAutoFit/>
          </a:bodyPr>
          <a:lstStyle/>
          <a:p>
            <a:pPr algn="ctr"/>
            <a:r>
              <a:rPr lang="en-GB" sz="2800" dirty="0" err="1"/>
              <a:t>Touscheck</a:t>
            </a:r>
            <a:r>
              <a:rPr lang="en-GB" sz="2800" dirty="0"/>
              <a:t> effect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36188"/>
            <a:ext cx="7467600" cy="5188786"/>
          </a:xfrm>
          <a:prstGeom prst="rect">
            <a:avLst/>
          </a:prstGeom>
        </p:spPr>
      </p:pic>
    </p:spTree>
    <p:extLst>
      <p:ext uri="{BB962C8B-B14F-4D97-AF65-F5344CB8AC3E}">
        <p14:creationId xmlns:p14="http://schemas.microsoft.com/office/powerpoint/2010/main" val="19861148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81000"/>
            <a:ext cx="6705599" cy="563562"/>
          </a:xfrm>
        </p:spPr>
        <p:txBody>
          <a:bodyPr/>
          <a:lstStyle/>
          <a:p>
            <a:r>
              <a:rPr lang="en-US" sz="2800" dirty="0"/>
              <a:t>Interaction of beam with vacuum chamber</a:t>
            </a:r>
          </a:p>
        </p:txBody>
      </p:sp>
      <p:sp>
        <p:nvSpPr>
          <p:cNvPr id="5" name="Slide Number Placeholder 4"/>
          <p:cNvSpPr>
            <a:spLocks noGrp="1"/>
          </p:cNvSpPr>
          <p:nvPr>
            <p:ph type="sldNum" sz="quarter" idx="12"/>
          </p:nvPr>
        </p:nvSpPr>
        <p:spPr/>
        <p:txBody>
          <a:bodyPr/>
          <a:lstStyle/>
          <a:p>
            <a:fld id="{104C05CA-C610-434C-84A8-9067194698D2}" type="slidenum">
              <a:rPr lang="en-US" smtClean="0"/>
              <a:t>87</a:t>
            </a:fld>
            <a:endParaRPr lang="en-US"/>
          </a:p>
        </p:txBody>
      </p:sp>
      <p:pic>
        <p:nvPicPr>
          <p:cNvPr id="6" name="Picture 5" descr="Untitled.png"/>
          <p:cNvPicPr>
            <a:picLocks noChangeAspect="1"/>
          </p:cNvPicPr>
          <p:nvPr/>
        </p:nvPicPr>
        <p:blipFill rotWithShape="1">
          <a:blip r:embed="rId2">
            <a:extLst>
              <a:ext uri="{28A0092B-C50C-407E-A947-70E740481C1C}">
                <a14:useLocalDpi xmlns:a14="http://schemas.microsoft.com/office/drawing/2010/main" val="0"/>
              </a:ext>
            </a:extLst>
          </a:blip>
          <a:srcRect l="3672" t="14599"/>
          <a:stretch/>
        </p:blipFill>
        <p:spPr>
          <a:xfrm>
            <a:off x="0" y="1089599"/>
            <a:ext cx="9128238" cy="4525769"/>
          </a:xfrm>
          <a:prstGeom prst="rect">
            <a:avLst/>
          </a:prstGeom>
        </p:spPr>
      </p:pic>
      <p:pic>
        <p:nvPicPr>
          <p:cNvPr id="7" name="Picture 6" descr="Untitled.png"/>
          <p:cNvPicPr>
            <a:picLocks noChangeAspect="1"/>
          </p:cNvPicPr>
          <p:nvPr/>
        </p:nvPicPr>
        <p:blipFill rotWithShape="1">
          <a:blip r:embed="rId2">
            <a:extLst>
              <a:ext uri="{28A0092B-C50C-407E-A947-70E740481C1C}">
                <a14:useLocalDpi xmlns:a14="http://schemas.microsoft.com/office/drawing/2010/main" val="0"/>
              </a:ext>
            </a:extLst>
          </a:blip>
          <a:srcRect l="3672" t="41908" r="53865" b="26817"/>
          <a:stretch/>
        </p:blipFill>
        <p:spPr>
          <a:xfrm>
            <a:off x="4554483" y="2524791"/>
            <a:ext cx="4023901" cy="1657382"/>
          </a:xfrm>
          <a:prstGeom prst="rect">
            <a:avLst/>
          </a:prstGeom>
        </p:spPr>
      </p:pic>
      <p:pic>
        <p:nvPicPr>
          <p:cNvPr id="8" name="Picture 7" descr="Untitled.png"/>
          <p:cNvPicPr>
            <a:picLocks noChangeAspect="1"/>
          </p:cNvPicPr>
          <p:nvPr/>
        </p:nvPicPr>
        <p:blipFill rotWithShape="1">
          <a:blip r:embed="rId2">
            <a:extLst>
              <a:ext uri="{28A0092B-C50C-407E-A947-70E740481C1C}">
                <a14:useLocalDpi xmlns:a14="http://schemas.microsoft.com/office/drawing/2010/main" val="0"/>
              </a:ext>
            </a:extLst>
          </a:blip>
          <a:srcRect l="52511" t="42474" r="2063" b="27077"/>
          <a:stretch/>
        </p:blipFill>
        <p:spPr>
          <a:xfrm>
            <a:off x="92932" y="2429773"/>
            <a:ext cx="4304558" cy="1613647"/>
          </a:xfrm>
          <a:prstGeom prst="rect">
            <a:avLst/>
          </a:prstGeom>
        </p:spPr>
      </p:pic>
      <p:sp>
        <p:nvSpPr>
          <p:cNvPr id="3" name="Footer Placeholder 2"/>
          <p:cNvSpPr>
            <a:spLocks noGrp="1"/>
          </p:cNvSpPr>
          <p:nvPr>
            <p:ph type="ftr" sz="quarter" idx="11"/>
          </p:nvPr>
        </p:nvSpPr>
        <p:spPr/>
        <p:txBody>
          <a:bodyPr/>
          <a:lstStyle/>
          <a:p>
            <a:pPr>
              <a:defRPr/>
            </a:pPr>
            <a:r>
              <a:rPr lang="en-US">
                <a:solidFill>
                  <a:srgbClr val="000000"/>
                </a:solidFill>
              </a:rPr>
              <a:t>H.Schmickler, ex-CERN, presented by F.Tecker, CERN</a:t>
            </a:r>
          </a:p>
        </p:txBody>
      </p:sp>
    </p:spTree>
    <p:extLst>
      <p:ext uri="{BB962C8B-B14F-4D97-AF65-F5344CB8AC3E}">
        <p14:creationId xmlns:p14="http://schemas.microsoft.com/office/powerpoint/2010/main" val="21131386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196" y="373077"/>
            <a:ext cx="6103203" cy="563562"/>
          </a:xfrm>
        </p:spPr>
        <p:txBody>
          <a:bodyPr>
            <a:noAutofit/>
          </a:bodyPr>
          <a:lstStyle/>
          <a:p>
            <a:r>
              <a:rPr lang="en-US" sz="2400" dirty="0"/>
              <a:t>Bunch in a conducting pipe with sudden change</a:t>
            </a:r>
          </a:p>
        </p:txBody>
      </p:sp>
      <p:sp>
        <p:nvSpPr>
          <p:cNvPr id="5" name="Slide Number Placeholder 4"/>
          <p:cNvSpPr>
            <a:spLocks noGrp="1"/>
          </p:cNvSpPr>
          <p:nvPr>
            <p:ph type="sldNum" sz="quarter" idx="12"/>
          </p:nvPr>
        </p:nvSpPr>
        <p:spPr/>
        <p:txBody>
          <a:bodyPr/>
          <a:lstStyle/>
          <a:p>
            <a:fld id="{104C05CA-C610-434C-84A8-9067194698D2}" type="slidenum">
              <a:rPr lang="en-US" smtClean="0"/>
              <a:t>88</a:t>
            </a:fld>
            <a:endParaRPr lang="en-US"/>
          </a:p>
        </p:txBody>
      </p:sp>
      <p:cxnSp>
        <p:nvCxnSpPr>
          <p:cNvPr id="7" name="Straight Connector 6"/>
          <p:cNvCxnSpPr/>
          <p:nvPr/>
        </p:nvCxnSpPr>
        <p:spPr>
          <a:xfrm flipV="1">
            <a:off x="1175258" y="2510726"/>
            <a:ext cx="3838343" cy="5979"/>
          </a:xfrm>
          <a:prstGeom prst="line">
            <a:avLst/>
          </a:prstGeom>
          <a:ln w="476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175258" y="4542921"/>
            <a:ext cx="3838343" cy="5979"/>
          </a:xfrm>
          <a:prstGeom prst="line">
            <a:avLst/>
          </a:prstGeom>
          <a:ln w="476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101671" y="3481411"/>
            <a:ext cx="7174424" cy="21208"/>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2434027" y="1880296"/>
            <a:ext cx="1608383" cy="3306463"/>
            <a:chOff x="2434027" y="1880296"/>
            <a:chExt cx="1608383" cy="3306463"/>
          </a:xfrm>
        </p:grpSpPr>
        <p:sp>
          <p:nvSpPr>
            <p:cNvPr id="13" name="Oval 12"/>
            <p:cNvSpPr/>
            <p:nvPr/>
          </p:nvSpPr>
          <p:spPr>
            <a:xfrm>
              <a:off x="2792330" y="3334470"/>
              <a:ext cx="604199" cy="366544"/>
            </a:xfrm>
            <a:prstGeom prst="ellipse">
              <a:avLst/>
            </a:prstGeom>
            <a:gradFill>
              <a:gsLst>
                <a:gs pos="0">
                  <a:schemeClr val="accent1">
                    <a:tint val="100000"/>
                    <a:shade val="100000"/>
                    <a:satMod val="130000"/>
                    <a:alpha val="46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3396529" y="3497170"/>
              <a:ext cx="645881" cy="5332"/>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16845" y="3112079"/>
              <a:ext cx="139190" cy="369332"/>
            </a:xfrm>
            <a:prstGeom prst="rect">
              <a:avLst/>
            </a:prstGeom>
            <a:noFill/>
          </p:spPr>
          <p:txBody>
            <a:bodyPr wrap="square" rtlCol="0">
              <a:spAutoFit/>
            </a:bodyPr>
            <a:lstStyle/>
            <a:p>
              <a:r>
                <a:rPr lang="en-US"/>
                <a:t>v</a:t>
              </a:r>
            </a:p>
          </p:txBody>
        </p:sp>
        <p:grpSp>
          <p:nvGrpSpPr>
            <p:cNvPr id="29" name="Group 28"/>
            <p:cNvGrpSpPr/>
            <p:nvPr/>
          </p:nvGrpSpPr>
          <p:grpSpPr>
            <a:xfrm>
              <a:off x="2565301" y="2526224"/>
              <a:ext cx="1066149" cy="945396"/>
              <a:chOff x="3516930" y="2169763"/>
              <a:chExt cx="1613520" cy="945396"/>
            </a:xfrm>
          </p:grpSpPr>
          <p:grpSp>
            <p:nvGrpSpPr>
              <p:cNvPr id="22" name="Group 21"/>
              <p:cNvGrpSpPr/>
              <p:nvPr/>
            </p:nvGrpSpPr>
            <p:grpSpPr>
              <a:xfrm>
                <a:off x="3516930" y="2169763"/>
                <a:ext cx="838094" cy="945396"/>
                <a:chOff x="3516930" y="2169763"/>
                <a:chExt cx="838094" cy="945396"/>
              </a:xfrm>
            </p:grpSpPr>
            <p:sp>
              <p:nvSpPr>
                <p:cNvPr id="18" name="Freeform 17"/>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flipH="1">
                <a:off x="4292356" y="2169763"/>
                <a:ext cx="838094" cy="945396"/>
                <a:chOff x="3516930" y="2169763"/>
                <a:chExt cx="838094" cy="945396"/>
              </a:xfrm>
            </p:grpSpPr>
            <p:sp>
              <p:nvSpPr>
                <p:cNvPr id="25" name="Freeform 24"/>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Freeform 26"/>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 name="Group 29"/>
            <p:cNvGrpSpPr/>
            <p:nvPr/>
          </p:nvGrpSpPr>
          <p:grpSpPr>
            <a:xfrm flipV="1">
              <a:off x="2553355" y="3562031"/>
              <a:ext cx="1066149" cy="945396"/>
              <a:chOff x="3516930" y="2169763"/>
              <a:chExt cx="1613520" cy="945396"/>
            </a:xfrm>
          </p:grpSpPr>
          <p:grpSp>
            <p:nvGrpSpPr>
              <p:cNvPr id="31" name="Group 30"/>
              <p:cNvGrpSpPr/>
              <p:nvPr/>
            </p:nvGrpSpPr>
            <p:grpSpPr>
              <a:xfrm>
                <a:off x="3516930" y="2169763"/>
                <a:ext cx="838094" cy="945396"/>
                <a:chOff x="3516930" y="2169763"/>
                <a:chExt cx="838094" cy="945396"/>
              </a:xfrm>
            </p:grpSpPr>
            <p:sp>
              <p:nvSpPr>
                <p:cNvPr id="37" name="Freeform 36"/>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reeform 38"/>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p:nvPr/>
            </p:nvGrpSpPr>
            <p:grpSpPr>
              <a:xfrm flipH="1">
                <a:off x="4292356" y="2169763"/>
                <a:ext cx="838094" cy="945396"/>
                <a:chOff x="3516930" y="2169763"/>
                <a:chExt cx="838094" cy="945396"/>
              </a:xfrm>
            </p:grpSpPr>
            <p:sp>
              <p:nvSpPr>
                <p:cNvPr id="33" name="Freeform 32"/>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1" name="Group 50"/>
            <p:cNvGrpSpPr/>
            <p:nvPr/>
          </p:nvGrpSpPr>
          <p:grpSpPr>
            <a:xfrm>
              <a:off x="2434027" y="2164559"/>
              <a:ext cx="1300430" cy="371351"/>
              <a:chOff x="3318259" y="1808098"/>
              <a:chExt cx="1968084" cy="371351"/>
            </a:xfrm>
          </p:grpSpPr>
          <p:grpSp>
            <p:nvGrpSpPr>
              <p:cNvPr id="45" name="Group 44"/>
              <p:cNvGrpSpPr/>
              <p:nvPr/>
            </p:nvGrpSpPr>
            <p:grpSpPr>
              <a:xfrm>
                <a:off x="3318259" y="1810117"/>
                <a:ext cx="1087565" cy="369332"/>
                <a:chOff x="3318259" y="1810117"/>
                <a:chExt cx="1087565" cy="369332"/>
              </a:xfrm>
            </p:grpSpPr>
            <p:sp>
              <p:nvSpPr>
                <p:cNvPr id="41" name="TextBox 40"/>
                <p:cNvSpPr txBox="1"/>
                <p:nvPr/>
              </p:nvSpPr>
              <p:spPr>
                <a:xfrm>
                  <a:off x="3690445"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42" name="TextBox 41"/>
                <p:cNvSpPr txBox="1"/>
                <p:nvPr/>
              </p:nvSpPr>
              <p:spPr>
                <a:xfrm>
                  <a:off x="3318259"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43" name="TextBox 42"/>
                <p:cNvSpPr txBox="1"/>
                <p:nvPr/>
              </p:nvSpPr>
              <p:spPr>
                <a:xfrm>
                  <a:off x="3922346"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a:solidFill>
                        <a:srgbClr val="FFFF00"/>
                      </a:solidFill>
                    </a:rPr>
                    <a:t>+</a:t>
                  </a:r>
                </a:p>
              </p:txBody>
            </p:sp>
            <p:sp>
              <p:nvSpPr>
                <p:cNvPr id="44" name="TextBox 43"/>
                <p:cNvSpPr txBox="1"/>
                <p:nvPr/>
              </p:nvSpPr>
              <p:spPr>
                <a:xfrm>
                  <a:off x="4105742"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dirty="0">
                      <a:solidFill>
                        <a:srgbClr val="FFFF00"/>
                      </a:solidFill>
                    </a:rPr>
                    <a:t>+</a:t>
                  </a:r>
                </a:p>
              </p:txBody>
            </p:sp>
          </p:grpSp>
          <p:grpSp>
            <p:nvGrpSpPr>
              <p:cNvPr id="46" name="Group 45"/>
              <p:cNvGrpSpPr/>
              <p:nvPr/>
            </p:nvGrpSpPr>
            <p:grpSpPr>
              <a:xfrm flipH="1">
                <a:off x="4260770" y="1808098"/>
                <a:ext cx="1025573" cy="369332"/>
                <a:chOff x="3380251" y="1810117"/>
                <a:chExt cx="1025573" cy="369332"/>
              </a:xfrm>
            </p:grpSpPr>
            <p:sp>
              <p:nvSpPr>
                <p:cNvPr id="47" name="TextBox 46"/>
                <p:cNvSpPr txBox="1"/>
                <p:nvPr/>
              </p:nvSpPr>
              <p:spPr>
                <a:xfrm>
                  <a:off x="3690445"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48" name="TextBox 47"/>
                <p:cNvSpPr txBox="1"/>
                <p:nvPr/>
              </p:nvSpPr>
              <p:spPr>
                <a:xfrm>
                  <a:off x="3380251"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49" name="TextBox 48"/>
                <p:cNvSpPr txBox="1"/>
                <p:nvPr/>
              </p:nvSpPr>
              <p:spPr>
                <a:xfrm>
                  <a:off x="3922346"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a:solidFill>
                        <a:srgbClr val="FFFF00"/>
                      </a:solidFill>
                    </a:rPr>
                    <a:t>+</a:t>
                  </a:r>
                </a:p>
              </p:txBody>
            </p:sp>
            <p:sp>
              <p:nvSpPr>
                <p:cNvPr id="50" name="TextBox 49"/>
                <p:cNvSpPr txBox="1"/>
                <p:nvPr/>
              </p:nvSpPr>
              <p:spPr>
                <a:xfrm>
                  <a:off x="4105742"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dirty="0">
                      <a:solidFill>
                        <a:srgbClr val="FFFF00"/>
                      </a:solidFill>
                    </a:rPr>
                    <a:t>+</a:t>
                  </a:r>
                </a:p>
              </p:txBody>
            </p:sp>
          </p:grpSp>
        </p:grpSp>
        <p:grpSp>
          <p:nvGrpSpPr>
            <p:cNvPr id="52" name="Group 51"/>
            <p:cNvGrpSpPr/>
            <p:nvPr/>
          </p:nvGrpSpPr>
          <p:grpSpPr>
            <a:xfrm>
              <a:off x="2437697" y="4487408"/>
              <a:ext cx="1290190" cy="371351"/>
              <a:chOff x="3318259" y="1808098"/>
              <a:chExt cx="1952586" cy="371351"/>
            </a:xfrm>
          </p:grpSpPr>
          <p:grpSp>
            <p:nvGrpSpPr>
              <p:cNvPr id="53" name="Group 52"/>
              <p:cNvGrpSpPr/>
              <p:nvPr/>
            </p:nvGrpSpPr>
            <p:grpSpPr>
              <a:xfrm>
                <a:off x="3318259" y="1810117"/>
                <a:ext cx="1087565" cy="369332"/>
                <a:chOff x="3318259" y="1810117"/>
                <a:chExt cx="1087565" cy="369332"/>
              </a:xfrm>
            </p:grpSpPr>
            <p:sp>
              <p:nvSpPr>
                <p:cNvPr id="59" name="TextBox 58"/>
                <p:cNvSpPr txBox="1"/>
                <p:nvPr/>
              </p:nvSpPr>
              <p:spPr>
                <a:xfrm>
                  <a:off x="3690445"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60" name="TextBox 59"/>
                <p:cNvSpPr txBox="1"/>
                <p:nvPr/>
              </p:nvSpPr>
              <p:spPr>
                <a:xfrm>
                  <a:off x="3318259"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61" name="TextBox 60"/>
                <p:cNvSpPr txBox="1"/>
                <p:nvPr/>
              </p:nvSpPr>
              <p:spPr>
                <a:xfrm>
                  <a:off x="3922346"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a:solidFill>
                        <a:srgbClr val="FFFF00"/>
                      </a:solidFill>
                    </a:rPr>
                    <a:t>+</a:t>
                  </a:r>
                </a:p>
              </p:txBody>
            </p:sp>
            <p:sp>
              <p:nvSpPr>
                <p:cNvPr id="62" name="TextBox 61"/>
                <p:cNvSpPr txBox="1"/>
                <p:nvPr/>
              </p:nvSpPr>
              <p:spPr>
                <a:xfrm>
                  <a:off x="4105742"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dirty="0">
                      <a:solidFill>
                        <a:srgbClr val="FFFF00"/>
                      </a:solidFill>
                    </a:rPr>
                    <a:t>+</a:t>
                  </a:r>
                </a:p>
              </p:txBody>
            </p:sp>
          </p:grpSp>
          <p:grpSp>
            <p:nvGrpSpPr>
              <p:cNvPr id="54" name="Group 53"/>
              <p:cNvGrpSpPr/>
              <p:nvPr/>
            </p:nvGrpSpPr>
            <p:grpSpPr>
              <a:xfrm flipH="1">
                <a:off x="4260770" y="1808098"/>
                <a:ext cx="1010075" cy="369332"/>
                <a:chOff x="3395749" y="1810117"/>
                <a:chExt cx="1010075" cy="369332"/>
              </a:xfrm>
            </p:grpSpPr>
            <p:sp>
              <p:nvSpPr>
                <p:cNvPr id="55" name="TextBox 54"/>
                <p:cNvSpPr txBox="1"/>
                <p:nvPr/>
              </p:nvSpPr>
              <p:spPr>
                <a:xfrm>
                  <a:off x="3690445"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56" name="TextBox 55"/>
                <p:cNvSpPr txBox="1"/>
                <p:nvPr/>
              </p:nvSpPr>
              <p:spPr>
                <a:xfrm>
                  <a:off x="3395749"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a:solidFill>
                        <a:srgbClr val="FFFF00"/>
                      </a:solidFill>
                    </a:rPr>
                    <a:t>+</a:t>
                  </a:r>
                </a:p>
              </p:txBody>
            </p:sp>
            <p:sp>
              <p:nvSpPr>
                <p:cNvPr id="57" name="TextBox 56"/>
                <p:cNvSpPr txBox="1"/>
                <p:nvPr/>
              </p:nvSpPr>
              <p:spPr>
                <a:xfrm>
                  <a:off x="3922346"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a:solidFill>
                        <a:srgbClr val="FFFF00"/>
                      </a:solidFill>
                    </a:rPr>
                    <a:t>+</a:t>
                  </a:r>
                </a:p>
              </p:txBody>
            </p:sp>
            <p:sp>
              <p:nvSpPr>
                <p:cNvPr id="58" name="TextBox 57"/>
                <p:cNvSpPr txBox="1"/>
                <p:nvPr/>
              </p:nvSpPr>
              <p:spPr>
                <a:xfrm>
                  <a:off x="4105742" y="1810117"/>
                  <a:ext cx="300082" cy="369332"/>
                </a:xfrm>
                <a:prstGeom prst="rect">
                  <a:avLst/>
                </a:prstGeom>
                <a:noFill/>
                <a:ln>
                  <a:noFill/>
                </a:ln>
                <a:effectLst>
                  <a:outerShdw blurRad="38100" dist="12700" dir="2700000" algn="tl" rotWithShape="0">
                    <a:prstClr val="black"/>
                  </a:outerShdw>
                </a:effectLst>
              </p:spPr>
              <p:txBody>
                <a:bodyPr wrap="none" rtlCol="0">
                  <a:spAutoFit/>
                </a:bodyPr>
                <a:lstStyle/>
                <a:p>
                  <a:r>
                    <a:rPr lang="en-US" b="1" dirty="0">
                      <a:solidFill>
                        <a:srgbClr val="FFFF00"/>
                      </a:solidFill>
                    </a:rPr>
                    <a:t>+</a:t>
                  </a:r>
                </a:p>
              </p:txBody>
            </p:sp>
          </p:grpSp>
        </p:grpSp>
        <p:cxnSp>
          <p:nvCxnSpPr>
            <p:cNvPr id="63" name="Straight Arrow Connector 62"/>
            <p:cNvCxnSpPr/>
            <p:nvPr/>
          </p:nvCxnSpPr>
          <p:spPr>
            <a:xfrm>
              <a:off x="2850756" y="2228316"/>
              <a:ext cx="678737" cy="4729"/>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2811094" y="4890131"/>
              <a:ext cx="659816" cy="3450"/>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076944" y="1880296"/>
              <a:ext cx="139190" cy="369332"/>
            </a:xfrm>
            <a:prstGeom prst="rect">
              <a:avLst/>
            </a:prstGeom>
            <a:noFill/>
          </p:spPr>
          <p:txBody>
            <a:bodyPr wrap="square" rtlCol="0">
              <a:spAutoFit/>
            </a:bodyPr>
            <a:lstStyle/>
            <a:p>
              <a:r>
                <a:rPr lang="en-US"/>
                <a:t>v</a:t>
              </a:r>
            </a:p>
          </p:txBody>
        </p:sp>
        <p:sp>
          <p:nvSpPr>
            <p:cNvPr id="66" name="TextBox 65"/>
            <p:cNvSpPr txBox="1"/>
            <p:nvPr/>
          </p:nvSpPr>
          <p:spPr>
            <a:xfrm>
              <a:off x="3036814" y="4817427"/>
              <a:ext cx="139190" cy="369332"/>
            </a:xfrm>
            <a:prstGeom prst="rect">
              <a:avLst/>
            </a:prstGeom>
            <a:noFill/>
          </p:spPr>
          <p:txBody>
            <a:bodyPr wrap="square" rtlCol="0">
              <a:spAutoFit/>
            </a:bodyPr>
            <a:lstStyle/>
            <a:p>
              <a:r>
                <a:rPr lang="en-US"/>
                <a:t>v</a:t>
              </a:r>
            </a:p>
          </p:txBody>
        </p:sp>
      </p:grpSp>
      <p:sp>
        <p:nvSpPr>
          <p:cNvPr id="8" name="Freeform 7"/>
          <p:cNvSpPr/>
          <p:nvPr/>
        </p:nvSpPr>
        <p:spPr>
          <a:xfrm>
            <a:off x="4986903" y="2491418"/>
            <a:ext cx="2650210" cy="495945"/>
          </a:xfrm>
          <a:custGeom>
            <a:avLst/>
            <a:gdLst>
              <a:gd name="connsiteX0" fmla="*/ 0 w 2650210"/>
              <a:gd name="connsiteY0" fmla="*/ 0 h 495945"/>
              <a:gd name="connsiteX1" fmla="*/ 0 w 2650210"/>
              <a:gd name="connsiteY1" fmla="*/ 495945 h 495945"/>
              <a:gd name="connsiteX2" fmla="*/ 2650210 w 2650210"/>
              <a:gd name="connsiteY2" fmla="*/ 480447 h 495945"/>
            </a:gdLst>
            <a:ahLst/>
            <a:cxnLst>
              <a:cxn ang="0">
                <a:pos x="connsiteX0" y="connsiteY0"/>
              </a:cxn>
              <a:cxn ang="0">
                <a:pos x="connsiteX1" y="connsiteY1"/>
              </a:cxn>
              <a:cxn ang="0">
                <a:pos x="connsiteX2" y="connsiteY2"/>
              </a:cxn>
            </a:cxnLst>
            <a:rect l="l" t="t" r="r" b="b"/>
            <a:pathLst>
              <a:path w="2650210" h="495945">
                <a:moveTo>
                  <a:pt x="0" y="0"/>
                </a:moveTo>
                <a:lnTo>
                  <a:pt x="0" y="495945"/>
                </a:lnTo>
                <a:lnTo>
                  <a:pt x="2650210" y="480447"/>
                </a:lnTo>
              </a:path>
            </a:pathLst>
          </a:custGeom>
          <a:noFill/>
          <a:ln w="476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67"/>
          <p:cNvSpPr/>
          <p:nvPr/>
        </p:nvSpPr>
        <p:spPr>
          <a:xfrm flipV="1">
            <a:off x="4986931" y="4045277"/>
            <a:ext cx="2650210" cy="495945"/>
          </a:xfrm>
          <a:custGeom>
            <a:avLst/>
            <a:gdLst>
              <a:gd name="connsiteX0" fmla="*/ 0 w 2650210"/>
              <a:gd name="connsiteY0" fmla="*/ 0 h 495945"/>
              <a:gd name="connsiteX1" fmla="*/ 0 w 2650210"/>
              <a:gd name="connsiteY1" fmla="*/ 495945 h 495945"/>
              <a:gd name="connsiteX2" fmla="*/ 2650210 w 2650210"/>
              <a:gd name="connsiteY2" fmla="*/ 480447 h 495945"/>
            </a:gdLst>
            <a:ahLst/>
            <a:cxnLst>
              <a:cxn ang="0">
                <a:pos x="connsiteX0" y="connsiteY0"/>
              </a:cxn>
              <a:cxn ang="0">
                <a:pos x="connsiteX1" y="connsiteY1"/>
              </a:cxn>
              <a:cxn ang="0">
                <a:pos x="connsiteX2" y="connsiteY2"/>
              </a:cxn>
            </a:cxnLst>
            <a:rect l="l" t="t" r="r" b="b"/>
            <a:pathLst>
              <a:path w="2650210" h="495945">
                <a:moveTo>
                  <a:pt x="0" y="0"/>
                </a:moveTo>
                <a:lnTo>
                  <a:pt x="0" y="495945"/>
                </a:lnTo>
                <a:lnTo>
                  <a:pt x="2650210" y="480447"/>
                </a:lnTo>
              </a:path>
            </a:pathLst>
          </a:custGeom>
          <a:noFill/>
          <a:ln w="476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2" name="Group 101"/>
          <p:cNvGrpSpPr/>
          <p:nvPr/>
        </p:nvGrpSpPr>
        <p:grpSpPr>
          <a:xfrm>
            <a:off x="4448015" y="2376548"/>
            <a:ext cx="2612108" cy="2292442"/>
            <a:chOff x="4448015" y="2376548"/>
            <a:chExt cx="2612108" cy="2292442"/>
          </a:xfrm>
        </p:grpSpPr>
        <p:grpSp>
          <p:nvGrpSpPr>
            <p:cNvPr id="98" name="Group 97"/>
            <p:cNvGrpSpPr/>
            <p:nvPr/>
          </p:nvGrpSpPr>
          <p:grpSpPr>
            <a:xfrm>
              <a:off x="5662320" y="2973256"/>
              <a:ext cx="1397803" cy="1067993"/>
              <a:chOff x="5879297" y="2973256"/>
              <a:chExt cx="1397803" cy="1067993"/>
            </a:xfrm>
          </p:grpSpPr>
          <p:grpSp>
            <p:nvGrpSpPr>
              <p:cNvPr id="83" name="Group 82"/>
              <p:cNvGrpSpPr/>
              <p:nvPr/>
            </p:nvGrpSpPr>
            <p:grpSpPr>
              <a:xfrm flipV="1">
                <a:off x="5900263" y="3620376"/>
                <a:ext cx="870583" cy="420873"/>
                <a:chOff x="3516930" y="2169763"/>
                <a:chExt cx="1613520" cy="945396"/>
              </a:xfrm>
            </p:grpSpPr>
            <p:grpSp>
              <p:nvGrpSpPr>
                <p:cNvPr id="84" name="Group 83"/>
                <p:cNvGrpSpPr/>
                <p:nvPr/>
              </p:nvGrpSpPr>
              <p:grpSpPr>
                <a:xfrm>
                  <a:off x="3516930" y="2169763"/>
                  <a:ext cx="838094" cy="945396"/>
                  <a:chOff x="3516930" y="2169763"/>
                  <a:chExt cx="838094" cy="945396"/>
                </a:xfrm>
              </p:grpSpPr>
              <p:sp>
                <p:nvSpPr>
                  <p:cNvPr id="90" name="Freeform 89"/>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Freeform 90"/>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Freeform 91"/>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Freeform 92"/>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5" name="Group 84"/>
                <p:cNvGrpSpPr/>
                <p:nvPr/>
              </p:nvGrpSpPr>
              <p:grpSpPr>
                <a:xfrm flipH="1">
                  <a:off x="4292356" y="2169763"/>
                  <a:ext cx="838094" cy="945396"/>
                  <a:chOff x="3516930" y="2169763"/>
                  <a:chExt cx="838094" cy="945396"/>
                </a:xfrm>
              </p:grpSpPr>
              <p:sp>
                <p:nvSpPr>
                  <p:cNvPr id="86" name="Freeform 85"/>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Freeform 86"/>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Freeform 87"/>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Freeform 88"/>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2" name="Group 71"/>
              <p:cNvGrpSpPr/>
              <p:nvPr/>
            </p:nvGrpSpPr>
            <p:grpSpPr>
              <a:xfrm>
                <a:off x="5879297" y="2973256"/>
                <a:ext cx="913739" cy="420873"/>
                <a:chOff x="3516930" y="2169763"/>
                <a:chExt cx="1613520" cy="945396"/>
              </a:xfrm>
            </p:grpSpPr>
            <p:grpSp>
              <p:nvGrpSpPr>
                <p:cNvPr id="73" name="Group 72"/>
                <p:cNvGrpSpPr/>
                <p:nvPr/>
              </p:nvGrpSpPr>
              <p:grpSpPr>
                <a:xfrm>
                  <a:off x="3516930" y="2169763"/>
                  <a:ext cx="838094" cy="945396"/>
                  <a:chOff x="3516930" y="2169763"/>
                  <a:chExt cx="838094" cy="945396"/>
                </a:xfrm>
              </p:grpSpPr>
              <p:sp>
                <p:nvSpPr>
                  <p:cNvPr id="79" name="Freeform 78"/>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Freeform 79"/>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Freeform 80"/>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Freeform 81"/>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flipH="1">
                  <a:off x="4292356" y="2169763"/>
                  <a:ext cx="838094" cy="945396"/>
                  <a:chOff x="3516930" y="2169763"/>
                  <a:chExt cx="838094" cy="945396"/>
                </a:xfrm>
              </p:grpSpPr>
              <p:sp>
                <p:nvSpPr>
                  <p:cNvPr id="75" name="Freeform 74"/>
                  <p:cNvSpPr/>
                  <p:nvPr/>
                </p:nvSpPr>
                <p:spPr>
                  <a:xfrm>
                    <a:off x="4355024" y="2169763"/>
                    <a:ext cx="0" cy="805912"/>
                  </a:xfrm>
                  <a:custGeom>
                    <a:avLst/>
                    <a:gdLst>
                      <a:gd name="connsiteX0" fmla="*/ 0 w 0"/>
                      <a:gd name="connsiteY0" fmla="*/ 805912 h 805912"/>
                      <a:gd name="connsiteX1" fmla="*/ 0 w 0"/>
                      <a:gd name="connsiteY1" fmla="*/ 0 h 805912"/>
                    </a:gdLst>
                    <a:ahLst/>
                    <a:cxnLst>
                      <a:cxn ang="0">
                        <a:pos x="connsiteX0" y="connsiteY0"/>
                      </a:cxn>
                      <a:cxn ang="0">
                        <a:pos x="connsiteX1" y="connsiteY1"/>
                      </a:cxn>
                    </a:cxnLst>
                    <a:rect l="l" t="t" r="r" b="b"/>
                    <a:pathLst>
                      <a:path h="805912">
                        <a:moveTo>
                          <a:pt x="0" y="805912"/>
                        </a:moveTo>
                        <a:lnTo>
                          <a:pt x="0" y="0"/>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75"/>
                  <p:cNvSpPr/>
                  <p:nvPr/>
                </p:nvSpPr>
                <p:spPr>
                  <a:xfrm>
                    <a:off x="4106477" y="2169763"/>
                    <a:ext cx="124560" cy="807900"/>
                  </a:xfrm>
                  <a:custGeom>
                    <a:avLst/>
                    <a:gdLst>
                      <a:gd name="connsiteX0" fmla="*/ 124560 w 124560"/>
                      <a:gd name="connsiteY0" fmla="*/ 805912 h 807900"/>
                      <a:gd name="connsiteX1" fmla="*/ 16072 w 124560"/>
                      <a:gd name="connsiteY1" fmla="*/ 681925 h 807900"/>
                      <a:gd name="connsiteX2" fmla="*/ 574 w 124560"/>
                      <a:gd name="connsiteY2" fmla="*/ 0 h 807900"/>
                    </a:gdLst>
                    <a:ahLst/>
                    <a:cxnLst>
                      <a:cxn ang="0">
                        <a:pos x="connsiteX0" y="connsiteY0"/>
                      </a:cxn>
                      <a:cxn ang="0">
                        <a:pos x="connsiteX1" y="connsiteY1"/>
                      </a:cxn>
                      <a:cxn ang="0">
                        <a:pos x="connsiteX2" y="connsiteY2"/>
                      </a:cxn>
                    </a:cxnLst>
                    <a:rect l="l" t="t" r="r" b="b"/>
                    <a:pathLst>
                      <a:path w="124560" h="807900">
                        <a:moveTo>
                          <a:pt x="124560" y="805912"/>
                        </a:moveTo>
                        <a:cubicBezTo>
                          <a:pt x="80648" y="811078"/>
                          <a:pt x="36736" y="816244"/>
                          <a:pt x="16072" y="681925"/>
                        </a:cubicBezTo>
                        <a:cubicBezTo>
                          <a:pt x="-4592" y="547606"/>
                          <a:pt x="574" y="0"/>
                          <a:pt x="574"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Freeform 76"/>
                  <p:cNvSpPr/>
                  <p:nvPr/>
                </p:nvSpPr>
                <p:spPr>
                  <a:xfrm>
                    <a:off x="3828081" y="2185261"/>
                    <a:ext cx="185980" cy="852407"/>
                  </a:xfrm>
                  <a:custGeom>
                    <a:avLst/>
                    <a:gdLst>
                      <a:gd name="connsiteX0" fmla="*/ 185980 w 185980"/>
                      <a:gd name="connsiteY0" fmla="*/ 852407 h 852407"/>
                      <a:gd name="connsiteX1" fmla="*/ 30997 w 185980"/>
                      <a:gd name="connsiteY1" fmla="*/ 666427 h 852407"/>
                      <a:gd name="connsiteX2" fmla="*/ 0 w 185980"/>
                      <a:gd name="connsiteY2" fmla="*/ 0 h 852407"/>
                    </a:gdLst>
                    <a:ahLst/>
                    <a:cxnLst>
                      <a:cxn ang="0">
                        <a:pos x="connsiteX0" y="connsiteY0"/>
                      </a:cxn>
                      <a:cxn ang="0">
                        <a:pos x="connsiteX1" y="connsiteY1"/>
                      </a:cxn>
                      <a:cxn ang="0">
                        <a:pos x="connsiteX2" y="connsiteY2"/>
                      </a:cxn>
                    </a:cxnLst>
                    <a:rect l="l" t="t" r="r" b="b"/>
                    <a:pathLst>
                      <a:path w="185980" h="852407">
                        <a:moveTo>
                          <a:pt x="185980" y="852407"/>
                        </a:moveTo>
                        <a:cubicBezTo>
                          <a:pt x="123987" y="830451"/>
                          <a:pt x="61994" y="808495"/>
                          <a:pt x="30997" y="666427"/>
                        </a:cubicBezTo>
                        <a:cubicBezTo>
                          <a:pt x="0" y="524359"/>
                          <a:pt x="0" y="0"/>
                          <a:pt x="0"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Freeform 77"/>
                  <p:cNvSpPr/>
                  <p:nvPr/>
                </p:nvSpPr>
                <p:spPr>
                  <a:xfrm>
                    <a:off x="3516930" y="2169763"/>
                    <a:ext cx="357646" cy="945396"/>
                  </a:xfrm>
                  <a:custGeom>
                    <a:avLst/>
                    <a:gdLst>
                      <a:gd name="connsiteX0" fmla="*/ 357646 w 357646"/>
                      <a:gd name="connsiteY0" fmla="*/ 945396 h 945396"/>
                      <a:gd name="connsiteX1" fmla="*/ 47680 w 357646"/>
                      <a:gd name="connsiteY1" fmla="*/ 681925 h 945396"/>
                      <a:gd name="connsiteX2" fmla="*/ 1185 w 357646"/>
                      <a:gd name="connsiteY2" fmla="*/ 0 h 945396"/>
                    </a:gdLst>
                    <a:ahLst/>
                    <a:cxnLst>
                      <a:cxn ang="0">
                        <a:pos x="connsiteX0" y="connsiteY0"/>
                      </a:cxn>
                      <a:cxn ang="0">
                        <a:pos x="connsiteX1" y="connsiteY1"/>
                      </a:cxn>
                      <a:cxn ang="0">
                        <a:pos x="connsiteX2" y="connsiteY2"/>
                      </a:cxn>
                    </a:cxnLst>
                    <a:rect l="l" t="t" r="r" b="b"/>
                    <a:pathLst>
                      <a:path w="357646" h="945396">
                        <a:moveTo>
                          <a:pt x="357646" y="945396"/>
                        </a:moveTo>
                        <a:cubicBezTo>
                          <a:pt x="232368" y="892443"/>
                          <a:pt x="107090" y="839491"/>
                          <a:pt x="47680" y="681925"/>
                        </a:cubicBezTo>
                        <a:cubicBezTo>
                          <a:pt x="-11730" y="524359"/>
                          <a:pt x="1185" y="0"/>
                          <a:pt x="1185" y="0"/>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70" name="Straight Arrow Connector 69"/>
              <p:cNvCxnSpPr/>
              <p:nvPr/>
            </p:nvCxnSpPr>
            <p:spPr>
              <a:xfrm flipV="1">
                <a:off x="6622850" y="3485740"/>
                <a:ext cx="654250" cy="2084"/>
              </a:xfrm>
              <a:prstGeom prst="straightConnector1">
                <a:avLst/>
              </a:prstGeom>
              <a:ln>
                <a:solidFill>
                  <a:srgbClr val="FF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6950075" y="3156346"/>
                <a:ext cx="139190" cy="369332"/>
              </a:xfrm>
              <a:prstGeom prst="rect">
                <a:avLst/>
              </a:prstGeom>
              <a:noFill/>
            </p:spPr>
            <p:txBody>
              <a:bodyPr wrap="square" rtlCol="0">
                <a:spAutoFit/>
              </a:bodyPr>
              <a:lstStyle/>
              <a:p>
                <a:r>
                  <a:rPr lang="en-US"/>
                  <a:t>v</a:t>
                </a:r>
              </a:p>
            </p:txBody>
          </p:sp>
          <p:sp>
            <p:nvSpPr>
              <p:cNvPr id="69" name="Oval 68"/>
              <p:cNvSpPr/>
              <p:nvPr/>
            </p:nvSpPr>
            <p:spPr>
              <a:xfrm>
                <a:off x="6018651" y="3319347"/>
                <a:ext cx="604199" cy="366544"/>
              </a:xfrm>
              <a:prstGeom prst="ellipse">
                <a:avLst/>
              </a:prstGeom>
              <a:gradFill>
                <a:gsLst>
                  <a:gs pos="0">
                    <a:schemeClr val="accent1">
                      <a:tint val="100000"/>
                      <a:shade val="100000"/>
                      <a:satMod val="130000"/>
                      <a:alpha val="46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Freeform 13"/>
            <p:cNvSpPr/>
            <p:nvPr/>
          </p:nvSpPr>
          <p:spPr>
            <a:xfrm>
              <a:off x="4448015" y="2376548"/>
              <a:ext cx="1053885" cy="511825"/>
            </a:xfrm>
            <a:custGeom>
              <a:avLst/>
              <a:gdLst>
                <a:gd name="connsiteX0" fmla="*/ 0 w 1053885"/>
                <a:gd name="connsiteY0" fmla="*/ 4474 h 612352"/>
                <a:gd name="connsiteX1" fmla="*/ 371960 w 1053885"/>
                <a:gd name="connsiteY1" fmla="*/ 4474 h 612352"/>
                <a:gd name="connsiteX2" fmla="*/ 619933 w 1053885"/>
                <a:gd name="connsiteY2" fmla="*/ 50969 h 612352"/>
                <a:gd name="connsiteX3" fmla="*/ 650929 w 1053885"/>
                <a:gd name="connsiteY3" fmla="*/ 205952 h 612352"/>
                <a:gd name="connsiteX4" fmla="*/ 666428 w 1053885"/>
                <a:gd name="connsiteY4" fmla="*/ 438426 h 612352"/>
                <a:gd name="connsiteX5" fmla="*/ 666428 w 1053885"/>
                <a:gd name="connsiteY5" fmla="*/ 562413 h 612352"/>
                <a:gd name="connsiteX6" fmla="*/ 743919 w 1053885"/>
                <a:gd name="connsiteY6" fmla="*/ 608908 h 612352"/>
                <a:gd name="connsiteX7" fmla="*/ 1053885 w 1053885"/>
                <a:gd name="connsiteY7" fmla="*/ 608908 h 612352"/>
                <a:gd name="connsiteX0" fmla="*/ 0 w 1053885"/>
                <a:gd name="connsiteY0" fmla="*/ 5110 h 612988"/>
                <a:gd name="connsiteX1" fmla="*/ 371960 w 1053885"/>
                <a:gd name="connsiteY1" fmla="*/ 5110 h 612988"/>
                <a:gd name="connsiteX2" fmla="*/ 637862 w 1053885"/>
                <a:gd name="connsiteY2" fmla="*/ 60569 h 612988"/>
                <a:gd name="connsiteX3" fmla="*/ 650929 w 1053885"/>
                <a:gd name="connsiteY3" fmla="*/ 206588 h 612988"/>
                <a:gd name="connsiteX4" fmla="*/ 666428 w 1053885"/>
                <a:gd name="connsiteY4" fmla="*/ 439062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5110 h 612988"/>
                <a:gd name="connsiteX1" fmla="*/ 371960 w 1053885"/>
                <a:gd name="connsiteY1" fmla="*/ 5110 h 612988"/>
                <a:gd name="connsiteX2" fmla="*/ 637862 w 1053885"/>
                <a:gd name="connsiteY2" fmla="*/ 60569 h 612988"/>
                <a:gd name="connsiteX3" fmla="*/ 650929 w 1053885"/>
                <a:gd name="connsiteY3" fmla="*/ 206588 h 612988"/>
                <a:gd name="connsiteX4" fmla="*/ 657463 w 1053885"/>
                <a:gd name="connsiteY4" fmla="*/ 448027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5110 h 612988"/>
                <a:gd name="connsiteX1" fmla="*/ 371960 w 1053885"/>
                <a:gd name="connsiteY1" fmla="*/ 5110 h 612988"/>
                <a:gd name="connsiteX2" fmla="*/ 637862 w 1053885"/>
                <a:gd name="connsiteY2" fmla="*/ 60569 h 612988"/>
                <a:gd name="connsiteX3" fmla="*/ 658549 w 1053885"/>
                <a:gd name="connsiteY3" fmla="*/ 218018 h 612988"/>
                <a:gd name="connsiteX4" fmla="*/ 657463 w 1053885"/>
                <a:gd name="connsiteY4" fmla="*/ 448027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5110 h 612988"/>
                <a:gd name="connsiteX1" fmla="*/ 371960 w 1053885"/>
                <a:gd name="connsiteY1" fmla="*/ 5110 h 612988"/>
                <a:gd name="connsiteX2" fmla="*/ 637862 w 1053885"/>
                <a:gd name="connsiteY2" fmla="*/ 60569 h 612988"/>
                <a:gd name="connsiteX3" fmla="*/ 658549 w 1053885"/>
                <a:gd name="connsiteY3" fmla="*/ 218018 h 612988"/>
                <a:gd name="connsiteX4" fmla="*/ 657463 w 1053885"/>
                <a:gd name="connsiteY4" fmla="*/ 448027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3773 h 611651"/>
                <a:gd name="connsiteX1" fmla="*/ 371960 w 1053885"/>
                <a:gd name="connsiteY1" fmla="*/ 3773 h 611651"/>
                <a:gd name="connsiteX2" fmla="*/ 618812 w 1053885"/>
                <a:gd name="connsiteY2" fmla="*/ 40182 h 611651"/>
                <a:gd name="connsiteX3" fmla="*/ 658549 w 1053885"/>
                <a:gd name="connsiteY3" fmla="*/ 216681 h 611651"/>
                <a:gd name="connsiteX4" fmla="*/ 657463 w 1053885"/>
                <a:gd name="connsiteY4" fmla="*/ 446690 h 611651"/>
                <a:gd name="connsiteX5" fmla="*/ 666428 w 1053885"/>
                <a:gd name="connsiteY5" fmla="*/ 561712 h 611651"/>
                <a:gd name="connsiteX6" fmla="*/ 743919 w 1053885"/>
                <a:gd name="connsiteY6" fmla="*/ 608207 h 611651"/>
                <a:gd name="connsiteX7" fmla="*/ 1053885 w 1053885"/>
                <a:gd name="connsiteY7" fmla="*/ 608207 h 611651"/>
                <a:gd name="connsiteX0" fmla="*/ 0 w 1053885"/>
                <a:gd name="connsiteY0" fmla="*/ 2099 h 609977"/>
                <a:gd name="connsiteX1" fmla="*/ 368150 w 1053885"/>
                <a:gd name="connsiteY1" fmla="*/ 5909 h 609977"/>
                <a:gd name="connsiteX2" fmla="*/ 618812 w 1053885"/>
                <a:gd name="connsiteY2" fmla="*/ 38508 h 609977"/>
                <a:gd name="connsiteX3" fmla="*/ 658549 w 1053885"/>
                <a:gd name="connsiteY3" fmla="*/ 215007 h 609977"/>
                <a:gd name="connsiteX4" fmla="*/ 657463 w 1053885"/>
                <a:gd name="connsiteY4" fmla="*/ 445016 h 609977"/>
                <a:gd name="connsiteX5" fmla="*/ 666428 w 1053885"/>
                <a:gd name="connsiteY5" fmla="*/ 560038 h 609977"/>
                <a:gd name="connsiteX6" fmla="*/ 743919 w 1053885"/>
                <a:gd name="connsiteY6" fmla="*/ 606533 h 609977"/>
                <a:gd name="connsiteX7" fmla="*/ 1053885 w 1053885"/>
                <a:gd name="connsiteY7" fmla="*/ 606533 h 609977"/>
                <a:gd name="connsiteX0" fmla="*/ 0 w 1053885"/>
                <a:gd name="connsiteY0" fmla="*/ 1357 h 609235"/>
                <a:gd name="connsiteX1" fmla="*/ 368150 w 1053885"/>
                <a:gd name="connsiteY1" fmla="*/ 5167 h 609235"/>
                <a:gd name="connsiteX2" fmla="*/ 618812 w 1053885"/>
                <a:gd name="connsiteY2" fmla="*/ 37766 h 609235"/>
                <a:gd name="connsiteX3" fmla="*/ 658549 w 1053885"/>
                <a:gd name="connsiteY3" fmla="*/ 214265 h 609235"/>
                <a:gd name="connsiteX4" fmla="*/ 657463 w 1053885"/>
                <a:gd name="connsiteY4" fmla="*/ 444274 h 609235"/>
                <a:gd name="connsiteX5" fmla="*/ 666428 w 1053885"/>
                <a:gd name="connsiteY5" fmla="*/ 559296 h 609235"/>
                <a:gd name="connsiteX6" fmla="*/ 743919 w 1053885"/>
                <a:gd name="connsiteY6" fmla="*/ 605791 h 609235"/>
                <a:gd name="connsiteX7" fmla="*/ 1053885 w 1053885"/>
                <a:gd name="connsiteY7" fmla="*/ 605791 h 609235"/>
                <a:gd name="connsiteX0" fmla="*/ 0 w 1053885"/>
                <a:gd name="connsiteY0" fmla="*/ 1357 h 612274"/>
                <a:gd name="connsiteX1" fmla="*/ 368150 w 1053885"/>
                <a:gd name="connsiteY1" fmla="*/ 5167 h 612274"/>
                <a:gd name="connsiteX2" fmla="*/ 618812 w 1053885"/>
                <a:gd name="connsiteY2" fmla="*/ 37766 h 612274"/>
                <a:gd name="connsiteX3" fmla="*/ 658549 w 1053885"/>
                <a:gd name="connsiteY3" fmla="*/ 214265 h 612274"/>
                <a:gd name="connsiteX4" fmla="*/ 657463 w 1053885"/>
                <a:gd name="connsiteY4" fmla="*/ 444274 h 612274"/>
                <a:gd name="connsiteX5" fmla="*/ 666428 w 1053885"/>
                <a:gd name="connsiteY5" fmla="*/ 559296 h 612274"/>
                <a:gd name="connsiteX6" fmla="*/ 793449 w 1053885"/>
                <a:gd name="connsiteY6" fmla="*/ 609601 h 612274"/>
                <a:gd name="connsiteX7" fmla="*/ 1053885 w 1053885"/>
                <a:gd name="connsiteY7" fmla="*/ 605791 h 612274"/>
                <a:gd name="connsiteX0" fmla="*/ 0 w 1053885"/>
                <a:gd name="connsiteY0" fmla="*/ 1357 h 609604"/>
                <a:gd name="connsiteX1" fmla="*/ 368150 w 1053885"/>
                <a:gd name="connsiteY1" fmla="*/ 5167 h 609604"/>
                <a:gd name="connsiteX2" fmla="*/ 618812 w 1053885"/>
                <a:gd name="connsiteY2" fmla="*/ 37766 h 609604"/>
                <a:gd name="connsiteX3" fmla="*/ 658549 w 1053885"/>
                <a:gd name="connsiteY3" fmla="*/ 214265 h 609604"/>
                <a:gd name="connsiteX4" fmla="*/ 657463 w 1053885"/>
                <a:gd name="connsiteY4" fmla="*/ 444274 h 609604"/>
                <a:gd name="connsiteX5" fmla="*/ 666428 w 1053885"/>
                <a:gd name="connsiteY5" fmla="*/ 559296 h 609604"/>
                <a:gd name="connsiteX6" fmla="*/ 793449 w 1053885"/>
                <a:gd name="connsiteY6" fmla="*/ 609601 h 609604"/>
                <a:gd name="connsiteX7" fmla="*/ 1053885 w 1053885"/>
                <a:gd name="connsiteY7" fmla="*/ 605791 h 609604"/>
                <a:gd name="connsiteX0" fmla="*/ 0 w 1053885"/>
                <a:gd name="connsiteY0" fmla="*/ 1357 h 611480"/>
                <a:gd name="connsiteX1" fmla="*/ 368150 w 1053885"/>
                <a:gd name="connsiteY1" fmla="*/ 5167 h 611480"/>
                <a:gd name="connsiteX2" fmla="*/ 618812 w 1053885"/>
                <a:gd name="connsiteY2" fmla="*/ 37766 h 611480"/>
                <a:gd name="connsiteX3" fmla="*/ 658549 w 1053885"/>
                <a:gd name="connsiteY3" fmla="*/ 214265 h 611480"/>
                <a:gd name="connsiteX4" fmla="*/ 657463 w 1053885"/>
                <a:gd name="connsiteY4" fmla="*/ 444274 h 611480"/>
                <a:gd name="connsiteX5" fmla="*/ 677858 w 1053885"/>
                <a:gd name="connsiteY5" fmla="*/ 570726 h 611480"/>
                <a:gd name="connsiteX6" fmla="*/ 793449 w 1053885"/>
                <a:gd name="connsiteY6" fmla="*/ 609601 h 611480"/>
                <a:gd name="connsiteX7" fmla="*/ 1053885 w 1053885"/>
                <a:gd name="connsiteY7" fmla="*/ 605791 h 6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885" h="611480">
                  <a:moveTo>
                    <a:pt x="0" y="1357"/>
                  </a:moveTo>
                  <a:cubicBezTo>
                    <a:pt x="134319" y="-2518"/>
                    <a:pt x="238345" y="2909"/>
                    <a:pt x="368150" y="5167"/>
                  </a:cubicBezTo>
                  <a:cubicBezTo>
                    <a:pt x="497955" y="7425"/>
                    <a:pt x="570412" y="2916"/>
                    <a:pt x="618812" y="37766"/>
                  </a:cubicBezTo>
                  <a:cubicBezTo>
                    <a:pt x="667212" y="72616"/>
                    <a:pt x="652107" y="146514"/>
                    <a:pt x="658549" y="214265"/>
                  </a:cubicBezTo>
                  <a:cubicBezTo>
                    <a:pt x="664991" y="282016"/>
                    <a:pt x="654245" y="384864"/>
                    <a:pt x="657463" y="444274"/>
                  </a:cubicBezTo>
                  <a:cubicBezTo>
                    <a:pt x="660681" y="503684"/>
                    <a:pt x="655194" y="543171"/>
                    <a:pt x="677858" y="570726"/>
                  </a:cubicBezTo>
                  <a:cubicBezTo>
                    <a:pt x="700522" y="598281"/>
                    <a:pt x="730778" y="603757"/>
                    <a:pt x="793449" y="609601"/>
                  </a:cubicBezTo>
                  <a:cubicBezTo>
                    <a:pt x="856120" y="615445"/>
                    <a:pt x="1053885" y="605791"/>
                    <a:pt x="1053885" y="605791"/>
                  </a:cubicBezTo>
                </a:path>
              </a:pathLst>
            </a:custGeom>
            <a:noFill/>
            <a:ln w="25400">
              <a:solidFill>
                <a:srgbClr val="FF0000"/>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Freeform 100"/>
            <p:cNvSpPr/>
            <p:nvPr/>
          </p:nvSpPr>
          <p:spPr>
            <a:xfrm flipV="1">
              <a:off x="4471160" y="4157165"/>
              <a:ext cx="1053885" cy="511825"/>
            </a:xfrm>
            <a:custGeom>
              <a:avLst/>
              <a:gdLst>
                <a:gd name="connsiteX0" fmla="*/ 0 w 1053885"/>
                <a:gd name="connsiteY0" fmla="*/ 4474 h 612352"/>
                <a:gd name="connsiteX1" fmla="*/ 371960 w 1053885"/>
                <a:gd name="connsiteY1" fmla="*/ 4474 h 612352"/>
                <a:gd name="connsiteX2" fmla="*/ 619933 w 1053885"/>
                <a:gd name="connsiteY2" fmla="*/ 50969 h 612352"/>
                <a:gd name="connsiteX3" fmla="*/ 650929 w 1053885"/>
                <a:gd name="connsiteY3" fmla="*/ 205952 h 612352"/>
                <a:gd name="connsiteX4" fmla="*/ 666428 w 1053885"/>
                <a:gd name="connsiteY4" fmla="*/ 438426 h 612352"/>
                <a:gd name="connsiteX5" fmla="*/ 666428 w 1053885"/>
                <a:gd name="connsiteY5" fmla="*/ 562413 h 612352"/>
                <a:gd name="connsiteX6" fmla="*/ 743919 w 1053885"/>
                <a:gd name="connsiteY6" fmla="*/ 608908 h 612352"/>
                <a:gd name="connsiteX7" fmla="*/ 1053885 w 1053885"/>
                <a:gd name="connsiteY7" fmla="*/ 608908 h 612352"/>
                <a:gd name="connsiteX0" fmla="*/ 0 w 1053885"/>
                <a:gd name="connsiteY0" fmla="*/ 5110 h 612988"/>
                <a:gd name="connsiteX1" fmla="*/ 371960 w 1053885"/>
                <a:gd name="connsiteY1" fmla="*/ 5110 h 612988"/>
                <a:gd name="connsiteX2" fmla="*/ 637862 w 1053885"/>
                <a:gd name="connsiteY2" fmla="*/ 60569 h 612988"/>
                <a:gd name="connsiteX3" fmla="*/ 650929 w 1053885"/>
                <a:gd name="connsiteY3" fmla="*/ 206588 h 612988"/>
                <a:gd name="connsiteX4" fmla="*/ 666428 w 1053885"/>
                <a:gd name="connsiteY4" fmla="*/ 439062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5110 h 612988"/>
                <a:gd name="connsiteX1" fmla="*/ 371960 w 1053885"/>
                <a:gd name="connsiteY1" fmla="*/ 5110 h 612988"/>
                <a:gd name="connsiteX2" fmla="*/ 637862 w 1053885"/>
                <a:gd name="connsiteY2" fmla="*/ 60569 h 612988"/>
                <a:gd name="connsiteX3" fmla="*/ 650929 w 1053885"/>
                <a:gd name="connsiteY3" fmla="*/ 206588 h 612988"/>
                <a:gd name="connsiteX4" fmla="*/ 657463 w 1053885"/>
                <a:gd name="connsiteY4" fmla="*/ 448027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5110 h 612988"/>
                <a:gd name="connsiteX1" fmla="*/ 371960 w 1053885"/>
                <a:gd name="connsiteY1" fmla="*/ 5110 h 612988"/>
                <a:gd name="connsiteX2" fmla="*/ 637862 w 1053885"/>
                <a:gd name="connsiteY2" fmla="*/ 60569 h 612988"/>
                <a:gd name="connsiteX3" fmla="*/ 658549 w 1053885"/>
                <a:gd name="connsiteY3" fmla="*/ 218018 h 612988"/>
                <a:gd name="connsiteX4" fmla="*/ 657463 w 1053885"/>
                <a:gd name="connsiteY4" fmla="*/ 448027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5110 h 612988"/>
                <a:gd name="connsiteX1" fmla="*/ 371960 w 1053885"/>
                <a:gd name="connsiteY1" fmla="*/ 5110 h 612988"/>
                <a:gd name="connsiteX2" fmla="*/ 637862 w 1053885"/>
                <a:gd name="connsiteY2" fmla="*/ 60569 h 612988"/>
                <a:gd name="connsiteX3" fmla="*/ 658549 w 1053885"/>
                <a:gd name="connsiteY3" fmla="*/ 218018 h 612988"/>
                <a:gd name="connsiteX4" fmla="*/ 657463 w 1053885"/>
                <a:gd name="connsiteY4" fmla="*/ 448027 h 612988"/>
                <a:gd name="connsiteX5" fmla="*/ 666428 w 1053885"/>
                <a:gd name="connsiteY5" fmla="*/ 563049 h 612988"/>
                <a:gd name="connsiteX6" fmla="*/ 743919 w 1053885"/>
                <a:gd name="connsiteY6" fmla="*/ 609544 h 612988"/>
                <a:gd name="connsiteX7" fmla="*/ 1053885 w 1053885"/>
                <a:gd name="connsiteY7" fmla="*/ 609544 h 612988"/>
                <a:gd name="connsiteX0" fmla="*/ 0 w 1053885"/>
                <a:gd name="connsiteY0" fmla="*/ 3773 h 611651"/>
                <a:gd name="connsiteX1" fmla="*/ 371960 w 1053885"/>
                <a:gd name="connsiteY1" fmla="*/ 3773 h 611651"/>
                <a:gd name="connsiteX2" fmla="*/ 618812 w 1053885"/>
                <a:gd name="connsiteY2" fmla="*/ 40182 h 611651"/>
                <a:gd name="connsiteX3" fmla="*/ 658549 w 1053885"/>
                <a:gd name="connsiteY3" fmla="*/ 216681 h 611651"/>
                <a:gd name="connsiteX4" fmla="*/ 657463 w 1053885"/>
                <a:gd name="connsiteY4" fmla="*/ 446690 h 611651"/>
                <a:gd name="connsiteX5" fmla="*/ 666428 w 1053885"/>
                <a:gd name="connsiteY5" fmla="*/ 561712 h 611651"/>
                <a:gd name="connsiteX6" fmla="*/ 743919 w 1053885"/>
                <a:gd name="connsiteY6" fmla="*/ 608207 h 611651"/>
                <a:gd name="connsiteX7" fmla="*/ 1053885 w 1053885"/>
                <a:gd name="connsiteY7" fmla="*/ 608207 h 611651"/>
                <a:gd name="connsiteX0" fmla="*/ 0 w 1053885"/>
                <a:gd name="connsiteY0" fmla="*/ 2099 h 609977"/>
                <a:gd name="connsiteX1" fmla="*/ 368150 w 1053885"/>
                <a:gd name="connsiteY1" fmla="*/ 5909 h 609977"/>
                <a:gd name="connsiteX2" fmla="*/ 618812 w 1053885"/>
                <a:gd name="connsiteY2" fmla="*/ 38508 h 609977"/>
                <a:gd name="connsiteX3" fmla="*/ 658549 w 1053885"/>
                <a:gd name="connsiteY3" fmla="*/ 215007 h 609977"/>
                <a:gd name="connsiteX4" fmla="*/ 657463 w 1053885"/>
                <a:gd name="connsiteY4" fmla="*/ 445016 h 609977"/>
                <a:gd name="connsiteX5" fmla="*/ 666428 w 1053885"/>
                <a:gd name="connsiteY5" fmla="*/ 560038 h 609977"/>
                <a:gd name="connsiteX6" fmla="*/ 743919 w 1053885"/>
                <a:gd name="connsiteY6" fmla="*/ 606533 h 609977"/>
                <a:gd name="connsiteX7" fmla="*/ 1053885 w 1053885"/>
                <a:gd name="connsiteY7" fmla="*/ 606533 h 609977"/>
                <a:gd name="connsiteX0" fmla="*/ 0 w 1053885"/>
                <a:gd name="connsiteY0" fmla="*/ 1357 h 609235"/>
                <a:gd name="connsiteX1" fmla="*/ 368150 w 1053885"/>
                <a:gd name="connsiteY1" fmla="*/ 5167 h 609235"/>
                <a:gd name="connsiteX2" fmla="*/ 618812 w 1053885"/>
                <a:gd name="connsiteY2" fmla="*/ 37766 h 609235"/>
                <a:gd name="connsiteX3" fmla="*/ 658549 w 1053885"/>
                <a:gd name="connsiteY3" fmla="*/ 214265 h 609235"/>
                <a:gd name="connsiteX4" fmla="*/ 657463 w 1053885"/>
                <a:gd name="connsiteY4" fmla="*/ 444274 h 609235"/>
                <a:gd name="connsiteX5" fmla="*/ 666428 w 1053885"/>
                <a:gd name="connsiteY5" fmla="*/ 559296 h 609235"/>
                <a:gd name="connsiteX6" fmla="*/ 743919 w 1053885"/>
                <a:gd name="connsiteY6" fmla="*/ 605791 h 609235"/>
                <a:gd name="connsiteX7" fmla="*/ 1053885 w 1053885"/>
                <a:gd name="connsiteY7" fmla="*/ 605791 h 609235"/>
                <a:gd name="connsiteX0" fmla="*/ 0 w 1053885"/>
                <a:gd name="connsiteY0" fmla="*/ 1357 h 612274"/>
                <a:gd name="connsiteX1" fmla="*/ 368150 w 1053885"/>
                <a:gd name="connsiteY1" fmla="*/ 5167 h 612274"/>
                <a:gd name="connsiteX2" fmla="*/ 618812 w 1053885"/>
                <a:gd name="connsiteY2" fmla="*/ 37766 h 612274"/>
                <a:gd name="connsiteX3" fmla="*/ 658549 w 1053885"/>
                <a:gd name="connsiteY3" fmla="*/ 214265 h 612274"/>
                <a:gd name="connsiteX4" fmla="*/ 657463 w 1053885"/>
                <a:gd name="connsiteY4" fmla="*/ 444274 h 612274"/>
                <a:gd name="connsiteX5" fmla="*/ 666428 w 1053885"/>
                <a:gd name="connsiteY5" fmla="*/ 559296 h 612274"/>
                <a:gd name="connsiteX6" fmla="*/ 793449 w 1053885"/>
                <a:gd name="connsiteY6" fmla="*/ 609601 h 612274"/>
                <a:gd name="connsiteX7" fmla="*/ 1053885 w 1053885"/>
                <a:gd name="connsiteY7" fmla="*/ 605791 h 612274"/>
                <a:gd name="connsiteX0" fmla="*/ 0 w 1053885"/>
                <a:gd name="connsiteY0" fmla="*/ 1357 h 609604"/>
                <a:gd name="connsiteX1" fmla="*/ 368150 w 1053885"/>
                <a:gd name="connsiteY1" fmla="*/ 5167 h 609604"/>
                <a:gd name="connsiteX2" fmla="*/ 618812 w 1053885"/>
                <a:gd name="connsiteY2" fmla="*/ 37766 h 609604"/>
                <a:gd name="connsiteX3" fmla="*/ 658549 w 1053885"/>
                <a:gd name="connsiteY3" fmla="*/ 214265 h 609604"/>
                <a:gd name="connsiteX4" fmla="*/ 657463 w 1053885"/>
                <a:gd name="connsiteY4" fmla="*/ 444274 h 609604"/>
                <a:gd name="connsiteX5" fmla="*/ 666428 w 1053885"/>
                <a:gd name="connsiteY5" fmla="*/ 559296 h 609604"/>
                <a:gd name="connsiteX6" fmla="*/ 793449 w 1053885"/>
                <a:gd name="connsiteY6" fmla="*/ 609601 h 609604"/>
                <a:gd name="connsiteX7" fmla="*/ 1053885 w 1053885"/>
                <a:gd name="connsiteY7" fmla="*/ 605791 h 609604"/>
                <a:gd name="connsiteX0" fmla="*/ 0 w 1053885"/>
                <a:gd name="connsiteY0" fmla="*/ 1357 h 611480"/>
                <a:gd name="connsiteX1" fmla="*/ 368150 w 1053885"/>
                <a:gd name="connsiteY1" fmla="*/ 5167 h 611480"/>
                <a:gd name="connsiteX2" fmla="*/ 618812 w 1053885"/>
                <a:gd name="connsiteY2" fmla="*/ 37766 h 611480"/>
                <a:gd name="connsiteX3" fmla="*/ 658549 w 1053885"/>
                <a:gd name="connsiteY3" fmla="*/ 214265 h 611480"/>
                <a:gd name="connsiteX4" fmla="*/ 657463 w 1053885"/>
                <a:gd name="connsiteY4" fmla="*/ 444274 h 611480"/>
                <a:gd name="connsiteX5" fmla="*/ 677858 w 1053885"/>
                <a:gd name="connsiteY5" fmla="*/ 570726 h 611480"/>
                <a:gd name="connsiteX6" fmla="*/ 793449 w 1053885"/>
                <a:gd name="connsiteY6" fmla="*/ 609601 h 611480"/>
                <a:gd name="connsiteX7" fmla="*/ 1053885 w 1053885"/>
                <a:gd name="connsiteY7" fmla="*/ 605791 h 6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3885" h="611480">
                  <a:moveTo>
                    <a:pt x="0" y="1357"/>
                  </a:moveTo>
                  <a:cubicBezTo>
                    <a:pt x="134319" y="-2518"/>
                    <a:pt x="238345" y="2909"/>
                    <a:pt x="368150" y="5167"/>
                  </a:cubicBezTo>
                  <a:cubicBezTo>
                    <a:pt x="497955" y="7425"/>
                    <a:pt x="570412" y="2916"/>
                    <a:pt x="618812" y="37766"/>
                  </a:cubicBezTo>
                  <a:cubicBezTo>
                    <a:pt x="667212" y="72616"/>
                    <a:pt x="652107" y="146514"/>
                    <a:pt x="658549" y="214265"/>
                  </a:cubicBezTo>
                  <a:cubicBezTo>
                    <a:pt x="664991" y="282016"/>
                    <a:pt x="654245" y="384864"/>
                    <a:pt x="657463" y="444274"/>
                  </a:cubicBezTo>
                  <a:cubicBezTo>
                    <a:pt x="660681" y="503684"/>
                    <a:pt x="655194" y="543171"/>
                    <a:pt x="677858" y="570726"/>
                  </a:cubicBezTo>
                  <a:cubicBezTo>
                    <a:pt x="700522" y="598281"/>
                    <a:pt x="730778" y="603757"/>
                    <a:pt x="793449" y="609601"/>
                  </a:cubicBezTo>
                  <a:cubicBezTo>
                    <a:pt x="856120" y="615445"/>
                    <a:pt x="1053885" y="605791"/>
                    <a:pt x="1053885" y="605791"/>
                  </a:cubicBezTo>
                </a:path>
              </a:pathLst>
            </a:custGeom>
            <a:noFill/>
            <a:ln w="25400">
              <a:solidFill>
                <a:srgbClr val="FF0000"/>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4" name="Group 113"/>
          <p:cNvGrpSpPr/>
          <p:nvPr/>
        </p:nvGrpSpPr>
        <p:grpSpPr>
          <a:xfrm>
            <a:off x="4316690" y="2527632"/>
            <a:ext cx="841787" cy="1977717"/>
            <a:chOff x="4316690" y="2527632"/>
            <a:chExt cx="841787" cy="1977717"/>
          </a:xfrm>
        </p:grpSpPr>
        <p:grpSp>
          <p:nvGrpSpPr>
            <p:cNvPr id="108" name="Group 107"/>
            <p:cNvGrpSpPr/>
            <p:nvPr/>
          </p:nvGrpSpPr>
          <p:grpSpPr>
            <a:xfrm>
              <a:off x="4316690" y="2527632"/>
              <a:ext cx="826803" cy="648855"/>
              <a:chOff x="4316690" y="2527632"/>
              <a:chExt cx="826803" cy="648855"/>
            </a:xfrm>
          </p:grpSpPr>
          <p:sp>
            <p:nvSpPr>
              <p:cNvPr id="104" name="Freeform 103"/>
              <p:cNvSpPr/>
              <p:nvPr/>
            </p:nvSpPr>
            <p:spPr>
              <a:xfrm>
                <a:off x="4827814" y="2530929"/>
                <a:ext cx="114300" cy="146957"/>
              </a:xfrm>
              <a:custGeom>
                <a:avLst/>
                <a:gdLst>
                  <a:gd name="connsiteX0" fmla="*/ 0 w 114300"/>
                  <a:gd name="connsiteY0" fmla="*/ 0 h 146957"/>
                  <a:gd name="connsiteX1" fmla="*/ 32657 w 114300"/>
                  <a:gd name="connsiteY1" fmla="*/ 108857 h 146957"/>
                  <a:gd name="connsiteX2" fmla="*/ 114300 w 114300"/>
                  <a:gd name="connsiteY2" fmla="*/ 146957 h 146957"/>
                </a:gdLst>
                <a:ahLst/>
                <a:cxnLst>
                  <a:cxn ang="0">
                    <a:pos x="connsiteX0" y="connsiteY0"/>
                  </a:cxn>
                  <a:cxn ang="0">
                    <a:pos x="connsiteX1" y="connsiteY1"/>
                  </a:cxn>
                  <a:cxn ang="0">
                    <a:pos x="connsiteX2" y="connsiteY2"/>
                  </a:cxn>
                </a:cxnLst>
                <a:rect l="l" t="t" r="r" b="b"/>
                <a:pathLst>
                  <a:path w="114300" h="146957">
                    <a:moveTo>
                      <a:pt x="0" y="0"/>
                    </a:moveTo>
                    <a:cubicBezTo>
                      <a:pt x="6803" y="42182"/>
                      <a:pt x="13607" y="84364"/>
                      <a:pt x="32657" y="108857"/>
                    </a:cubicBezTo>
                    <a:cubicBezTo>
                      <a:pt x="51707" y="133350"/>
                      <a:pt x="114300" y="146957"/>
                      <a:pt x="114300" y="1469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Freeform 104"/>
              <p:cNvSpPr/>
              <p:nvPr/>
            </p:nvSpPr>
            <p:spPr>
              <a:xfrm>
                <a:off x="4651301" y="2528618"/>
                <a:ext cx="313207" cy="282209"/>
              </a:xfrm>
              <a:custGeom>
                <a:avLst/>
                <a:gdLst>
                  <a:gd name="connsiteX0" fmla="*/ 0 w 114300"/>
                  <a:gd name="connsiteY0" fmla="*/ 0 h 146957"/>
                  <a:gd name="connsiteX1" fmla="*/ 32657 w 114300"/>
                  <a:gd name="connsiteY1" fmla="*/ 108857 h 146957"/>
                  <a:gd name="connsiteX2" fmla="*/ 114300 w 114300"/>
                  <a:gd name="connsiteY2" fmla="*/ 146957 h 146957"/>
                </a:gdLst>
                <a:ahLst/>
                <a:cxnLst>
                  <a:cxn ang="0">
                    <a:pos x="connsiteX0" y="connsiteY0"/>
                  </a:cxn>
                  <a:cxn ang="0">
                    <a:pos x="connsiteX1" y="connsiteY1"/>
                  </a:cxn>
                  <a:cxn ang="0">
                    <a:pos x="connsiteX2" y="connsiteY2"/>
                  </a:cxn>
                </a:cxnLst>
                <a:rect l="l" t="t" r="r" b="b"/>
                <a:pathLst>
                  <a:path w="114300" h="146957">
                    <a:moveTo>
                      <a:pt x="0" y="0"/>
                    </a:moveTo>
                    <a:cubicBezTo>
                      <a:pt x="6803" y="42182"/>
                      <a:pt x="13607" y="84364"/>
                      <a:pt x="32657" y="108857"/>
                    </a:cubicBezTo>
                    <a:cubicBezTo>
                      <a:pt x="51707" y="133350"/>
                      <a:pt x="114300" y="146957"/>
                      <a:pt x="114300" y="1469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Freeform 105"/>
              <p:cNvSpPr/>
              <p:nvPr/>
            </p:nvSpPr>
            <p:spPr>
              <a:xfrm>
                <a:off x="4488943" y="2532932"/>
                <a:ext cx="453171" cy="408871"/>
              </a:xfrm>
              <a:custGeom>
                <a:avLst/>
                <a:gdLst>
                  <a:gd name="connsiteX0" fmla="*/ 0 w 114300"/>
                  <a:gd name="connsiteY0" fmla="*/ 0 h 146957"/>
                  <a:gd name="connsiteX1" fmla="*/ 32657 w 114300"/>
                  <a:gd name="connsiteY1" fmla="*/ 108857 h 146957"/>
                  <a:gd name="connsiteX2" fmla="*/ 114300 w 114300"/>
                  <a:gd name="connsiteY2" fmla="*/ 146957 h 146957"/>
                  <a:gd name="connsiteX0" fmla="*/ 0 w 114300"/>
                  <a:gd name="connsiteY0" fmla="*/ 0 h 147358"/>
                  <a:gd name="connsiteX1" fmla="*/ 23161 w 114300"/>
                  <a:gd name="connsiteY1" fmla="*/ 127373 h 147358"/>
                  <a:gd name="connsiteX2" fmla="*/ 114300 w 114300"/>
                  <a:gd name="connsiteY2" fmla="*/ 146957 h 147358"/>
                  <a:gd name="connsiteX0" fmla="*/ 0 w 114300"/>
                  <a:gd name="connsiteY0" fmla="*/ 0 h 150992"/>
                  <a:gd name="connsiteX1" fmla="*/ 23161 w 114300"/>
                  <a:gd name="connsiteY1" fmla="*/ 127373 h 150992"/>
                  <a:gd name="connsiteX2" fmla="*/ 114300 w 114300"/>
                  <a:gd name="connsiteY2" fmla="*/ 146957 h 150992"/>
                </a:gdLst>
                <a:ahLst/>
                <a:cxnLst>
                  <a:cxn ang="0">
                    <a:pos x="connsiteX0" y="connsiteY0"/>
                  </a:cxn>
                  <a:cxn ang="0">
                    <a:pos x="connsiteX1" y="connsiteY1"/>
                  </a:cxn>
                  <a:cxn ang="0">
                    <a:pos x="connsiteX2" y="connsiteY2"/>
                  </a:cxn>
                </a:cxnLst>
                <a:rect l="l" t="t" r="r" b="b"/>
                <a:pathLst>
                  <a:path w="114300" h="150992">
                    <a:moveTo>
                      <a:pt x="0" y="0"/>
                    </a:moveTo>
                    <a:cubicBezTo>
                      <a:pt x="6803" y="42182"/>
                      <a:pt x="-5385" y="90536"/>
                      <a:pt x="23161" y="127373"/>
                    </a:cubicBezTo>
                    <a:cubicBezTo>
                      <a:pt x="51707" y="164210"/>
                      <a:pt x="114300" y="146957"/>
                      <a:pt x="114300" y="1469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Freeform 106"/>
              <p:cNvSpPr/>
              <p:nvPr/>
            </p:nvSpPr>
            <p:spPr>
              <a:xfrm>
                <a:off x="4316690" y="2527632"/>
                <a:ext cx="826803" cy="648855"/>
              </a:xfrm>
              <a:custGeom>
                <a:avLst/>
                <a:gdLst>
                  <a:gd name="connsiteX0" fmla="*/ 0 w 114300"/>
                  <a:gd name="connsiteY0" fmla="*/ 0 h 146957"/>
                  <a:gd name="connsiteX1" fmla="*/ 32657 w 114300"/>
                  <a:gd name="connsiteY1" fmla="*/ 108857 h 146957"/>
                  <a:gd name="connsiteX2" fmla="*/ 114300 w 114300"/>
                  <a:gd name="connsiteY2" fmla="*/ 146957 h 146957"/>
                  <a:gd name="connsiteX0" fmla="*/ 0 w 114300"/>
                  <a:gd name="connsiteY0" fmla="*/ 0 h 147358"/>
                  <a:gd name="connsiteX1" fmla="*/ 23161 w 114300"/>
                  <a:gd name="connsiteY1" fmla="*/ 127373 h 147358"/>
                  <a:gd name="connsiteX2" fmla="*/ 114300 w 114300"/>
                  <a:gd name="connsiteY2" fmla="*/ 146957 h 147358"/>
                  <a:gd name="connsiteX0" fmla="*/ 0 w 114300"/>
                  <a:gd name="connsiteY0" fmla="*/ 0 h 150992"/>
                  <a:gd name="connsiteX1" fmla="*/ 23161 w 114300"/>
                  <a:gd name="connsiteY1" fmla="*/ 127373 h 150992"/>
                  <a:gd name="connsiteX2" fmla="*/ 114300 w 114300"/>
                  <a:gd name="connsiteY2" fmla="*/ 146957 h 150992"/>
                  <a:gd name="connsiteX0" fmla="*/ 0 w 122325"/>
                  <a:gd name="connsiteY0" fmla="*/ 0 h 136376"/>
                  <a:gd name="connsiteX1" fmla="*/ 23161 w 122325"/>
                  <a:gd name="connsiteY1" fmla="*/ 127373 h 136376"/>
                  <a:gd name="connsiteX2" fmla="*/ 122325 w 122325"/>
                  <a:gd name="connsiteY2" fmla="*/ 126044 h 136376"/>
                  <a:gd name="connsiteX0" fmla="*/ 0 w 122325"/>
                  <a:gd name="connsiteY0" fmla="*/ 0 h 150309"/>
                  <a:gd name="connsiteX1" fmla="*/ 20486 w 122325"/>
                  <a:gd name="connsiteY1" fmla="*/ 144104 h 150309"/>
                  <a:gd name="connsiteX2" fmla="*/ 122325 w 122325"/>
                  <a:gd name="connsiteY2" fmla="*/ 126044 h 150309"/>
                  <a:gd name="connsiteX0" fmla="*/ 2439 w 124764"/>
                  <a:gd name="connsiteY0" fmla="*/ 0 h 150309"/>
                  <a:gd name="connsiteX1" fmla="*/ 22925 w 124764"/>
                  <a:gd name="connsiteY1" fmla="*/ 144104 h 150309"/>
                  <a:gd name="connsiteX2" fmla="*/ 124764 w 124764"/>
                  <a:gd name="connsiteY2" fmla="*/ 126044 h 150309"/>
                  <a:gd name="connsiteX0" fmla="*/ 2679 w 134813"/>
                  <a:gd name="connsiteY0" fmla="*/ 0 h 155277"/>
                  <a:gd name="connsiteX1" fmla="*/ 23165 w 134813"/>
                  <a:gd name="connsiteY1" fmla="*/ 144104 h 155277"/>
                  <a:gd name="connsiteX2" fmla="*/ 134813 w 134813"/>
                  <a:gd name="connsiteY2" fmla="*/ 145563 h 155277"/>
                  <a:gd name="connsiteX0" fmla="*/ 2107 w 108382"/>
                  <a:gd name="connsiteY0" fmla="*/ 0 h 156313"/>
                  <a:gd name="connsiteX1" fmla="*/ 22593 w 108382"/>
                  <a:gd name="connsiteY1" fmla="*/ 144104 h 156313"/>
                  <a:gd name="connsiteX2" fmla="*/ 108382 w 108382"/>
                  <a:gd name="connsiteY2" fmla="*/ 148351 h 156313"/>
                  <a:gd name="connsiteX0" fmla="*/ 2107 w 108382"/>
                  <a:gd name="connsiteY0" fmla="*/ 0 h 156313"/>
                  <a:gd name="connsiteX1" fmla="*/ 22593 w 108382"/>
                  <a:gd name="connsiteY1" fmla="*/ 144104 h 156313"/>
                  <a:gd name="connsiteX2" fmla="*/ 108382 w 108382"/>
                  <a:gd name="connsiteY2" fmla="*/ 148351 h 156313"/>
                  <a:gd name="connsiteX0" fmla="*/ 2107 w 108382"/>
                  <a:gd name="connsiteY0" fmla="*/ 0 h 156313"/>
                  <a:gd name="connsiteX1" fmla="*/ 22593 w 108382"/>
                  <a:gd name="connsiteY1" fmla="*/ 144104 h 156313"/>
                  <a:gd name="connsiteX2" fmla="*/ 108382 w 108382"/>
                  <a:gd name="connsiteY2" fmla="*/ 148351 h 156313"/>
                  <a:gd name="connsiteX0" fmla="*/ 2107 w 108382"/>
                  <a:gd name="connsiteY0" fmla="*/ 0 h 156313"/>
                  <a:gd name="connsiteX1" fmla="*/ 22593 w 108382"/>
                  <a:gd name="connsiteY1" fmla="*/ 144104 h 156313"/>
                  <a:gd name="connsiteX2" fmla="*/ 108382 w 108382"/>
                  <a:gd name="connsiteY2" fmla="*/ 148351 h 156313"/>
                  <a:gd name="connsiteX0" fmla="*/ 2107 w 114722"/>
                  <a:gd name="connsiteY0" fmla="*/ 0 h 156313"/>
                  <a:gd name="connsiteX1" fmla="*/ 22593 w 114722"/>
                  <a:gd name="connsiteY1" fmla="*/ 144104 h 156313"/>
                  <a:gd name="connsiteX2" fmla="*/ 108382 w 114722"/>
                  <a:gd name="connsiteY2" fmla="*/ 148351 h 156313"/>
                  <a:gd name="connsiteX3" fmla="*/ 108332 w 114722"/>
                  <a:gd name="connsiteY3" fmla="*/ 148404 h 156313"/>
                  <a:gd name="connsiteX0" fmla="*/ 2107 w 113026"/>
                  <a:gd name="connsiteY0" fmla="*/ 0 h 169317"/>
                  <a:gd name="connsiteX1" fmla="*/ 22593 w 113026"/>
                  <a:gd name="connsiteY1" fmla="*/ 144104 h 169317"/>
                  <a:gd name="connsiteX2" fmla="*/ 108382 w 113026"/>
                  <a:gd name="connsiteY2" fmla="*/ 148351 h 169317"/>
                  <a:gd name="connsiteX3" fmla="*/ 99415 w 113026"/>
                  <a:gd name="connsiteY3" fmla="*/ 169317 h 169317"/>
                  <a:gd name="connsiteX0" fmla="*/ 2107 w 133298"/>
                  <a:gd name="connsiteY0" fmla="*/ 0 h 156313"/>
                  <a:gd name="connsiteX1" fmla="*/ 22593 w 133298"/>
                  <a:gd name="connsiteY1" fmla="*/ 144104 h 156313"/>
                  <a:gd name="connsiteX2" fmla="*/ 108382 w 133298"/>
                  <a:gd name="connsiteY2" fmla="*/ 148351 h 156313"/>
                  <a:gd name="connsiteX3" fmla="*/ 133298 w 133298"/>
                  <a:gd name="connsiteY3" fmla="*/ 121914 h 156313"/>
                  <a:gd name="connsiteX0" fmla="*/ 2654 w 133845"/>
                  <a:gd name="connsiteY0" fmla="*/ 0 h 150051"/>
                  <a:gd name="connsiteX1" fmla="*/ 23140 w 133845"/>
                  <a:gd name="connsiteY1" fmla="*/ 144104 h 150051"/>
                  <a:gd name="connsiteX2" fmla="*/ 133845 w 133845"/>
                  <a:gd name="connsiteY2" fmla="*/ 121914 h 150051"/>
                  <a:gd name="connsiteX0" fmla="*/ 2654 w 133845"/>
                  <a:gd name="connsiteY0" fmla="*/ 0 h 153387"/>
                  <a:gd name="connsiteX1" fmla="*/ 23140 w 133845"/>
                  <a:gd name="connsiteY1" fmla="*/ 144104 h 153387"/>
                  <a:gd name="connsiteX2" fmla="*/ 133845 w 133845"/>
                  <a:gd name="connsiteY2" fmla="*/ 121914 h 153387"/>
                  <a:gd name="connsiteX0" fmla="*/ 2654 w 133845"/>
                  <a:gd name="connsiteY0" fmla="*/ 0 h 161797"/>
                  <a:gd name="connsiteX1" fmla="*/ 23140 w 133845"/>
                  <a:gd name="connsiteY1" fmla="*/ 144104 h 161797"/>
                  <a:gd name="connsiteX2" fmla="*/ 133845 w 133845"/>
                  <a:gd name="connsiteY2" fmla="*/ 121914 h 161797"/>
                </a:gdLst>
                <a:ahLst/>
                <a:cxnLst>
                  <a:cxn ang="0">
                    <a:pos x="connsiteX0" y="connsiteY0"/>
                  </a:cxn>
                  <a:cxn ang="0">
                    <a:pos x="connsiteX1" y="connsiteY1"/>
                  </a:cxn>
                  <a:cxn ang="0">
                    <a:pos x="connsiteX2" y="connsiteY2"/>
                  </a:cxn>
                </a:cxnLst>
                <a:rect l="l" t="t" r="r" b="b"/>
                <a:pathLst>
                  <a:path w="133845" h="161797">
                    <a:moveTo>
                      <a:pt x="2654" y="0"/>
                    </a:moveTo>
                    <a:cubicBezTo>
                      <a:pt x="-3918" y="46365"/>
                      <a:pt x="1275" y="123785"/>
                      <a:pt x="23140" y="144104"/>
                    </a:cubicBezTo>
                    <a:cubicBezTo>
                      <a:pt x="45005" y="164423"/>
                      <a:pt x="118807" y="178124"/>
                      <a:pt x="133845" y="12191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9" name="Group 108"/>
            <p:cNvGrpSpPr/>
            <p:nvPr/>
          </p:nvGrpSpPr>
          <p:grpSpPr>
            <a:xfrm flipV="1">
              <a:off x="4331674" y="3856494"/>
              <a:ext cx="826803" cy="648855"/>
              <a:chOff x="4316690" y="2527632"/>
              <a:chExt cx="826803" cy="648855"/>
            </a:xfrm>
          </p:grpSpPr>
          <p:sp>
            <p:nvSpPr>
              <p:cNvPr id="110" name="Freeform 109"/>
              <p:cNvSpPr/>
              <p:nvPr/>
            </p:nvSpPr>
            <p:spPr>
              <a:xfrm>
                <a:off x="4827814" y="2530929"/>
                <a:ext cx="114300" cy="146957"/>
              </a:xfrm>
              <a:custGeom>
                <a:avLst/>
                <a:gdLst>
                  <a:gd name="connsiteX0" fmla="*/ 0 w 114300"/>
                  <a:gd name="connsiteY0" fmla="*/ 0 h 146957"/>
                  <a:gd name="connsiteX1" fmla="*/ 32657 w 114300"/>
                  <a:gd name="connsiteY1" fmla="*/ 108857 h 146957"/>
                  <a:gd name="connsiteX2" fmla="*/ 114300 w 114300"/>
                  <a:gd name="connsiteY2" fmla="*/ 146957 h 146957"/>
                </a:gdLst>
                <a:ahLst/>
                <a:cxnLst>
                  <a:cxn ang="0">
                    <a:pos x="connsiteX0" y="connsiteY0"/>
                  </a:cxn>
                  <a:cxn ang="0">
                    <a:pos x="connsiteX1" y="connsiteY1"/>
                  </a:cxn>
                  <a:cxn ang="0">
                    <a:pos x="connsiteX2" y="connsiteY2"/>
                  </a:cxn>
                </a:cxnLst>
                <a:rect l="l" t="t" r="r" b="b"/>
                <a:pathLst>
                  <a:path w="114300" h="146957">
                    <a:moveTo>
                      <a:pt x="0" y="0"/>
                    </a:moveTo>
                    <a:cubicBezTo>
                      <a:pt x="6803" y="42182"/>
                      <a:pt x="13607" y="84364"/>
                      <a:pt x="32657" y="108857"/>
                    </a:cubicBezTo>
                    <a:cubicBezTo>
                      <a:pt x="51707" y="133350"/>
                      <a:pt x="114300" y="146957"/>
                      <a:pt x="114300" y="1469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Freeform 110"/>
              <p:cNvSpPr/>
              <p:nvPr/>
            </p:nvSpPr>
            <p:spPr>
              <a:xfrm>
                <a:off x="4651301" y="2528618"/>
                <a:ext cx="313207" cy="282209"/>
              </a:xfrm>
              <a:custGeom>
                <a:avLst/>
                <a:gdLst>
                  <a:gd name="connsiteX0" fmla="*/ 0 w 114300"/>
                  <a:gd name="connsiteY0" fmla="*/ 0 h 146957"/>
                  <a:gd name="connsiteX1" fmla="*/ 32657 w 114300"/>
                  <a:gd name="connsiteY1" fmla="*/ 108857 h 146957"/>
                  <a:gd name="connsiteX2" fmla="*/ 114300 w 114300"/>
                  <a:gd name="connsiteY2" fmla="*/ 146957 h 146957"/>
                </a:gdLst>
                <a:ahLst/>
                <a:cxnLst>
                  <a:cxn ang="0">
                    <a:pos x="connsiteX0" y="connsiteY0"/>
                  </a:cxn>
                  <a:cxn ang="0">
                    <a:pos x="connsiteX1" y="connsiteY1"/>
                  </a:cxn>
                  <a:cxn ang="0">
                    <a:pos x="connsiteX2" y="connsiteY2"/>
                  </a:cxn>
                </a:cxnLst>
                <a:rect l="l" t="t" r="r" b="b"/>
                <a:pathLst>
                  <a:path w="114300" h="146957">
                    <a:moveTo>
                      <a:pt x="0" y="0"/>
                    </a:moveTo>
                    <a:cubicBezTo>
                      <a:pt x="6803" y="42182"/>
                      <a:pt x="13607" y="84364"/>
                      <a:pt x="32657" y="108857"/>
                    </a:cubicBezTo>
                    <a:cubicBezTo>
                      <a:pt x="51707" y="133350"/>
                      <a:pt x="114300" y="146957"/>
                      <a:pt x="114300" y="1469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Freeform 111"/>
              <p:cNvSpPr/>
              <p:nvPr/>
            </p:nvSpPr>
            <p:spPr>
              <a:xfrm>
                <a:off x="4488943" y="2532932"/>
                <a:ext cx="453171" cy="408871"/>
              </a:xfrm>
              <a:custGeom>
                <a:avLst/>
                <a:gdLst>
                  <a:gd name="connsiteX0" fmla="*/ 0 w 114300"/>
                  <a:gd name="connsiteY0" fmla="*/ 0 h 146957"/>
                  <a:gd name="connsiteX1" fmla="*/ 32657 w 114300"/>
                  <a:gd name="connsiteY1" fmla="*/ 108857 h 146957"/>
                  <a:gd name="connsiteX2" fmla="*/ 114300 w 114300"/>
                  <a:gd name="connsiteY2" fmla="*/ 146957 h 146957"/>
                  <a:gd name="connsiteX0" fmla="*/ 0 w 114300"/>
                  <a:gd name="connsiteY0" fmla="*/ 0 h 147358"/>
                  <a:gd name="connsiteX1" fmla="*/ 23161 w 114300"/>
                  <a:gd name="connsiteY1" fmla="*/ 127373 h 147358"/>
                  <a:gd name="connsiteX2" fmla="*/ 114300 w 114300"/>
                  <a:gd name="connsiteY2" fmla="*/ 146957 h 147358"/>
                  <a:gd name="connsiteX0" fmla="*/ 0 w 114300"/>
                  <a:gd name="connsiteY0" fmla="*/ 0 h 150992"/>
                  <a:gd name="connsiteX1" fmla="*/ 23161 w 114300"/>
                  <a:gd name="connsiteY1" fmla="*/ 127373 h 150992"/>
                  <a:gd name="connsiteX2" fmla="*/ 114300 w 114300"/>
                  <a:gd name="connsiteY2" fmla="*/ 146957 h 150992"/>
                </a:gdLst>
                <a:ahLst/>
                <a:cxnLst>
                  <a:cxn ang="0">
                    <a:pos x="connsiteX0" y="connsiteY0"/>
                  </a:cxn>
                  <a:cxn ang="0">
                    <a:pos x="connsiteX1" y="connsiteY1"/>
                  </a:cxn>
                  <a:cxn ang="0">
                    <a:pos x="connsiteX2" y="connsiteY2"/>
                  </a:cxn>
                </a:cxnLst>
                <a:rect l="l" t="t" r="r" b="b"/>
                <a:pathLst>
                  <a:path w="114300" h="150992">
                    <a:moveTo>
                      <a:pt x="0" y="0"/>
                    </a:moveTo>
                    <a:cubicBezTo>
                      <a:pt x="6803" y="42182"/>
                      <a:pt x="-5385" y="90536"/>
                      <a:pt x="23161" y="127373"/>
                    </a:cubicBezTo>
                    <a:cubicBezTo>
                      <a:pt x="51707" y="164210"/>
                      <a:pt x="114300" y="146957"/>
                      <a:pt x="114300" y="146957"/>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Freeform 112"/>
              <p:cNvSpPr/>
              <p:nvPr/>
            </p:nvSpPr>
            <p:spPr>
              <a:xfrm>
                <a:off x="4316690" y="2527632"/>
                <a:ext cx="826803" cy="648855"/>
              </a:xfrm>
              <a:custGeom>
                <a:avLst/>
                <a:gdLst>
                  <a:gd name="connsiteX0" fmla="*/ 0 w 114300"/>
                  <a:gd name="connsiteY0" fmla="*/ 0 h 146957"/>
                  <a:gd name="connsiteX1" fmla="*/ 32657 w 114300"/>
                  <a:gd name="connsiteY1" fmla="*/ 108857 h 146957"/>
                  <a:gd name="connsiteX2" fmla="*/ 114300 w 114300"/>
                  <a:gd name="connsiteY2" fmla="*/ 146957 h 146957"/>
                  <a:gd name="connsiteX0" fmla="*/ 0 w 114300"/>
                  <a:gd name="connsiteY0" fmla="*/ 0 h 147358"/>
                  <a:gd name="connsiteX1" fmla="*/ 23161 w 114300"/>
                  <a:gd name="connsiteY1" fmla="*/ 127373 h 147358"/>
                  <a:gd name="connsiteX2" fmla="*/ 114300 w 114300"/>
                  <a:gd name="connsiteY2" fmla="*/ 146957 h 147358"/>
                  <a:gd name="connsiteX0" fmla="*/ 0 w 114300"/>
                  <a:gd name="connsiteY0" fmla="*/ 0 h 150992"/>
                  <a:gd name="connsiteX1" fmla="*/ 23161 w 114300"/>
                  <a:gd name="connsiteY1" fmla="*/ 127373 h 150992"/>
                  <a:gd name="connsiteX2" fmla="*/ 114300 w 114300"/>
                  <a:gd name="connsiteY2" fmla="*/ 146957 h 150992"/>
                  <a:gd name="connsiteX0" fmla="*/ 0 w 122325"/>
                  <a:gd name="connsiteY0" fmla="*/ 0 h 136376"/>
                  <a:gd name="connsiteX1" fmla="*/ 23161 w 122325"/>
                  <a:gd name="connsiteY1" fmla="*/ 127373 h 136376"/>
                  <a:gd name="connsiteX2" fmla="*/ 122325 w 122325"/>
                  <a:gd name="connsiteY2" fmla="*/ 126044 h 136376"/>
                  <a:gd name="connsiteX0" fmla="*/ 0 w 122325"/>
                  <a:gd name="connsiteY0" fmla="*/ 0 h 150309"/>
                  <a:gd name="connsiteX1" fmla="*/ 20486 w 122325"/>
                  <a:gd name="connsiteY1" fmla="*/ 144104 h 150309"/>
                  <a:gd name="connsiteX2" fmla="*/ 122325 w 122325"/>
                  <a:gd name="connsiteY2" fmla="*/ 126044 h 150309"/>
                  <a:gd name="connsiteX0" fmla="*/ 2439 w 124764"/>
                  <a:gd name="connsiteY0" fmla="*/ 0 h 150309"/>
                  <a:gd name="connsiteX1" fmla="*/ 22925 w 124764"/>
                  <a:gd name="connsiteY1" fmla="*/ 144104 h 150309"/>
                  <a:gd name="connsiteX2" fmla="*/ 124764 w 124764"/>
                  <a:gd name="connsiteY2" fmla="*/ 126044 h 150309"/>
                  <a:gd name="connsiteX0" fmla="*/ 2679 w 134813"/>
                  <a:gd name="connsiteY0" fmla="*/ 0 h 155277"/>
                  <a:gd name="connsiteX1" fmla="*/ 23165 w 134813"/>
                  <a:gd name="connsiteY1" fmla="*/ 144104 h 155277"/>
                  <a:gd name="connsiteX2" fmla="*/ 134813 w 134813"/>
                  <a:gd name="connsiteY2" fmla="*/ 145563 h 155277"/>
                  <a:gd name="connsiteX0" fmla="*/ 2107 w 108382"/>
                  <a:gd name="connsiteY0" fmla="*/ 0 h 156313"/>
                  <a:gd name="connsiteX1" fmla="*/ 22593 w 108382"/>
                  <a:gd name="connsiteY1" fmla="*/ 144104 h 156313"/>
                  <a:gd name="connsiteX2" fmla="*/ 108382 w 108382"/>
                  <a:gd name="connsiteY2" fmla="*/ 148351 h 156313"/>
                  <a:gd name="connsiteX0" fmla="*/ 2107 w 108382"/>
                  <a:gd name="connsiteY0" fmla="*/ 0 h 156313"/>
                  <a:gd name="connsiteX1" fmla="*/ 22593 w 108382"/>
                  <a:gd name="connsiteY1" fmla="*/ 144104 h 156313"/>
                  <a:gd name="connsiteX2" fmla="*/ 108382 w 108382"/>
                  <a:gd name="connsiteY2" fmla="*/ 148351 h 156313"/>
                  <a:gd name="connsiteX0" fmla="*/ 2107 w 108382"/>
                  <a:gd name="connsiteY0" fmla="*/ 0 h 156313"/>
                  <a:gd name="connsiteX1" fmla="*/ 22593 w 108382"/>
                  <a:gd name="connsiteY1" fmla="*/ 144104 h 156313"/>
                  <a:gd name="connsiteX2" fmla="*/ 108382 w 108382"/>
                  <a:gd name="connsiteY2" fmla="*/ 148351 h 156313"/>
                  <a:gd name="connsiteX0" fmla="*/ 2107 w 108382"/>
                  <a:gd name="connsiteY0" fmla="*/ 0 h 156313"/>
                  <a:gd name="connsiteX1" fmla="*/ 22593 w 108382"/>
                  <a:gd name="connsiteY1" fmla="*/ 144104 h 156313"/>
                  <a:gd name="connsiteX2" fmla="*/ 108382 w 108382"/>
                  <a:gd name="connsiteY2" fmla="*/ 148351 h 156313"/>
                  <a:gd name="connsiteX0" fmla="*/ 2107 w 114722"/>
                  <a:gd name="connsiteY0" fmla="*/ 0 h 156313"/>
                  <a:gd name="connsiteX1" fmla="*/ 22593 w 114722"/>
                  <a:gd name="connsiteY1" fmla="*/ 144104 h 156313"/>
                  <a:gd name="connsiteX2" fmla="*/ 108382 w 114722"/>
                  <a:gd name="connsiteY2" fmla="*/ 148351 h 156313"/>
                  <a:gd name="connsiteX3" fmla="*/ 108332 w 114722"/>
                  <a:gd name="connsiteY3" fmla="*/ 148404 h 156313"/>
                  <a:gd name="connsiteX0" fmla="*/ 2107 w 113026"/>
                  <a:gd name="connsiteY0" fmla="*/ 0 h 169317"/>
                  <a:gd name="connsiteX1" fmla="*/ 22593 w 113026"/>
                  <a:gd name="connsiteY1" fmla="*/ 144104 h 169317"/>
                  <a:gd name="connsiteX2" fmla="*/ 108382 w 113026"/>
                  <a:gd name="connsiteY2" fmla="*/ 148351 h 169317"/>
                  <a:gd name="connsiteX3" fmla="*/ 99415 w 113026"/>
                  <a:gd name="connsiteY3" fmla="*/ 169317 h 169317"/>
                  <a:gd name="connsiteX0" fmla="*/ 2107 w 133298"/>
                  <a:gd name="connsiteY0" fmla="*/ 0 h 156313"/>
                  <a:gd name="connsiteX1" fmla="*/ 22593 w 133298"/>
                  <a:gd name="connsiteY1" fmla="*/ 144104 h 156313"/>
                  <a:gd name="connsiteX2" fmla="*/ 108382 w 133298"/>
                  <a:gd name="connsiteY2" fmla="*/ 148351 h 156313"/>
                  <a:gd name="connsiteX3" fmla="*/ 133298 w 133298"/>
                  <a:gd name="connsiteY3" fmla="*/ 121914 h 156313"/>
                  <a:gd name="connsiteX0" fmla="*/ 2654 w 133845"/>
                  <a:gd name="connsiteY0" fmla="*/ 0 h 150051"/>
                  <a:gd name="connsiteX1" fmla="*/ 23140 w 133845"/>
                  <a:gd name="connsiteY1" fmla="*/ 144104 h 150051"/>
                  <a:gd name="connsiteX2" fmla="*/ 133845 w 133845"/>
                  <a:gd name="connsiteY2" fmla="*/ 121914 h 150051"/>
                  <a:gd name="connsiteX0" fmla="*/ 2654 w 133845"/>
                  <a:gd name="connsiteY0" fmla="*/ 0 h 153387"/>
                  <a:gd name="connsiteX1" fmla="*/ 23140 w 133845"/>
                  <a:gd name="connsiteY1" fmla="*/ 144104 h 153387"/>
                  <a:gd name="connsiteX2" fmla="*/ 133845 w 133845"/>
                  <a:gd name="connsiteY2" fmla="*/ 121914 h 153387"/>
                  <a:gd name="connsiteX0" fmla="*/ 2654 w 133845"/>
                  <a:gd name="connsiteY0" fmla="*/ 0 h 161797"/>
                  <a:gd name="connsiteX1" fmla="*/ 23140 w 133845"/>
                  <a:gd name="connsiteY1" fmla="*/ 144104 h 161797"/>
                  <a:gd name="connsiteX2" fmla="*/ 133845 w 133845"/>
                  <a:gd name="connsiteY2" fmla="*/ 121914 h 161797"/>
                </a:gdLst>
                <a:ahLst/>
                <a:cxnLst>
                  <a:cxn ang="0">
                    <a:pos x="connsiteX0" y="connsiteY0"/>
                  </a:cxn>
                  <a:cxn ang="0">
                    <a:pos x="connsiteX1" y="connsiteY1"/>
                  </a:cxn>
                  <a:cxn ang="0">
                    <a:pos x="connsiteX2" y="connsiteY2"/>
                  </a:cxn>
                </a:cxnLst>
                <a:rect l="l" t="t" r="r" b="b"/>
                <a:pathLst>
                  <a:path w="133845" h="161797">
                    <a:moveTo>
                      <a:pt x="2654" y="0"/>
                    </a:moveTo>
                    <a:cubicBezTo>
                      <a:pt x="-3918" y="46365"/>
                      <a:pt x="1275" y="123785"/>
                      <a:pt x="23140" y="144104"/>
                    </a:cubicBezTo>
                    <a:cubicBezTo>
                      <a:pt x="45005" y="164423"/>
                      <a:pt x="118807" y="178124"/>
                      <a:pt x="133845" y="12191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 name="Footer Placeholder 2"/>
          <p:cNvSpPr>
            <a:spLocks noGrp="1"/>
          </p:cNvSpPr>
          <p:nvPr>
            <p:ph type="ftr" sz="quarter" idx="11"/>
          </p:nvPr>
        </p:nvSpPr>
        <p:spPr/>
        <p:txBody>
          <a:bodyPr/>
          <a:lstStyle/>
          <a:p>
            <a:pPr>
              <a:defRPr/>
            </a:pPr>
            <a:r>
              <a:rPr lang="en-US">
                <a:solidFill>
                  <a:srgbClr val="000000"/>
                </a:solidFill>
              </a:rPr>
              <a:t>H.Schmickler, ex-CERN, presented by F.Tecker, CERN</a:t>
            </a:r>
          </a:p>
        </p:txBody>
      </p:sp>
    </p:spTree>
    <p:extLst>
      <p:ext uri="{BB962C8B-B14F-4D97-AF65-F5344CB8AC3E}">
        <p14:creationId xmlns:p14="http://schemas.microsoft.com/office/powerpoint/2010/main" val="40963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All together</a:t>
            </a:r>
          </a:p>
        </p:txBody>
      </p:sp>
      <p:sp>
        <p:nvSpPr>
          <p:cNvPr id="5" name="Slide Number Placeholder 4"/>
          <p:cNvSpPr>
            <a:spLocks noGrp="1"/>
          </p:cNvSpPr>
          <p:nvPr>
            <p:ph type="sldNum" sz="quarter" idx="12"/>
          </p:nvPr>
        </p:nvSpPr>
        <p:spPr/>
        <p:txBody>
          <a:bodyPr/>
          <a:lstStyle/>
          <a:p>
            <a:fld id="{104C05CA-C610-434C-84A8-9067194698D2}" type="slidenum">
              <a:rPr lang="en-US" smtClean="0"/>
              <a:t>89</a:t>
            </a:fld>
            <a:endParaRPr lang="en-US"/>
          </a:p>
        </p:txBody>
      </p:sp>
      <p:grpSp>
        <p:nvGrpSpPr>
          <p:cNvPr id="60" name="Group 59"/>
          <p:cNvGrpSpPr/>
          <p:nvPr/>
        </p:nvGrpSpPr>
        <p:grpSpPr>
          <a:xfrm>
            <a:off x="3407459" y="1881762"/>
            <a:ext cx="2196592" cy="1973385"/>
            <a:chOff x="1960436" y="2884836"/>
            <a:chExt cx="3392150" cy="2779363"/>
          </a:xfrm>
        </p:grpSpPr>
        <p:grpSp>
          <p:nvGrpSpPr>
            <p:cNvPr id="47" name="Group 46"/>
            <p:cNvGrpSpPr/>
            <p:nvPr/>
          </p:nvGrpSpPr>
          <p:grpSpPr>
            <a:xfrm>
              <a:off x="1988919" y="3974663"/>
              <a:ext cx="1548574" cy="698810"/>
              <a:chOff x="1587631" y="4747119"/>
              <a:chExt cx="2328526" cy="1073394"/>
            </a:xfrm>
          </p:grpSpPr>
          <p:sp>
            <p:nvSpPr>
              <p:cNvPr id="17" name="Rectangle 16"/>
              <p:cNvSpPr/>
              <p:nvPr/>
            </p:nvSpPr>
            <p:spPr>
              <a:xfrm>
                <a:off x="3689353" y="4747119"/>
                <a:ext cx="226804" cy="1073394"/>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endCxn id="17" idx="1"/>
              </p:cNvCxnSpPr>
              <p:nvPr/>
            </p:nvCxnSpPr>
            <p:spPr>
              <a:xfrm>
                <a:off x="1587631" y="5283816"/>
                <a:ext cx="2101722"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flipH="1">
              <a:off x="3739518" y="3974663"/>
              <a:ext cx="1548574" cy="698810"/>
              <a:chOff x="1587631" y="4747119"/>
              <a:chExt cx="2328526" cy="1073394"/>
            </a:xfrm>
          </p:grpSpPr>
          <p:sp>
            <p:nvSpPr>
              <p:cNvPr id="49" name="Rectangle 48"/>
              <p:cNvSpPr/>
              <p:nvPr/>
            </p:nvSpPr>
            <p:spPr>
              <a:xfrm>
                <a:off x="3689353" y="4747119"/>
                <a:ext cx="226804" cy="1073394"/>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Connector 49"/>
              <p:cNvCxnSpPr>
                <a:endCxn id="49" idx="1"/>
              </p:cNvCxnSpPr>
              <p:nvPr/>
            </p:nvCxnSpPr>
            <p:spPr>
              <a:xfrm>
                <a:off x="1587631" y="5283816"/>
                <a:ext cx="2101722"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51" name="Freeform 50"/>
            <p:cNvSpPr/>
            <p:nvPr/>
          </p:nvSpPr>
          <p:spPr>
            <a:xfrm>
              <a:off x="1960436" y="2884836"/>
              <a:ext cx="3338485" cy="649605"/>
            </a:xfrm>
            <a:custGeom>
              <a:avLst/>
              <a:gdLst>
                <a:gd name="connsiteX0" fmla="*/ 0 w 5019939"/>
                <a:gd name="connsiteY0" fmla="*/ 529440 h 1043475"/>
                <a:gd name="connsiteX1" fmla="*/ 922338 w 5019939"/>
                <a:gd name="connsiteY1" fmla="*/ 529440 h 1043475"/>
                <a:gd name="connsiteX2" fmla="*/ 1088662 w 5019939"/>
                <a:gd name="connsiteY2" fmla="*/ 499203 h 1043475"/>
                <a:gd name="connsiteX3" fmla="*/ 1118902 w 5019939"/>
                <a:gd name="connsiteY3" fmla="*/ 211957 h 1043475"/>
                <a:gd name="connsiteX4" fmla="*/ 1209624 w 5019939"/>
                <a:gd name="connsiteY4" fmla="*/ 302 h 1043475"/>
                <a:gd name="connsiteX5" fmla="*/ 1421308 w 5019939"/>
                <a:gd name="connsiteY5" fmla="*/ 257312 h 1043475"/>
                <a:gd name="connsiteX6" fmla="*/ 1466669 w 5019939"/>
                <a:gd name="connsiteY6" fmla="*/ 710858 h 1043475"/>
                <a:gd name="connsiteX7" fmla="*/ 1300346 w 5019939"/>
                <a:gd name="connsiteY7" fmla="*/ 967868 h 1043475"/>
                <a:gd name="connsiteX8" fmla="*/ 1164263 w 5019939"/>
                <a:gd name="connsiteY8" fmla="*/ 846922 h 1043475"/>
                <a:gd name="connsiteX9" fmla="*/ 1224744 w 5019939"/>
                <a:gd name="connsiteY9" fmla="*/ 363139 h 1043475"/>
                <a:gd name="connsiteX10" fmla="*/ 1512030 w 5019939"/>
                <a:gd name="connsiteY10" fmla="*/ 30539 h 1043475"/>
                <a:gd name="connsiteX11" fmla="*/ 1784195 w 5019939"/>
                <a:gd name="connsiteY11" fmla="*/ 166602 h 1043475"/>
                <a:gd name="connsiteX12" fmla="*/ 1890037 w 5019939"/>
                <a:gd name="connsiteY12" fmla="*/ 484085 h 1043475"/>
                <a:gd name="connsiteX13" fmla="*/ 1693474 w 5019939"/>
                <a:gd name="connsiteY13" fmla="*/ 1013222 h 1043475"/>
                <a:gd name="connsiteX14" fmla="*/ 1527150 w 5019939"/>
                <a:gd name="connsiteY14" fmla="*/ 453849 h 1043475"/>
                <a:gd name="connsiteX15" fmla="*/ 1905158 w 5019939"/>
                <a:gd name="connsiteY15" fmla="*/ 30539 h 1043475"/>
                <a:gd name="connsiteX16" fmla="*/ 2222684 w 5019939"/>
                <a:gd name="connsiteY16" fmla="*/ 514321 h 1043475"/>
                <a:gd name="connsiteX17" fmla="*/ 1995880 w 5019939"/>
                <a:gd name="connsiteY17" fmla="*/ 998104 h 1043475"/>
                <a:gd name="connsiteX18" fmla="*/ 1950519 w 5019939"/>
                <a:gd name="connsiteY18" fmla="*/ 484085 h 1043475"/>
                <a:gd name="connsiteX19" fmla="*/ 2343646 w 5019939"/>
                <a:gd name="connsiteY19" fmla="*/ 15420 h 1043475"/>
                <a:gd name="connsiteX20" fmla="*/ 2646052 w 5019939"/>
                <a:gd name="connsiteY20" fmla="*/ 544558 h 1043475"/>
                <a:gd name="connsiteX21" fmla="*/ 2404128 w 5019939"/>
                <a:gd name="connsiteY21" fmla="*/ 998104 h 1043475"/>
                <a:gd name="connsiteX22" fmla="*/ 2283165 w 5019939"/>
                <a:gd name="connsiteY22" fmla="*/ 559676 h 1043475"/>
                <a:gd name="connsiteX23" fmla="*/ 2706534 w 5019939"/>
                <a:gd name="connsiteY23" fmla="*/ 15420 h 1043475"/>
                <a:gd name="connsiteX24" fmla="*/ 3054300 w 5019939"/>
                <a:gd name="connsiteY24" fmla="*/ 559676 h 1043475"/>
                <a:gd name="connsiteX25" fmla="*/ 2872857 w 5019939"/>
                <a:gd name="connsiteY25" fmla="*/ 1013222 h 1043475"/>
                <a:gd name="connsiteX26" fmla="*/ 2721654 w 5019939"/>
                <a:gd name="connsiteY26" fmla="*/ 559676 h 1043475"/>
                <a:gd name="connsiteX27" fmla="*/ 3054300 w 5019939"/>
                <a:gd name="connsiteY27" fmla="*/ 15420 h 1043475"/>
                <a:gd name="connsiteX28" fmla="*/ 3402067 w 5019939"/>
                <a:gd name="connsiteY28" fmla="*/ 559676 h 1043475"/>
                <a:gd name="connsiteX29" fmla="*/ 3265985 w 5019939"/>
                <a:gd name="connsiteY29" fmla="*/ 1013222 h 1043475"/>
                <a:gd name="connsiteX30" fmla="*/ 3145022 w 5019939"/>
                <a:gd name="connsiteY30" fmla="*/ 605031 h 1043475"/>
                <a:gd name="connsiteX31" fmla="*/ 3507909 w 5019939"/>
                <a:gd name="connsiteY31" fmla="*/ 15420 h 1043475"/>
                <a:gd name="connsiteX32" fmla="*/ 3870796 w 5019939"/>
                <a:gd name="connsiteY32" fmla="*/ 574794 h 1043475"/>
                <a:gd name="connsiteX33" fmla="*/ 3704473 w 5019939"/>
                <a:gd name="connsiteY33" fmla="*/ 1043459 h 1043475"/>
                <a:gd name="connsiteX34" fmla="*/ 3538150 w 5019939"/>
                <a:gd name="connsiteY34" fmla="*/ 589912 h 1043475"/>
                <a:gd name="connsiteX35" fmla="*/ 3840556 w 5019939"/>
                <a:gd name="connsiteY35" fmla="*/ 30539 h 1043475"/>
                <a:gd name="connsiteX36" fmla="*/ 4142962 w 5019939"/>
                <a:gd name="connsiteY36" fmla="*/ 544558 h 1043475"/>
                <a:gd name="connsiteX37" fmla="*/ 4188323 w 5019939"/>
                <a:gd name="connsiteY37" fmla="*/ 544558 h 1043475"/>
                <a:gd name="connsiteX38" fmla="*/ 5019939 w 5019939"/>
                <a:gd name="connsiteY38" fmla="*/ 529440 h 1043475"/>
                <a:gd name="connsiteX0" fmla="*/ 0 w 5019939"/>
                <a:gd name="connsiteY0" fmla="*/ 529440 h 1043475"/>
                <a:gd name="connsiteX1" fmla="*/ 922338 w 5019939"/>
                <a:gd name="connsiteY1" fmla="*/ 529440 h 1043475"/>
                <a:gd name="connsiteX2" fmla="*/ 1088662 w 5019939"/>
                <a:gd name="connsiteY2" fmla="*/ 499203 h 1043475"/>
                <a:gd name="connsiteX3" fmla="*/ 1118902 w 5019939"/>
                <a:gd name="connsiteY3" fmla="*/ 211957 h 1043475"/>
                <a:gd name="connsiteX4" fmla="*/ 1209624 w 5019939"/>
                <a:gd name="connsiteY4" fmla="*/ 302 h 1043475"/>
                <a:gd name="connsiteX5" fmla="*/ 1421308 w 5019939"/>
                <a:gd name="connsiteY5" fmla="*/ 257312 h 1043475"/>
                <a:gd name="connsiteX6" fmla="*/ 1466669 w 5019939"/>
                <a:gd name="connsiteY6" fmla="*/ 710858 h 1043475"/>
                <a:gd name="connsiteX7" fmla="*/ 1300346 w 5019939"/>
                <a:gd name="connsiteY7" fmla="*/ 967868 h 1043475"/>
                <a:gd name="connsiteX8" fmla="*/ 1224744 w 5019939"/>
                <a:gd name="connsiteY8" fmla="*/ 363139 h 1043475"/>
                <a:gd name="connsiteX9" fmla="*/ 1512030 w 5019939"/>
                <a:gd name="connsiteY9" fmla="*/ 30539 h 1043475"/>
                <a:gd name="connsiteX10" fmla="*/ 1784195 w 5019939"/>
                <a:gd name="connsiteY10" fmla="*/ 166602 h 1043475"/>
                <a:gd name="connsiteX11" fmla="*/ 1890037 w 5019939"/>
                <a:gd name="connsiteY11" fmla="*/ 484085 h 1043475"/>
                <a:gd name="connsiteX12" fmla="*/ 1693474 w 5019939"/>
                <a:gd name="connsiteY12" fmla="*/ 1013222 h 1043475"/>
                <a:gd name="connsiteX13" fmla="*/ 1527150 w 5019939"/>
                <a:gd name="connsiteY13" fmla="*/ 453849 h 1043475"/>
                <a:gd name="connsiteX14" fmla="*/ 1905158 w 5019939"/>
                <a:gd name="connsiteY14" fmla="*/ 30539 h 1043475"/>
                <a:gd name="connsiteX15" fmla="*/ 2222684 w 5019939"/>
                <a:gd name="connsiteY15" fmla="*/ 514321 h 1043475"/>
                <a:gd name="connsiteX16" fmla="*/ 1995880 w 5019939"/>
                <a:gd name="connsiteY16" fmla="*/ 998104 h 1043475"/>
                <a:gd name="connsiteX17" fmla="*/ 1950519 w 5019939"/>
                <a:gd name="connsiteY17" fmla="*/ 484085 h 1043475"/>
                <a:gd name="connsiteX18" fmla="*/ 2343646 w 5019939"/>
                <a:gd name="connsiteY18" fmla="*/ 15420 h 1043475"/>
                <a:gd name="connsiteX19" fmla="*/ 2646052 w 5019939"/>
                <a:gd name="connsiteY19" fmla="*/ 544558 h 1043475"/>
                <a:gd name="connsiteX20" fmla="*/ 2404128 w 5019939"/>
                <a:gd name="connsiteY20" fmla="*/ 998104 h 1043475"/>
                <a:gd name="connsiteX21" fmla="*/ 2283165 w 5019939"/>
                <a:gd name="connsiteY21" fmla="*/ 559676 h 1043475"/>
                <a:gd name="connsiteX22" fmla="*/ 2706534 w 5019939"/>
                <a:gd name="connsiteY22" fmla="*/ 15420 h 1043475"/>
                <a:gd name="connsiteX23" fmla="*/ 3054300 w 5019939"/>
                <a:gd name="connsiteY23" fmla="*/ 559676 h 1043475"/>
                <a:gd name="connsiteX24" fmla="*/ 2872857 w 5019939"/>
                <a:gd name="connsiteY24" fmla="*/ 1013222 h 1043475"/>
                <a:gd name="connsiteX25" fmla="*/ 2721654 w 5019939"/>
                <a:gd name="connsiteY25" fmla="*/ 559676 h 1043475"/>
                <a:gd name="connsiteX26" fmla="*/ 3054300 w 5019939"/>
                <a:gd name="connsiteY26" fmla="*/ 15420 h 1043475"/>
                <a:gd name="connsiteX27" fmla="*/ 3402067 w 5019939"/>
                <a:gd name="connsiteY27" fmla="*/ 559676 h 1043475"/>
                <a:gd name="connsiteX28" fmla="*/ 3265985 w 5019939"/>
                <a:gd name="connsiteY28" fmla="*/ 1013222 h 1043475"/>
                <a:gd name="connsiteX29" fmla="*/ 3145022 w 5019939"/>
                <a:gd name="connsiteY29" fmla="*/ 605031 h 1043475"/>
                <a:gd name="connsiteX30" fmla="*/ 3507909 w 5019939"/>
                <a:gd name="connsiteY30" fmla="*/ 15420 h 1043475"/>
                <a:gd name="connsiteX31" fmla="*/ 3870796 w 5019939"/>
                <a:gd name="connsiteY31" fmla="*/ 574794 h 1043475"/>
                <a:gd name="connsiteX32" fmla="*/ 3704473 w 5019939"/>
                <a:gd name="connsiteY32" fmla="*/ 1043459 h 1043475"/>
                <a:gd name="connsiteX33" fmla="*/ 3538150 w 5019939"/>
                <a:gd name="connsiteY33" fmla="*/ 589912 h 1043475"/>
                <a:gd name="connsiteX34" fmla="*/ 3840556 w 5019939"/>
                <a:gd name="connsiteY34" fmla="*/ 30539 h 1043475"/>
                <a:gd name="connsiteX35" fmla="*/ 4142962 w 5019939"/>
                <a:gd name="connsiteY35" fmla="*/ 544558 h 1043475"/>
                <a:gd name="connsiteX36" fmla="*/ 4188323 w 5019939"/>
                <a:gd name="connsiteY36" fmla="*/ 544558 h 1043475"/>
                <a:gd name="connsiteX37" fmla="*/ 5019939 w 5019939"/>
                <a:gd name="connsiteY37" fmla="*/ 529440 h 1043475"/>
                <a:gd name="connsiteX0" fmla="*/ 0 w 5019939"/>
                <a:gd name="connsiteY0" fmla="*/ 534937 h 1048972"/>
                <a:gd name="connsiteX1" fmla="*/ 922338 w 5019939"/>
                <a:gd name="connsiteY1" fmla="*/ 534937 h 1048972"/>
                <a:gd name="connsiteX2" fmla="*/ 1088662 w 5019939"/>
                <a:gd name="connsiteY2" fmla="*/ 504700 h 1048972"/>
                <a:gd name="connsiteX3" fmla="*/ 1209624 w 5019939"/>
                <a:gd name="connsiteY3" fmla="*/ 5799 h 1048972"/>
                <a:gd name="connsiteX4" fmla="*/ 1421308 w 5019939"/>
                <a:gd name="connsiteY4" fmla="*/ 262809 h 1048972"/>
                <a:gd name="connsiteX5" fmla="*/ 1466669 w 5019939"/>
                <a:gd name="connsiteY5" fmla="*/ 716355 h 1048972"/>
                <a:gd name="connsiteX6" fmla="*/ 1300346 w 5019939"/>
                <a:gd name="connsiteY6" fmla="*/ 973365 h 1048972"/>
                <a:gd name="connsiteX7" fmla="*/ 1224744 w 5019939"/>
                <a:gd name="connsiteY7" fmla="*/ 368636 h 1048972"/>
                <a:gd name="connsiteX8" fmla="*/ 1512030 w 5019939"/>
                <a:gd name="connsiteY8" fmla="*/ 36036 h 1048972"/>
                <a:gd name="connsiteX9" fmla="*/ 1784195 w 5019939"/>
                <a:gd name="connsiteY9" fmla="*/ 172099 h 1048972"/>
                <a:gd name="connsiteX10" fmla="*/ 1890037 w 5019939"/>
                <a:gd name="connsiteY10" fmla="*/ 489582 h 1048972"/>
                <a:gd name="connsiteX11" fmla="*/ 1693474 w 5019939"/>
                <a:gd name="connsiteY11" fmla="*/ 1018719 h 1048972"/>
                <a:gd name="connsiteX12" fmla="*/ 1527150 w 5019939"/>
                <a:gd name="connsiteY12" fmla="*/ 459346 h 1048972"/>
                <a:gd name="connsiteX13" fmla="*/ 1905158 w 5019939"/>
                <a:gd name="connsiteY13" fmla="*/ 36036 h 1048972"/>
                <a:gd name="connsiteX14" fmla="*/ 2222684 w 5019939"/>
                <a:gd name="connsiteY14" fmla="*/ 519818 h 1048972"/>
                <a:gd name="connsiteX15" fmla="*/ 1995880 w 5019939"/>
                <a:gd name="connsiteY15" fmla="*/ 1003601 h 1048972"/>
                <a:gd name="connsiteX16" fmla="*/ 1950519 w 5019939"/>
                <a:gd name="connsiteY16" fmla="*/ 489582 h 1048972"/>
                <a:gd name="connsiteX17" fmla="*/ 2343646 w 5019939"/>
                <a:gd name="connsiteY17" fmla="*/ 20917 h 1048972"/>
                <a:gd name="connsiteX18" fmla="*/ 2646052 w 5019939"/>
                <a:gd name="connsiteY18" fmla="*/ 550055 h 1048972"/>
                <a:gd name="connsiteX19" fmla="*/ 2404128 w 5019939"/>
                <a:gd name="connsiteY19" fmla="*/ 1003601 h 1048972"/>
                <a:gd name="connsiteX20" fmla="*/ 2283165 w 5019939"/>
                <a:gd name="connsiteY20" fmla="*/ 565173 h 1048972"/>
                <a:gd name="connsiteX21" fmla="*/ 2706534 w 5019939"/>
                <a:gd name="connsiteY21" fmla="*/ 20917 h 1048972"/>
                <a:gd name="connsiteX22" fmla="*/ 3054300 w 5019939"/>
                <a:gd name="connsiteY22" fmla="*/ 565173 h 1048972"/>
                <a:gd name="connsiteX23" fmla="*/ 2872857 w 5019939"/>
                <a:gd name="connsiteY23" fmla="*/ 1018719 h 1048972"/>
                <a:gd name="connsiteX24" fmla="*/ 2721654 w 5019939"/>
                <a:gd name="connsiteY24" fmla="*/ 565173 h 1048972"/>
                <a:gd name="connsiteX25" fmla="*/ 3054300 w 5019939"/>
                <a:gd name="connsiteY25" fmla="*/ 20917 h 1048972"/>
                <a:gd name="connsiteX26" fmla="*/ 3402067 w 5019939"/>
                <a:gd name="connsiteY26" fmla="*/ 565173 h 1048972"/>
                <a:gd name="connsiteX27" fmla="*/ 3265985 w 5019939"/>
                <a:gd name="connsiteY27" fmla="*/ 1018719 h 1048972"/>
                <a:gd name="connsiteX28" fmla="*/ 3145022 w 5019939"/>
                <a:gd name="connsiteY28" fmla="*/ 610528 h 1048972"/>
                <a:gd name="connsiteX29" fmla="*/ 3507909 w 5019939"/>
                <a:gd name="connsiteY29" fmla="*/ 20917 h 1048972"/>
                <a:gd name="connsiteX30" fmla="*/ 3870796 w 5019939"/>
                <a:gd name="connsiteY30" fmla="*/ 580291 h 1048972"/>
                <a:gd name="connsiteX31" fmla="*/ 3704473 w 5019939"/>
                <a:gd name="connsiteY31" fmla="*/ 1048956 h 1048972"/>
                <a:gd name="connsiteX32" fmla="*/ 3538150 w 5019939"/>
                <a:gd name="connsiteY32" fmla="*/ 595409 h 1048972"/>
                <a:gd name="connsiteX33" fmla="*/ 3840556 w 5019939"/>
                <a:gd name="connsiteY33" fmla="*/ 36036 h 1048972"/>
                <a:gd name="connsiteX34" fmla="*/ 4142962 w 5019939"/>
                <a:gd name="connsiteY34" fmla="*/ 550055 h 1048972"/>
                <a:gd name="connsiteX35" fmla="*/ 4188323 w 5019939"/>
                <a:gd name="connsiteY35" fmla="*/ 550055 h 1048972"/>
                <a:gd name="connsiteX36" fmla="*/ 5019939 w 5019939"/>
                <a:gd name="connsiteY36" fmla="*/ 534937 h 1048972"/>
                <a:gd name="connsiteX0" fmla="*/ 0 w 5019939"/>
                <a:gd name="connsiteY0" fmla="*/ 536293 h 1050328"/>
                <a:gd name="connsiteX1" fmla="*/ 922338 w 5019939"/>
                <a:gd name="connsiteY1" fmla="*/ 536293 h 1050328"/>
                <a:gd name="connsiteX2" fmla="*/ 1088662 w 5019939"/>
                <a:gd name="connsiteY2" fmla="*/ 506056 h 1050328"/>
                <a:gd name="connsiteX3" fmla="*/ 1209624 w 5019939"/>
                <a:gd name="connsiteY3" fmla="*/ 7155 h 1050328"/>
                <a:gd name="connsiteX4" fmla="*/ 1421308 w 5019939"/>
                <a:gd name="connsiteY4" fmla="*/ 264165 h 1050328"/>
                <a:gd name="connsiteX5" fmla="*/ 1300346 w 5019939"/>
                <a:gd name="connsiteY5" fmla="*/ 974721 h 1050328"/>
                <a:gd name="connsiteX6" fmla="*/ 1224744 w 5019939"/>
                <a:gd name="connsiteY6" fmla="*/ 369992 h 1050328"/>
                <a:gd name="connsiteX7" fmla="*/ 1512030 w 5019939"/>
                <a:gd name="connsiteY7" fmla="*/ 37392 h 1050328"/>
                <a:gd name="connsiteX8" fmla="*/ 1784195 w 5019939"/>
                <a:gd name="connsiteY8" fmla="*/ 173455 h 1050328"/>
                <a:gd name="connsiteX9" fmla="*/ 1890037 w 5019939"/>
                <a:gd name="connsiteY9" fmla="*/ 490938 h 1050328"/>
                <a:gd name="connsiteX10" fmla="*/ 1693474 w 5019939"/>
                <a:gd name="connsiteY10" fmla="*/ 1020075 h 1050328"/>
                <a:gd name="connsiteX11" fmla="*/ 1527150 w 5019939"/>
                <a:gd name="connsiteY11" fmla="*/ 460702 h 1050328"/>
                <a:gd name="connsiteX12" fmla="*/ 1905158 w 5019939"/>
                <a:gd name="connsiteY12" fmla="*/ 37392 h 1050328"/>
                <a:gd name="connsiteX13" fmla="*/ 2222684 w 5019939"/>
                <a:gd name="connsiteY13" fmla="*/ 521174 h 1050328"/>
                <a:gd name="connsiteX14" fmla="*/ 1995880 w 5019939"/>
                <a:gd name="connsiteY14" fmla="*/ 1004957 h 1050328"/>
                <a:gd name="connsiteX15" fmla="*/ 1950519 w 5019939"/>
                <a:gd name="connsiteY15" fmla="*/ 490938 h 1050328"/>
                <a:gd name="connsiteX16" fmla="*/ 2343646 w 5019939"/>
                <a:gd name="connsiteY16" fmla="*/ 22273 h 1050328"/>
                <a:gd name="connsiteX17" fmla="*/ 2646052 w 5019939"/>
                <a:gd name="connsiteY17" fmla="*/ 551411 h 1050328"/>
                <a:gd name="connsiteX18" fmla="*/ 2404128 w 5019939"/>
                <a:gd name="connsiteY18" fmla="*/ 1004957 h 1050328"/>
                <a:gd name="connsiteX19" fmla="*/ 2283165 w 5019939"/>
                <a:gd name="connsiteY19" fmla="*/ 566529 h 1050328"/>
                <a:gd name="connsiteX20" fmla="*/ 2706534 w 5019939"/>
                <a:gd name="connsiteY20" fmla="*/ 22273 h 1050328"/>
                <a:gd name="connsiteX21" fmla="*/ 3054300 w 5019939"/>
                <a:gd name="connsiteY21" fmla="*/ 566529 h 1050328"/>
                <a:gd name="connsiteX22" fmla="*/ 2872857 w 5019939"/>
                <a:gd name="connsiteY22" fmla="*/ 1020075 h 1050328"/>
                <a:gd name="connsiteX23" fmla="*/ 2721654 w 5019939"/>
                <a:gd name="connsiteY23" fmla="*/ 566529 h 1050328"/>
                <a:gd name="connsiteX24" fmla="*/ 3054300 w 5019939"/>
                <a:gd name="connsiteY24" fmla="*/ 22273 h 1050328"/>
                <a:gd name="connsiteX25" fmla="*/ 3402067 w 5019939"/>
                <a:gd name="connsiteY25" fmla="*/ 566529 h 1050328"/>
                <a:gd name="connsiteX26" fmla="*/ 3265985 w 5019939"/>
                <a:gd name="connsiteY26" fmla="*/ 1020075 h 1050328"/>
                <a:gd name="connsiteX27" fmla="*/ 3145022 w 5019939"/>
                <a:gd name="connsiteY27" fmla="*/ 611884 h 1050328"/>
                <a:gd name="connsiteX28" fmla="*/ 3507909 w 5019939"/>
                <a:gd name="connsiteY28" fmla="*/ 22273 h 1050328"/>
                <a:gd name="connsiteX29" fmla="*/ 3870796 w 5019939"/>
                <a:gd name="connsiteY29" fmla="*/ 581647 h 1050328"/>
                <a:gd name="connsiteX30" fmla="*/ 3704473 w 5019939"/>
                <a:gd name="connsiteY30" fmla="*/ 1050312 h 1050328"/>
                <a:gd name="connsiteX31" fmla="*/ 3538150 w 5019939"/>
                <a:gd name="connsiteY31" fmla="*/ 596765 h 1050328"/>
                <a:gd name="connsiteX32" fmla="*/ 3840556 w 5019939"/>
                <a:gd name="connsiteY32" fmla="*/ 37392 h 1050328"/>
                <a:gd name="connsiteX33" fmla="*/ 4142962 w 5019939"/>
                <a:gd name="connsiteY33" fmla="*/ 551411 h 1050328"/>
                <a:gd name="connsiteX34" fmla="*/ 4188323 w 5019939"/>
                <a:gd name="connsiteY34" fmla="*/ 551411 h 1050328"/>
                <a:gd name="connsiteX35" fmla="*/ 5019939 w 5019939"/>
                <a:gd name="connsiteY35" fmla="*/ 536293 h 1050328"/>
                <a:gd name="connsiteX0" fmla="*/ 0 w 5019939"/>
                <a:gd name="connsiteY0" fmla="*/ 529199 h 1043234"/>
                <a:gd name="connsiteX1" fmla="*/ 922338 w 5019939"/>
                <a:gd name="connsiteY1" fmla="*/ 529199 h 1043234"/>
                <a:gd name="connsiteX2" fmla="*/ 1088662 w 5019939"/>
                <a:gd name="connsiteY2" fmla="*/ 498962 h 1043234"/>
                <a:gd name="connsiteX3" fmla="*/ 1209624 w 5019939"/>
                <a:gd name="connsiteY3" fmla="*/ 61 h 1043234"/>
                <a:gd name="connsiteX4" fmla="*/ 1421308 w 5019939"/>
                <a:gd name="connsiteY4" fmla="*/ 468726 h 1043234"/>
                <a:gd name="connsiteX5" fmla="*/ 1300346 w 5019939"/>
                <a:gd name="connsiteY5" fmla="*/ 967627 h 1043234"/>
                <a:gd name="connsiteX6" fmla="*/ 1224744 w 5019939"/>
                <a:gd name="connsiteY6" fmla="*/ 362898 h 1043234"/>
                <a:gd name="connsiteX7" fmla="*/ 1512030 w 5019939"/>
                <a:gd name="connsiteY7" fmla="*/ 30298 h 1043234"/>
                <a:gd name="connsiteX8" fmla="*/ 1784195 w 5019939"/>
                <a:gd name="connsiteY8" fmla="*/ 166361 h 1043234"/>
                <a:gd name="connsiteX9" fmla="*/ 1890037 w 5019939"/>
                <a:gd name="connsiteY9" fmla="*/ 483844 h 1043234"/>
                <a:gd name="connsiteX10" fmla="*/ 1693474 w 5019939"/>
                <a:gd name="connsiteY10" fmla="*/ 1012981 h 1043234"/>
                <a:gd name="connsiteX11" fmla="*/ 1527150 w 5019939"/>
                <a:gd name="connsiteY11" fmla="*/ 453608 h 1043234"/>
                <a:gd name="connsiteX12" fmla="*/ 1905158 w 5019939"/>
                <a:gd name="connsiteY12" fmla="*/ 30298 h 1043234"/>
                <a:gd name="connsiteX13" fmla="*/ 2222684 w 5019939"/>
                <a:gd name="connsiteY13" fmla="*/ 514080 h 1043234"/>
                <a:gd name="connsiteX14" fmla="*/ 1995880 w 5019939"/>
                <a:gd name="connsiteY14" fmla="*/ 997863 h 1043234"/>
                <a:gd name="connsiteX15" fmla="*/ 1950519 w 5019939"/>
                <a:gd name="connsiteY15" fmla="*/ 483844 h 1043234"/>
                <a:gd name="connsiteX16" fmla="*/ 2343646 w 5019939"/>
                <a:gd name="connsiteY16" fmla="*/ 15179 h 1043234"/>
                <a:gd name="connsiteX17" fmla="*/ 2646052 w 5019939"/>
                <a:gd name="connsiteY17" fmla="*/ 544317 h 1043234"/>
                <a:gd name="connsiteX18" fmla="*/ 2404128 w 5019939"/>
                <a:gd name="connsiteY18" fmla="*/ 997863 h 1043234"/>
                <a:gd name="connsiteX19" fmla="*/ 2283165 w 5019939"/>
                <a:gd name="connsiteY19" fmla="*/ 559435 h 1043234"/>
                <a:gd name="connsiteX20" fmla="*/ 2706534 w 5019939"/>
                <a:gd name="connsiteY20" fmla="*/ 15179 h 1043234"/>
                <a:gd name="connsiteX21" fmla="*/ 3054300 w 5019939"/>
                <a:gd name="connsiteY21" fmla="*/ 559435 h 1043234"/>
                <a:gd name="connsiteX22" fmla="*/ 2872857 w 5019939"/>
                <a:gd name="connsiteY22" fmla="*/ 1012981 h 1043234"/>
                <a:gd name="connsiteX23" fmla="*/ 2721654 w 5019939"/>
                <a:gd name="connsiteY23" fmla="*/ 559435 h 1043234"/>
                <a:gd name="connsiteX24" fmla="*/ 3054300 w 5019939"/>
                <a:gd name="connsiteY24" fmla="*/ 15179 h 1043234"/>
                <a:gd name="connsiteX25" fmla="*/ 3402067 w 5019939"/>
                <a:gd name="connsiteY25" fmla="*/ 559435 h 1043234"/>
                <a:gd name="connsiteX26" fmla="*/ 3265985 w 5019939"/>
                <a:gd name="connsiteY26" fmla="*/ 1012981 h 1043234"/>
                <a:gd name="connsiteX27" fmla="*/ 3145022 w 5019939"/>
                <a:gd name="connsiteY27" fmla="*/ 604790 h 1043234"/>
                <a:gd name="connsiteX28" fmla="*/ 3507909 w 5019939"/>
                <a:gd name="connsiteY28" fmla="*/ 15179 h 1043234"/>
                <a:gd name="connsiteX29" fmla="*/ 3870796 w 5019939"/>
                <a:gd name="connsiteY29" fmla="*/ 574553 h 1043234"/>
                <a:gd name="connsiteX30" fmla="*/ 3704473 w 5019939"/>
                <a:gd name="connsiteY30" fmla="*/ 1043218 h 1043234"/>
                <a:gd name="connsiteX31" fmla="*/ 3538150 w 5019939"/>
                <a:gd name="connsiteY31" fmla="*/ 589671 h 1043234"/>
                <a:gd name="connsiteX32" fmla="*/ 3840556 w 5019939"/>
                <a:gd name="connsiteY32" fmla="*/ 30298 h 1043234"/>
                <a:gd name="connsiteX33" fmla="*/ 4142962 w 5019939"/>
                <a:gd name="connsiteY33" fmla="*/ 544317 h 1043234"/>
                <a:gd name="connsiteX34" fmla="*/ 4188323 w 5019939"/>
                <a:gd name="connsiteY34" fmla="*/ 544317 h 1043234"/>
                <a:gd name="connsiteX35" fmla="*/ 5019939 w 5019939"/>
                <a:gd name="connsiteY35" fmla="*/ 529199 h 1043234"/>
                <a:gd name="connsiteX0" fmla="*/ 0 w 5019939"/>
                <a:gd name="connsiteY0" fmla="*/ 529282 h 1043317"/>
                <a:gd name="connsiteX1" fmla="*/ 922338 w 5019939"/>
                <a:gd name="connsiteY1" fmla="*/ 529282 h 1043317"/>
                <a:gd name="connsiteX2" fmla="*/ 1080196 w 5019939"/>
                <a:gd name="connsiteY2" fmla="*/ 515979 h 1043317"/>
                <a:gd name="connsiteX3" fmla="*/ 1209624 w 5019939"/>
                <a:gd name="connsiteY3" fmla="*/ 144 h 1043317"/>
                <a:gd name="connsiteX4" fmla="*/ 1421308 w 5019939"/>
                <a:gd name="connsiteY4" fmla="*/ 468809 h 1043317"/>
                <a:gd name="connsiteX5" fmla="*/ 1300346 w 5019939"/>
                <a:gd name="connsiteY5" fmla="*/ 967710 h 1043317"/>
                <a:gd name="connsiteX6" fmla="*/ 1224744 w 5019939"/>
                <a:gd name="connsiteY6" fmla="*/ 362981 h 1043317"/>
                <a:gd name="connsiteX7" fmla="*/ 1512030 w 5019939"/>
                <a:gd name="connsiteY7" fmla="*/ 30381 h 1043317"/>
                <a:gd name="connsiteX8" fmla="*/ 1784195 w 5019939"/>
                <a:gd name="connsiteY8" fmla="*/ 166444 h 1043317"/>
                <a:gd name="connsiteX9" fmla="*/ 1890037 w 5019939"/>
                <a:gd name="connsiteY9" fmla="*/ 483927 h 1043317"/>
                <a:gd name="connsiteX10" fmla="*/ 1693474 w 5019939"/>
                <a:gd name="connsiteY10" fmla="*/ 1013064 h 1043317"/>
                <a:gd name="connsiteX11" fmla="*/ 1527150 w 5019939"/>
                <a:gd name="connsiteY11" fmla="*/ 453691 h 1043317"/>
                <a:gd name="connsiteX12" fmla="*/ 1905158 w 5019939"/>
                <a:gd name="connsiteY12" fmla="*/ 30381 h 1043317"/>
                <a:gd name="connsiteX13" fmla="*/ 2222684 w 5019939"/>
                <a:gd name="connsiteY13" fmla="*/ 514163 h 1043317"/>
                <a:gd name="connsiteX14" fmla="*/ 1995880 w 5019939"/>
                <a:gd name="connsiteY14" fmla="*/ 997946 h 1043317"/>
                <a:gd name="connsiteX15" fmla="*/ 1950519 w 5019939"/>
                <a:gd name="connsiteY15" fmla="*/ 483927 h 1043317"/>
                <a:gd name="connsiteX16" fmla="*/ 2343646 w 5019939"/>
                <a:gd name="connsiteY16" fmla="*/ 15262 h 1043317"/>
                <a:gd name="connsiteX17" fmla="*/ 2646052 w 5019939"/>
                <a:gd name="connsiteY17" fmla="*/ 544400 h 1043317"/>
                <a:gd name="connsiteX18" fmla="*/ 2404128 w 5019939"/>
                <a:gd name="connsiteY18" fmla="*/ 997946 h 1043317"/>
                <a:gd name="connsiteX19" fmla="*/ 2283165 w 5019939"/>
                <a:gd name="connsiteY19" fmla="*/ 559518 h 1043317"/>
                <a:gd name="connsiteX20" fmla="*/ 2706534 w 5019939"/>
                <a:gd name="connsiteY20" fmla="*/ 15262 h 1043317"/>
                <a:gd name="connsiteX21" fmla="*/ 3054300 w 5019939"/>
                <a:gd name="connsiteY21" fmla="*/ 559518 h 1043317"/>
                <a:gd name="connsiteX22" fmla="*/ 2872857 w 5019939"/>
                <a:gd name="connsiteY22" fmla="*/ 1013064 h 1043317"/>
                <a:gd name="connsiteX23" fmla="*/ 2721654 w 5019939"/>
                <a:gd name="connsiteY23" fmla="*/ 559518 h 1043317"/>
                <a:gd name="connsiteX24" fmla="*/ 3054300 w 5019939"/>
                <a:gd name="connsiteY24" fmla="*/ 15262 h 1043317"/>
                <a:gd name="connsiteX25" fmla="*/ 3402067 w 5019939"/>
                <a:gd name="connsiteY25" fmla="*/ 559518 h 1043317"/>
                <a:gd name="connsiteX26" fmla="*/ 3265985 w 5019939"/>
                <a:gd name="connsiteY26" fmla="*/ 1013064 h 1043317"/>
                <a:gd name="connsiteX27" fmla="*/ 3145022 w 5019939"/>
                <a:gd name="connsiteY27" fmla="*/ 604873 h 1043317"/>
                <a:gd name="connsiteX28" fmla="*/ 3507909 w 5019939"/>
                <a:gd name="connsiteY28" fmla="*/ 15262 h 1043317"/>
                <a:gd name="connsiteX29" fmla="*/ 3870796 w 5019939"/>
                <a:gd name="connsiteY29" fmla="*/ 574636 h 1043317"/>
                <a:gd name="connsiteX30" fmla="*/ 3704473 w 5019939"/>
                <a:gd name="connsiteY30" fmla="*/ 1043301 h 1043317"/>
                <a:gd name="connsiteX31" fmla="*/ 3538150 w 5019939"/>
                <a:gd name="connsiteY31" fmla="*/ 589754 h 1043317"/>
                <a:gd name="connsiteX32" fmla="*/ 3840556 w 5019939"/>
                <a:gd name="connsiteY32" fmla="*/ 30381 h 1043317"/>
                <a:gd name="connsiteX33" fmla="*/ 4142962 w 5019939"/>
                <a:gd name="connsiteY33" fmla="*/ 544400 h 1043317"/>
                <a:gd name="connsiteX34" fmla="*/ 4188323 w 5019939"/>
                <a:gd name="connsiteY34" fmla="*/ 544400 h 1043317"/>
                <a:gd name="connsiteX35" fmla="*/ 5019939 w 5019939"/>
                <a:gd name="connsiteY35" fmla="*/ 529282 h 1043317"/>
                <a:gd name="connsiteX0" fmla="*/ 0 w 5019939"/>
                <a:gd name="connsiteY0" fmla="*/ 529282 h 1043317"/>
                <a:gd name="connsiteX1" fmla="*/ 922338 w 5019939"/>
                <a:gd name="connsiteY1" fmla="*/ 529282 h 1043317"/>
                <a:gd name="connsiteX2" fmla="*/ 1080196 w 5019939"/>
                <a:gd name="connsiteY2" fmla="*/ 515979 h 1043317"/>
                <a:gd name="connsiteX3" fmla="*/ 1209624 w 5019939"/>
                <a:gd name="connsiteY3" fmla="*/ 144 h 1043317"/>
                <a:gd name="connsiteX4" fmla="*/ 1421308 w 5019939"/>
                <a:gd name="connsiteY4" fmla="*/ 468809 h 1043317"/>
                <a:gd name="connsiteX5" fmla="*/ 1300346 w 5019939"/>
                <a:gd name="connsiteY5" fmla="*/ 967710 h 1043317"/>
                <a:gd name="connsiteX6" fmla="*/ 1224744 w 5019939"/>
                <a:gd name="connsiteY6" fmla="*/ 362981 h 1043317"/>
                <a:gd name="connsiteX7" fmla="*/ 1512030 w 5019939"/>
                <a:gd name="connsiteY7" fmla="*/ 30381 h 1043317"/>
                <a:gd name="connsiteX8" fmla="*/ 1784195 w 5019939"/>
                <a:gd name="connsiteY8" fmla="*/ 166444 h 1043317"/>
                <a:gd name="connsiteX9" fmla="*/ 1890037 w 5019939"/>
                <a:gd name="connsiteY9" fmla="*/ 483927 h 1043317"/>
                <a:gd name="connsiteX10" fmla="*/ 1693474 w 5019939"/>
                <a:gd name="connsiteY10" fmla="*/ 1013064 h 1043317"/>
                <a:gd name="connsiteX11" fmla="*/ 1527150 w 5019939"/>
                <a:gd name="connsiteY11" fmla="*/ 453691 h 1043317"/>
                <a:gd name="connsiteX12" fmla="*/ 1905158 w 5019939"/>
                <a:gd name="connsiteY12" fmla="*/ 30381 h 1043317"/>
                <a:gd name="connsiteX13" fmla="*/ 2222684 w 5019939"/>
                <a:gd name="connsiteY13" fmla="*/ 514163 h 1043317"/>
                <a:gd name="connsiteX14" fmla="*/ 1995880 w 5019939"/>
                <a:gd name="connsiteY14" fmla="*/ 997946 h 1043317"/>
                <a:gd name="connsiteX15" fmla="*/ 1950519 w 5019939"/>
                <a:gd name="connsiteY15" fmla="*/ 483927 h 1043317"/>
                <a:gd name="connsiteX16" fmla="*/ 2343646 w 5019939"/>
                <a:gd name="connsiteY16" fmla="*/ 15262 h 1043317"/>
                <a:gd name="connsiteX17" fmla="*/ 2646052 w 5019939"/>
                <a:gd name="connsiteY17" fmla="*/ 544400 h 1043317"/>
                <a:gd name="connsiteX18" fmla="*/ 2404128 w 5019939"/>
                <a:gd name="connsiteY18" fmla="*/ 997946 h 1043317"/>
                <a:gd name="connsiteX19" fmla="*/ 2283165 w 5019939"/>
                <a:gd name="connsiteY19" fmla="*/ 559518 h 1043317"/>
                <a:gd name="connsiteX20" fmla="*/ 2706534 w 5019939"/>
                <a:gd name="connsiteY20" fmla="*/ 15262 h 1043317"/>
                <a:gd name="connsiteX21" fmla="*/ 3054300 w 5019939"/>
                <a:gd name="connsiteY21" fmla="*/ 559518 h 1043317"/>
                <a:gd name="connsiteX22" fmla="*/ 2872857 w 5019939"/>
                <a:gd name="connsiteY22" fmla="*/ 1013064 h 1043317"/>
                <a:gd name="connsiteX23" fmla="*/ 2721654 w 5019939"/>
                <a:gd name="connsiteY23" fmla="*/ 559518 h 1043317"/>
                <a:gd name="connsiteX24" fmla="*/ 3054300 w 5019939"/>
                <a:gd name="connsiteY24" fmla="*/ 15262 h 1043317"/>
                <a:gd name="connsiteX25" fmla="*/ 3402067 w 5019939"/>
                <a:gd name="connsiteY25" fmla="*/ 559518 h 1043317"/>
                <a:gd name="connsiteX26" fmla="*/ 3265985 w 5019939"/>
                <a:gd name="connsiteY26" fmla="*/ 1013064 h 1043317"/>
                <a:gd name="connsiteX27" fmla="*/ 3145022 w 5019939"/>
                <a:gd name="connsiteY27" fmla="*/ 604873 h 1043317"/>
                <a:gd name="connsiteX28" fmla="*/ 3507909 w 5019939"/>
                <a:gd name="connsiteY28" fmla="*/ 15262 h 1043317"/>
                <a:gd name="connsiteX29" fmla="*/ 3870796 w 5019939"/>
                <a:gd name="connsiteY29" fmla="*/ 574636 h 1043317"/>
                <a:gd name="connsiteX30" fmla="*/ 3704473 w 5019939"/>
                <a:gd name="connsiteY30" fmla="*/ 1043301 h 1043317"/>
                <a:gd name="connsiteX31" fmla="*/ 3538150 w 5019939"/>
                <a:gd name="connsiteY31" fmla="*/ 589754 h 1043317"/>
                <a:gd name="connsiteX32" fmla="*/ 3840556 w 5019939"/>
                <a:gd name="connsiteY32" fmla="*/ 30381 h 1043317"/>
                <a:gd name="connsiteX33" fmla="*/ 4142962 w 5019939"/>
                <a:gd name="connsiteY33" fmla="*/ 544400 h 1043317"/>
                <a:gd name="connsiteX34" fmla="*/ 4188323 w 5019939"/>
                <a:gd name="connsiteY34" fmla="*/ 544400 h 1043317"/>
                <a:gd name="connsiteX35" fmla="*/ 5019939 w 5019939"/>
                <a:gd name="connsiteY35" fmla="*/ 529282 h 104331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224744 w 5019939"/>
                <a:gd name="connsiteY5" fmla="*/ 3630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90037 w 5019939"/>
                <a:gd name="connsiteY7" fmla="*/ 484017 h 1043407"/>
                <a:gd name="connsiteX8" fmla="*/ 1693474 w 5019939"/>
                <a:gd name="connsiteY8" fmla="*/ 1013154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93474 w 5019939"/>
                <a:gd name="connsiteY8" fmla="*/ 1013154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93474 w 5019939"/>
                <a:gd name="connsiteY8" fmla="*/ 1013154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902491 w 5019939"/>
                <a:gd name="connsiteY20" fmla="*/ 1008920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94024 w 5019939"/>
                <a:gd name="connsiteY20" fmla="*/ 10004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94024 w 5019939"/>
                <a:gd name="connsiteY20" fmla="*/ 1000454 h 1043407"/>
                <a:gd name="connsiteX21" fmla="*/ 2721654 w 5019939"/>
                <a:gd name="connsiteY21" fmla="*/ 559608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59608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59608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23233 w 5019939"/>
                <a:gd name="connsiteY23" fmla="*/ 525742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23233 w 5019939"/>
                <a:gd name="connsiteY23" fmla="*/ 525742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23233 w 5019939"/>
                <a:gd name="connsiteY23" fmla="*/ 525742 h 1043407"/>
                <a:gd name="connsiteX24" fmla="*/ 3287152 w 5019939"/>
                <a:gd name="connsiteY24" fmla="*/ 1004688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38150 w 5019939"/>
                <a:gd name="connsiteY29" fmla="*/ 5898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366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18255 h 997813"/>
                <a:gd name="connsiteX1" fmla="*/ 922338 w 5019939"/>
                <a:gd name="connsiteY1" fmla="*/ 518255 h 997813"/>
                <a:gd name="connsiteX2" fmla="*/ 1213858 w 5019939"/>
                <a:gd name="connsiteY2" fmla="*/ 22984 h 997813"/>
                <a:gd name="connsiteX3" fmla="*/ 1421308 w 5019939"/>
                <a:gd name="connsiteY3" fmla="*/ 457782 h 997813"/>
                <a:gd name="connsiteX4" fmla="*/ 1300346 w 5019939"/>
                <a:gd name="connsiteY4" fmla="*/ 956683 h 997813"/>
                <a:gd name="connsiteX5" fmla="*/ 1190878 w 5019939"/>
                <a:gd name="connsiteY5" fmla="*/ 491654 h 997813"/>
                <a:gd name="connsiteX6" fmla="*/ 1512030 w 5019939"/>
                <a:gd name="connsiteY6" fmla="*/ 19354 h 997813"/>
                <a:gd name="connsiteX7" fmla="*/ 1826537 w 5019939"/>
                <a:gd name="connsiteY7" fmla="*/ 455967 h 997813"/>
                <a:gd name="connsiteX8" fmla="*/ 1659608 w 5019939"/>
                <a:gd name="connsiteY8" fmla="*/ 997804 h 997813"/>
                <a:gd name="connsiteX9" fmla="*/ 1527150 w 5019939"/>
                <a:gd name="connsiteY9" fmla="*/ 442664 h 997813"/>
                <a:gd name="connsiteX10" fmla="*/ 1905158 w 5019939"/>
                <a:gd name="connsiteY10" fmla="*/ 19354 h 997813"/>
                <a:gd name="connsiteX11" fmla="*/ 2222684 w 5019939"/>
                <a:gd name="connsiteY11" fmla="*/ 503136 h 997813"/>
                <a:gd name="connsiteX12" fmla="*/ 2059380 w 5019939"/>
                <a:gd name="connsiteY12" fmla="*/ 991153 h 997813"/>
                <a:gd name="connsiteX13" fmla="*/ 1950519 w 5019939"/>
                <a:gd name="connsiteY13" fmla="*/ 472900 h 997813"/>
                <a:gd name="connsiteX14" fmla="*/ 2263213 w 5019939"/>
                <a:gd name="connsiteY14" fmla="*/ 8468 h 997813"/>
                <a:gd name="connsiteX15" fmla="*/ 2646052 w 5019939"/>
                <a:gd name="connsiteY15" fmla="*/ 533373 h 997813"/>
                <a:gd name="connsiteX16" fmla="*/ 2454928 w 5019939"/>
                <a:gd name="connsiteY16" fmla="*/ 982686 h 997813"/>
                <a:gd name="connsiteX17" fmla="*/ 2283165 w 5019939"/>
                <a:gd name="connsiteY17" fmla="*/ 510391 h 997813"/>
                <a:gd name="connsiteX18" fmla="*/ 2706534 w 5019939"/>
                <a:gd name="connsiteY18" fmla="*/ 4235 h 997813"/>
                <a:gd name="connsiteX19" fmla="*/ 3050067 w 5019939"/>
                <a:gd name="connsiteY19" fmla="*/ 497691 h 997813"/>
                <a:gd name="connsiteX20" fmla="*/ 2894024 w 5019939"/>
                <a:gd name="connsiteY20" fmla="*/ 989337 h 997813"/>
                <a:gd name="connsiteX21" fmla="*/ 2721654 w 5019939"/>
                <a:gd name="connsiteY21" fmla="*/ 518857 h 997813"/>
                <a:gd name="connsiteX22" fmla="*/ 3088167 w 5019939"/>
                <a:gd name="connsiteY22" fmla="*/ 2 h 997813"/>
                <a:gd name="connsiteX23" fmla="*/ 3423233 w 5019939"/>
                <a:gd name="connsiteY23" fmla="*/ 514625 h 997813"/>
                <a:gd name="connsiteX24" fmla="*/ 3287152 w 5019939"/>
                <a:gd name="connsiteY24" fmla="*/ 993571 h 997813"/>
                <a:gd name="connsiteX25" fmla="*/ 3136555 w 5019939"/>
                <a:gd name="connsiteY25" fmla="*/ 521879 h 997813"/>
                <a:gd name="connsiteX26" fmla="*/ 3507909 w 5019939"/>
                <a:gd name="connsiteY26" fmla="*/ 4235 h 997813"/>
                <a:gd name="connsiteX27" fmla="*/ 3870796 w 5019939"/>
                <a:gd name="connsiteY27" fmla="*/ 525509 h 997813"/>
                <a:gd name="connsiteX28" fmla="*/ 3704473 w 5019939"/>
                <a:gd name="connsiteY28" fmla="*/ 989940 h 997813"/>
                <a:gd name="connsiteX29" fmla="*/ 3529684 w 5019939"/>
                <a:gd name="connsiteY29" fmla="*/ 527927 h 997813"/>
                <a:gd name="connsiteX30" fmla="*/ 3840556 w 5019939"/>
                <a:gd name="connsiteY30" fmla="*/ 19354 h 997813"/>
                <a:gd name="connsiteX31" fmla="*/ 4142962 w 5019939"/>
                <a:gd name="connsiteY31" fmla="*/ 533373 h 997813"/>
                <a:gd name="connsiteX32" fmla="*/ 4188323 w 5019939"/>
                <a:gd name="connsiteY32" fmla="*/ 533373 h 997813"/>
                <a:gd name="connsiteX33" fmla="*/ 5019939 w 5019939"/>
                <a:gd name="connsiteY33" fmla="*/ 518255 h 99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19939" h="997813">
                  <a:moveTo>
                    <a:pt x="0" y="518255"/>
                  </a:moveTo>
                  <a:cubicBezTo>
                    <a:pt x="307446" y="518255"/>
                    <a:pt x="720028" y="600800"/>
                    <a:pt x="922338" y="518255"/>
                  </a:cubicBezTo>
                  <a:cubicBezTo>
                    <a:pt x="1124648" y="435710"/>
                    <a:pt x="1130696" y="33063"/>
                    <a:pt x="1213858" y="22984"/>
                  </a:cubicBezTo>
                  <a:cubicBezTo>
                    <a:pt x="1297020" y="12905"/>
                    <a:pt x="1406893" y="302166"/>
                    <a:pt x="1421308" y="457782"/>
                  </a:cubicBezTo>
                  <a:cubicBezTo>
                    <a:pt x="1435723" y="613398"/>
                    <a:pt x="1338751" y="951038"/>
                    <a:pt x="1300346" y="956683"/>
                  </a:cubicBezTo>
                  <a:cubicBezTo>
                    <a:pt x="1261941" y="962328"/>
                    <a:pt x="1180997" y="643642"/>
                    <a:pt x="1190878" y="491654"/>
                  </a:cubicBezTo>
                  <a:cubicBezTo>
                    <a:pt x="1200759" y="339666"/>
                    <a:pt x="1406087" y="25302"/>
                    <a:pt x="1512030" y="19354"/>
                  </a:cubicBezTo>
                  <a:cubicBezTo>
                    <a:pt x="1617973" y="13406"/>
                    <a:pt x="1801941" y="292892"/>
                    <a:pt x="1826537" y="455967"/>
                  </a:cubicBezTo>
                  <a:cubicBezTo>
                    <a:pt x="1851133" y="619042"/>
                    <a:pt x="1709506" y="1000021"/>
                    <a:pt x="1659608" y="997804"/>
                  </a:cubicBezTo>
                  <a:cubicBezTo>
                    <a:pt x="1609710" y="995587"/>
                    <a:pt x="1486225" y="605739"/>
                    <a:pt x="1527150" y="442664"/>
                  </a:cubicBezTo>
                  <a:cubicBezTo>
                    <a:pt x="1568075" y="279589"/>
                    <a:pt x="1789236" y="13508"/>
                    <a:pt x="1905158" y="19354"/>
                  </a:cubicBezTo>
                  <a:cubicBezTo>
                    <a:pt x="2021080" y="25200"/>
                    <a:pt x="2222380" y="332703"/>
                    <a:pt x="2222684" y="503136"/>
                  </a:cubicBezTo>
                  <a:cubicBezTo>
                    <a:pt x="2222988" y="673569"/>
                    <a:pt x="2104741" y="996192"/>
                    <a:pt x="2059380" y="991153"/>
                  </a:cubicBezTo>
                  <a:cubicBezTo>
                    <a:pt x="2014019" y="986114"/>
                    <a:pt x="1916547" y="636681"/>
                    <a:pt x="1950519" y="472900"/>
                  </a:cubicBezTo>
                  <a:cubicBezTo>
                    <a:pt x="1984491" y="309119"/>
                    <a:pt x="2143057" y="6855"/>
                    <a:pt x="2263213" y="8468"/>
                  </a:cubicBezTo>
                  <a:cubicBezTo>
                    <a:pt x="2383369" y="10081"/>
                    <a:pt x="2614100" y="371003"/>
                    <a:pt x="2646052" y="533373"/>
                  </a:cubicBezTo>
                  <a:cubicBezTo>
                    <a:pt x="2678004" y="695743"/>
                    <a:pt x="2515409" y="986516"/>
                    <a:pt x="2454928" y="982686"/>
                  </a:cubicBezTo>
                  <a:cubicBezTo>
                    <a:pt x="2394447" y="978856"/>
                    <a:pt x="2241231" y="673466"/>
                    <a:pt x="2283165" y="510391"/>
                  </a:cubicBezTo>
                  <a:cubicBezTo>
                    <a:pt x="2325099" y="347316"/>
                    <a:pt x="2578717" y="6352"/>
                    <a:pt x="2706534" y="4235"/>
                  </a:cubicBezTo>
                  <a:cubicBezTo>
                    <a:pt x="2834351" y="2118"/>
                    <a:pt x="3039986" y="316573"/>
                    <a:pt x="3050067" y="497691"/>
                  </a:cubicBezTo>
                  <a:cubicBezTo>
                    <a:pt x="3060148" y="678809"/>
                    <a:pt x="2948759" y="985809"/>
                    <a:pt x="2894024" y="989337"/>
                  </a:cubicBezTo>
                  <a:cubicBezTo>
                    <a:pt x="2839289" y="992865"/>
                    <a:pt x="2714697" y="692213"/>
                    <a:pt x="2721654" y="518857"/>
                  </a:cubicBezTo>
                  <a:cubicBezTo>
                    <a:pt x="2728611" y="345501"/>
                    <a:pt x="2971237" y="707"/>
                    <a:pt x="3088167" y="2"/>
                  </a:cubicBezTo>
                  <a:cubicBezTo>
                    <a:pt x="3205097" y="-703"/>
                    <a:pt x="3390069" y="349030"/>
                    <a:pt x="3423233" y="514625"/>
                  </a:cubicBezTo>
                  <a:cubicBezTo>
                    <a:pt x="3456397" y="680220"/>
                    <a:pt x="3334932" y="992362"/>
                    <a:pt x="3287152" y="993571"/>
                  </a:cubicBezTo>
                  <a:cubicBezTo>
                    <a:pt x="3239372" y="994780"/>
                    <a:pt x="3099762" y="686768"/>
                    <a:pt x="3136555" y="521879"/>
                  </a:cubicBezTo>
                  <a:cubicBezTo>
                    <a:pt x="3173348" y="356990"/>
                    <a:pt x="3385536" y="3630"/>
                    <a:pt x="3507909" y="4235"/>
                  </a:cubicBezTo>
                  <a:cubicBezTo>
                    <a:pt x="3630282" y="4840"/>
                    <a:pt x="3863435" y="361225"/>
                    <a:pt x="3870796" y="525509"/>
                  </a:cubicBezTo>
                  <a:cubicBezTo>
                    <a:pt x="3878157" y="689793"/>
                    <a:pt x="3761325" y="989537"/>
                    <a:pt x="3704473" y="989940"/>
                  </a:cubicBezTo>
                  <a:cubicBezTo>
                    <a:pt x="3647621" y="990343"/>
                    <a:pt x="3528171" y="689691"/>
                    <a:pt x="3529684" y="527927"/>
                  </a:cubicBezTo>
                  <a:cubicBezTo>
                    <a:pt x="3531197" y="366163"/>
                    <a:pt x="3738343" y="18446"/>
                    <a:pt x="3840556" y="19354"/>
                  </a:cubicBezTo>
                  <a:cubicBezTo>
                    <a:pt x="3942769" y="20262"/>
                    <a:pt x="4085001" y="447703"/>
                    <a:pt x="4142962" y="533373"/>
                  </a:cubicBezTo>
                  <a:cubicBezTo>
                    <a:pt x="4200923" y="619043"/>
                    <a:pt x="4188323" y="533373"/>
                    <a:pt x="4188323" y="533373"/>
                  </a:cubicBezTo>
                  <a:lnTo>
                    <a:pt x="5019939" y="518255"/>
                  </a:lnTo>
                </a:path>
              </a:pathLst>
            </a:custGeom>
            <a:ln w="571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1990257" y="5112994"/>
              <a:ext cx="3362329" cy="551205"/>
            </a:xfrm>
            <a:custGeom>
              <a:avLst/>
              <a:gdLst>
                <a:gd name="connsiteX0" fmla="*/ 0 w 5164666"/>
                <a:gd name="connsiteY0" fmla="*/ 389467 h 829733"/>
                <a:gd name="connsiteX1" fmla="*/ 965200 w 5164666"/>
                <a:gd name="connsiteY1" fmla="*/ 389467 h 829733"/>
                <a:gd name="connsiteX2" fmla="*/ 1202266 w 5164666"/>
                <a:gd name="connsiteY2" fmla="*/ 0 h 829733"/>
                <a:gd name="connsiteX3" fmla="*/ 1473200 w 5164666"/>
                <a:gd name="connsiteY3" fmla="*/ 778933 h 829733"/>
                <a:gd name="connsiteX4" fmla="*/ 1794933 w 5164666"/>
                <a:gd name="connsiteY4" fmla="*/ 50800 h 829733"/>
                <a:gd name="connsiteX5" fmla="*/ 2082800 w 5164666"/>
                <a:gd name="connsiteY5" fmla="*/ 778933 h 829733"/>
                <a:gd name="connsiteX6" fmla="*/ 2336800 w 5164666"/>
                <a:gd name="connsiteY6" fmla="*/ 84667 h 829733"/>
                <a:gd name="connsiteX7" fmla="*/ 2675466 w 5164666"/>
                <a:gd name="connsiteY7" fmla="*/ 812800 h 829733"/>
                <a:gd name="connsiteX8" fmla="*/ 2929466 w 5164666"/>
                <a:gd name="connsiteY8" fmla="*/ 118533 h 829733"/>
                <a:gd name="connsiteX9" fmla="*/ 3217333 w 5164666"/>
                <a:gd name="connsiteY9" fmla="*/ 762000 h 829733"/>
                <a:gd name="connsiteX10" fmla="*/ 3488266 w 5164666"/>
                <a:gd name="connsiteY10" fmla="*/ 84667 h 829733"/>
                <a:gd name="connsiteX11" fmla="*/ 3793066 w 5164666"/>
                <a:gd name="connsiteY11" fmla="*/ 829733 h 829733"/>
                <a:gd name="connsiteX12" fmla="*/ 4064000 w 5164666"/>
                <a:gd name="connsiteY12" fmla="*/ 67733 h 829733"/>
                <a:gd name="connsiteX13" fmla="*/ 4385733 w 5164666"/>
                <a:gd name="connsiteY13" fmla="*/ 795867 h 829733"/>
                <a:gd name="connsiteX14" fmla="*/ 4588933 w 5164666"/>
                <a:gd name="connsiteY14" fmla="*/ 203200 h 829733"/>
                <a:gd name="connsiteX15" fmla="*/ 5164666 w 5164666"/>
                <a:gd name="connsiteY15" fmla="*/ 203200 h 829733"/>
                <a:gd name="connsiteX0" fmla="*/ 0 w 5164666"/>
                <a:gd name="connsiteY0" fmla="*/ 389467 h 829733"/>
                <a:gd name="connsiteX1" fmla="*/ 965200 w 5164666"/>
                <a:gd name="connsiteY1" fmla="*/ 389467 h 829733"/>
                <a:gd name="connsiteX2" fmla="*/ 1202266 w 5164666"/>
                <a:gd name="connsiteY2" fmla="*/ 0 h 829733"/>
                <a:gd name="connsiteX3" fmla="*/ 1473200 w 5164666"/>
                <a:gd name="connsiteY3" fmla="*/ 778933 h 829733"/>
                <a:gd name="connsiteX4" fmla="*/ 1794933 w 5164666"/>
                <a:gd name="connsiteY4" fmla="*/ 6350 h 829733"/>
                <a:gd name="connsiteX5" fmla="*/ 2082800 w 5164666"/>
                <a:gd name="connsiteY5" fmla="*/ 778933 h 829733"/>
                <a:gd name="connsiteX6" fmla="*/ 2336800 w 5164666"/>
                <a:gd name="connsiteY6" fmla="*/ 84667 h 829733"/>
                <a:gd name="connsiteX7" fmla="*/ 2675466 w 5164666"/>
                <a:gd name="connsiteY7" fmla="*/ 812800 h 829733"/>
                <a:gd name="connsiteX8" fmla="*/ 2929466 w 5164666"/>
                <a:gd name="connsiteY8" fmla="*/ 118533 h 829733"/>
                <a:gd name="connsiteX9" fmla="*/ 3217333 w 5164666"/>
                <a:gd name="connsiteY9" fmla="*/ 762000 h 829733"/>
                <a:gd name="connsiteX10" fmla="*/ 3488266 w 5164666"/>
                <a:gd name="connsiteY10" fmla="*/ 84667 h 829733"/>
                <a:gd name="connsiteX11" fmla="*/ 3793066 w 5164666"/>
                <a:gd name="connsiteY11" fmla="*/ 829733 h 829733"/>
                <a:gd name="connsiteX12" fmla="*/ 4064000 w 5164666"/>
                <a:gd name="connsiteY12" fmla="*/ 67733 h 829733"/>
                <a:gd name="connsiteX13" fmla="*/ 4385733 w 5164666"/>
                <a:gd name="connsiteY13" fmla="*/ 795867 h 829733"/>
                <a:gd name="connsiteX14" fmla="*/ 4588933 w 5164666"/>
                <a:gd name="connsiteY14" fmla="*/ 203200 h 829733"/>
                <a:gd name="connsiteX15" fmla="*/ 5164666 w 5164666"/>
                <a:gd name="connsiteY15" fmla="*/ 203200 h 829733"/>
                <a:gd name="connsiteX0" fmla="*/ 0 w 5164666"/>
                <a:gd name="connsiteY0" fmla="*/ 393700 h 833966"/>
                <a:gd name="connsiteX1" fmla="*/ 965200 w 5164666"/>
                <a:gd name="connsiteY1" fmla="*/ 393700 h 833966"/>
                <a:gd name="connsiteX2" fmla="*/ 1202266 w 5164666"/>
                <a:gd name="connsiteY2" fmla="*/ 4233 h 833966"/>
                <a:gd name="connsiteX3" fmla="*/ 1473200 w 5164666"/>
                <a:gd name="connsiteY3" fmla="*/ 783166 h 833966"/>
                <a:gd name="connsiteX4" fmla="*/ 1794933 w 5164666"/>
                <a:gd name="connsiteY4" fmla="*/ 10583 h 833966"/>
                <a:gd name="connsiteX5" fmla="*/ 2082800 w 5164666"/>
                <a:gd name="connsiteY5" fmla="*/ 783166 h 833966"/>
                <a:gd name="connsiteX6" fmla="*/ 2406650 w 5164666"/>
                <a:gd name="connsiteY6" fmla="*/ 0 h 833966"/>
                <a:gd name="connsiteX7" fmla="*/ 2675466 w 5164666"/>
                <a:gd name="connsiteY7" fmla="*/ 817033 h 833966"/>
                <a:gd name="connsiteX8" fmla="*/ 2929466 w 5164666"/>
                <a:gd name="connsiteY8" fmla="*/ 122766 h 833966"/>
                <a:gd name="connsiteX9" fmla="*/ 3217333 w 5164666"/>
                <a:gd name="connsiteY9" fmla="*/ 766233 h 833966"/>
                <a:gd name="connsiteX10" fmla="*/ 3488266 w 5164666"/>
                <a:gd name="connsiteY10" fmla="*/ 88900 h 833966"/>
                <a:gd name="connsiteX11" fmla="*/ 3793066 w 5164666"/>
                <a:gd name="connsiteY11" fmla="*/ 833966 h 833966"/>
                <a:gd name="connsiteX12" fmla="*/ 4064000 w 5164666"/>
                <a:gd name="connsiteY12" fmla="*/ 71966 h 833966"/>
                <a:gd name="connsiteX13" fmla="*/ 4385733 w 5164666"/>
                <a:gd name="connsiteY13" fmla="*/ 800100 h 833966"/>
                <a:gd name="connsiteX14" fmla="*/ 4588933 w 5164666"/>
                <a:gd name="connsiteY14" fmla="*/ 207433 h 833966"/>
                <a:gd name="connsiteX15" fmla="*/ 5164666 w 5164666"/>
                <a:gd name="connsiteY15" fmla="*/ 207433 h 833966"/>
                <a:gd name="connsiteX0" fmla="*/ 0 w 5164666"/>
                <a:gd name="connsiteY0" fmla="*/ 393700 h 833966"/>
                <a:gd name="connsiteX1" fmla="*/ 965200 w 5164666"/>
                <a:gd name="connsiteY1" fmla="*/ 393700 h 833966"/>
                <a:gd name="connsiteX2" fmla="*/ 1202266 w 5164666"/>
                <a:gd name="connsiteY2" fmla="*/ 4233 h 833966"/>
                <a:gd name="connsiteX3" fmla="*/ 1473200 w 5164666"/>
                <a:gd name="connsiteY3" fmla="*/ 783166 h 833966"/>
                <a:gd name="connsiteX4" fmla="*/ 1794933 w 5164666"/>
                <a:gd name="connsiteY4" fmla="*/ 10583 h 833966"/>
                <a:gd name="connsiteX5" fmla="*/ 2082800 w 5164666"/>
                <a:gd name="connsiteY5" fmla="*/ 783166 h 833966"/>
                <a:gd name="connsiteX6" fmla="*/ 2406650 w 5164666"/>
                <a:gd name="connsiteY6" fmla="*/ 0 h 833966"/>
                <a:gd name="connsiteX7" fmla="*/ 2675466 w 5164666"/>
                <a:gd name="connsiteY7" fmla="*/ 817033 h 833966"/>
                <a:gd name="connsiteX8" fmla="*/ 2967566 w 5164666"/>
                <a:gd name="connsiteY8" fmla="*/ 8466 h 833966"/>
                <a:gd name="connsiteX9" fmla="*/ 3217333 w 5164666"/>
                <a:gd name="connsiteY9" fmla="*/ 766233 h 833966"/>
                <a:gd name="connsiteX10" fmla="*/ 3488266 w 5164666"/>
                <a:gd name="connsiteY10" fmla="*/ 88900 h 833966"/>
                <a:gd name="connsiteX11" fmla="*/ 3793066 w 5164666"/>
                <a:gd name="connsiteY11" fmla="*/ 833966 h 833966"/>
                <a:gd name="connsiteX12" fmla="*/ 4064000 w 5164666"/>
                <a:gd name="connsiteY12" fmla="*/ 71966 h 833966"/>
                <a:gd name="connsiteX13" fmla="*/ 4385733 w 5164666"/>
                <a:gd name="connsiteY13" fmla="*/ 800100 h 833966"/>
                <a:gd name="connsiteX14" fmla="*/ 4588933 w 5164666"/>
                <a:gd name="connsiteY14" fmla="*/ 207433 h 833966"/>
                <a:gd name="connsiteX15" fmla="*/ 5164666 w 5164666"/>
                <a:gd name="connsiteY15" fmla="*/ 207433 h 833966"/>
                <a:gd name="connsiteX0" fmla="*/ 0 w 5164666"/>
                <a:gd name="connsiteY0" fmla="*/ 393700 h 833966"/>
                <a:gd name="connsiteX1" fmla="*/ 965200 w 5164666"/>
                <a:gd name="connsiteY1" fmla="*/ 393700 h 833966"/>
                <a:gd name="connsiteX2" fmla="*/ 1202266 w 5164666"/>
                <a:gd name="connsiteY2" fmla="*/ 4233 h 833966"/>
                <a:gd name="connsiteX3" fmla="*/ 1473200 w 5164666"/>
                <a:gd name="connsiteY3" fmla="*/ 783166 h 833966"/>
                <a:gd name="connsiteX4" fmla="*/ 1794933 w 5164666"/>
                <a:gd name="connsiteY4" fmla="*/ 10583 h 833966"/>
                <a:gd name="connsiteX5" fmla="*/ 2082800 w 5164666"/>
                <a:gd name="connsiteY5" fmla="*/ 783166 h 833966"/>
                <a:gd name="connsiteX6" fmla="*/ 2406650 w 5164666"/>
                <a:gd name="connsiteY6" fmla="*/ 0 h 833966"/>
                <a:gd name="connsiteX7" fmla="*/ 2675466 w 5164666"/>
                <a:gd name="connsiteY7" fmla="*/ 817033 h 833966"/>
                <a:gd name="connsiteX8" fmla="*/ 2967566 w 5164666"/>
                <a:gd name="connsiteY8" fmla="*/ 8466 h 833966"/>
                <a:gd name="connsiteX9" fmla="*/ 3217333 w 5164666"/>
                <a:gd name="connsiteY9" fmla="*/ 766233 h 833966"/>
                <a:gd name="connsiteX10" fmla="*/ 3494616 w 5164666"/>
                <a:gd name="connsiteY10" fmla="*/ 0 h 833966"/>
                <a:gd name="connsiteX11" fmla="*/ 3793066 w 5164666"/>
                <a:gd name="connsiteY11" fmla="*/ 833966 h 833966"/>
                <a:gd name="connsiteX12" fmla="*/ 4064000 w 5164666"/>
                <a:gd name="connsiteY12" fmla="*/ 71966 h 833966"/>
                <a:gd name="connsiteX13" fmla="*/ 4385733 w 5164666"/>
                <a:gd name="connsiteY13" fmla="*/ 800100 h 833966"/>
                <a:gd name="connsiteX14" fmla="*/ 4588933 w 5164666"/>
                <a:gd name="connsiteY14" fmla="*/ 207433 h 833966"/>
                <a:gd name="connsiteX15" fmla="*/ 5164666 w 5164666"/>
                <a:gd name="connsiteY15" fmla="*/ 207433 h 833966"/>
                <a:gd name="connsiteX0" fmla="*/ 0 w 5164666"/>
                <a:gd name="connsiteY0" fmla="*/ 397934 h 838200"/>
                <a:gd name="connsiteX1" fmla="*/ 965200 w 5164666"/>
                <a:gd name="connsiteY1" fmla="*/ 397934 h 838200"/>
                <a:gd name="connsiteX2" fmla="*/ 1202266 w 5164666"/>
                <a:gd name="connsiteY2" fmla="*/ 8467 h 838200"/>
                <a:gd name="connsiteX3" fmla="*/ 1473200 w 5164666"/>
                <a:gd name="connsiteY3" fmla="*/ 787400 h 838200"/>
                <a:gd name="connsiteX4" fmla="*/ 1794933 w 5164666"/>
                <a:gd name="connsiteY4" fmla="*/ 14817 h 838200"/>
                <a:gd name="connsiteX5" fmla="*/ 2082800 w 5164666"/>
                <a:gd name="connsiteY5" fmla="*/ 787400 h 838200"/>
                <a:gd name="connsiteX6" fmla="*/ 2406650 w 5164666"/>
                <a:gd name="connsiteY6" fmla="*/ 4234 h 838200"/>
                <a:gd name="connsiteX7" fmla="*/ 2675466 w 5164666"/>
                <a:gd name="connsiteY7" fmla="*/ 821267 h 838200"/>
                <a:gd name="connsiteX8" fmla="*/ 2967566 w 5164666"/>
                <a:gd name="connsiteY8" fmla="*/ 12700 h 838200"/>
                <a:gd name="connsiteX9" fmla="*/ 3217333 w 5164666"/>
                <a:gd name="connsiteY9" fmla="*/ 770467 h 838200"/>
                <a:gd name="connsiteX10" fmla="*/ 3494616 w 5164666"/>
                <a:gd name="connsiteY10" fmla="*/ 4234 h 838200"/>
                <a:gd name="connsiteX11" fmla="*/ 3793066 w 5164666"/>
                <a:gd name="connsiteY11" fmla="*/ 838200 h 838200"/>
                <a:gd name="connsiteX12" fmla="*/ 4083050 w 5164666"/>
                <a:gd name="connsiteY12" fmla="*/ 0 h 838200"/>
                <a:gd name="connsiteX13" fmla="*/ 4385733 w 5164666"/>
                <a:gd name="connsiteY13" fmla="*/ 804334 h 838200"/>
                <a:gd name="connsiteX14" fmla="*/ 4588933 w 5164666"/>
                <a:gd name="connsiteY14" fmla="*/ 211667 h 838200"/>
                <a:gd name="connsiteX15" fmla="*/ 5164666 w 5164666"/>
                <a:gd name="connsiteY15" fmla="*/ 211667 h 838200"/>
                <a:gd name="connsiteX0" fmla="*/ 0 w 5164666"/>
                <a:gd name="connsiteY0" fmla="*/ 397934 h 838200"/>
                <a:gd name="connsiteX1" fmla="*/ 965200 w 5164666"/>
                <a:gd name="connsiteY1" fmla="*/ 397934 h 838200"/>
                <a:gd name="connsiteX2" fmla="*/ 1202266 w 5164666"/>
                <a:gd name="connsiteY2" fmla="*/ 8467 h 838200"/>
                <a:gd name="connsiteX3" fmla="*/ 1479550 w 5164666"/>
                <a:gd name="connsiteY3" fmla="*/ 838200 h 838200"/>
                <a:gd name="connsiteX4" fmla="*/ 1794933 w 5164666"/>
                <a:gd name="connsiteY4" fmla="*/ 14817 h 838200"/>
                <a:gd name="connsiteX5" fmla="*/ 2082800 w 5164666"/>
                <a:gd name="connsiteY5" fmla="*/ 787400 h 838200"/>
                <a:gd name="connsiteX6" fmla="*/ 2406650 w 5164666"/>
                <a:gd name="connsiteY6" fmla="*/ 4234 h 838200"/>
                <a:gd name="connsiteX7" fmla="*/ 2675466 w 5164666"/>
                <a:gd name="connsiteY7" fmla="*/ 821267 h 838200"/>
                <a:gd name="connsiteX8" fmla="*/ 2967566 w 5164666"/>
                <a:gd name="connsiteY8" fmla="*/ 12700 h 838200"/>
                <a:gd name="connsiteX9" fmla="*/ 3217333 w 5164666"/>
                <a:gd name="connsiteY9" fmla="*/ 770467 h 838200"/>
                <a:gd name="connsiteX10" fmla="*/ 3494616 w 5164666"/>
                <a:gd name="connsiteY10" fmla="*/ 4234 h 838200"/>
                <a:gd name="connsiteX11" fmla="*/ 3793066 w 5164666"/>
                <a:gd name="connsiteY11" fmla="*/ 838200 h 838200"/>
                <a:gd name="connsiteX12" fmla="*/ 4083050 w 5164666"/>
                <a:gd name="connsiteY12" fmla="*/ 0 h 838200"/>
                <a:gd name="connsiteX13" fmla="*/ 4385733 w 5164666"/>
                <a:gd name="connsiteY13" fmla="*/ 804334 h 838200"/>
                <a:gd name="connsiteX14" fmla="*/ 4588933 w 5164666"/>
                <a:gd name="connsiteY14" fmla="*/ 211667 h 838200"/>
                <a:gd name="connsiteX15" fmla="*/ 5164666 w 5164666"/>
                <a:gd name="connsiteY15" fmla="*/ 211667 h 838200"/>
                <a:gd name="connsiteX0" fmla="*/ 0 w 5164666"/>
                <a:gd name="connsiteY0" fmla="*/ 397934 h 838200"/>
                <a:gd name="connsiteX1" fmla="*/ 965200 w 5164666"/>
                <a:gd name="connsiteY1" fmla="*/ 397934 h 838200"/>
                <a:gd name="connsiteX2" fmla="*/ 1202266 w 5164666"/>
                <a:gd name="connsiteY2" fmla="*/ 8467 h 838200"/>
                <a:gd name="connsiteX3" fmla="*/ 1479550 w 5164666"/>
                <a:gd name="connsiteY3" fmla="*/ 838200 h 838200"/>
                <a:gd name="connsiteX4" fmla="*/ 1794933 w 5164666"/>
                <a:gd name="connsiteY4" fmla="*/ 14817 h 838200"/>
                <a:gd name="connsiteX5" fmla="*/ 2095500 w 5164666"/>
                <a:gd name="connsiteY5" fmla="*/ 819150 h 838200"/>
                <a:gd name="connsiteX6" fmla="*/ 2406650 w 5164666"/>
                <a:gd name="connsiteY6" fmla="*/ 4234 h 838200"/>
                <a:gd name="connsiteX7" fmla="*/ 2675466 w 5164666"/>
                <a:gd name="connsiteY7" fmla="*/ 821267 h 838200"/>
                <a:gd name="connsiteX8" fmla="*/ 2967566 w 5164666"/>
                <a:gd name="connsiteY8" fmla="*/ 12700 h 838200"/>
                <a:gd name="connsiteX9" fmla="*/ 3217333 w 5164666"/>
                <a:gd name="connsiteY9" fmla="*/ 770467 h 838200"/>
                <a:gd name="connsiteX10" fmla="*/ 3494616 w 5164666"/>
                <a:gd name="connsiteY10" fmla="*/ 4234 h 838200"/>
                <a:gd name="connsiteX11" fmla="*/ 3793066 w 5164666"/>
                <a:gd name="connsiteY11" fmla="*/ 838200 h 838200"/>
                <a:gd name="connsiteX12" fmla="*/ 4083050 w 5164666"/>
                <a:gd name="connsiteY12" fmla="*/ 0 h 838200"/>
                <a:gd name="connsiteX13" fmla="*/ 4385733 w 5164666"/>
                <a:gd name="connsiteY13" fmla="*/ 804334 h 838200"/>
                <a:gd name="connsiteX14" fmla="*/ 4588933 w 5164666"/>
                <a:gd name="connsiteY14" fmla="*/ 211667 h 838200"/>
                <a:gd name="connsiteX15" fmla="*/ 5164666 w 5164666"/>
                <a:gd name="connsiteY15" fmla="*/ 211667 h 838200"/>
                <a:gd name="connsiteX0" fmla="*/ 0 w 5164666"/>
                <a:gd name="connsiteY0" fmla="*/ 397934 h 846667"/>
                <a:gd name="connsiteX1" fmla="*/ 965200 w 5164666"/>
                <a:gd name="connsiteY1" fmla="*/ 397934 h 846667"/>
                <a:gd name="connsiteX2" fmla="*/ 1202266 w 5164666"/>
                <a:gd name="connsiteY2" fmla="*/ 8467 h 846667"/>
                <a:gd name="connsiteX3" fmla="*/ 1479550 w 5164666"/>
                <a:gd name="connsiteY3" fmla="*/ 838200 h 846667"/>
                <a:gd name="connsiteX4" fmla="*/ 1794933 w 5164666"/>
                <a:gd name="connsiteY4" fmla="*/ 14817 h 846667"/>
                <a:gd name="connsiteX5" fmla="*/ 2095500 w 5164666"/>
                <a:gd name="connsiteY5" fmla="*/ 819150 h 846667"/>
                <a:gd name="connsiteX6" fmla="*/ 2406650 w 5164666"/>
                <a:gd name="connsiteY6" fmla="*/ 4234 h 846667"/>
                <a:gd name="connsiteX7" fmla="*/ 2675466 w 5164666"/>
                <a:gd name="connsiteY7" fmla="*/ 821267 h 846667"/>
                <a:gd name="connsiteX8" fmla="*/ 2967566 w 5164666"/>
                <a:gd name="connsiteY8" fmla="*/ 12700 h 846667"/>
                <a:gd name="connsiteX9" fmla="*/ 3217333 w 5164666"/>
                <a:gd name="connsiteY9" fmla="*/ 846667 h 846667"/>
                <a:gd name="connsiteX10" fmla="*/ 3494616 w 5164666"/>
                <a:gd name="connsiteY10" fmla="*/ 4234 h 846667"/>
                <a:gd name="connsiteX11" fmla="*/ 3793066 w 5164666"/>
                <a:gd name="connsiteY11" fmla="*/ 838200 h 846667"/>
                <a:gd name="connsiteX12" fmla="*/ 4083050 w 5164666"/>
                <a:gd name="connsiteY12" fmla="*/ 0 h 846667"/>
                <a:gd name="connsiteX13" fmla="*/ 4385733 w 5164666"/>
                <a:gd name="connsiteY13" fmla="*/ 804334 h 846667"/>
                <a:gd name="connsiteX14" fmla="*/ 4588933 w 5164666"/>
                <a:gd name="connsiteY14" fmla="*/ 211667 h 846667"/>
                <a:gd name="connsiteX15" fmla="*/ 5164666 w 5164666"/>
                <a:gd name="connsiteY15" fmla="*/ 211667 h 846667"/>
                <a:gd name="connsiteX0" fmla="*/ 0 w 5164666"/>
                <a:gd name="connsiteY0" fmla="*/ 397934 h 846667"/>
                <a:gd name="connsiteX1" fmla="*/ 965200 w 5164666"/>
                <a:gd name="connsiteY1" fmla="*/ 397934 h 846667"/>
                <a:gd name="connsiteX2" fmla="*/ 1202266 w 5164666"/>
                <a:gd name="connsiteY2" fmla="*/ 8467 h 846667"/>
                <a:gd name="connsiteX3" fmla="*/ 1479550 w 5164666"/>
                <a:gd name="connsiteY3" fmla="*/ 838200 h 846667"/>
                <a:gd name="connsiteX4" fmla="*/ 1794933 w 5164666"/>
                <a:gd name="connsiteY4" fmla="*/ 14817 h 846667"/>
                <a:gd name="connsiteX5" fmla="*/ 2095500 w 5164666"/>
                <a:gd name="connsiteY5" fmla="*/ 819150 h 846667"/>
                <a:gd name="connsiteX6" fmla="*/ 2406650 w 5164666"/>
                <a:gd name="connsiteY6" fmla="*/ 4234 h 846667"/>
                <a:gd name="connsiteX7" fmla="*/ 2675466 w 5164666"/>
                <a:gd name="connsiteY7" fmla="*/ 821267 h 846667"/>
                <a:gd name="connsiteX8" fmla="*/ 2967566 w 5164666"/>
                <a:gd name="connsiteY8" fmla="*/ 12700 h 846667"/>
                <a:gd name="connsiteX9" fmla="*/ 3217333 w 5164666"/>
                <a:gd name="connsiteY9" fmla="*/ 846667 h 846667"/>
                <a:gd name="connsiteX10" fmla="*/ 3494616 w 5164666"/>
                <a:gd name="connsiteY10" fmla="*/ 4234 h 846667"/>
                <a:gd name="connsiteX11" fmla="*/ 3793066 w 5164666"/>
                <a:gd name="connsiteY11" fmla="*/ 838200 h 846667"/>
                <a:gd name="connsiteX12" fmla="*/ 4083050 w 5164666"/>
                <a:gd name="connsiteY12" fmla="*/ 0 h 846667"/>
                <a:gd name="connsiteX13" fmla="*/ 4385733 w 5164666"/>
                <a:gd name="connsiteY13" fmla="*/ 836084 h 846667"/>
                <a:gd name="connsiteX14" fmla="*/ 4588933 w 5164666"/>
                <a:gd name="connsiteY14" fmla="*/ 211667 h 846667"/>
                <a:gd name="connsiteX15" fmla="*/ 5164666 w 5164666"/>
                <a:gd name="connsiteY15" fmla="*/ 211667 h 846667"/>
                <a:gd name="connsiteX0" fmla="*/ 0 w 5164666"/>
                <a:gd name="connsiteY0" fmla="*/ 397934 h 846667"/>
                <a:gd name="connsiteX1" fmla="*/ 965200 w 5164666"/>
                <a:gd name="connsiteY1" fmla="*/ 397934 h 846667"/>
                <a:gd name="connsiteX2" fmla="*/ 1202266 w 5164666"/>
                <a:gd name="connsiteY2" fmla="*/ 8467 h 846667"/>
                <a:gd name="connsiteX3" fmla="*/ 1479550 w 5164666"/>
                <a:gd name="connsiteY3" fmla="*/ 838200 h 846667"/>
                <a:gd name="connsiteX4" fmla="*/ 1794933 w 5164666"/>
                <a:gd name="connsiteY4" fmla="*/ 14817 h 846667"/>
                <a:gd name="connsiteX5" fmla="*/ 2095500 w 5164666"/>
                <a:gd name="connsiteY5" fmla="*/ 819150 h 846667"/>
                <a:gd name="connsiteX6" fmla="*/ 2406650 w 5164666"/>
                <a:gd name="connsiteY6" fmla="*/ 4234 h 846667"/>
                <a:gd name="connsiteX7" fmla="*/ 2675466 w 5164666"/>
                <a:gd name="connsiteY7" fmla="*/ 821267 h 846667"/>
                <a:gd name="connsiteX8" fmla="*/ 2967566 w 5164666"/>
                <a:gd name="connsiteY8" fmla="*/ 12700 h 846667"/>
                <a:gd name="connsiteX9" fmla="*/ 3217333 w 5164666"/>
                <a:gd name="connsiteY9" fmla="*/ 846667 h 846667"/>
                <a:gd name="connsiteX10" fmla="*/ 3494616 w 5164666"/>
                <a:gd name="connsiteY10" fmla="*/ 4234 h 846667"/>
                <a:gd name="connsiteX11" fmla="*/ 3793066 w 5164666"/>
                <a:gd name="connsiteY11" fmla="*/ 838200 h 846667"/>
                <a:gd name="connsiteX12" fmla="*/ 4083050 w 5164666"/>
                <a:gd name="connsiteY12" fmla="*/ 0 h 846667"/>
                <a:gd name="connsiteX13" fmla="*/ 4385733 w 5164666"/>
                <a:gd name="connsiteY13" fmla="*/ 836084 h 846667"/>
                <a:gd name="connsiteX14" fmla="*/ 4595283 w 5164666"/>
                <a:gd name="connsiteY14" fmla="*/ 395817 h 846667"/>
                <a:gd name="connsiteX15" fmla="*/ 5164666 w 5164666"/>
                <a:gd name="connsiteY15" fmla="*/ 211667 h 846667"/>
                <a:gd name="connsiteX0" fmla="*/ 0 w 5278966"/>
                <a:gd name="connsiteY0" fmla="*/ 397934 h 846667"/>
                <a:gd name="connsiteX1" fmla="*/ 965200 w 5278966"/>
                <a:gd name="connsiteY1" fmla="*/ 397934 h 846667"/>
                <a:gd name="connsiteX2" fmla="*/ 1202266 w 5278966"/>
                <a:gd name="connsiteY2" fmla="*/ 8467 h 846667"/>
                <a:gd name="connsiteX3" fmla="*/ 1479550 w 5278966"/>
                <a:gd name="connsiteY3" fmla="*/ 838200 h 846667"/>
                <a:gd name="connsiteX4" fmla="*/ 1794933 w 5278966"/>
                <a:gd name="connsiteY4" fmla="*/ 14817 h 846667"/>
                <a:gd name="connsiteX5" fmla="*/ 2095500 w 5278966"/>
                <a:gd name="connsiteY5" fmla="*/ 819150 h 846667"/>
                <a:gd name="connsiteX6" fmla="*/ 2406650 w 5278966"/>
                <a:gd name="connsiteY6" fmla="*/ 4234 h 846667"/>
                <a:gd name="connsiteX7" fmla="*/ 2675466 w 5278966"/>
                <a:gd name="connsiteY7" fmla="*/ 821267 h 846667"/>
                <a:gd name="connsiteX8" fmla="*/ 2967566 w 5278966"/>
                <a:gd name="connsiteY8" fmla="*/ 12700 h 846667"/>
                <a:gd name="connsiteX9" fmla="*/ 3217333 w 5278966"/>
                <a:gd name="connsiteY9" fmla="*/ 846667 h 846667"/>
                <a:gd name="connsiteX10" fmla="*/ 3494616 w 5278966"/>
                <a:gd name="connsiteY10" fmla="*/ 4234 h 846667"/>
                <a:gd name="connsiteX11" fmla="*/ 3793066 w 5278966"/>
                <a:gd name="connsiteY11" fmla="*/ 838200 h 846667"/>
                <a:gd name="connsiteX12" fmla="*/ 4083050 w 5278966"/>
                <a:gd name="connsiteY12" fmla="*/ 0 h 846667"/>
                <a:gd name="connsiteX13" fmla="*/ 4385733 w 5278966"/>
                <a:gd name="connsiteY13" fmla="*/ 836084 h 846667"/>
                <a:gd name="connsiteX14" fmla="*/ 4595283 w 5278966"/>
                <a:gd name="connsiteY14" fmla="*/ 395817 h 846667"/>
                <a:gd name="connsiteX15" fmla="*/ 5278966 w 5278966"/>
                <a:gd name="connsiteY15" fmla="*/ 395817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8966" h="846667">
                  <a:moveTo>
                    <a:pt x="0" y="397934"/>
                  </a:moveTo>
                  <a:lnTo>
                    <a:pt x="965200" y="397934"/>
                  </a:lnTo>
                  <a:lnTo>
                    <a:pt x="1202266" y="8467"/>
                  </a:lnTo>
                  <a:lnTo>
                    <a:pt x="1479550" y="838200"/>
                  </a:lnTo>
                  <a:lnTo>
                    <a:pt x="1794933" y="14817"/>
                  </a:lnTo>
                  <a:lnTo>
                    <a:pt x="2095500" y="819150"/>
                  </a:lnTo>
                  <a:lnTo>
                    <a:pt x="2406650" y="4234"/>
                  </a:lnTo>
                  <a:lnTo>
                    <a:pt x="2675466" y="821267"/>
                  </a:lnTo>
                  <a:lnTo>
                    <a:pt x="2967566" y="12700"/>
                  </a:lnTo>
                  <a:lnTo>
                    <a:pt x="3217333" y="846667"/>
                  </a:lnTo>
                  <a:lnTo>
                    <a:pt x="3494616" y="4234"/>
                  </a:lnTo>
                  <a:lnTo>
                    <a:pt x="3793066" y="838200"/>
                  </a:lnTo>
                  <a:lnTo>
                    <a:pt x="4083050" y="0"/>
                  </a:lnTo>
                  <a:lnTo>
                    <a:pt x="4385733" y="836084"/>
                  </a:lnTo>
                  <a:lnTo>
                    <a:pt x="4595283" y="395817"/>
                  </a:lnTo>
                  <a:lnTo>
                    <a:pt x="5278966" y="395817"/>
                  </a:lnTo>
                </a:path>
              </a:pathLst>
            </a:custGeom>
            <a:ln w="571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7" name="Straight Connector 56"/>
            <p:cNvCxnSpPr>
              <a:stCxn id="51" idx="0"/>
              <a:endCxn id="52" idx="0"/>
            </p:cNvCxnSpPr>
            <p:nvPr/>
          </p:nvCxnSpPr>
          <p:spPr>
            <a:xfrm>
              <a:off x="1960436" y="3222235"/>
              <a:ext cx="29822" cy="2149826"/>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303631" y="3182508"/>
              <a:ext cx="29821" cy="2192412"/>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1" name="Oval 60"/>
          <p:cNvSpPr>
            <a:spLocks noChangeAspect="1"/>
          </p:cNvSpPr>
          <p:nvPr/>
        </p:nvSpPr>
        <p:spPr>
          <a:xfrm>
            <a:off x="5490758" y="2814173"/>
            <a:ext cx="163183" cy="17892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a:spLocks noChangeAspect="1"/>
          </p:cNvSpPr>
          <p:nvPr/>
        </p:nvSpPr>
        <p:spPr>
          <a:xfrm>
            <a:off x="3342800" y="2812235"/>
            <a:ext cx="163183" cy="17892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Block Arc 69"/>
          <p:cNvSpPr/>
          <p:nvPr/>
        </p:nvSpPr>
        <p:spPr>
          <a:xfrm rot="16200000">
            <a:off x="3327956" y="46624"/>
            <a:ext cx="2555330" cy="8100888"/>
          </a:xfrm>
          <a:prstGeom prst="blockArc">
            <a:avLst>
              <a:gd name="adj1" fmla="val 2398418"/>
              <a:gd name="adj2" fmla="val 18814403"/>
              <a:gd name="adj3" fmla="val 2692"/>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1" name="TextBox 70"/>
          <p:cNvSpPr txBox="1"/>
          <p:nvPr/>
        </p:nvSpPr>
        <p:spPr>
          <a:xfrm rot="19875069">
            <a:off x="658462" y="3091190"/>
            <a:ext cx="715761" cy="369332"/>
          </a:xfrm>
          <a:prstGeom prst="rect">
            <a:avLst/>
          </a:prstGeom>
          <a:noFill/>
        </p:spPr>
        <p:txBody>
          <a:bodyPr wrap="none" rtlCol="0">
            <a:spAutoFit/>
          </a:bodyPr>
          <a:lstStyle/>
          <a:p>
            <a:r>
              <a:rPr lang="en-US" dirty="0">
                <a:solidFill>
                  <a:srgbClr val="FF0000"/>
                </a:solidFill>
              </a:rPr>
              <a:t>beam</a:t>
            </a:r>
          </a:p>
        </p:txBody>
      </p:sp>
      <p:cxnSp>
        <p:nvCxnSpPr>
          <p:cNvPr id="73" name="Straight Arrow Connector 72"/>
          <p:cNvCxnSpPr/>
          <p:nvPr/>
        </p:nvCxnSpPr>
        <p:spPr>
          <a:xfrm flipV="1">
            <a:off x="1418929" y="2993096"/>
            <a:ext cx="455988" cy="1586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23036" y="3015654"/>
            <a:ext cx="8073044" cy="2223017"/>
          </a:xfrm>
          <a:prstGeom prst="rect">
            <a:avLst/>
          </a:prstGeom>
          <a:noFill/>
        </p:spPr>
        <p:txBody>
          <a:bodyPr wrap="none" lIns="91440" tIns="45720" rIns="91440" bIns="45720">
            <a:prstTxWarp prst="textArchDownPour">
              <a:avLst>
                <a:gd name="adj1" fmla="val 4029042"/>
                <a:gd name="adj2" fmla="val 63362"/>
              </a:avLst>
            </a:prstTxWarp>
            <a:spAutoFit/>
          </a:bodyPr>
          <a:lstStyle/>
          <a:p>
            <a:pPr algn="ctr"/>
            <a:r>
              <a:rPr lang="en-US" sz="5400" b="1" dirty="0">
                <a:ln w="12700">
                  <a:solidFill>
                    <a:schemeClr val="tx1"/>
                  </a:solidFill>
                  <a:prstDash val="solid"/>
                </a:ln>
                <a:solidFill>
                  <a:schemeClr val="tx1">
                    <a:lumMod val="75000"/>
                    <a:lumOff val="25000"/>
                  </a:schemeClr>
                </a:solidFill>
                <a:effectLst>
                  <a:outerShdw blurRad="50800" dist="38100" dir="2700000" algn="tl" rotWithShape="0">
                    <a:prstClr val="black">
                      <a:alpha val="91000"/>
                    </a:prstClr>
                  </a:outerShdw>
                </a:effectLst>
              </a:rPr>
              <a:t>Accelerator</a:t>
            </a:r>
            <a:endParaRPr lang="en-US" sz="5400" b="1" cap="none" spc="0" dirty="0">
              <a:ln w="12700">
                <a:solidFill>
                  <a:schemeClr val="tx1"/>
                </a:solidFill>
                <a:prstDash val="solid"/>
              </a:ln>
              <a:solidFill>
                <a:schemeClr val="tx1">
                  <a:lumMod val="75000"/>
                  <a:lumOff val="25000"/>
                </a:schemeClr>
              </a:solidFill>
              <a:effectLst>
                <a:outerShdw blurRad="50800" dist="38100" dir="2700000" algn="tl" rotWithShape="0">
                  <a:prstClr val="black">
                    <a:alpha val="91000"/>
                  </a:prstClr>
                </a:outerShdw>
              </a:effectLst>
            </a:endParaRPr>
          </a:p>
        </p:txBody>
      </p:sp>
      <p:sp>
        <p:nvSpPr>
          <p:cNvPr id="76" name="TextBox 75"/>
          <p:cNvSpPr txBox="1"/>
          <p:nvPr/>
        </p:nvSpPr>
        <p:spPr>
          <a:xfrm>
            <a:off x="3946718" y="1294513"/>
            <a:ext cx="335624" cy="523220"/>
          </a:xfrm>
          <a:prstGeom prst="rect">
            <a:avLst/>
          </a:prstGeom>
          <a:noFill/>
        </p:spPr>
        <p:txBody>
          <a:bodyPr wrap="none" rtlCol="0">
            <a:spAutoFit/>
          </a:bodyPr>
          <a:lstStyle/>
          <a:p>
            <a:r>
              <a:rPr lang="en-US" sz="2800" dirty="0"/>
              <a:t>L</a:t>
            </a:r>
          </a:p>
        </p:txBody>
      </p:sp>
      <p:sp>
        <p:nvSpPr>
          <p:cNvPr id="77" name="TextBox 76"/>
          <p:cNvSpPr txBox="1"/>
          <p:nvPr/>
        </p:nvSpPr>
        <p:spPr>
          <a:xfrm>
            <a:off x="3946718" y="2312752"/>
            <a:ext cx="376125" cy="523220"/>
          </a:xfrm>
          <a:prstGeom prst="rect">
            <a:avLst/>
          </a:prstGeom>
          <a:noFill/>
        </p:spPr>
        <p:txBody>
          <a:bodyPr wrap="none" rtlCol="0">
            <a:spAutoFit/>
          </a:bodyPr>
          <a:lstStyle/>
          <a:p>
            <a:r>
              <a:rPr lang="en-US" sz="2800" dirty="0"/>
              <a:t>C</a:t>
            </a:r>
          </a:p>
        </p:txBody>
      </p:sp>
      <p:sp>
        <p:nvSpPr>
          <p:cNvPr id="78" name="TextBox 77"/>
          <p:cNvSpPr txBox="1"/>
          <p:nvPr/>
        </p:nvSpPr>
        <p:spPr>
          <a:xfrm>
            <a:off x="3943212" y="3855147"/>
            <a:ext cx="379631" cy="523220"/>
          </a:xfrm>
          <a:prstGeom prst="rect">
            <a:avLst/>
          </a:prstGeom>
          <a:noFill/>
        </p:spPr>
        <p:txBody>
          <a:bodyPr wrap="none" rtlCol="0">
            <a:spAutoFit/>
          </a:bodyPr>
          <a:lstStyle/>
          <a:p>
            <a:r>
              <a:rPr lang="en-US" sz="2800" dirty="0"/>
              <a:t>R</a:t>
            </a:r>
          </a:p>
        </p:txBody>
      </p:sp>
      <p:sp>
        <p:nvSpPr>
          <p:cNvPr id="79" name="TextBox 78"/>
          <p:cNvSpPr txBox="1"/>
          <p:nvPr/>
        </p:nvSpPr>
        <p:spPr>
          <a:xfrm rot="20006995">
            <a:off x="7489160" y="4354816"/>
            <a:ext cx="715761" cy="369332"/>
          </a:xfrm>
          <a:prstGeom prst="rect">
            <a:avLst/>
          </a:prstGeom>
          <a:noFill/>
        </p:spPr>
        <p:txBody>
          <a:bodyPr wrap="none" rtlCol="0">
            <a:spAutoFit/>
          </a:bodyPr>
          <a:lstStyle/>
          <a:p>
            <a:r>
              <a:rPr lang="en-US" dirty="0">
                <a:solidFill>
                  <a:srgbClr val="FF0000"/>
                </a:solidFill>
              </a:rPr>
              <a:t>beam</a:t>
            </a:r>
          </a:p>
        </p:txBody>
      </p:sp>
      <p:cxnSp>
        <p:nvCxnSpPr>
          <p:cNvPr id="80" name="Straight Arrow Connector 79"/>
          <p:cNvCxnSpPr/>
          <p:nvPr/>
        </p:nvCxnSpPr>
        <p:spPr>
          <a:xfrm flipH="1">
            <a:off x="7066351" y="4700986"/>
            <a:ext cx="464736" cy="1636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pPr>
              <a:defRPr/>
            </a:pPr>
            <a:r>
              <a:rPr lang="en-US">
                <a:solidFill>
                  <a:srgbClr val="000000"/>
                </a:solidFill>
              </a:rPr>
              <a:t>H.Schmickler, ex-CERN, presented by F.Tecker, CERN</a:t>
            </a:r>
          </a:p>
        </p:txBody>
      </p:sp>
    </p:spTree>
    <p:extLst>
      <p:ext uri="{BB962C8B-B14F-4D97-AF65-F5344CB8AC3E}">
        <p14:creationId xmlns:p14="http://schemas.microsoft.com/office/powerpoint/2010/main" val="260519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H.Schmickler, ex-CERN, presented by F.Tecker, CERN</a:t>
            </a:r>
          </a:p>
        </p:txBody>
      </p:sp>
      <p:sp>
        <p:nvSpPr>
          <p:cNvPr id="3" name="Slide Number Placeholder 2"/>
          <p:cNvSpPr>
            <a:spLocks noGrp="1"/>
          </p:cNvSpPr>
          <p:nvPr>
            <p:ph type="sldNum" sz="quarter" idx="12"/>
          </p:nvPr>
        </p:nvSpPr>
        <p:spPr/>
        <p:txBody>
          <a:bodyPr/>
          <a:lstStyle/>
          <a:p>
            <a:fld id="{07CB4EDF-7DE6-4369-B527-B79B2EF0026D}" type="slidenum">
              <a:rPr lang="en-US" smtClean="0"/>
              <a:pPr/>
              <a:t>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7" y="0"/>
            <a:ext cx="9063345" cy="6858000"/>
          </a:xfrm>
          <a:prstGeom prst="rect">
            <a:avLst/>
          </a:prstGeom>
        </p:spPr>
      </p:pic>
    </p:spTree>
    <p:extLst>
      <p:ext uri="{BB962C8B-B14F-4D97-AF65-F5344CB8AC3E}">
        <p14:creationId xmlns:p14="http://schemas.microsoft.com/office/powerpoint/2010/main" val="30886022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H.Schmickler, ex-CERN, presented by F.Tecker, CERN</a:t>
            </a:r>
          </a:p>
        </p:txBody>
      </p:sp>
      <p:sp>
        <p:nvSpPr>
          <p:cNvPr id="5" name="Slide Number Placeholder 4"/>
          <p:cNvSpPr>
            <a:spLocks noGrp="1"/>
          </p:cNvSpPr>
          <p:nvPr>
            <p:ph type="sldNum" sz="quarter" idx="12"/>
          </p:nvPr>
        </p:nvSpPr>
        <p:spPr/>
        <p:txBody>
          <a:bodyPr/>
          <a:lstStyle/>
          <a:p>
            <a:fld id="{104C05CA-C610-434C-84A8-9067194698D2}" type="slidenum">
              <a:rPr lang="en-US" smtClean="0"/>
              <a:t>90</a:t>
            </a:fld>
            <a:endParaRPr lang="en-US"/>
          </a:p>
        </p:txBody>
      </p:sp>
      <p:pic>
        <p:nvPicPr>
          <p:cNvPr id="6" name="Picture 5"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6087"/>
            <a:ext cx="9144000" cy="4650416"/>
          </a:xfrm>
          <a:prstGeom prst="rect">
            <a:avLst/>
          </a:prstGeom>
        </p:spPr>
      </p:pic>
    </p:spTree>
    <p:extLst>
      <p:ext uri="{BB962C8B-B14F-4D97-AF65-F5344CB8AC3E}">
        <p14:creationId xmlns:p14="http://schemas.microsoft.com/office/powerpoint/2010/main" val="9407718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Impedance</a:t>
            </a:r>
          </a:p>
        </p:txBody>
      </p:sp>
      <p:sp>
        <p:nvSpPr>
          <p:cNvPr id="5" name="Slide Number Placeholder 4"/>
          <p:cNvSpPr>
            <a:spLocks noGrp="1"/>
          </p:cNvSpPr>
          <p:nvPr>
            <p:ph type="sldNum" sz="quarter" idx="12"/>
          </p:nvPr>
        </p:nvSpPr>
        <p:spPr/>
        <p:txBody>
          <a:bodyPr/>
          <a:lstStyle/>
          <a:p>
            <a:fld id="{104C05CA-C610-434C-84A8-9067194698D2}" type="slidenum">
              <a:rPr lang="en-US" smtClean="0"/>
              <a:t>91</a:t>
            </a:fld>
            <a:endParaRPr lang="en-US"/>
          </a:p>
        </p:txBody>
      </p:sp>
      <p:grpSp>
        <p:nvGrpSpPr>
          <p:cNvPr id="6" name="Group 5"/>
          <p:cNvGrpSpPr/>
          <p:nvPr/>
        </p:nvGrpSpPr>
        <p:grpSpPr>
          <a:xfrm>
            <a:off x="746168" y="1611531"/>
            <a:ext cx="2196592" cy="1973385"/>
            <a:chOff x="1960436" y="2884836"/>
            <a:chExt cx="3392150" cy="2779363"/>
          </a:xfrm>
        </p:grpSpPr>
        <p:grpSp>
          <p:nvGrpSpPr>
            <p:cNvPr id="7" name="Group 6"/>
            <p:cNvGrpSpPr/>
            <p:nvPr/>
          </p:nvGrpSpPr>
          <p:grpSpPr>
            <a:xfrm>
              <a:off x="1988919" y="3974663"/>
              <a:ext cx="1548574" cy="698810"/>
              <a:chOff x="1587631" y="4747119"/>
              <a:chExt cx="2328526" cy="1073394"/>
            </a:xfrm>
          </p:grpSpPr>
          <p:sp>
            <p:nvSpPr>
              <p:cNvPr id="15" name="Rectangle 14"/>
              <p:cNvSpPr/>
              <p:nvPr/>
            </p:nvSpPr>
            <p:spPr>
              <a:xfrm>
                <a:off x="3689353" y="4747119"/>
                <a:ext cx="226804" cy="1073394"/>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endCxn id="15" idx="1"/>
              </p:cNvCxnSpPr>
              <p:nvPr/>
            </p:nvCxnSpPr>
            <p:spPr>
              <a:xfrm>
                <a:off x="1587631" y="5283816"/>
                <a:ext cx="2101722"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flipH="1">
              <a:off x="3739518" y="3974663"/>
              <a:ext cx="1548574" cy="698810"/>
              <a:chOff x="1587631" y="4747119"/>
              <a:chExt cx="2328526" cy="1073394"/>
            </a:xfrm>
          </p:grpSpPr>
          <p:sp>
            <p:nvSpPr>
              <p:cNvPr id="13" name="Rectangle 12"/>
              <p:cNvSpPr/>
              <p:nvPr/>
            </p:nvSpPr>
            <p:spPr>
              <a:xfrm>
                <a:off x="3689353" y="4747119"/>
                <a:ext cx="226804" cy="1073394"/>
              </a:xfrm>
              <a:prstGeom prst="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a:endCxn id="13" idx="1"/>
              </p:cNvCxnSpPr>
              <p:nvPr/>
            </p:nvCxnSpPr>
            <p:spPr>
              <a:xfrm>
                <a:off x="1587631" y="5283816"/>
                <a:ext cx="2101722"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9" name="Freeform 8"/>
            <p:cNvSpPr/>
            <p:nvPr/>
          </p:nvSpPr>
          <p:spPr>
            <a:xfrm>
              <a:off x="1960436" y="2884836"/>
              <a:ext cx="3338485" cy="649605"/>
            </a:xfrm>
            <a:custGeom>
              <a:avLst/>
              <a:gdLst>
                <a:gd name="connsiteX0" fmla="*/ 0 w 5019939"/>
                <a:gd name="connsiteY0" fmla="*/ 529440 h 1043475"/>
                <a:gd name="connsiteX1" fmla="*/ 922338 w 5019939"/>
                <a:gd name="connsiteY1" fmla="*/ 529440 h 1043475"/>
                <a:gd name="connsiteX2" fmla="*/ 1088662 w 5019939"/>
                <a:gd name="connsiteY2" fmla="*/ 499203 h 1043475"/>
                <a:gd name="connsiteX3" fmla="*/ 1118902 w 5019939"/>
                <a:gd name="connsiteY3" fmla="*/ 211957 h 1043475"/>
                <a:gd name="connsiteX4" fmla="*/ 1209624 w 5019939"/>
                <a:gd name="connsiteY4" fmla="*/ 302 h 1043475"/>
                <a:gd name="connsiteX5" fmla="*/ 1421308 w 5019939"/>
                <a:gd name="connsiteY5" fmla="*/ 257312 h 1043475"/>
                <a:gd name="connsiteX6" fmla="*/ 1466669 w 5019939"/>
                <a:gd name="connsiteY6" fmla="*/ 710858 h 1043475"/>
                <a:gd name="connsiteX7" fmla="*/ 1300346 w 5019939"/>
                <a:gd name="connsiteY7" fmla="*/ 967868 h 1043475"/>
                <a:gd name="connsiteX8" fmla="*/ 1164263 w 5019939"/>
                <a:gd name="connsiteY8" fmla="*/ 846922 h 1043475"/>
                <a:gd name="connsiteX9" fmla="*/ 1224744 w 5019939"/>
                <a:gd name="connsiteY9" fmla="*/ 363139 h 1043475"/>
                <a:gd name="connsiteX10" fmla="*/ 1512030 w 5019939"/>
                <a:gd name="connsiteY10" fmla="*/ 30539 h 1043475"/>
                <a:gd name="connsiteX11" fmla="*/ 1784195 w 5019939"/>
                <a:gd name="connsiteY11" fmla="*/ 166602 h 1043475"/>
                <a:gd name="connsiteX12" fmla="*/ 1890037 w 5019939"/>
                <a:gd name="connsiteY12" fmla="*/ 484085 h 1043475"/>
                <a:gd name="connsiteX13" fmla="*/ 1693474 w 5019939"/>
                <a:gd name="connsiteY13" fmla="*/ 1013222 h 1043475"/>
                <a:gd name="connsiteX14" fmla="*/ 1527150 w 5019939"/>
                <a:gd name="connsiteY14" fmla="*/ 453849 h 1043475"/>
                <a:gd name="connsiteX15" fmla="*/ 1905158 w 5019939"/>
                <a:gd name="connsiteY15" fmla="*/ 30539 h 1043475"/>
                <a:gd name="connsiteX16" fmla="*/ 2222684 w 5019939"/>
                <a:gd name="connsiteY16" fmla="*/ 514321 h 1043475"/>
                <a:gd name="connsiteX17" fmla="*/ 1995880 w 5019939"/>
                <a:gd name="connsiteY17" fmla="*/ 998104 h 1043475"/>
                <a:gd name="connsiteX18" fmla="*/ 1950519 w 5019939"/>
                <a:gd name="connsiteY18" fmla="*/ 484085 h 1043475"/>
                <a:gd name="connsiteX19" fmla="*/ 2343646 w 5019939"/>
                <a:gd name="connsiteY19" fmla="*/ 15420 h 1043475"/>
                <a:gd name="connsiteX20" fmla="*/ 2646052 w 5019939"/>
                <a:gd name="connsiteY20" fmla="*/ 544558 h 1043475"/>
                <a:gd name="connsiteX21" fmla="*/ 2404128 w 5019939"/>
                <a:gd name="connsiteY21" fmla="*/ 998104 h 1043475"/>
                <a:gd name="connsiteX22" fmla="*/ 2283165 w 5019939"/>
                <a:gd name="connsiteY22" fmla="*/ 559676 h 1043475"/>
                <a:gd name="connsiteX23" fmla="*/ 2706534 w 5019939"/>
                <a:gd name="connsiteY23" fmla="*/ 15420 h 1043475"/>
                <a:gd name="connsiteX24" fmla="*/ 3054300 w 5019939"/>
                <a:gd name="connsiteY24" fmla="*/ 559676 h 1043475"/>
                <a:gd name="connsiteX25" fmla="*/ 2872857 w 5019939"/>
                <a:gd name="connsiteY25" fmla="*/ 1013222 h 1043475"/>
                <a:gd name="connsiteX26" fmla="*/ 2721654 w 5019939"/>
                <a:gd name="connsiteY26" fmla="*/ 559676 h 1043475"/>
                <a:gd name="connsiteX27" fmla="*/ 3054300 w 5019939"/>
                <a:gd name="connsiteY27" fmla="*/ 15420 h 1043475"/>
                <a:gd name="connsiteX28" fmla="*/ 3402067 w 5019939"/>
                <a:gd name="connsiteY28" fmla="*/ 559676 h 1043475"/>
                <a:gd name="connsiteX29" fmla="*/ 3265985 w 5019939"/>
                <a:gd name="connsiteY29" fmla="*/ 1013222 h 1043475"/>
                <a:gd name="connsiteX30" fmla="*/ 3145022 w 5019939"/>
                <a:gd name="connsiteY30" fmla="*/ 605031 h 1043475"/>
                <a:gd name="connsiteX31" fmla="*/ 3507909 w 5019939"/>
                <a:gd name="connsiteY31" fmla="*/ 15420 h 1043475"/>
                <a:gd name="connsiteX32" fmla="*/ 3870796 w 5019939"/>
                <a:gd name="connsiteY32" fmla="*/ 574794 h 1043475"/>
                <a:gd name="connsiteX33" fmla="*/ 3704473 w 5019939"/>
                <a:gd name="connsiteY33" fmla="*/ 1043459 h 1043475"/>
                <a:gd name="connsiteX34" fmla="*/ 3538150 w 5019939"/>
                <a:gd name="connsiteY34" fmla="*/ 589912 h 1043475"/>
                <a:gd name="connsiteX35" fmla="*/ 3840556 w 5019939"/>
                <a:gd name="connsiteY35" fmla="*/ 30539 h 1043475"/>
                <a:gd name="connsiteX36" fmla="*/ 4142962 w 5019939"/>
                <a:gd name="connsiteY36" fmla="*/ 544558 h 1043475"/>
                <a:gd name="connsiteX37" fmla="*/ 4188323 w 5019939"/>
                <a:gd name="connsiteY37" fmla="*/ 544558 h 1043475"/>
                <a:gd name="connsiteX38" fmla="*/ 5019939 w 5019939"/>
                <a:gd name="connsiteY38" fmla="*/ 529440 h 1043475"/>
                <a:gd name="connsiteX0" fmla="*/ 0 w 5019939"/>
                <a:gd name="connsiteY0" fmla="*/ 529440 h 1043475"/>
                <a:gd name="connsiteX1" fmla="*/ 922338 w 5019939"/>
                <a:gd name="connsiteY1" fmla="*/ 529440 h 1043475"/>
                <a:gd name="connsiteX2" fmla="*/ 1088662 w 5019939"/>
                <a:gd name="connsiteY2" fmla="*/ 499203 h 1043475"/>
                <a:gd name="connsiteX3" fmla="*/ 1118902 w 5019939"/>
                <a:gd name="connsiteY3" fmla="*/ 211957 h 1043475"/>
                <a:gd name="connsiteX4" fmla="*/ 1209624 w 5019939"/>
                <a:gd name="connsiteY4" fmla="*/ 302 h 1043475"/>
                <a:gd name="connsiteX5" fmla="*/ 1421308 w 5019939"/>
                <a:gd name="connsiteY5" fmla="*/ 257312 h 1043475"/>
                <a:gd name="connsiteX6" fmla="*/ 1466669 w 5019939"/>
                <a:gd name="connsiteY6" fmla="*/ 710858 h 1043475"/>
                <a:gd name="connsiteX7" fmla="*/ 1300346 w 5019939"/>
                <a:gd name="connsiteY7" fmla="*/ 967868 h 1043475"/>
                <a:gd name="connsiteX8" fmla="*/ 1224744 w 5019939"/>
                <a:gd name="connsiteY8" fmla="*/ 363139 h 1043475"/>
                <a:gd name="connsiteX9" fmla="*/ 1512030 w 5019939"/>
                <a:gd name="connsiteY9" fmla="*/ 30539 h 1043475"/>
                <a:gd name="connsiteX10" fmla="*/ 1784195 w 5019939"/>
                <a:gd name="connsiteY10" fmla="*/ 166602 h 1043475"/>
                <a:gd name="connsiteX11" fmla="*/ 1890037 w 5019939"/>
                <a:gd name="connsiteY11" fmla="*/ 484085 h 1043475"/>
                <a:gd name="connsiteX12" fmla="*/ 1693474 w 5019939"/>
                <a:gd name="connsiteY12" fmla="*/ 1013222 h 1043475"/>
                <a:gd name="connsiteX13" fmla="*/ 1527150 w 5019939"/>
                <a:gd name="connsiteY13" fmla="*/ 453849 h 1043475"/>
                <a:gd name="connsiteX14" fmla="*/ 1905158 w 5019939"/>
                <a:gd name="connsiteY14" fmla="*/ 30539 h 1043475"/>
                <a:gd name="connsiteX15" fmla="*/ 2222684 w 5019939"/>
                <a:gd name="connsiteY15" fmla="*/ 514321 h 1043475"/>
                <a:gd name="connsiteX16" fmla="*/ 1995880 w 5019939"/>
                <a:gd name="connsiteY16" fmla="*/ 998104 h 1043475"/>
                <a:gd name="connsiteX17" fmla="*/ 1950519 w 5019939"/>
                <a:gd name="connsiteY17" fmla="*/ 484085 h 1043475"/>
                <a:gd name="connsiteX18" fmla="*/ 2343646 w 5019939"/>
                <a:gd name="connsiteY18" fmla="*/ 15420 h 1043475"/>
                <a:gd name="connsiteX19" fmla="*/ 2646052 w 5019939"/>
                <a:gd name="connsiteY19" fmla="*/ 544558 h 1043475"/>
                <a:gd name="connsiteX20" fmla="*/ 2404128 w 5019939"/>
                <a:gd name="connsiteY20" fmla="*/ 998104 h 1043475"/>
                <a:gd name="connsiteX21" fmla="*/ 2283165 w 5019939"/>
                <a:gd name="connsiteY21" fmla="*/ 559676 h 1043475"/>
                <a:gd name="connsiteX22" fmla="*/ 2706534 w 5019939"/>
                <a:gd name="connsiteY22" fmla="*/ 15420 h 1043475"/>
                <a:gd name="connsiteX23" fmla="*/ 3054300 w 5019939"/>
                <a:gd name="connsiteY23" fmla="*/ 559676 h 1043475"/>
                <a:gd name="connsiteX24" fmla="*/ 2872857 w 5019939"/>
                <a:gd name="connsiteY24" fmla="*/ 1013222 h 1043475"/>
                <a:gd name="connsiteX25" fmla="*/ 2721654 w 5019939"/>
                <a:gd name="connsiteY25" fmla="*/ 559676 h 1043475"/>
                <a:gd name="connsiteX26" fmla="*/ 3054300 w 5019939"/>
                <a:gd name="connsiteY26" fmla="*/ 15420 h 1043475"/>
                <a:gd name="connsiteX27" fmla="*/ 3402067 w 5019939"/>
                <a:gd name="connsiteY27" fmla="*/ 559676 h 1043475"/>
                <a:gd name="connsiteX28" fmla="*/ 3265985 w 5019939"/>
                <a:gd name="connsiteY28" fmla="*/ 1013222 h 1043475"/>
                <a:gd name="connsiteX29" fmla="*/ 3145022 w 5019939"/>
                <a:gd name="connsiteY29" fmla="*/ 605031 h 1043475"/>
                <a:gd name="connsiteX30" fmla="*/ 3507909 w 5019939"/>
                <a:gd name="connsiteY30" fmla="*/ 15420 h 1043475"/>
                <a:gd name="connsiteX31" fmla="*/ 3870796 w 5019939"/>
                <a:gd name="connsiteY31" fmla="*/ 574794 h 1043475"/>
                <a:gd name="connsiteX32" fmla="*/ 3704473 w 5019939"/>
                <a:gd name="connsiteY32" fmla="*/ 1043459 h 1043475"/>
                <a:gd name="connsiteX33" fmla="*/ 3538150 w 5019939"/>
                <a:gd name="connsiteY33" fmla="*/ 589912 h 1043475"/>
                <a:gd name="connsiteX34" fmla="*/ 3840556 w 5019939"/>
                <a:gd name="connsiteY34" fmla="*/ 30539 h 1043475"/>
                <a:gd name="connsiteX35" fmla="*/ 4142962 w 5019939"/>
                <a:gd name="connsiteY35" fmla="*/ 544558 h 1043475"/>
                <a:gd name="connsiteX36" fmla="*/ 4188323 w 5019939"/>
                <a:gd name="connsiteY36" fmla="*/ 544558 h 1043475"/>
                <a:gd name="connsiteX37" fmla="*/ 5019939 w 5019939"/>
                <a:gd name="connsiteY37" fmla="*/ 529440 h 1043475"/>
                <a:gd name="connsiteX0" fmla="*/ 0 w 5019939"/>
                <a:gd name="connsiteY0" fmla="*/ 534937 h 1048972"/>
                <a:gd name="connsiteX1" fmla="*/ 922338 w 5019939"/>
                <a:gd name="connsiteY1" fmla="*/ 534937 h 1048972"/>
                <a:gd name="connsiteX2" fmla="*/ 1088662 w 5019939"/>
                <a:gd name="connsiteY2" fmla="*/ 504700 h 1048972"/>
                <a:gd name="connsiteX3" fmla="*/ 1209624 w 5019939"/>
                <a:gd name="connsiteY3" fmla="*/ 5799 h 1048972"/>
                <a:gd name="connsiteX4" fmla="*/ 1421308 w 5019939"/>
                <a:gd name="connsiteY4" fmla="*/ 262809 h 1048972"/>
                <a:gd name="connsiteX5" fmla="*/ 1466669 w 5019939"/>
                <a:gd name="connsiteY5" fmla="*/ 716355 h 1048972"/>
                <a:gd name="connsiteX6" fmla="*/ 1300346 w 5019939"/>
                <a:gd name="connsiteY6" fmla="*/ 973365 h 1048972"/>
                <a:gd name="connsiteX7" fmla="*/ 1224744 w 5019939"/>
                <a:gd name="connsiteY7" fmla="*/ 368636 h 1048972"/>
                <a:gd name="connsiteX8" fmla="*/ 1512030 w 5019939"/>
                <a:gd name="connsiteY8" fmla="*/ 36036 h 1048972"/>
                <a:gd name="connsiteX9" fmla="*/ 1784195 w 5019939"/>
                <a:gd name="connsiteY9" fmla="*/ 172099 h 1048972"/>
                <a:gd name="connsiteX10" fmla="*/ 1890037 w 5019939"/>
                <a:gd name="connsiteY10" fmla="*/ 489582 h 1048972"/>
                <a:gd name="connsiteX11" fmla="*/ 1693474 w 5019939"/>
                <a:gd name="connsiteY11" fmla="*/ 1018719 h 1048972"/>
                <a:gd name="connsiteX12" fmla="*/ 1527150 w 5019939"/>
                <a:gd name="connsiteY12" fmla="*/ 459346 h 1048972"/>
                <a:gd name="connsiteX13" fmla="*/ 1905158 w 5019939"/>
                <a:gd name="connsiteY13" fmla="*/ 36036 h 1048972"/>
                <a:gd name="connsiteX14" fmla="*/ 2222684 w 5019939"/>
                <a:gd name="connsiteY14" fmla="*/ 519818 h 1048972"/>
                <a:gd name="connsiteX15" fmla="*/ 1995880 w 5019939"/>
                <a:gd name="connsiteY15" fmla="*/ 1003601 h 1048972"/>
                <a:gd name="connsiteX16" fmla="*/ 1950519 w 5019939"/>
                <a:gd name="connsiteY16" fmla="*/ 489582 h 1048972"/>
                <a:gd name="connsiteX17" fmla="*/ 2343646 w 5019939"/>
                <a:gd name="connsiteY17" fmla="*/ 20917 h 1048972"/>
                <a:gd name="connsiteX18" fmla="*/ 2646052 w 5019939"/>
                <a:gd name="connsiteY18" fmla="*/ 550055 h 1048972"/>
                <a:gd name="connsiteX19" fmla="*/ 2404128 w 5019939"/>
                <a:gd name="connsiteY19" fmla="*/ 1003601 h 1048972"/>
                <a:gd name="connsiteX20" fmla="*/ 2283165 w 5019939"/>
                <a:gd name="connsiteY20" fmla="*/ 565173 h 1048972"/>
                <a:gd name="connsiteX21" fmla="*/ 2706534 w 5019939"/>
                <a:gd name="connsiteY21" fmla="*/ 20917 h 1048972"/>
                <a:gd name="connsiteX22" fmla="*/ 3054300 w 5019939"/>
                <a:gd name="connsiteY22" fmla="*/ 565173 h 1048972"/>
                <a:gd name="connsiteX23" fmla="*/ 2872857 w 5019939"/>
                <a:gd name="connsiteY23" fmla="*/ 1018719 h 1048972"/>
                <a:gd name="connsiteX24" fmla="*/ 2721654 w 5019939"/>
                <a:gd name="connsiteY24" fmla="*/ 565173 h 1048972"/>
                <a:gd name="connsiteX25" fmla="*/ 3054300 w 5019939"/>
                <a:gd name="connsiteY25" fmla="*/ 20917 h 1048972"/>
                <a:gd name="connsiteX26" fmla="*/ 3402067 w 5019939"/>
                <a:gd name="connsiteY26" fmla="*/ 565173 h 1048972"/>
                <a:gd name="connsiteX27" fmla="*/ 3265985 w 5019939"/>
                <a:gd name="connsiteY27" fmla="*/ 1018719 h 1048972"/>
                <a:gd name="connsiteX28" fmla="*/ 3145022 w 5019939"/>
                <a:gd name="connsiteY28" fmla="*/ 610528 h 1048972"/>
                <a:gd name="connsiteX29" fmla="*/ 3507909 w 5019939"/>
                <a:gd name="connsiteY29" fmla="*/ 20917 h 1048972"/>
                <a:gd name="connsiteX30" fmla="*/ 3870796 w 5019939"/>
                <a:gd name="connsiteY30" fmla="*/ 580291 h 1048972"/>
                <a:gd name="connsiteX31" fmla="*/ 3704473 w 5019939"/>
                <a:gd name="connsiteY31" fmla="*/ 1048956 h 1048972"/>
                <a:gd name="connsiteX32" fmla="*/ 3538150 w 5019939"/>
                <a:gd name="connsiteY32" fmla="*/ 595409 h 1048972"/>
                <a:gd name="connsiteX33" fmla="*/ 3840556 w 5019939"/>
                <a:gd name="connsiteY33" fmla="*/ 36036 h 1048972"/>
                <a:gd name="connsiteX34" fmla="*/ 4142962 w 5019939"/>
                <a:gd name="connsiteY34" fmla="*/ 550055 h 1048972"/>
                <a:gd name="connsiteX35" fmla="*/ 4188323 w 5019939"/>
                <a:gd name="connsiteY35" fmla="*/ 550055 h 1048972"/>
                <a:gd name="connsiteX36" fmla="*/ 5019939 w 5019939"/>
                <a:gd name="connsiteY36" fmla="*/ 534937 h 1048972"/>
                <a:gd name="connsiteX0" fmla="*/ 0 w 5019939"/>
                <a:gd name="connsiteY0" fmla="*/ 536293 h 1050328"/>
                <a:gd name="connsiteX1" fmla="*/ 922338 w 5019939"/>
                <a:gd name="connsiteY1" fmla="*/ 536293 h 1050328"/>
                <a:gd name="connsiteX2" fmla="*/ 1088662 w 5019939"/>
                <a:gd name="connsiteY2" fmla="*/ 506056 h 1050328"/>
                <a:gd name="connsiteX3" fmla="*/ 1209624 w 5019939"/>
                <a:gd name="connsiteY3" fmla="*/ 7155 h 1050328"/>
                <a:gd name="connsiteX4" fmla="*/ 1421308 w 5019939"/>
                <a:gd name="connsiteY4" fmla="*/ 264165 h 1050328"/>
                <a:gd name="connsiteX5" fmla="*/ 1300346 w 5019939"/>
                <a:gd name="connsiteY5" fmla="*/ 974721 h 1050328"/>
                <a:gd name="connsiteX6" fmla="*/ 1224744 w 5019939"/>
                <a:gd name="connsiteY6" fmla="*/ 369992 h 1050328"/>
                <a:gd name="connsiteX7" fmla="*/ 1512030 w 5019939"/>
                <a:gd name="connsiteY7" fmla="*/ 37392 h 1050328"/>
                <a:gd name="connsiteX8" fmla="*/ 1784195 w 5019939"/>
                <a:gd name="connsiteY8" fmla="*/ 173455 h 1050328"/>
                <a:gd name="connsiteX9" fmla="*/ 1890037 w 5019939"/>
                <a:gd name="connsiteY9" fmla="*/ 490938 h 1050328"/>
                <a:gd name="connsiteX10" fmla="*/ 1693474 w 5019939"/>
                <a:gd name="connsiteY10" fmla="*/ 1020075 h 1050328"/>
                <a:gd name="connsiteX11" fmla="*/ 1527150 w 5019939"/>
                <a:gd name="connsiteY11" fmla="*/ 460702 h 1050328"/>
                <a:gd name="connsiteX12" fmla="*/ 1905158 w 5019939"/>
                <a:gd name="connsiteY12" fmla="*/ 37392 h 1050328"/>
                <a:gd name="connsiteX13" fmla="*/ 2222684 w 5019939"/>
                <a:gd name="connsiteY13" fmla="*/ 521174 h 1050328"/>
                <a:gd name="connsiteX14" fmla="*/ 1995880 w 5019939"/>
                <a:gd name="connsiteY14" fmla="*/ 1004957 h 1050328"/>
                <a:gd name="connsiteX15" fmla="*/ 1950519 w 5019939"/>
                <a:gd name="connsiteY15" fmla="*/ 490938 h 1050328"/>
                <a:gd name="connsiteX16" fmla="*/ 2343646 w 5019939"/>
                <a:gd name="connsiteY16" fmla="*/ 22273 h 1050328"/>
                <a:gd name="connsiteX17" fmla="*/ 2646052 w 5019939"/>
                <a:gd name="connsiteY17" fmla="*/ 551411 h 1050328"/>
                <a:gd name="connsiteX18" fmla="*/ 2404128 w 5019939"/>
                <a:gd name="connsiteY18" fmla="*/ 1004957 h 1050328"/>
                <a:gd name="connsiteX19" fmla="*/ 2283165 w 5019939"/>
                <a:gd name="connsiteY19" fmla="*/ 566529 h 1050328"/>
                <a:gd name="connsiteX20" fmla="*/ 2706534 w 5019939"/>
                <a:gd name="connsiteY20" fmla="*/ 22273 h 1050328"/>
                <a:gd name="connsiteX21" fmla="*/ 3054300 w 5019939"/>
                <a:gd name="connsiteY21" fmla="*/ 566529 h 1050328"/>
                <a:gd name="connsiteX22" fmla="*/ 2872857 w 5019939"/>
                <a:gd name="connsiteY22" fmla="*/ 1020075 h 1050328"/>
                <a:gd name="connsiteX23" fmla="*/ 2721654 w 5019939"/>
                <a:gd name="connsiteY23" fmla="*/ 566529 h 1050328"/>
                <a:gd name="connsiteX24" fmla="*/ 3054300 w 5019939"/>
                <a:gd name="connsiteY24" fmla="*/ 22273 h 1050328"/>
                <a:gd name="connsiteX25" fmla="*/ 3402067 w 5019939"/>
                <a:gd name="connsiteY25" fmla="*/ 566529 h 1050328"/>
                <a:gd name="connsiteX26" fmla="*/ 3265985 w 5019939"/>
                <a:gd name="connsiteY26" fmla="*/ 1020075 h 1050328"/>
                <a:gd name="connsiteX27" fmla="*/ 3145022 w 5019939"/>
                <a:gd name="connsiteY27" fmla="*/ 611884 h 1050328"/>
                <a:gd name="connsiteX28" fmla="*/ 3507909 w 5019939"/>
                <a:gd name="connsiteY28" fmla="*/ 22273 h 1050328"/>
                <a:gd name="connsiteX29" fmla="*/ 3870796 w 5019939"/>
                <a:gd name="connsiteY29" fmla="*/ 581647 h 1050328"/>
                <a:gd name="connsiteX30" fmla="*/ 3704473 w 5019939"/>
                <a:gd name="connsiteY30" fmla="*/ 1050312 h 1050328"/>
                <a:gd name="connsiteX31" fmla="*/ 3538150 w 5019939"/>
                <a:gd name="connsiteY31" fmla="*/ 596765 h 1050328"/>
                <a:gd name="connsiteX32" fmla="*/ 3840556 w 5019939"/>
                <a:gd name="connsiteY32" fmla="*/ 37392 h 1050328"/>
                <a:gd name="connsiteX33" fmla="*/ 4142962 w 5019939"/>
                <a:gd name="connsiteY33" fmla="*/ 551411 h 1050328"/>
                <a:gd name="connsiteX34" fmla="*/ 4188323 w 5019939"/>
                <a:gd name="connsiteY34" fmla="*/ 551411 h 1050328"/>
                <a:gd name="connsiteX35" fmla="*/ 5019939 w 5019939"/>
                <a:gd name="connsiteY35" fmla="*/ 536293 h 1050328"/>
                <a:gd name="connsiteX0" fmla="*/ 0 w 5019939"/>
                <a:gd name="connsiteY0" fmla="*/ 529199 h 1043234"/>
                <a:gd name="connsiteX1" fmla="*/ 922338 w 5019939"/>
                <a:gd name="connsiteY1" fmla="*/ 529199 h 1043234"/>
                <a:gd name="connsiteX2" fmla="*/ 1088662 w 5019939"/>
                <a:gd name="connsiteY2" fmla="*/ 498962 h 1043234"/>
                <a:gd name="connsiteX3" fmla="*/ 1209624 w 5019939"/>
                <a:gd name="connsiteY3" fmla="*/ 61 h 1043234"/>
                <a:gd name="connsiteX4" fmla="*/ 1421308 w 5019939"/>
                <a:gd name="connsiteY4" fmla="*/ 468726 h 1043234"/>
                <a:gd name="connsiteX5" fmla="*/ 1300346 w 5019939"/>
                <a:gd name="connsiteY5" fmla="*/ 967627 h 1043234"/>
                <a:gd name="connsiteX6" fmla="*/ 1224744 w 5019939"/>
                <a:gd name="connsiteY6" fmla="*/ 362898 h 1043234"/>
                <a:gd name="connsiteX7" fmla="*/ 1512030 w 5019939"/>
                <a:gd name="connsiteY7" fmla="*/ 30298 h 1043234"/>
                <a:gd name="connsiteX8" fmla="*/ 1784195 w 5019939"/>
                <a:gd name="connsiteY8" fmla="*/ 166361 h 1043234"/>
                <a:gd name="connsiteX9" fmla="*/ 1890037 w 5019939"/>
                <a:gd name="connsiteY9" fmla="*/ 483844 h 1043234"/>
                <a:gd name="connsiteX10" fmla="*/ 1693474 w 5019939"/>
                <a:gd name="connsiteY10" fmla="*/ 1012981 h 1043234"/>
                <a:gd name="connsiteX11" fmla="*/ 1527150 w 5019939"/>
                <a:gd name="connsiteY11" fmla="*/ 453608 h 1043234"/>
                <a:gd name="connsiteX12" fmla="*/ 1905158 w 5019939"/>
                <a:gd name="connsiteY12" fmla="*/ 30298 h 1043234"/>
                <a:gd name="connsiteX13" fmla="*/ 2222684 w 5019939"/>
                <a:gd name="connsiteY13" fmla="*/ 514080 h 1043234"/>
                <a:gd name="connsiteX14" fmla="*/ 1995880 w 5019939"/>
                <a:gd name="connsiteY14" fmla="*/ 997863 h 1043234"/>
                <a:gd name="connsiteX15" fmla="*/ 1950519 w 5019939"/>
                <a:gd name="connsiteY15" fmla="*/ 483844 h 1043234"/>
                <a:gd name="connsiteX16" fmla="*/ 2343646 w 5019939"/>
                <a:gd name="connsiteY16" fmla="*/ 15179 h 1043234"/>
                <a:gd name="connsiteX17" fmla="*/ 2646052 w 5019939"/>
                <a:gd name="connsiteY17" fmla="*/ 544317 h 1043234"/>
                <a:gd name="connsiteX18" fmla="*/ 2404128 w 5019939"/>
                <a:gd name="connsiteY18" fmla="*/ 997863 h 1043234"/>
                <a:gd name="connsiteX19" fmla="*/ 2283165 w 5019939"/>
                <a:gd name="connsiteY19" fmla="*/ 559435 h 1043234"/>
                <a:gd name="connsiteX20" fmla="*/ 2706534 w 5019939"/>
                <a:gd name="connsiteY20" fmla="*/ 15179 h 1043234"/>
                <a:gd name="connsiteX21" fmla="*/ 3054300 w 5019939"/>
                <a:gd name="connsiteY21" fmla="*/ 559435 h 1043234"/>
                <a:gd name="connsiteX22" fmla="*/ 2872857 w 5019939"/>
                <a:gd name="connsiteY22" fmla="*/ 1012981 h 1043234"/>
                <a:gd name="connsiteX23" fmla="*/ 2721654 w 5019939"/>
                <a:gd name="connsiteY23" fmla="*/ 559435 h 1043234"/>
                <a:gd name="connsiteX24" fmla="*/ 3054300 w 5019939"/>
                <a:gd name="connsiteY24" fmla="*/ 15179 h 1043234"/>
                <a:gd name="connsiteX25" fmla="*/ 3402067 w 5019939"/>
                <a:gd name="connsiteY25" fmla="*/ 559435 h 1043234"/>
                <a:gd name="connsiteX26" fmla="*/ 3265985 w 5019939"/>
                <a:gd name="connsiteY26" fmla="*/ 1012981 h 1043234"/>
                <a:gd name="connsiteX27" fmla="*/ 3145022 w 5019939"/>
                <a:gd name="connsiteY27" fmla="*/ 604790 h 1043234"/>
                <a:gd name="connsiteX28" fmla="*/ 3507909 w 5019939"/>
                <a:gd name="connsiteY28" fmla="*/ 15179 h 1043234"/>
                <a:gd name="connsiteX29" fmla="*/ 3870796 w 5019939"/>
                <a:gd name="connsiteY29" fmla="*/ 574553 h 1043234"/>
                <a:gd name="connsiteX30" fmla="*/ 3704473 w 5019939"/>
                <a:gd name="connsiteY30" fmla="*/ 1043218 h 1043234"/>
                <a:gd name="connsiteX31" fmla="*/ 3538150 w 5019939"/>
                <a:gd name="connsiteY31" fmla="*/ 589671 h 1043234"/>
                <a:gd name="connsiteX32" fmla="*/ 3840556 w 5019939"/>
                <a:gd name="connsiteY32" fmla="*/ 30298 h 1043234"/>
                <a:gd name="connsiteX33" fmla="*/ 4142962 w 5019939"/>
                <a:gd name="connsiteY33" fmla="*/ 544317 h 1043234"/>
                <a:gd name="connsiteX34" fmla="*/ 4188323 w 5019939"/>
                <a:gd name="connsiteY34" fmla="*/ 544317 h 1043234"/>
                <a:gd name="connsiteX35" fmla="*/ 5019939 w 5019939"/>
                <a:gd name="connsiteY35" fmla="*/ 529199 h 1043234"/>
                <a:gd name="connsiteX0" fmla="*/ 0 w 5019939"/>
                <a:gd name="connsiteY0" fmla="*/ 529282 h 1043317"/>
                <a:gd name="connsiteX1" fmla="*/ 922338 w 5019939"/>
                <a:gd name="connsiteY1" fmla="*/ 529282 h 1043317"/>
                <a:gd name="connsiteX2" fmla="*/ 1080196 w 5019939"/>
                <a:gd name="connsiteY2" fmla="*/ 515979 h 1043317"/>
                <a:gd name="connsiteX3" fmla="*/ 1209624 w 5019939"/>
                <a:gd name="connsiteY3" fmla="*/ 144 h 1043317"/>
                <a:gd name="connsiteX4" fmla="*/ 1421308 w 5019939"/>
                <a:gd name="connsiteY4" fmla="*/ 468809 h 1043317"/>
                <a:gd name="connsiteX5" fmla="*/ 1300346 w 5019939"/>
                <a:gd name="connsiteY5" fmla="*/ 967710 h 1043317"/>
                <a:gd name="connsiteX6" fmla="*/ 1224744 w 5019939"/>
                <a:gd name="connsiteY6" fmla="*/ 362981 h 1043317"/>
                <a:gd name="connsiteX7" fmla="*/ 1512030 w 5019939"/>
                <a:gd name="connsiteY7" fmla="*/ 30381 h 1043317"/>
                <a:gd name="connsiteX8" fmla="*/ 1784195 w 5019939"/>
                <a:gd name="connsiteY8" fmla="*/ 166444 h 1043317"/>
                <a:gd name="connsiteX9" fmla="*/ 1890037 w 5019939"/>
                <a:gd name="connsiteY9" fmla="*/ 483927 h 1043317"/>
                <a:gd name="connsiteX10" fmla="*/ 1693474 w 5019939"/>
                <a:gd name="connsiteY10" fmla="*/ 1013064 h 1043317"/>
                <a:gd name="connsiteX11" fmla="*/ 1527150 w 5019939"/>
                <a:gd name="connsiteY11" fmla="*/ 453691 h 1043317"/>
                <a:gd name="connsiteX12" fmla="*/ 1905158 w 5019939"/>
                <a:gd name="connsiteY12" fmla="*/ 30381 h 1043317"/>
                <a:gd name="connsiteX13" fmla="*/ 2222684 w 5019939"/>
                <a:gd name="connsiteY13" fmla="*/ 514163 h 1043317"/>
                <a:gd name="connsiteX14" fmla="*/ 1995880 w 5019939"/>
                <a:gd name="connsiteY14" fmla="*/ 997946 h 1043317"/>
                <a:gd name="connsiteX15" fmla="*/ 1950519 w 5019939"/>
                <a:gd name="connsiteY15" fmla="*/ 483927 h 1043317"/>
                <a:gd name="connsiteX16" fmla="*/ 2343646 w 5019939"/>
                <a:gd name="connsiteY16" fmla="*/ 15262 h 1043317"/>
                <a:gd name="connsiteX17" fmla="*/ 2646052 w 5019939"/>
                <a:gd name="connsiteY17" fmla="*/ 544400 h 1043317"/>
                <a:gd name="connsiteX18" fmla="*/ 2404128 w 5019939"/>
                <a:gd name="connsiteY18" fmla="*/ 997946 h 1043317"/>
                <a:gd name="connsiteX19" fmla="*/ 2283165 w 5019939"/>
                <a:gd name="connsiteY19" fmla="*/ 559518 h 1043317"/>
                <a:gd name="connsiteX20" fmla="*/ 2706534 w 5019939"/>
                <a:gd name="connsiteY20" fmla="*/ 15262 h 1043317"/>
                <a:gd name="connsiteX21" fmla="*/ 3054300 w 5019939"/>
                <a:gd name="connsiteY21" fmla="*/ 559518 h 1043317"/>
                <a:gd name="connsiteX22" fmla="*/ 2872857 w 5019939"/>
                <a:gd name="connsiteY22" fmla="*/ 1013064 h 1043317"/>
                <a:gd name="connsiteX23" fmla="*/ 2721654 w 5019939"/>
                <a:gd name="connsiteY23" fmla="*/ 559518 h 1043317"/>
                <a:gd name="connsiteX24" fmla="*/ 3054300 w 5019939"/>
                <a:gd name="connsiteY24" fmla="*/ 15262 h 1043317"/>
                <a:gd name="connsiteX25" fmla="*/ 3402067 w 5019939"/>
                <a:gd name="connsiteY25" fmla="*/ 559518 h 1043317"/>
                <a:gd name="connsiteX26" fmla="*/ 3265985 w 5019939"/>
                <a:gd name="connsiteY26" fmla="*/ 1013064 h 1043317"/>
                <a:gd name="connsiteX27" fmla="*/ 3145022 w 5019939"/>
                <a:gd name="connsiteY27" fmla="*/ 604873 h 1043317"/>
                <a:gd name="connsiteX28" fmla="*/ 3507909 w 5019939"/>
                <a:gd name="connsiteY28" fmla="*/ 15262 h 1043317"/>
                <a:gd name="connsiteX29" fmla="*/ 3870796 w 5019939"/>
                <a:gd name="connsiteY29" fmla="*/ 574636 h 1043317"/>
                <a:gd name="connsiteX30" fmla="*/ 3704473 w 5019939"/>
                <a:gd name="connsiteY30" fmla="*/ 1043301 h 1043317"/>
                <a:gd name="connsiteX31" fmla="*/ 3538150 w 5019939"/>
                <a:gd name="connsiteY31" fmla="*/ 589754 h 1043317"/>
                <a:gd name="connsiteX32" fmla="*/ 3840556 w 5019939"/>
                <a:gd name="connsiteY32" fmla="*/ 30381 h 1043317"/>
                <a:gd name="connsiteX33" fmla="*/ 4142962 w 5019939"/>
                <a:gd name="connsiteY33" fmla="*/ 544400 h 1043317"/>
                <a:gd name="connsiteX34" fmla="*/ 4188323 w 5019939"/>
                <a:gd name="connsiteY34" fmla="*/ 544400 h 1043317"/>
                <a:gd name="connsiteX35" fmla="*/ 5019939 w 5019939"/>
                <a:gd name="connsiteY35" fmla="*/ 529282 h 1043317"/>
                <a:gd name="connsiteX0" fmla="*/ 0 w 5019939"/>
                <a:gd name="connsiteY0" fmla="*/ 529282 h 1043317"/>
                <a:gd name="connsiteX1" fmla="*/ 922338 w 5019939"/>
                <a:gd name="connsiteY1" fmla="*/ 529282 h 1043317"/>
                <a:gd name="connsiteX2" fmla="*/ 1080196 w 5019939"/>
                <a:gd name="connsiteY2" fmla="*/ 515979 h 1043317"/>
                <a:gd name="connsiteX3" fmla="*/ 1209624 w 5019939"/>
                <a:gd name="connsiteY3" fmla="*/ 144 h 1043317"/>
                <a:gd name="connsiteX4" fmla="*/ 1421308 w 5019939"/>
                <a:gd name="connsiteY4" fmla="*/ 468809 h 1043317"/>
                <a:gd name="connsiteX5" fmla="*/ 1300346 w 5019939"/>
                <a:gd name="connsiteY5" fmla="*/ 967710 h 1043317"/>
                <a:gd name="connsiteX6" fmla="*/ 1224744 w 5019939"/>
                <a:gd name="connsiteY6" fmla="*/ 362981 h 1043317"/>
                <a:gd name="connsiteX7" fmla="*/ 1512030 w 5019939"/>
                <a:gd name="connsiteY7" fmla="*/ 30381 h 1043317"/>
                <a:gd name="connsiteX8" fmla="*/ 1784195 w 5019939"/>
                <a:gd name="connsiteY8" fmla="*/ 166444 h 1043317"/>
                <a:gd name="connsiteX9" fmla="*/ 1890037 w 5019939"/>
                <a:gd name="connsiteY9" fmla="*/ 483927 h 1043317"/>
                <a:gd name="connsiteX10" fmla="*/ 1693474 w 5019939"/>
                <a:gd name="connsiteY10" fmla="*/ 1013064 h 1043317"/>
                <a:gd name="connsiteX11" fmla="*/ 1527150 w 5019939"/>
                <a:gd name="connsiteY11" fmla="*/ 453691 h 1043317"/>
                <a:gd name="connsiteX12" fmla="*/ 1905158 w 5019939"/>
                <a:gd name="connsiteY12" fmla="*/ 30381 h 1043317"/>
                <a:gd name="connsiteX13" fmla="*/ 2222684 w 5019939"/>
                <a:gd name="connsiteY13" fmla="*/ 514163 h 1043317"/>
                <a:gd name="connsiteX14" fmla="*/ 1995880 w 5019939"/>
                <a:gd name="connsiteY14" fmla="*/ 997946 h 1043317"/>
                <a:gd name="connsiteX15" fmla="*/ 1950519 w 5019939"/>
                <a:gd name="connsiteY15" fmla="*/ 483927 h 1043317"/>
                <a:gd name="connsiteX16" fmla="*/ 2343646 w 5019939"/>
                <a:gd name="connsiteY16" fmla="*/ 15262 h 1043317"/>
                <a:gd name="connsiteX17" fmla="*/ 2646052 w 5019939"/>
                <a:gd name="connsiteY17" fmla="*/ 544400 h 1043317"/>
                <a:gd name="connsiteX18" fmla="*/ 2404128 w 5019939"/>
                <a:gd name="connsiteY18" fmla="*/ 997946 h 1043317"/>
                <a:gd name="connsiteX19" fmla="*/ 2283165 w 5019939"/>
                <a:gd name="connsiteY19" fmla="*/ 559518 h 1043317"/>
                <a:gd name="connsiteX20" fmla="*/ 2706534 w 5019939"/>
                <a:gd name="connsiteY20" fmla="*/ 15262 h 1043317"/>
                <a:gd name="connsiteX21" fmla="*/ 3054300 w 5019939"/>
                <a:gd name="connsiteY21" fmla="*/ 559518 h 1043317"/>
                <a:gd name="connsiteX22" fmla="*/ 2872857 w 5019939"/>
                <a:gd name="connsiteY22" fmla="*/ 1013064 h 1043317"/>
                <a:gd name="connsiteX23" fmla="*/ 2721654 w 5019939"/>
                <a:gd name="connsiteY23" fmla="*/ 559518 h 1043317"/>
                <a:gd name="connsiteX24" fmla="*/ 3054300 w 5019939"/>
                <a:gd name="connsiteY24" fmla="*/ 15262 h 1043317"/>
                <a:gd name="connsiteX25" fmla="*/ 3402067 w 5019939"/>
                <a:gd name="connsiteY25" fmla="*/ 559518 h 1043317"/>
                <a:gd name="connsiteX26" fmla="*/ 3265985 w 5019939"/>
                <a:gd name="connsiteY26" fmla="*/ 1013064 h 1043317"/>
                <a:gd name="connsiteX27" fmla="*/ 3145022 w 5019939"/>
                <a:gd name="connsiteY27" fmla="*/ 604873 h 1043317"/>
                <a:gd name="connsiteX28" fmla="*/ 3507909 w 5019939"/>
                <a:gd name="connsiteY28" fmla="*/ 15262 h 1043317"/>
                <a:gd name="connsiteX29" fmla="*/ 3870796 w 5019939"/>
                <a:gd name="connsiteY29" fmla="*/ 574636 h 1043317"/>
                <a:gd name="connsiteX30" fmla="*/ 3704473 w 5019939"/>
                <a:gd name="connsiteY30" fmla="*/ 1043301 h 1043317"/>
                <a:gd name="connsiteX31" fmla="*/ 3538150 w 5019939"/>
                <a:gd name="connsiteY31" fmla="*/ 589754 h 1043317"/>
                <a:gd name="connsiteX32" fmla="*/ 3840556 w 5019939"/>
                <a:gd name="connsiteY32" fmla="*/ 30381 h 1043317"/>
                <a:gd name="connsiteX33" fmla="*/ 4142962 w 5019939"/>
                <a:gd name="connsiteY33" fmla="*/ 544400 h 1043317"/>
                <a:gd name="connsiteX34" fmla="*/ 4188323 w 5019939"/>
                <a:gd name="connsiteY34" fmla="*/ 544400 h 1043317"/>
                <a:gd name="connsiteX35" fmla="*/ 5019939 w 5019939"/>
                <a:gd name="connsiteY35" fmla="*/ 529282 h 104331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224744 w 5019939"/>
                <a:gd name="connsiteY5" fmla="*/ 3630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784195 w 5019939"/>
                <a:gd name="connsiteY7" fmla="*/ 166534 h 1043407"/>
                <a:gd name="connsiteX8" fmla="*/ 1890037 w 5019939"/>
                <a:gd name="connsiteY8" fmla="*/ 484017 h 1043407"/>
                <a:gd name="connsiteX9" fmla="*/ 1693474 w 5019939"/>
                <a:gd name="connsiteY9" fmla="*/ 1013154 h 1043407"/>
                <a:gd name="connsiteX10" fmla="*/ 1527150 w 5019939"/>
                <a:gd name="connsiteY10" fmla="*/ 453781 h 1043407"/>
                <a:gd name="connsiteX11" fmla="*/ 1905158 w 5019939"/>
                <a:gd name="connsiteY11" fmla="*/ 30471 h 1043407"/>
                <a:gd name="connsiteX12" fmla="*/ 2222684 w 5019939"/>
                <a:gd name="connsiteY12" fmla="*/ 514253 h 1043407"/>
                <a:gd name="connsiteX13" fmla="*/ 1995880 w 5019939"/>
                <a:gd name="connsiteY13" fmla="*/ 998036 h 1043407"/>
                <a:gd name="connsiteX14" fmla="*/ 1950519 w 5019939"/>
                <a:gd name="connsiteY14" fmla="*/ 484017 h 1043407"/>
                <a:gd name="connsiteX15" fmla="*/ 2343646 w 5019939"/>
                <a:gd name="connsiteY15" fmla="*/ 15352 h 1043407"/>
                <a:gd name="connsiteX16" fmla="*/ 2646052 w 5019939"/>
                <a:gd name="connsiteY16" fmla="*/ 544490 h 1043407"/>
                <a:gd name="connsiteX17" fmla="*/ 2404128 w 5019939"/>
                <a:gd name="connsiteY17" fmla="*/ 998036 h 1043407"/>
                <a:gd name="connsiteX18" fmla="*/ 2283165 w 5019939"/>
                <a:gd name="connsiteY18" fmla="*/ 559608 h 1043407"/>
                <a:gd name="connsiteX19" fmla="*/ 2706534 w 5019939"/>
                <a:gd name="connsiteY19" fmla="*/ 15352 h 1043407"/>
                <a:gd name="connsiteX20" fmla="*/ 3054300 w 5019939"/>
                <a:gd name="connsiteY20" fmla="*/ 559608 h 1043407"/>
                <a:gd name="connsiteX21" fmla="*/ 2872857 w 5019939"/>
                <a:gd name="connsiteY21" fmla="*/ 1013154 h 1043407"/>
                <a:gd name="connsiteX22" fmla="*/ 2721654 w 5019939"/>
                <a:gd name="connsiteY22" fmla="*/ 559608 h 1043407"/>
                <a:gd name="connsiteX23" fmla="*/ 3054300 w 5019939"/>
                <a:gd name="connsiteY23" fmla="*/ 15352 h 1043407"/>
                <a:gd name="connsiteX24" fmla="*/ 3402067 w 5019939"/>
                <a:gd name="connsiteY24" fmla="*/ 559608 h 1043407"/>
                <a:gd name="connsiteX25" fmla="*/ 3265985 w 5019939"/>
                <a:gd name="connsiteY25" fmla="*/ 1013154 h 1043407"/>
                <a:gd name="connsiteX26" fmla="*/ 3145022 w 5019939"/>
                <a:gd name="connsiteY26" fmla="*/ 604963 h 1043407"/>
                <a:gd name="connsiteX27" fmla="*/ 3507909 w 5019939"/>
                <a:gd name="connsiteY27" fmla="*/ 15352 h 1043407"/>
                <a:gd name="connsiteX28" fmla="*/ 3870796 w 5019939"/>
                <a:gd name="connsiteY28" fmla="*/ 574726 h 1043407"/>
                <a:gd name="connsiteX29" fmla="*/ 3704473 w 5019939"/>
                <a:gd name="connsiteY29" fmla="*/ 1043391 h 1043407"/>
                <a:gd name="connsiteX30" fmla="*/ 3538150 w 5019939"/>
                <a:gd name="connsiteY30" fmla="*/ 589844 h 1043407"/>
                <a:gd name="connsiteX31" fmla="*/ 3840556 w 5019939"/>
                <a:gd name="connsiteY31" fmla="*/ 30471 h 1043407"/>
                <a:gd name="connsiteX32" fmla="*/ 4142962 w 5019939"/>
                <a:gd name="connsiteY32" fmla="*/ 544490 h 1043407"/>
                <a:gd name="connsiteX33" fmla="*/ 4188323 w 5019939"/>
                <a:gd name="connsiteY33" fmla="*/ 544490 h 1043407"/>
                <a:gd name="connsiteX34" fmla="*/ 5019939 w 5019939"/>
                <a:gd name="connsiteY34"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90037 w 5019939"/>
                <a:gd name="connsiteY7" fmla="*/ 484017 h 1043407"/>
                <a:gd name="connsiteX8" fmla="*/ 1693474 w 5019939"/>
                <a:gd name="connsiteY8" fmla="*/ 1013154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93474 w 5019939"/>
                <a:gd name="connsiteY8" fmla="*/ 1013154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93474 w 5019939"/>
                <a:gd name="connsiteY8" fmla="*/ 1013154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1995880 w 5019939"/>
                <a:gd name="connsiteY12" fmla="*/ 998036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596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04128 w 5019939"/>
                <a:gd name="connsiteY16" fmla="*/ 998036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343646 w 5019939"/>
                <a:gd name="connsiteY14" fmla="*/ 15352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72857 w 5019939"/>
                <a:gd name="connsiteY20" fmla="*/ 10131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902491 w 5019939"/>
                <a:gd name="connsiteY20" fmla="*/ 1008920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94024 w 5019939"/>
                <a:gd name="connsiteY20" fmla="*/ 1000454 h 1043407"/>
                <a:gd name="connsiteX21" fmla="*/ 2721654 w 5019939"/>
                <a:gd name="connsiteY21" fmla="*/ 559608 h 1043407"/>
                <a:gd name="connsiteX22" fmla="*/ 3054300 w 5019939"/>
                <a:gd name="connsiteY22" fmla="*/ 15352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4300 w 5019939"/>
                <a:gd name="connsiteY19" fmla="*/ 559608 h 1043407"/>
                <a:gd name="connsiteX20" fmla="*/ 2894024 w 5019939"/>
                <a:gd name="connsiteY20" fmla="*/ 1000454 h 1043407"/>
                <a:gd name="connsiteX21" fmla="*/ 2721654 w 5019939"/>
                <a:gd name="connsiteY21" fmla="*/ 559608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59608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59608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45022 w 5019939"/>
                <a:gd name="connsiteY25" fmla="*/ 604963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02067 w 5019939"/>
                <a:gd name="connsiteY23" fmla="*/ 559608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23233 w 5019939"/>
                <a:gd name="connsiteY23" fmla="*/ 525742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23233 w 5019939"/>
                <a:gd name="connsiteY23" fmla="*/ 525742 h 1043407"/>
                <a:gd name="connsiteX24" fmla="*/ 3265985 w 5019939"/>
                <a:gd name="connsiteY24" fmla="*/ 1013154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43407"/>
                <a:gd name="connsiteX1" fmla="*/ 922338 w 5019939"/>
                <a:gd name="connsiteY1" fmla="*/ 529372 h 1043407"/>
                <a:gd name="connsiteX2" fmla="*/ 1209624 w 5019939"/>
                <a:gd name="connsiteY2" fmla="*/ 234 h 1043407"/>
                <a:gd name="connsiteX3" fmla="*/ 1421308 w 5019939"/>
                <a:gd name="connsiteY3" fmla="*/ 468899 h 1043407"/>
                <a:gd name="connsiteX4" fmla="*/ 1300346 w 5019939"/>
                <a:gd name="connsiteY4" fmla="*/ 967800 h 1043407"/>
                <a:gd name="connsiteX5" fmla="*/ 1190878 w 5019939"/>
                <a:gd name="connsiteY5" fmla="*/ 502771 h 1043407"/>
                <a:gd name="connsiteX6" fmla="*/ 1512030 w 5019939"/>
                <a:gd name="connsiteY6" fmla="*/ 30471 h 1043407"/>
                <a:gd name="connsiteX7" fmla="*/ 1826537 w 5019939"/>
                <a:gd name="connsiteY7" fmla="*/ 467084 h 1043407"/>
                <a:gd name="connsiteX8" fmla="*/ 1659608 w 5019939"/>
                <a:gd name="connsiteY8" fmla="*/ 1008921 h 1043407"/>
                <a:gd name="connsiteX9" fmla="*/ 1527150 w 5019939"/>
                <a:gd name="connsiteY9" fmla="*/ 453781 h 1043407"/>
                <a:gd name="connsiteX10" fmla="*/ 1905158 w 5019939"/>
                <a:gd name="connsiteY10" fmla="*/ 30471 h 1043407"/>
                <a:gd name="connsiteX11" fmla="*/ 2222684 w 5019939"/>
                <a:gd name="connsiteY11" fmla="*/ 514253 h 1043407"/>
                <a:gd name="connsiteX12" fmla="*/ 2059380 w 5019939"/>
                <a:gd name="connsiteY12" fmla="*/ 1002270 h 1043407"/>
                <a:gd name="connsiteX13" fmla="*/ 1950519 w 5019939"/>
                <a:gd name="connsiteY13" fmla="*/ 484017 h 1043407"/>
                <a:gd name="connsiteX14" fmla="*/ 2263213 w 5019939"/>
                <a:gd name="connsiteY14" fmla="*/ 19585 h 1043407"/>
                <a:gd name="connsiteX15" fmla="*/ 2646052 w 5019939"/>
                <a:gd name="connsiteY15" fmla="*/ 544490 h 1043407"/>
                <a:gd name="connsiteX16" fmla="*/ 2454928 w 5019939"/>
                <a:gd name="connsiteY16" fmla="*/ 993803 h 1043407"/>
                <a:gd name="connsiteX17" fmla="*/ 2283165 w 5019939"/>
                <a:gd name="connsiteY17" fmla="*/ 521508 h 1043407"/>
                <a:gd name="connsiteX18" fmla="*/ 2706534 w 5019939"/>
                <a:gd name="connsiteY18" fmla="*/ 15352 h 1043407"/>
                <a:gd name="connsiteX19" fmla="*/ 3050067 w 5019939"/>
                <a:gd name="connsiteY19" fmla="*/ 508808 h 1043407"/>
                <a:gd name="connsiteX20" fmla="*/ 2894024 w 5019939"/>
                <a:gd name="connsiteY20" fmla="*/ 1000454 h 1043407"/>
                <a:gd name="connsiteX21" fmla="*/ 2721654 w 5019939"/>
                <a:gd name="connsiteY21" fmla="*/ 529974 h 1043407"/>
                <a:gd name="connsiteX22" fmla="*/ 3088167 w 5019939"/>
                <a:gd name="connsiteY22" fmla="*/ 11119 h 1043407"/>
                <a:gd name="connsiteX23" fmla="*/ 3423233 w 5019939"/>
                <a:gd name="connsiteY23" fmla="*/ 525742 h 1043407"/>
                <a:gd name="connsiteX24" fmla="*/ 3287152 w 5019939"/>
                <a:gd name="connsiteY24" fmla="*/ 1004688 h 1043407"/>
                <a:gd name="connsiteX25" fmla="*/ 3136555 w 5019939"/>
                <a:gd name="connsiteY25" fmla="*/ 532996 h 1043407"/>
                <a:gd name="connsiteX26" fmla="*/ 3507909 w 5019939"/>
                <a:gd name="connsiteY26" fmla="*/ 15352 h 1043407"/>
                <a:gd name="connsiteX27" fmla="*/ 3870796 w 5019939"/>
                <a:gd name="connsiteY27" fmla="*/ 574726 h 1043407"/>
                <a:gd name="connsiteX28" fmla="*/ 3704473 w 5019939"/>
                <a:gd name="connsiteY28" fmla="*/ 1043391 h 1043407"/>
                <a:gd name="connsiteX29" fmla="*/ 3538150 w 5019939"/>
                <a:gd name="connsiteY29" fmla="*/ 589844 h 1043407"/>
                <a:gd name="connsiteX30" fmla="*/ 3840556 w 5019939"/>
                <a:gd name="connsiteY30" fmla="*/ 30471 h 1043407"/>
                <a:gd name="connsiteX31" fmla="*/ 4142962 w 5019939"/>
                <a:gd name="connsiteY31" fmla="*/ 544490 h 1043407"/>
                <a:gd name="connsiteX32" fmla="*/ 4188323 w 5019939"/>
                <a:gd name="connsiteY32" fmla="*/ 544490 h 1043407"/>
                <a:gd name="connsiteX33" fmla="*/ 5019939 w 5019939"/>
                <a:gd name="connsiteY33" fmla="*/ 529372 h 1043407"/>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38150 w 5019939"/>
                <a:gd name="connsiteY29" fmla="*/ 5898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747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29372 h 1008930"/>
                <a:gd name="connsiteX1" fmla="*/ 922338 w 5019939"/>
                <a:gd name="connsiteY1" fmla="*/ 529372 h 1008930"/>
                <a:gd name="connsiteX2" fmla="*/ 1209624 w 5019939"/>
                <a:gd name="connsiteY2" fmla="*/ 234 h 1008930"/>
                <a:gd name="connsiteX3" fmla="*/ 1421308 w 5019939"/>
                <a:gd name="connsiteY3" fmla="*/ 468899 h 1008930"/>
                <a:gd name="connsiteX4" fmla="*/ 1300346 w 5019939"/>
                <a:gd name="connsiteY4" fmla="*/ 967800 h 1008930"/>
                <a:gd name="connsiteX5" fmla="*/ 1190878 w 5019939"/>
                <a:gd name="connsiteY5" fmla="*/ 502771 h 1008930"/>
                <a:gd name="connsiteX6" fmla="*/ 1512030 w 5019939"/>
                <a:gd name="connsiteY6" fmla="*/ 30471 h 1008930"/>
                <a:gd name="connsiteX7" fmla="*/ 1826537 w 5019939"/>
                <a:gd name="connsiteY7" fmla="*/ 467084 h 1008930"/>
                <a:gd name="connsiteX8" fmla="*/ 1659608 w 5019939"/>
                <a:gd name="connsiteY8" fmla="*/ 1008921 h 1008930"/>
                <a:gd name="connsiteX9" fmla="*/ 1527150 w 5019939"/>
                <a:gd name="connsiteY9" fmla="*/ 453781 h 1008930"/>
                <a:gd name="connsiteX10" fmla="*/ 1905158 w 5019939"/>
                <a:gd name="connsiteY10" fmla="*/ 30471 h 1008930"/>
                <a:gd name="connsiteX11" fmla="*/ 2222684 w 5019939"/>
                <a:gd name="connsiteY11" fmla="*/ 514253 h 1008930"/>
                <a:gd name="connsiteX12" fmla="*/ 2059380 w 5019939"/>
                <a:gd name="connsiteY12" fmla="*/ 1002270 h 1008930"/>
                <a:gd name="connsiteX13" fmla="*/ 1950519 w 5019939"/>
                <a:gd name="connsiteY13" fmla="*/ 484017 h 1008930"/>
                <a:gd name="connsiteX14" fmla="*/ 2263213 w 5019939"/>
                <a:gd name="connsiteY14" fmla="*/ 19585 h 1008930"/>
                <a:gd name="connsiteX15" fmla="*/ 2646052 w 5019939"/>
                <a:gd name="connsiteY15" fmla="*/ 544490 h 1008930"/>
                <a:gd name="connsiteX16" fmla="*/ 2454928 w 5019939"/>
                <a:gd name="connsiteY16" fmla="*/ 993803 h 1008930"/>
                <a:gd name="connsiteX17" fmla="*/ 2283165 w 5019939"/>
                <a:gd name="connsiteY17" fmla="*/ 521508 h 1008930"/>
                <a:gd name="connsiteX18" fmla="*/ 2706534 w 5019939"/>
                <a:gd name="connsiteY18" fmla="*/ 15352 h 1008930"/>
                <a:gd name="connsiteX19" fmla="*/ 3050067 w 5019939"/>
                <a:gd name="connsiteY19" fmla="*/ 508808 h 1008930"/>
                <a:gd name="connsiteX20" fmla="*/ 2894024 w 5019939"/>
                <a:gd name="connsiteY20" fmla="*/ 1000454 h 1008930"/>
                <a:gd name="connsiteX21" fmla="*/ 2721654 w 5019939"/>
                <a:gd name="connsiteY21" fmla="*/ 529974 h 1008930"/>
                <a:gd name="connsiteX22" fmla="*/ 3088167 w 5019939"/>
                <a:gd name="connsiteY22" fmla="*/ 11119 h 1008930"/>
                <a:gd name="connsiteX23" fmla="*/ 3423233 w 5019939"/>
                <a:gd name="connsiteY23" fmla="*/ 525742 h 1008930"/>
                <a:gd name="connsiteX24" fmla="*/ 3287152 w 5019939"/>
                <a:gd name="connsiteY24" fmla="*/ 1004688 h 1008930"/>
                <a:gd name="connsiteX25" fmla="*/ 3136555 w 5019939"/>
                <a:gd name="connsiteY25" fmla="*/ 532996 h 1008930"/>
                <a:gd name="connsiteX26" fmla="*/ 3507909 w 5019939"/>
                <a:gd name="connsiteY26" fmla="*/ 15352 h 1008930"/>
                <a:gd name="connsiteX27" fmla="*/ 3870796 w 5019939"/>
                <a:gd name="connsiteY27" fmla="*/ 536626 h 1008930"/>
                <a:gd name="connsiteX28" fmla="*/ 3704473 w 5019939"/>
                <a:gd name="connsiteY28" fmla="*/ 1001057 h 1008930"/>
                <a:gd name="connsiteX29" fmla="*/ 3529684 w 5019939"/>
                <a:gd name="connsiteY29" fmla="*/ 539044 h 1008930"/>
                <a:gd name="connsiteX30" fmla="*/ 3840556 w 5019939"/>
                <a:gd name="connsiteY30" fmla="*/ 30471 h 1008930"/>
                <a:gd name="connsiteX31" fmla="*/ 4142962 w 5019939"/>
                <a:gd name="connsiteY31" fmla="*/ 544490 h 1008930"/>
                <a:gd name="connsiteX32" fmla="*/ 4188323 w 5019939"/>
                <a:gd name="connsiteY32" fmla="*/ 544490 h 1008930"/>
                <a:gd name="connsiteX33" fmla="*/ 5019939 w 5019939"/>
                <a:gd name="connsiteY33" fmla="*/ 529372 h 1008930"/>
                <a:gd name="connsiteX0" fmla="*/ 0 w 5019939"/>
                <a:gd name="connsiteY0" fmla="*/ 518255 h 997813"/>
                <a:gd name="connsiteX1" fmla="*/ 922338 w 5019939"/>
                <a:gd name="connsiteY1" fmla="*/ 518255 h 997813"/>
                <a:gd name="connsiteX2" fmla="*/ 1213858 w 5019939"/>
                <a:gd name="connsiteY2" fmla="*/ 22984 h 997813"/>
                <a:gd name="connsiteX3" fmla="*/ 1421308 w 5019939"/>
                <a:gd name="connsiteY3" fmla="*/ 457782 h 997813"/>
                <a:gd name="connsiteX4" fmla="*/ 1300346 w 5019939"/>
                <a:gd name="connsiteY4" fmla="*/ 956683 h 997813"/>
                <a:gd name="connsiteX5" fmla="*/ 1190878 w 5019939"/>
                <a:gd name="connsiteY5" fmla="*/ 491654 h 997813"/>
                <a:gd name="connsiteX6" fmla="*/ 1512030 w 5019939"/>
                <a:gd name="connsiteY6" fmla="*/ 19354 h 997813"/>
                <a:gd name="connsiteX7" fmla="*/ 1826537 w 5019939"/>
                <a:gd name="connsiteY7" fmla="*/ 455967 h 997813"/>
                <a:gd name="connsiteX8" fmla="*/ 1659608 w 5019939"/>
                <a:gd name="connsiteY8" fmla="*/ 997804 h 997813"/>
                <a:gd name="connsiteX9" fmla="*/ 1527150 w 5019939"/>
                <a:gd name="connsiteY9" fmla="*/ 442664 h 997813"/>
                <a:gd name="connsiteX10" fmla="*/ 1905158 w 5019939"/>
                <a:gd name="connsiteY10" fmla="*/ 19354 h 997813"/>
                <a:gd name="connsiteX11" fmla="*/ 2222684 w 5019939"/>
                <a:gd name="connsiteY11" fmla="*/ 503136 h 997813"/>
                <a:gd name="connsiteX12" fmla="*/ 2059380 w 5019939"/>
                <a:gd name="connsiteY12" fmla="*/ 991153 h 997813"/>
                <a:gd name="connsiteX13" fmla="*/ 1950519 w 5019939"/>
                <a:gd name="connsiteY13" fmla="*/ 472900 h 997813"/>
                <a:gd name="connsiteX14" fmla="*/ 2263213 w 5019939"/>
                <a:gd name="connsiteY14" fmla="*/ 8468 h 997813"/>
                <a:gd name="connsiteX15" fmla="*/ 2646052 w 5019939"/>
                <a:gd name="connsiteY15" fmla="*/ 533373 h 997813"/>
                <a:gd name="connsiteX16" fmla="*/ 2454928 w 5019939"/>
                <a:gd name="connsiteY16" fmla="*/ 982686 h 997813"/>
                <a:gd name="connsiteX17" fmla="*/ 2283165 w 5019939"/>
                <a:gd name="connsiteY17" fmla="*/ 510391 h 997813"/>
                <a:gd name="connsiteX18" fmla="*/ 2706534 w 5019939"/>
                <a:gd name="connsiteY18" fmla="*/ 4235 h 997813"/>
                <a:gd name="connsiteX19" fmla="*/ 3050067 w 5019939"/>
                <a:gd name="connsiteY19" fmla="*/ 497691 h 997813"/>
                <a:gd name="connsiteX20" fmla="*/ 2894024 w 5019939"/>
                <a:gd name="connsiteY20" fmla="*/ 989337 h 997813"/>
                <a:gd name="connsiteX21" fmla="*/ 2721654 w 5019939"/>
                <a:gd name="connsiteY21" fmla="*/ 518857 h 997813"/>
                <a:gd name="connsiteX22" fmla="*/ 3088167 w 5019939"/>
                <a:gd name="connsiteY22" fmla="*/ 2 h 997813"/>
                <a:gd name="connsiteX23" fmla="*/ 3423233 w 5019939"/>
                <a:gd name="connsiteY23" fmla="*/ 514625 h 997813"/>
                <a:gd name="connsiteX24" fmla="*/ 3287152 w 5019939"/>
                <a:gd name="connsiteY24" fmla="*/ 993571 h 997813"/>
                <a:gd name="connsiteX25" fmla="*/ 3136555 w 5019939"/>
                <a:gd name="connsiteY25" fmla="*/ 521879 h 997813"/>
                <a:gd name="connsiteX26" fmla="*/ 3507909 w 5019939"/>
                <a:gd name="connsiteY26" fmla="*/ 4235 h 997813"/>
                <a:gd name="connsiteX27" fmla="*/ 3870796 w 5019939"/>
                <a:gd name="connsiteY27" fmla="*/ 525509 h 997813"/>
                <a:gd name="connsiteX28" fmla="*/ 3704473 w 5019939"/>
                <a:gd name="connsiteY28" fmla="*/ 989940 h 997813"/>
                <a:gd name="connsiteX29" fmla="*/ 3529684 w 5019939"/>
                <a:gd name="connsiteY29" fmla="*/ 527927 h 997813"/>
                <a:gd name="connsiteX30" fmla="*/ 3840556 w 5019939"/>
                <a:gd name="connsiteY30" fmla="*/ 19354 h 997813"/>
                <a:gd name="connsiteX31" fmla="*/ 4142962 w 5019939"/>
                <a:gd name="connsiteY31" fmla="*/ 533373 h 997813"/>
                <a:gd name="connsiteX32" fmla="*/ 4188323 w 5019939"/>
                <a:gd name="connsiteY32" fmla="*/ 533373 h 997813"/>
                <a:gd name="connsiteX33" fmla="*/ 5019939 w 5019939"/>
                <a:gd name="connsiteY33" fmla="*/ 518255 h 99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19939" h="997813">
                  <a:moveTo>
                    <a:pt x="0" y="518255"/>
                  </a:moveTo>
                  <a:cubicBezTo>
                    <a:pt x="307446" y="518255"/>
                    <a:pt x="720028" y="600800"/>
                    <a:pt x="922338" y="518255"/>
                  </a:cubicBezTo>
                  <a:cubicBezTo>
                    <a:pt x="1124648" y="435710"/>
                    <a:pt x="1130696" y="33063"/>
                    <a:pt x="1213858" y="22984"/>
                  </a:cubicBezTo>
                  <a:cubicBezTo>
                    <a:pt x="1297020" y="12905"/>
                    <a:pt x="1406893" y="302166"/>
                    <a:pt x="1421308" y="457782"/>
                  </a:cubicBezTo>
                  <a:cubicBezTo>
                    <a:pt x="1435723" y="613398"/>
                    <a:pt x="1338751" y="951038"/>
                    <a:pt x="1300346" y="956683"/>
                  </a:cubicBezTo>
                  <a:cubicBezTo>
                    <a:pt x="1261941" y="962328"/>
                    <a:pt x="1180997" y="643642"/>
                    <a:pt x="1190878" y="491654"/>
                  </a:cubicBezTo>
                  <a:cubicBezTo>
                    <a:pt x="1200759" y="339666"/>
                    <a:pt x="1406087" y="25302"/>
                    <a:pt x="1512030" y="19354"/>
                  </a:cubicBezTo>
                  <a:cubicBezTo>
                    <a:pt x="1617973" y="13406"/>
                    <a:pt x="1801941" y="292892"/>
                    <a:pt x="1826537" y="455967"/>
                  </a:cubicBezTo>
                  <a:cubicBezTo>
                    <a:pt x="1851133" y="619042"/>
                    <a:pt x="1709506" y="1000021"/>
                    <a:pt x="1659608" y="997804"/>
                  </a:cubicBezTo>
                  <a:cubicBezTo>
                    <a:pt x="1609710" y="995587"/>
                    <a:pt x="1486225" y="605739"/>
                    <a:pt x="1527150" y="442664"/>
                  </a:cubicBezTo>
                  <a:cubicBezTo>
                    <a:pt x="1568075" y="279589"/>
                    <a:pt x="1789236" y="13508"/>
                    <a:pt x="1905158" y="19354"/>
                  </a:cubicBezTo>
                  <a:cubicBezTo>
                    <a:pt x="2021080" y="25200"/>
                    <a:pt x="2222380" y="332703"/>
                    <a:pt x="2222684" y="503136"/>
                  </a:cubicBezTo>
                  <a:cubicBezTo>
                    <a:pt x="2222988" y="673569"/>
                    <a:pt x="2104741" y="996192"/>
                    <a:pt x="2059380" y="991153"/>
                  </a:cubicBezTo>
                  <a:cubicBezTo>
                    <a:pt x="2014019" y="986114"/>
                    <a:pt x="1916547" y="636681"/>
                    <a:pt x="1950519" y="472900"/>
                  </a:cubicBezTo>
                  <a:cubicBezTo>
                    <a:pt x="1984491" y="309119"/>
                    <a:pt x="2143057" y="6855"/>
                    <a:pt x="2263213" y="8468"/>
                  </a:cubicBezTo>
                  <a:cubicBezTo>
                    <a:pt x="2383369" y="10081"/>
                    <a:pt x="2614100" y="371003"/>
                    <a:pt x="2646052" y="533373"/>
                  </a:cubicBezTo>
                  <a:cubicBezTo>
                    <a:pt x="2678004" y="695743"/>
                    <a:pt x="2515409" y="986516"/>
                    <a:pt x="2454928" y="982686"/>
                  </a:cubicBezTo>
                  <a:cubicBezTo>
                    <a:pt x="2394447" y="978856"/>
                    <a:pt x="2241231" y="673466"/>
                    <a:pt x="2283165" y="510391"/>
                  </a:cubicBezTo>
                  <a:cubicBezTo>
                    <a:pt x="2325099" y="347316"/>
                    <a:pt x="2578717" y="6352"/>
                    <a:pt x="2706534" y="4235"/>
                  </a:cubicBezTo>
                  <a:cubicBezTo>
                    <a:pt x="2834351" y="2118"/>
                    <a:pt x="3039986" y="316573"/>
                    <a:pt x="3050067" y="497691"/>
                  </a:cubicBezTo>
                  <a:cubicBezTo>
                    <a:pt x="3060148" y="678809"/>
                    <a:pt x="2948759" y="985809"/>
                    <a:pt x="2894024" y="989337"/>
                  </a:cubicBezTo>
                  <a:cubicBezTo>
                    <a:pt x="2839289" y="992865"/>
                    <a:pt x="2714697" y="692213"/>
                    <a:pt x="2721654" y="518857"/>
                  </a:cubicBezTo>
                  <a:cubicBezTo>
                    <a:pt x="2728611" y="345501"/>
                    <a:pt x="2971237" y="707"/>
                    <a:pt x="3088167" y="2"/>
                  </a:cubicBezTo>
                  <a:cubicBezTo>
                    <a:pt x="3205097" y="-703"/>
                    <a:pt x="3390069" y="349030"/>
                    <a:pt x="3423233" y="514625"/>
                  </a:cubicBezTo>
                  <a:cubicBezTo>
                    <a:pt x="3456397" y="680220"/>
                    <a:pt x="3334932" y="992362"/>
                    <a:pt x="3287152" y="993571"/>
                  </a:cubicBezTo>
                  <a:cubicBezTo>
                    <a:pt x="3239372" y="994780"/>
                    <a:pt x="3099762" y="686768"/>
                    <a:pt x="3136555" y="521879"/>
                  </a:cubicBezTo>
                  <a:cubicBezTo>
                    <a:pt x="3173348" y="356990"/>
                    <a:pt x="3385536" y="3630"/>
                    <a:pt x="3507909" y="4235"/>
                  </a:cubicBezTo>
                  <a:cubicBezTo>
                    <a:pt x="3630282" y="4840"/>
                    <a:pt x="3863435" y="361225"/>
                    <a:pt x="3870796" y="525509"/>
                  </a:cubicBezTo>
                  <a:cubicBezTo>
                    <a:pt x="3878157" y="689793"/>
                    <a:pt x="3761325" y="989537"/>
                    <a:pt x="3704473" y="989940"/>
                  </a:cubicBezTo>
                  <a:cubicBezTo>
                    <a:pt x="3647621" y="990343"/>
                    <a:pt x="3528171" y="689691"/>
                    <a:pt x="3529684" y="527927"/>
                  </a:cubicBezTo>
                  <a:cubicBezTo>
                    <a:pt x="3531197" y="366163"/>
                    <a:pt x="3738343" y="18446"/>
                    <a:pt x="3840556" y="19354"/>
                  </a:cubicBezTo>
                  <a:cubicBezTo>
                    <a:pt x="3942769" y="20262"/>
                    <a:pt x="4085001" y="447703"/>
                    <a:pt x="4142962" y="533373"/>
                  </a:cubicBezTo>
                  <a:cubicBezTo>
                    <a:pt x="4200923" y="619043"/>
                    <a:pt x="4188323" y="533373"/>
                    <a:pt x="4188323" y="533373"/>
                  </a:cubicBezTo>
                  <a:lnTo>
                    <a:pt x="5019939" y="518255"/>
                  </a:lnTo>
                </a:path>
              </a:pathLst>
            </a:custGeom>
            <a:ln w="571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1990257" y="5112994"/>
              <a:ext cx="3362329" cy="551205"/>
            </a:xfrm>
            <a:custGeom>
              <a:avLst/>
              <a:gdLst>
                <a:gd name="connsiteX0" fmla="*/ 0 w 5164666"/>
                <a:gd name="connsiteY0" fmla="*/ 389467 h 829733"/>
                <a:gd name="connsiteX1" fmla="*/ 965200 w 5164666"/>
                <a:gd name="connsiteY1" fmla="*/ 389467 h 829733"/>
                <a:gd name="connsiteX2" fmla="*/ 1202266 w 5164666"/>
                <a:gd name="connsiteY2" fmla="*/ 0 h 829733"/>
                <a:gd name="connsiteX3" fmla="*/ 1473200 w 5164666"/>
                <a:gd name="connsiteY3" fmla="*/ 778933 h 829733"/>
                <a:gd name="connsiteX4" fmla="*/ 1794933 w 5164666"/>
                <a:gd name="connsiteY4" fmla="*/ 50800 h 829733"/>
                <a:gd name="connsiteX5" fmla="*/ 2082800 w 5164666"/>
                <a:gd name="connsiteY5" fmla="*/ 778933 h 829733"/>
                <a:gd name="connsiteX6" fmla="*/ 2336800 w 5164666"/>
                <a:gd name="connsiteY6" fmla="*/ 84667 h 829733"/>
                <a:gd name="connsiteX7" fmla="*/ 2675466 w 5164666"/>
                <a:gd name="connsiteY7" fmla="*/ 812800 h 829733"/>
                <a:gd name="connsiteX8" fmla="*/ 2929466 w 5164666"/>
                <a:gd name="connsiteY8" fmla="*/ 118533 h 829733"/>
                <a:gd name="connsiteX9" fmla="*/ 3217333 w 5164666"/>
                <a:gd name="connsiteY9" fmla="*/ 762000 h 829733"/>
                <a:gd name="connsiteX10" fmla="*/ 3488266 w 5164666"/>
                <a:gd name="connsiteY10" fmla="*/ 84667 h 829733"/>
                <a:gd name="connsiteX11" fmla="*/ 3793066 w 5164666"/>
                <a:gd name="connsiteY11" fmla="*/ 829733 h 829733"/>
                <a:gd name="connsiteX12" fmla="*/ 4064000 w 5164666"/>
                <a:gd name="connsiteY12" fmla="*/ 67733 h 829733"/>
                <a:gd name="connsiteX13" fmla="*/ 4385733 w 5164666"/>
                <a:gd name="connsiteY13" fmla="*/ 795867 h 829733"/>
                <a:gd name="connsiteX14" fmla="*/ 4588933 w 5164666"/>
                <a:gd name="connsiteY14" fmla="*/ 203200 h 829733"/>
                <a:gd name="connsiteX15" fmla="*/ 5164666 w 5164666"/>
                <a:gd name="connsiteY15" fmla="*/ 203200 h 829733"/>
                <a:gd name="connsiteX0" fmla="*/ 0 w 5164666"/>
                <a:gd name="connsiteY0" fmla="*/ 389467 h 829733"/>
                <a:gd name="connsiteX1" fmla="*/ 965200 w 5164666"/>
                <a:gd name="connsiteY1" fmla="*/ 389467 h 829733"/>
                <a:gd name="connsiteX2" fmla="*/ 1202266 w 5164666"/>
                <a:gd name="connsiteY2" fmla="*/ 0 h 829733"/>
                <a:gd name="connsiteX3" fmla="*/ 1473200 w 5164666"/>
                <a:gd name="connsiteY3" fmla="*/ 778933 h 829733"/>
                <a:gd name="connsiteX4" fmla="*/ 1794933 w 5164666"/>
                <a:gd name="connsiteY4" fmla="*/ 6350 h 829733"/>
                <a:gd name="connsiteX5" fmla="*/ 2082800 w 5164666"/>
                <a:gd name="connsiteY5" fmla="*/ 778933 h 829733"/>
                <a:gd name="connsiteX6" fmla="*/ 2336800 w 5164666"/>
                <a:gd name="connsiteY6" fmla="*/ 84667 h 829733"/>
                <a:gd name="connsiteX7" fmla="*/ 2675466 w 5164666"/>
                <a:gd name="connsiteY7" fmla="*/ 812800 h 829733"/>
                <a:gd name="connsiteX8" fmla="*/ 2929466 w 5164666"/>
                <a:gd name="connsiteY8" fmla="*/ 118533 h 829733"/>
                <a:gd name="connsiteX9" fmla="*/ 3217333 w 5164666"/>
                <a:gd name="connsiteY9" fmla="*/ 762000 h 829733"/>
                <a:gd name="connsiteX10" fmla="*/ 3488266 w 5164666"/>
                <a:gd name="connsiteY10" fmla="*/ 84667 h 829733"/>
                <a:gd name="connsiteX11" fmla="*/ 3793066 w 5164666"/>
                <a:gd name="connsiteY11" fmla="*/ 829733 h 829733"/>
                <a:gd name="connsiteX12" fmla="*/ 4064000 w 5164666"/>
                <a:gd name="connsiteY12" fmla="*/ 67733 h 829733"/>
                <a:gd name="connsiteX13" fmla="*/ 4385733 w 5164666"/>
                <a:gd name="connsiteY13" fmla="*/ 795867 h 829733"/>
                <a:gd name="connsiteX14" fmla="*/ 4588933 w 5164666"/>
                <a:gd name="connsiteY14" fmla="*/ 203200 h 829733"/>
                <a:gd name="connsiteX15" fmla="*/ 5164666 w 5164666"/>
                <a:gd name="connsiteY15" fmla="*/ 203200 h 829733"/>
                <a:gd name="connsiteX0" fmla="*/ 0 w 5164666"/>
                <a:gd name="connsiteY0" fmla="*/ 393700 h 833966"/>
                <a:gd name="connsiteX1" fmla="*/ 965200 w 5164666"/>
                <a:gd name="connsiteY1" fmla="*/ 393700 h 833966"/>
                <a:gd name="connsiteX2" fmla="*/ 1202266 w 5164666"/>
                <a:gd name="connsiteY2" fmla="*/ 4233 h 833966"/>
                <a:gd name="connsiteX3" fmla="*/ 1473200 w 5164666"/>
                <a:gd name="connsiteY3" fmla="*/ 783166 h 833966"/>
                <a:gd name="connsiteX4" fmla="*/ 1794933 w 5164666"/>
                <a:gd name="connsiteY4" fmla="*/ 10583 h 833966"/>
                <a:gd name="connsiteX5" fmla="*/ 2082800 w 5164666"/>
                <a:gd name="connsiteY5" fmla="*/ 783166 h 833966"/>
                <a:gd name="connsiteX6" fmla="*/ 2406650 w 5164666"/>
                <a:gd name="connsiteY6" fmla="*/ 0 h 833966"/>
                <a:gd name="connsiteX7" fmla="*/ 2675466 w 5164666"/>
                <a:gd name="connsiteY7" fmla="*/ 817033 h 833966"/>
                <a:gd name="connsiteX8" fmla="*/ 2929466 w 5164666"/>
                <a:gd name="connsiteY8" fmla="*/ 122766 h 833966"/>
                <a:gd name="connsiteX9" fmla="*/ 3217333 w 5164666"/>
                <a:gd name="connsiteY9" fmla="*/ 766233 h 833966"/>
                <a:gd name="connsiteX10" fmla="*/ 3488266 w 5164666"/>
                <a:gd name="connsiteY10" fmla="*/ 88900 h 833966"/>
                <a:gd name="connsiteX11" fmla="*/ 3793066 w 5164666"/>
                <a:gd name="connsiteY11" fmla="*/ 833966 h 833966"/>
                <a:gd name="connsiteX12" fmla="*/ 4064000 w 5164666"/>
                <a:gd name="connsiteY12" fmla="*/ 71966 h 833966"/>
                <a:gd name="connsiteX13" fmla="*/ 4385733 w 5164666"/>
                <a:gd name="connsiteY13" fmla="*/ 800100 h 833966"/>
                <a:gd name="connsiteX14" fmla="*/ 4588933 w 5164666"/>
                <a:gd name="connsiteY14" fmla="*/ 207433 h 833966"/>
                <a:gd name="connsiteX15" fmla="*/ 5164666 w 5164666"/>
                <a:gd name="connsiteY15" fmla="*/ 207433 h 833966"/>
                <a:gd name="connsiteX0" fmla="*/ 0 w 5164666"/>
                <a:gd name="connsiteY0" fmla="*/ 393700 h 833966"/>
                <a:gd name="connsiteX1" fmla="*/ 965200 w 5164666"/>
                <a:gd name="connsiteY1" fmla="*/ 393700 h 833966"/>
                <a:gd name="connsiteX2" fmla="*/ 1202266 w 5164666"/>
                <a:gd name="connsiteY2" fmla="*/ 4233 h 833966"/>
                <a:gd name="connsiteX3" fmla="*/ 1473200 w 5164666"/>
                <a:gd name="connsiteY3" fmla="*/ 783166 h 833966"/>
                <a:gd name="connsiteX4" fmla="*/ 1794933 w 5164666"/>
                <a:gd name="connsiteY4" fmla="*/ 10583 h 833966"/>
                <a:gd name="connsiteX5" fmla="*/ 2082800 w 5164666"/>
                <a:gd name="connsiteY5" fmla="*/ 783166 h 833966"/>
                <a:gd name="connsiteX6" fmla="*/ 2406650 w 5164666"/>
                <a:gd name="connsiteY6" fmla="*/ 0 h 833966"/>
                <a:gd name="connsiteX7" fmla="*/ 2675466 w 5164666"/>
                <a:gd name="connsiteY7" fmla="*/ 817033 h 833966"/>
                <a:gd name="connsiteX8" fmla="*/ 2967566 w 5164666"/>
                <a:gd name="connsiteY8" fmla="*/ 8466 h 833966"/>
                <a:gd name="connsiteX9" fmla="*/ 3217333 w 5164666"/>
                <a:gd name="connsiteY9" fmla="*/ 766233 h 833966"/>
                <a:gd name="connsiteX10" fmla="*/ 3488266 w 5164666"/>
                <a:gd name="connsiteY10" fmla="*/ 88900 h 833966"/>
                <a:gd name="connsiteX11" fmla="*/ 3793066 w 5164666"/>
                <a:gd name="connsiteY11" fmla="*/ 833966 h 833966"/>
                <a:gd name="connsiteX12" fmla="*/ 4064000 w 5164666"/>
                <a:gd name="connsiteY12" fmla="*/ 71966 h 833966"/>
                <a:gd name="connsiteX13" fmla="*/ 4385733 w 5164666"/>
                <a:gd name="connsiteY13" fmla="*/ 800100 h 833966"/>
                <a:gd name="connsiteX14" fmla="*/ 4588933 w 5164666"/>
                <a:gd name="connsiteY14" fmla="*/ 207433 h 833966"/>
                <a:gd name="connsiteX15" fmla="*/ 5164666 w 5164666"/>
                <a:gd name="connsiteY15" fmla="*/ 207433 h 833966"/>
                <a:gd name="connsiteX0" fmla="*/ 0 w 5164666"/>
                <a:gd name="connsiteY0" fmla="*/ 393700 h 833966"/>
                <a:gd name="connsiteX1" fmla="*/ 965200 w 5164666"/>
                <a:gd name="connsiteY1" fmla="*/ 393700 h 833966"/>
                <a:gd name="connsiteX2" fmla="*/ 1202266 w 5164666"/>
                <a:gd name="connsiteY2" fmla="*/ 4233 h 833966"/>
                <a:gd name="connsiteX3" fmla="*/ 1473200 w 5164666"/>
                <a:gd name="connsiteY3" fmla="*/ 783166 h 833966"/>
                <a:gd name="connsiteX4" fmla="*/ 1794933 w 5164666"/>
                <a:gd name="connsiteY4" fmla="*/ 10583 h 833966"/>
                <a:gd name="connsiteX5" fmla="*/ 2082800 w 5164666"/>
                <a:gd name="connsiteY5" fmla="*/ 783166 h 833966"/>
                <a:gd name="connsiteX6" fmla="*/ 2406650 w 5164666"/>
                <a:gd name="connsiteY6" fmla="*/ 0 h 833966"/>
                <a:gd name="connsiteX7" fmla="*/ 2675466 w 5164666"/>
                <a:gd name="connsiteY7" fmla="*/ 817033 h 833966"/>
                <a:gd name="connsiteX8" fmla="*/ 2967566 w 5164666"/>
                <a:gd name="connsiteY8" fmla="*/ 8466 h 833966"/>
                <a:gd name="connsiteX9" fmla="*/ 3217333 w 5164666"/>
                <a:gd name="connsiteY9" fmla="*/ 766233 h 833966"/>
                <a:gd name="connsiteX10" fmla="*/ 3494616 w 5164666"/>
                <a:gd name="connsiteY10" fmla="*/ 0 h 833966"/>
                <a:gd name="connsiteX11" fmla="*/ 3793066 w 5164666"/>
                <a:gd name="connsiteY11" fmla="*/ 833966 h 833966"/>
                <a:gd name="connsiteX12" fmla="*/ 4064000 w 5164666"/>
                <a:gd name="connsiteY12" fmla="*/ 71966 h 833966"/>
                <a:gd name="connsiteX13" fmla="*/ 4385733 w 5164666"/>
                <a:gd name="connsiteY13" fmla="*/ 800100 h 833966"/>
                <a:gd name="connsiteX14" fmla="*/ 4588933 w 5164666"/>
                <a:gd name="connsiteY14" fmla="*/ 207433 h 833966"/>
                <a:gd name="connsiteX15" fmla="*/ 5164666 w 5164666"/>
                <a:gd name="connsiteY15" fmla="*/ 207433 h 833966"/>
                <a:gd name="connsiteX0" fmla="*/ 0 w 5164666"/>
                <a:gd name="connsiteY0" fmla="*/ 397934 h 838200"/>
                <a:gd name="connsiteX1" fmla="*/ 965200 w 5164666"/>
                <a:gd name="connsiteY1" fmla="*/ 397934 h 838200"/>
                <a:gd name="connsiteX2" fmla="*/ 1202266 w 5164666"/>
                <a:gd name="connsiteY2" fmla="*/ 8467 h 838200"/>
                <a:gd name="connsiteX3" fmla="*/ 1473200 w 5164666"/>
                <a:gd name="connsiteY3" fmla="*/ 787400 h 838200"/>
                <a:gd name="connsiteX4" fmla="*/ 1794933 w 5164666"/>
                <a:gd name="connsiteY4" fmla="*/ 14817 h 838200"/>
                <a:gd name="connsiteX5" fmla="*/ 2082800 w 5164666"/>
                <a:gd name="connsiteY5" fmla="*/ 787400 h 838200"/>
                <a:gd name="connsiteX6" fmla="*/ 2406650 w 5164666"/>
                <a:gd name="connsiteY6" fmla="*/ 4234 h 838200"/>
                <a:gd name="connsiteX7" fmla="*/ 2675466 w 5164666"/>
                <a:gd name="connsiteY7" fmla="*/ 821267 h 838200"/>
                <a:gd name="connsiteX8" fmla="*/ 2967566 w 5164666"/>
                <a:gd name="connsiteY8" fmla="*/ 12700 h 838200"/>
                <a:gd name="connsiteX9" fmla="*/ 3217333 w 5164666"/>
                <a:gd name="connsiteY9" fmla="*/ 770467 h 838200"/>
                <a:gd name="connsiteX10" fmla="*/ 3494616 w 5164666"/>
                <a:gd name="connsiteY10" fmla="*/ 4234 h 838200"/>
                <a:gd name="connsiteX11" fmla="*/ 3793066 w 5164666"/>
                <a:gd name="connsiteY11" fmla="*/ 838200 h 838200"/>
                <a:gd name="connsiteX12" fmla="*/ 4083050 w 5164666"/>
                <a:gd name="connsiteY12" fmla="*/ 0 h 838200"/>
                <a:gd name="connsiteX13" fmla="*/ 4385733 w 5164666"/>
                <a:gd name="connsiteY13" fmla="*/ 804334 h 838200"/>
                <a:gd name="connsiteX14" fmla="*/ 4588933 w 5164666"/>
                <a:gd name="connsiteY14" fmla="*/ 211667 h 838200"/>
                <a:gd name="connsiteX15" fmla="*/ 5164666 w 5164666"/>
                <a:gd name="connsiteY15" fmla="*/ 211667 h 838200"/>
                <a:gd name="connsiteX0" fmla="*/ 0 w 5164666"/>
                <a:gd name="connsiteY0" fmla="*/ 397934 h 838200"/>
                <a:gd name="connsiteX1" fmla="*/ 965200 w 5164666"/>
                <a:gd name="connsiteY1" fmla="*/ 397934 h 838200"/>
                <a:gd name="connsiteX2" fmla="*/ 1202266 w 5164666"/>
                <a:gd name="connsiteY2" fmla="*/ 8467 h 838200"/>
                <a:gd name="connsiteX3" fmla="*/ 1479550 w 5164666"/>
                <a:gd name="connsiteY3" fmla="*/ 838200 h 838200"/>
                <a:gd name="connsiteX4" fmla="*/ 1794933 w 5164666"/>
                <a:gd name="connsiteY4" fmla="*/ 14817 h 838200"/>
                <a:gd name="connsiteX5" fmla="*/ 2082800 w 5164666"/>
                <a:gd name="connsiteY5" fmla="*/ 787400 h 838200"/>
                <a:gd name="connsiteX6" fmla="*/ 2406650 w 5164666"/>
                <a:gd name="connsiteY6" fmla="*/ 4234 h 838200"/>
                <a:gd name="connsiteX7" fmla="*/ 2675466 w 5164666"/>
                <a:gd name="connsiteY7" fmla="*/ 821267 h 838200"/>
                <a:gd name="connsiteX8" fmla="*/ 2967566 w 5164666"/>
                <a:gd name="connsiteY8" fmla="*/ 12700 h 838200"/>
                <a:gd name="connsiteX9" fmla="*/ 3217333 w 5164666"/>
                <a:gd name="connsiteY9" fmla="*/ 770467 h 838200"/>
                <a:gd name="connsiteX10" fmla="*/ 3494616 w 5164666"/>
                <a:gd name="connsiteY10" fmla="*/ 4234 h 838200"/>
                <a:gd name="connsiteX11" fmla="*/ 3793066 w 5164666"/>
                <a:gd name="connsiteY11" fmla="*/ 838200 h 838200"/>
                <a:gd name="connsiteX12" fmla="*/ 4083050 w 5164666"/>
                <a:gd name="connsiteY12" fmla="*/ 0 h 838200"/>
                <a:gd name="connsiteX13" fmla="*/ 4385733 w 5164666"/>
                <a:gd name="connsiteY13" fmla="*/ 804334 h 838200"/>
                <a:gd name="connsiteX14" fmla="*/ 4588933 w 5164666"/>
                <a:gd name="connsiteY14" fmla="*/ 211667 h 838200"/>
                <a:gd name="connsiteX15" fmla="*/ 5164666 w 5164666"/>
                <a:gd name="connsiteY15" fmla="*/ 211667 h 838200"/>
                <a:gd name="connsiteX0" fmla="*/ 0 w 5164666"/>
                <a:gd name="connsiteY0" fmla="*/ 397934 h 838200"/>
                <a:gd name="connsiteX1" fmla="*/ 965200 w 5164666"/>
                <a:gd name="connsiteY1" fmla="*/ 397934 h 838200"/>
                <a:gd name="connsiteX2" fmla="*/ 1202266 w 5164666"/>
                <a:gd name="connsiteY2" fmla="*/ 8467 h 838200"/>
                <a:gd name="connsiteX3" fmla="*/ 1479550 w 5164666"/>
                <a:gd name="connsiteY3" fmla="*/ 838200 h 838200"/>
                <a:gd name="connsiteX4" fmla="*/ 1794933 w 5164666"/>
                <a:gd name="connsiteY4" fmla="*/ 14817 h 838200"/>
                <a:gd name="connsiteX5" fmla="*/ 2095500 w 5164666"/>
                <a:gd name="connsiteY5" fmla="*/ 819150 h 838200"/>
                <a:gd name="connsiteX6" fmla="*/ 2406650 w 5164666"/>
                <a:gd name="connsiteY6" fmla="*/ 4234 h 838200"/>
                <a:gd name="connsiteX7" fmla="*/ 2675466 w 5164666"/>
                <a:gd name="connsiteY7" fmla="*/ 821267 h 838200"/>
                <a:gd name="connsiteX8" fmla="*/ 2967566 w 5164666"/>
                <a:gd name="connsiteY8" fmla="*/ 12700 h 838200"/>
                <a:gd name="connsiteX9" fmla="*/ 3217333 w 5164666"/>
                <a:gd name="connsiteY9" fmla="*/ 770467 h 838200"/>
                <a:gd name="connsiteX10" fmla="*/ 3494616 w 5164666"/>
                <a:gd name="connsiteY10" fmla="*/ 4234 h 838200"/>
                <a:gd name="connsiteX11" fmla="*/ 3793066 w 5164666"/>
                <a:gd name="connsiteY11" fmla="*/ 838200 h 838200"/>
                <a:gd name="connsiteX12" fmla="*/ 4083050 w 5164666"/>
                <a:gd name="connsiteY12" fmla="*/ 0 h 838200"/>
                <a:gd name="connsiteX13" fmla="*/ 4385733 w 5164666"/>
                <a:gd name="connsiteY13" fmla="*/ 804334 h 838200"/>
                <a:gd name="connsiteX14" fmla="*/ 4588933 w 5164666"/>
                <a:gd name="connsiteY14" fmla="*/ 211667 h 838200"/>
                <a:gd name="connsiteX15" fmla="*/ 5164666 w 5164666"/>
                <a:gd name="connsiteY15" fmla="*/ 211667 h 838200"/>
                <a:gd name="connsiteX0" fmla="*/ 0 w 5164666"/>
                <a:gd name="connsiteY0" fmla="*/ 397934 h 846667"/>
                <a:gd name="connsiteX1" fmla="*/ 965200 w 5164666"/>
                <a:gd name="connsiteY1" fmla="*/ 397934 h 846667"/>
                <a:gd name="connsiteX2" fmla="*/ 1202266 w 5164666"/>
                <a:gd name="connsiteY2" fmla="*/ 8467 h 846667"/>
                <a:gd name="connsiteX3" fmla="*/ 1479550 w 5164666"/>
                <a:gd name="connsiteY3" fmla="*/ 838200 h 846667"/>
                <a:gd name="connsiteX4" fmla="*/ 1794933 w 5164666"/>
                <a:gd name="connsiteY4" fmla="*/ 14817 h 846667"/>
                <a:gd name="connsiteX5" fmla="*/ 2095500 w 5164666"/>
                <a:gd name="connsiteY5" fmla="*/ 819150 h 846667"/>
                <a:gd name="connsiteX6" fmla="*/ 2406650 w 5164666"/>
                <a:gd name="connsiteY6" fmla="*/ 4234 h 846667"/>
                <a:gd name="connsiteX7" fmla="*/ 2675466 w 5164666"/>
                <a:gd name="connsiteY7" fmla="*/ 821267 h 846667"/>
                <a:gd name="connsiteX8" fmla="*/ 2967566 w 5164666"/>
                <a:gd name="connsiteY8" fmla="*/ 12700 h 846667"/>
                <a:gd name="connsiteX9" fmla="*/ 3217333 w 5164666"/>
                <a:gd name="connsiteY9" fmla="*/ 846667 h 846667"/>
                <a:gd name="connsiteX10" fmla="*/ 3494616 w 5164666"/>
                <a:gd name="connsiteY10" fmla="*/ 4234 h 846667"/>
                <a:gd name="connsiteX11" fmla="*/ 3793066 w 5164666"/>
                <a:gd name="connsiteY11" fmla="*/ 838200 h 846667"/>
                <a:gd name="connsiteX12" fmla="*/ 4083050 w 5164666"/>
                <a:gd name="connsiteY12" fmla="*/ 0 h 846667"/>
                <a:gd name="connsiteX13" fmla="*/ 4385733 w 5164666"/>
                <a:gd name="connsiteY13" fmla="*/ 804334 h 846667"/>
                <a:gd name="connsiteX14" fmla="*/ 4588933 w 5164666"/>
                <a:gd name="connsiteY14" fmla="*/ 211667 h 846667"/>
                <a:gd name="connsiteX15" fmla="*/ 5164666 w 5164666"/>
                <a:gd name="connsiteY15" fmla="*/ 211667 h 846667"/>
                <a:gd name="connsiteX0" fmla="*/ 0 w 5164666"/>
                <a:gd name="connsiteY0" fmla="*/ 397934 h 846667"/>
                <a:gd name="connsiteX1" fmla="*/ 965200 w 5164666"/>
                <a:gd name="connsiteY1" fmla="*/ 397934 h 846667"/>
                <a:gd name="connsiteX2" fmla="*/ 1202266 w 5164666"/>
                <a:gd name="connsiteY2" fmla="*/ 8467 h 846667"/>
                <a:gd name="connsiteX3" fmla="*/ 1479550 w 5164666"/>
                <a:gd name="connsiteY3" fmla="*/ 838200 h 846667"/>
                <a:gd name="connsiteX4" fmla="*/ 1794933 w 5164666"/>
                <a:gd name="connsiteY4" fmla="*/ 14817 h 846667"/>
                <a:gd name="connsiteX5" fmla="*/ 2095500 w 5164666"/>
                <a:gd name="connsiteY5" fmla="*/ 819150 h 846667"/>
                <a:gd name="connsiteX6" fmla="*/ 2406650 w 5164666"/>
                <a:gd name="connsiteY6" fmla="*/ 4234 h 846667"/>
                <a:gd name="connsiteX7" fmla="*/ 2675466 w 5164666"/>
                <a:gd name="connsiteY7" fmla="*/ 821267 h 846667"/>
                <a:gd name="connsiteX8" fmla="*/ 2967566 w 5164666"/>
                <a:gd name="connsiteY8" fmla="*/ 12700 h 846667"/>
                <a:gd name="connsiteX9" fmla="*/ 3217333 w 5164666"/>
                <a:gd name="connsiteY9" fmla="*/ 846667 h 846667"/>
                <a:gd name="connsiteX10" fmla="*/ 3494616 w 5164666"/>
                <a:gd name="connsiteY10" fmla="*/ 4234 h 846667"/>
                <a:gd name="connsiteX11" fmla="*/ 3793066 w 5164666"/>
                <a:gd name="connsiteY11" fmla="*/ 838200 h 846667"/>
                <a:gd name="connsiteX12" fmla="*/ 4083050 w 5164666"/>
                <a:gd name="connsiteY12" fmla="*/ 0 h 846667"/>
                <a:gd name="connsiteX13" fmla="*/ 4385733 w 5164666"/>
                <a:gd name="connsiteY13" fmla="*/ 836084 h 846667"/>
                <a:gd name="connsiteX14" fmla="*/ 4588933 w 5164666"/>
                <a:gd name="connsiteY14" fmla="*/ 211667 h 846667"/>
                <a:gd name="connsiteX15" fmla="*/ 5164666 w 5164666"/>
                <a:gd name="connsiteY15" fmla="*/ 211667 h 846667"/>
                <a:gd name="connsiteX0" fmla="*/ 0 w 5164666"/>
                <a:gd name="connsiteY0" fmla="*/ 397934 h 846667"/>
                <a:gd name="connsiteX1" fmla="*/ 965200 w 5164666"/>
                <a:gd name="connsiteY1" fmla="*/ 397934 h 846667"/>
                <a:gd name="connsiteX2" fmla="*/ 1202266 w 5164666"/>
                <a:gd name="connsiteY2" fmla="*/ 8467 h 846667"/>
                <a:gd name="connsiteX3" fmla="*/ 1479550 w 5164666"/>
                <a:gd name="connsiteY3" fmla="*/ 838200 h 846667"/>
                <a:gd name="connsiteX4" fmla="*/ 1794933 w 5164666"/>
                <a:gd name="connsiteY4" fmla="*/ 14817 h 846667"/>
                <a:gd name="connsiteX5" fmla="*/ 2095500 w 5164666"/>
                <a:gd name="connsiteY5" fmla="*/ 819150 h 846667"/>
                <a:gd name="connsiteX6" fmla="*/ 2406650 w 5164666"/>
                <a:gd name="connsiteY6" fmla="*/ 4234 h 846667"/>
                <a:gd name="connsiteX7" fmla="*/ 2675466 w 5164666"/>
                <a:gd name="connsiteY7" fmla="*/ 821267 h 846667"/>
                <a:gd name="connsiteX8" fmla="*/ 2967566 w 5164666"/>
                <a:gd name="connsiteY8" fmla="*/ 12700 h 846667"/>
                <a:gd name="connsiteX9" fmla="*/ 3217333 w 5164666"/>
                <a:gd name="connsiteY9" fmla="*/ 846667 h 846667"/>
                <a:gd name="connsiteX10" fmla="*/ 3494616 w 5164666"/>
                <a:gd name="connsiteY10" fmla="*/ 4234 h 846667"/>
                <a:gd name="connsiteX11" fmla="*/ 3793066 w 5164666"/>
                <a:gd name="connsiteY11" fmla="*/ 838200 h 846667"/>
                <a:gd name="connsiteX12" fmla="*/ 4083050 w 5164666"/>
                <a:gd name="connsiteY12" fmla="*/ 0 h 846667"/>
                <a:gd name="connsiteX13" fmla="*/ 4385733 w 5164666"/>
                <a:gd name="connsiteY13" fmla="*/ 836084 h 846667"/>
                <a:gd name="connsiteX14" fmla="*/ 4595283 w 5164666"/>
                <a:gd name="connsiteY14" fmla="*/ 395817 h 846667"/>
                <a:gd name="connsiteX15" fmla="*/ 5164666 w 5164666"/>
                <a:gd name="connsiteY15" fmla="*/ 211667 h 846667"/>
                <a:gd name="connsiteX0" fmla="*/ 0 w 5278966"/>
                <a:gd name="connsiteY0" fmla="*/ 397934 h 846667"/>
                <a:gd name="connsiteX1" fmla="*/ 965200 w 5278966"/>
                <a:gd name="connsiteY1" fmla="*/ 397934 h 846667"/>
                <a:gd name="connsiteX2" fmla="*/ 1202266 w 5278966"/>
                <a:gd name="connsiteY2" fmla="*/ 8467 h 846667"/>
                <a:gd name="connsiteX3" fmla="*/ 1479550 w 5278966"/>
                <a:gd name="connsiteY3" fmla="*/ 838200 h 846667"/>
                <a:gd name="connsiteX4" fmla="*/ 1794933 w 5278966"/>
                <a:gd name="connsiteY4" fmla="*/ 14817 h 846667"/>
                <a:gd name="connsiteX5" fmla="*/ 2095500 w 5278966"/>
                <a:gd name="connsiteY5" fmla="*/ 819150 h 846667"/>
                <a:gd name="connsiteX6" fmla="*/ 2406650 w 5278966"/>
                <a:gd name="connsiteY6" fmla="*/ 4234 h 846667"/>
                <a:gd name="connsiteX7" fmla="*/ 2675466 w 5278966"/>
                <a:gd name="connsiteY7" fmla="*/ 821267 h 846667"/>
                <a:gd name="connsiteX8" fmla="*/ 2967566 w 5278966"/>
                <a:gd name="connsiteY8" fmla="*/ 12700 h 846667"/>
                <a:gd name="connsiteX9" fmla="*/ 3217333 w 5278966"/>
                <a:gd name="connsiteY9" fmla="*/ 846667 h 846667"/>
                <a:gd name="connsiteX10" fmla="*/ 3494616 w 5278966"/>
                <a:gd name="connsiteY10" fmla="*/ 4234 h 846667"/>
                <a:gd name="connsiteX11" fmla="*/ 3793066 w 5278966"/>
                <a:gd name="connsiteY11" fmla="*/ 838200 h 846667"/>
                <a:gd name="connsiteX12" fmla="*/ 4083050 w 5278966"/>
                <a:gd name="connsiteY12" fmla="*/ 0 h 846667"/>
                <a:gd name="connsiteX13" fmla="*/ 4385733 w 5278966"/>
                <a:gd name="connsiteY13" fmla="*/ 836084 h 846667"/>
                <a:gd name="connsiteX14" fmla="*/ 4595283 w 5278966"/>
                <a:gd name="connsiteY14" fmla="*/ 395817 h 846667"/>
                <a:gd name="connsiteX15" fmla="*/ 5278966 w 5278966"/>
                <a:gd name="connsiteY15" fmla="*/ 395817 h 8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8966" h="846667">
                  <a:moveTo>
                    <a:pt x="0" y="397934"/>
                  </a:moveTo>
                  <a:lnTo>
                    <a:pt x="965200" y="397934"/>
                  </a:lnTo>
                  <a:lnTo>
                    <a:pt x="1202266" y="8467"/>
                  </a:lnTo>
                  <a:lnTo>
                    <a:pt x="1479550" y="838200"/>
                  </a:lnTo>
                  <a:lnTo>
                    <a:pt x="1794933" y="14817"/>
                  </a:lnTo>
                  <a:lnTo>
                    <a:pt x="2095500" y="819150"/>
                  </a:lnTo>
                  <a:lnTo>
                    <a:pt x="2406650" y="4234"/>
                  </a:lnTo>
                  <a:lnTo>
                    <a:pt x="2675466" y="821267"/>
                  </a:lnTo>
                  <a:lnTo>
                    <a:pt x="2967566" y="12700"/>
                  </a:lnTo>
                  <a:lnTo>
                    <a:pt x="3217333" y="846667"/>
                  </a:lnTo>
                  <a:lnTo>
                    <a:pt x="3494616" y="4234"/>
                  </a:lnTo>
                  <a:lnTo>
                    <a:pt x="3793066" y="838200"/>
                  </a:lnTo>
                  <a:lnTo>
                    <a:pt x="4083050" y="0"/>
                  </a:lnTo>
                  <a:lnTo>
                    <a:pt x="4385733" y="836084"/>
                  </a:lnTo>
                  <a:lnTo>
                    <a:pt x="4595283" y="395817"/>
                  </a:lnTo>
                  <a:lnTo>
                    <a:pt x="5278966" y="395817"/>
                  </a:lnTo>
                </a:path>
              </a:pathLst>
            </a:custGeom>
            <a:ln w="571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a:stCxn id="9" idx="0"/>
              <a:endCxn id="10" idx="0"/>
            </p:cNvCxnSpPr>
            <p:nvPr/>
          </p:nvCxnSpPr>
          <p:spPr>
            <a:xfrm>
              <a:off x="1960436" y="3222235"/>
              <a:ext cx="29822" cy="2149826"/>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303631" y="3182508"/>
              <a:ext cx="29821" cy="2192412"/>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7" name="Straight Connector 16"/>
          <p:cNvCxnSpPr/>
          <p:nvPr/>
        </p:nvCxnSpPr>
        <p:spPr>
          <a:xfrm flipH="1">
            <a:off x="2942760" y="2633405"/>
            <a:ext cx="474427"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291052" y="2634952"/>
            <a:ext cx="474427" cy="0"/>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392257" y="2610703"/>
            <a:ext cx="0" cy="1897031"/>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21292" y="2642159"/>
            <a:ext cx="0" cy="1897031"/>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91052" y="4539190"/>
            <a:ext cx="1054657" cy="1"/>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2367840" y="4539191"/>
            <a:ext cx="1054657" cy="1"/>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391069" y="4095888"/>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1586155" y="4376487"/>
            <a:ext cx="533400" cy="355646"/>
          </a:xfrm>
          <a:custGeom>
            <a:avLst/>
            <a:gdLst>
              <a:gd name="connsiteX0" fmla="*/ 0 w 2600692"/>
              <a:gd name="connsiteY0" fmla="*/ 922512 h 1739161"/>
              <a:gd name="connsiteX1" fmla="*/ 922339 w 2600692"/>
              <a:gd name="connsiteY1" fmla="*/ 301 h 1739161"/>
              <a:gd name="connsiteX2" fmla="*/ 1602752 w 2600692"/>
              <a:gd name="connsiteY2" fmla="*/ 831802 h 1739161"/>
              <a:gd name="connsiteX3" fmla="*/ 2131962 w 2600692"/>
              <a:gd name="connsiteY3" fmla="*/ 1738895 h 1739161"/>
              <a:gd name="connsiteX4" fmla="*/ 2600692 w 2600692"/>
              <a:gd name="connsiteY4" fmla="*/ 741093 h 1739161"/>
              <a:gd name="connsiteX0" fmla="*/ 0 w 2600692"/>
              <a:gd name="connsiteY0" fmla="*/ 922629 h 1739193"/>
              <a:gd name="connsiteX1" fmla="*/ 922339 w 2600692"/>
              <a:gd name="connsiteY1" fmla="*/ 418 h 1739193"/>
              <a:gd name="connsiteX2" fmla="*/ 1542271 w 2600692"/>
              <a:gd name="connsiteY2" fmla="*/ 816800 h 1739193"/>
              <a:gd name="connsiteX3" fmla="*/ 2131962 w 2600692"/>
              <a:gd name="connsiteY3" fmla="*/ 1739012 h 1739193"/>
              <a:gd name="connsiteX4" fmla="*/ 2600692 w 2600692"/>
              <a:gd name="connsiteY4" fmla="*/ 741210 h 1739193"/>
              <a:gd name="connsiteX0" fmla="*/ 0 w 2600692"/>
              <a:gd name="connsiteY0" fmla="*/ 922653 h 1739226"/>
              <a:gd name="connsiteX1" fmla="*/ 922339 w 2600692"/>
              <a:gd name="connsiteY1" fmla="*/ 442 h 1739226"/>
              <a:gd name="connsiteX2" fmla="*/ 1542271 w 2600692"/>
              <a:gd name="connsiteY2" fmla="*/ 816824 h 1739226"/>
              <a:gd name="connsiteX3" fmla="*/ 2131962 w 2600692"/>
              <a:gd name="connsiteY3" fmla="*/ 1739036 h 1739226"/>
              <a:gd name="connsiteX4" fmla="*/ 2600692 w 2600692"/>
              <a:gd name="connsiteY4" fmla="*/ 741234 h 1739226"/>
              <a:gd name="connsiteX0" fmla="*/ 0 w 2767015"/>
              <a:gd name="connsiteY0" fmla="*/ 922653 h 1739308"/>
              <a:gd name="connsiteX1" fmla="*/ 922339 w 2767015"/>
              <a:gd name="connsiteY1" fmla="*/ 442 h 1739308"/>
              <a:gd name="connsiteX2" fmla="*/ 1542271 w 2767015"/>
              <a:gd name="connsiteY2" fmla="*/ 816824 h 1739308"/>
              <a:gd name="connsiteX3" fmla="*/ 2131962 w 2767015"/>
              <a:gd name="connsiteY3" fmla="*/ 1739036 h 1739308"/>
              <a:gd name="connsiteX4" fmla="*/ 2767015 w 2767015"/>
              <a:gd name="connsiteY4" fmla="*/ 726116 h 1739308"/>
              <a:gd name="connsiteX0" fmla="*/ 0 w 2630932"/>
              <a:gd name="connsiteY0" fmla="*/ 922653 h 1739308"/>
              <a:gd name="connsiteX1" fmla="*/ 786256 w 2630932"/>
              <a:gd name="connsiteY1" fmla="*/ 442 h 1739308"/>
              <a:gd name="connsiteX2" fmla="*/ 1406188 w 2630932"/>
              <a:gd name="connsiteY2" fmla="*/ 816824 h 1739308"/>
              <a:gd name="connsiteX3" fmla="*/ 1995879 w 2630932"/>
              <a:gd name="connsiteY3" fmla="*/ 1739036 h 1739308"/>
              <a:gd name="connsiteX4" fmla="*/ 2630932 w 2630932"/>
              <a:gd name="connsiteY4" fmla="*/ 726116 h 1739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932" h="1739308">
                <a:moveTo>
                  <a:pt x="0" y="922653"/>
                </a:moveTo>
                <a:cubicBezTo>
                  <a:pt x="327607" y="469106"/>
                  <a:pt x="551891" y="18080"/>
                  <a:pt x="786256" y="442"/>
                </a:cubicBezTo>
                <a:cubicBezTo>
                  <a:pt x="1020621" y="-17196"/>
                  <a:pt x="1249944" y="496821"/>
                  <a:pt x="1406188" y="816824"/>
                </a:cubicBezTo>
                <a:cubicBezTo>
                  <a:pt x="1562432" y="1136827"/>
                  <a:pt x="1791755" y="1754154"/>
                  <a:pt x="1995879" y="1739036"/>
                </a:cubicBezTo>
                <a:cubicBezTo>
                  <a:pt x="2200003" y="1723918"/>
                  <a:pt x="2630932" y="726116"/>
                  <a:pt x="2630932" y="726116"/>
                </a:cubicBezTo>
              </a:path>
            </a:pathLst>
          </a:custGeom>
          <a:ln w="571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1" name="Picture 30"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451" y="5175760"/>
            <a:ext cx="1587527" cy="349256"/>
          </a:xfrm>
          <a:prstGeom prst="rect">
            <a:avLst/>
          </a:prstGeom>
        </p:spPr>
      </p:pic>
      <p:sp>
        <p:nvSpPr>
          <p:cNvPr id="32" name="TextBox 31"/>
          <p:cNvSpPr txBox="1"/>
          <p:nvPr/>
        </p:nvSpPr>
        <p:spPr>
          <a:xfrm>
            <a:off x="5557770" y="1141505"/>
            <a:ext cx="1228935" cy="369332"/>
          </a:xfrm>
          <a:prstGeom prst="rect">
            <a:avLst/>
          </a:prstGeom>
          <a:noFill/>
        </p:spPr>
        <p:txBody>
          <a:bodyPr wrap="none" rtlCol="0">
            <a:spAutoFit/>
          </a:bodyPr>
          <a:lstStyle/>
          <a:p>
            <a:r>
              <a:rPr lang="en-US" dirty="0"/>
              <a:t>Impedance</a:t>
            </a:r>
          </a:p>
        </p:txBody>
      </p:sp>
      <p:pic>
        <p:nvPicPr>
          <p:cNvPr id="33" name="Picture 3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768" y="2852363"/>
            <a:ext cx="3851896" cy="1026587"/>
          </a:xfrm>
          <a:prstGeom prst="rect">
            <a:avLst/>
          </a:prstGeom>
        </p:spPr>
      </p:pic>
      <p:pic>
        <p:nvPicPr>
          <p:cNvPr id="34" name="Picture 3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532" y="4199873"/>
            <a:ext cx="3956877" cy="1196464"/>
          </a:xfrm>
          <a:prstGeom prst="rect">
            <a:avLst/>
          </a:prstGeom>
        </p:spPr>
      </p:pic>
      <p:pic>
        <p:nvPicPr>
          <p:cNvPr id="18" name="Picture 1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956" y="1683941"/>
            <a:ext cx="5363925" cy="388818"/>
          </a:xfrm>
          <a:prstGeom prst="rect">
            <a:avLst/>
          </a:prstGeom>
        </p:spPr>
      </p:pic>
      <p:sp>
        <p:nvSpPr>
          <p:cNvPr id="21" name="Rectangle 20"/>
          <p:cNvSpPr/>
          <p:nvPr/>
        </p:nvSpPr>
        <p:spPr>
          <a:xfrm>
            <a:off x="3422139" y="1066800"/>
            <a:ext cx="5632214" cy="124381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696385" y="2550302"/>
            <a:ext cx="163183" cy="17892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2843840" y="2550307"/>
            <a:ext cx="163183" cy="17892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81000" y="5736878"/>
            <a:ext cx="8458200" cy="381000"/>
          </a:xfrm>
          <a:prstGeom prst="rect">
            <a:avLst/>
          </a:prstGeom>
          <a:noFill/>
        </p:spPr>
        <p:txBody>
          <a:bodyPr wrap="square" rtlCol="0">
            <a:spAutoFit/>
          </a:bodyPr>
          <a:lstStyle/>
          <a:p>
            <a:r>
              <a:rPr lang="en-GB" dirty="0"/>
              <a:t>The real (resistive) part dissipates energy, the imaginary part creates instabilities </a:t>
            </a:r>
          </a:p>
        </p:txBody>
      </p:sp>
      <p:sp>
        <p:nvSpPr>
          <p:cNvPr id="4" name="Footer Placeholder 3"/>
          <p:cNvSpPr>
            <a:spLocks noGrp="1"/>
          </p:cNvSpPr>
          <p:nvPr>
            <p:ph type="ftr" sz="quarter" idx="11"/>
          </p:nvPr>
        </p:nvSpPr>
        <p:spPr/>
        <p:txBody>
          <a:bodyPr/>
          <a:lstStyle/>
          <a:p>
            <a:pPr>
              <a:defRPr/>
            </a:pPr>
            <a:r>
              <a:rPr lang="en-US">
                <a:solidFill>
                  <a:srgbClr val="000000"/>
                </a:solidFill>
              </a:rPr>
              <a:t>H.Schmickler, ex-CERN, presented by F.Tecker, CERN</a:t>
            </a:r>
          </a:p>
        </p:txBody>
      </p:sp>
    </p:spTree>
    <p:extLst>
      <p:ext uri="{BB962C8B-B14F-4D97-AF65-F5344CB8AC3E}">
        <p14:creationId xmlns:p14="http://schemas.microsoft.com/office/powerpoint/2010/main" val="15766644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8814"/>
          </a:xfrm>
        </p:spPr>
        <p:txBody>
          <a:bodyPr>
            <a:normAutofit/>
          </a:bodyPr>
          <a:lstStyle/>
          <a:p>
            <a:r>
              <a:rPr lang="en-US" sz="3600" dirty="0"/>
              <a:t>Consequences of impedances</a:t>
            </a:r>
          </a:p>
        </p:txBody>
      </p:sp>
      <p:sp>
        <p:nvSpPr>
          <p:cNvPr id="5" name="Slide Number Placeholder 4"/>
          <p:cNvSpPr>
            <a:spLocks noGrp="1"/>
          </p:cNvSpPr>
          <p:nvPr>
            <p:ph type="sldNum" sz="quarter" idx="4294967295"/>
          </p:nvPr>
        </p:nvSpPr>
        <p:spPr>
          <a:xfrm>
            <a:off x="6553200" y="6356350"/>
            <a:ext cx="2133600" cy="365125"/>
          </a:xfrm>
        </p:spPr>
        <p:txBody>
          <a:bodyPr/>
          <a:lstStyle/>
          <a:p>
            <a:fld id="{104C05CA-C610-434C-84A8-9067194698D2}" type="slidenum">
              <a:rPr lang="en-US" smtClean="0">
                <a:solidFill>
                  <a:prstClr val="black">
                    <a:tint val="75000"/>
                  </a:prstClr>
                </a:solidFill>
              </a:rPr>
              <a:pPr/>
              <a:t>92</a:t>
            </a:fld>
            <a:endParaRPr lang="en-US">
              <a:solidFill>
                <a:prstClr val="black">
                  <a:tint val="75000"/>
                </a:prstClr>
              </a:solidFill>
            </a:endParaRPr>
          </a:p>
        </p:txBody>
      </p:sp>
      <p:sp>
        <p:nvSpPr>
          <p:cNvPr id="6" name="TextBox 5"/>
          <p:cNvSpPr txBox="1"/>
          <p:nvPr/>
        </p:nvSpPr>
        <p:spPr>
          <a:xfrm>
            <a:off x="457200" y="953452"/>
            <a:ext cx="7696200" cy="646331"/>
          </a:xfrm>
          <a:prstGeom prst="rect">
            <a:avLst/>
          </a:prstGeom>
          <a:noFill/>
        </p:spPr>
        <p:txBody>
          <a:bodyPr wrap="square" rtlCol="0">
            <a:spAutoFit/>
          </a:bodyPr>
          <a:lstStyle/>
          <a:p>
            <a:pPr defTabSz="457200"/>
            <a:r>
              <a:rPr lang="en-US" b="1" dirty="0">
                <a:solidFill>
                  <a:srgbClr val="FF0000"/>
                </a:solidFill>
              </a:rPr>
              <a:t>Energy loss on pipes</a:t>
            </a:r>
            <a:r>
              <a:rPr lang="en-US" dirty="0">
                <a:solidFill>
                  <a:prstClr val="black"/>
                </a:solidFill>
              </a:rPr>
              <a:t> </a:t>
            </a:r>
            <a:r>
              <a:rPr lang="en-US" dirty="0">
                <a:solidFill>
                  <a:prstClr val="black"/>
                </a:solidFill>
                <a:sym typeface="Wingdings"/>
              </a:rPr>
              <a:t> </a:t>
            </a:r>
            <a:r>
              <a:rPr lang="en-US" dirty="0">
                <a:solidFill>
                  <a:prstClr val="black"/>
                </a:solidFill>
              </a:rPr>
              <a:t>heating </a:t>
            </a:r>
            <a:r>
              <a:rPr lang="en-US" sz="1600" dirty="0">
                <a:solidFill>
                  <a:prstClr val="black"/>
                </a:solidFill>
              </a:rPr>
              <a:t>(important in a superconducting accelerator)</a:t>
            </a:r>
          </a:p>
          <a:p>
            <a:pPr defTabSz="457200"/>
            <a:r>
              <a:rPr lang="en-US" b="1" dirty="0">
                <a:solidFill>
                  <a:srgbClr val="FF0000"/>
                </a:solidFill>
              </a:rPr>
              <a:t>Tune shift</a:t>
            </a:r>
          </a:p>
        </p:txBody>
      </p:sp>
      <p:grpSp>
        <p:nvGrpSpPr>
          <p:cNvPr id="7" name="Group 6"/>
          <p:cNvGrpSpPr/>
          <p:nvPr/>
        </p:nvGrpSpPr>
        <p:grpSpPr>
          <a:xfrm>
            <a:off x="304800" y="1599783"/>
            <a:ext cx="6608379" cy="2451058"/>
            <a:chOff x="872564" y="2340226"/>
            <a:chExt cx="7658847" cy="3520824"/>
          </a:xfrm>
        </p:grpSpPr>
        <p:grpSp>
          <p:nvGrpSpPr>
            <p:cNvPr id="14" name="Group 13"/>
            <p:cNvGrpSpPr/>
            <p:nvPr/>
          </p:nvGrpSpPr>
          <p:grpSpPr>
            <a:xfrm>
              <a:off x="872564" y="2340226"/>
              <a:ext cx="7658847" cy="3520824"/>
              <a:chOff x="812800" y="2340226"/>
              <a:chExt cx="7658847" cy="3520824"/>
            </a:xfrm>
          </p:grpSpPr>
          <p:pic>
            <p:nvPicPr>
              <p:cNvPr id="8" name="Picture 7"/>
              <p:cNvPicPr>
                <a:picLocks noChangeAspect="1"/>
              </p:cNvPicPr>
              <p:nvPr/>
            </p:nvPicPr>
            <p:blipFill rotWithShape="1">
              <a:blip r:embed="rId2"/>
              <a:srcRect r="8070" b="634"/>
              <a:stretch/>
            </p:blipFill>
            <p:spPr>
              <a:xfrm>
                <a:off x="812800" y="2340226"/>
                <a:ext cx="7658847" cy="3520824"/>
              </a:xfrm>
              <a:prstGeom prst="rect">
                <a:avLst/>
              </a:prstGeom>
            </p:spPr>
          </p:pic>
          <p:sp>
            <p:nvSpPr>
              <p:cNvPr id="9" name="Freeform 8"/>
              <p:cNvSpPr/>
              <p:nvPr/>
            </p:nvSpPr>
            <p:spPr>
              <a:xfrm>
                <a:off x="1225176" y="3797061"/>
                <a:ext cx="6524442" cy="1253935"/>
              </a:xfrm>
              <a:custGeom>
                <a:avLst/>
                <a:gdLst>
                  <a:gd name="connsiteX0" fmla="*/ 0 w 5707530"/>
                  <a:gd name="connsiteY0" fmla="*/ 12939 h 999057"/>
                  <a:gd name="connsiteX1" fmla="*/ 836706 w 5707530"/>
                  <a:gd name="connsiteY1" fmla="*/ 12939 h 999057"/>
                  <a:gd name="connsiteX2" fmla="*/ 1763059 w 5707530"/>
                  <a:gd name="connsiteY2" fmla="*/ 147410 h 999057"/>
                  <a:gd name="connsiteX3" fmla="*/ 2241177 w 5707530"/>
                  <a:gd name="connsiteY3" fmla="*/ 266939 h 999057"/>
                  <a:gd name="connsiteX4" fmla="*/ 3182471 w 5707530"/>
                  <a:gd name="connsiteY4" fmla="*/ 520939 h 999057"/>
                  <a:gd name="connsiteX5" fmla="*/ 4213412 w 5707530"/>
                  <a:gd name="connsiteY5" fmla="*/ 759998 h 999057"/>
                  <a:gd name="connsiteX6" fmla="*/ 5005295 w 5707530"/>
                  <a:gd name="connsiteY6" fmla="*/ 879527 h 999057"/>
                  <a:gd name="connsiteX7" fmla="*/ 5707530 w 5707530"/>
                  <a:gd name="connsiteY7" fmla="*/ 999057 h 999057"/>
                  <a:gd name="connsiteX0" fmla="*/ 0 w 5967165"/>
                  <a:gd name="connsiteY0" fmla="*/ 12939 h 975787"/>
                  <a:gd name="connsiteX1" fmla="*/ 836706 w 5967165"/>
                  <a:gd name="connsiteY1" fmla="*/ 12939 h 975787"/>
                  <a:gd name="connsiteX2" fmla="*/ 1763059 w 5967165"/>
                  <a:gd name="connsiteY2" fmla="*/ 147410 h 975787"/>
                  <a:gd name="connsiteX3" fmla="*/ 2241177 w 5967165"/>
                  <a:gd name="connsiteY3" fmla="*/ 266939 h 975787"/>
                  <a:gd name="connsiteX4" fmla="*/ 3182471 w 5967165"/>
                  <a:gd name="connsiteY4" fmla="*/ 520939 h 975787"/>
                  <a:gd name="connsiteX5" fmla="*/ 4213412 w 5967165"/>
                  <a:gd name="connsiteY5" fmla="*/ 759998 h 975787"/>
                  <a:gd name="connsiteX6" fmla="*/ 5005295 w 5967165"/>
                  <a:gd name="connsiteY6" fmla="*/ 879527 h 975787"/>
                  <a:gd name="connsiteX7" fmla="*/ 5967165 w 5967165"/>
                  <a:gd name="connsiteY7" fmla="*/ 975787 h 975787"/>
                  <a:gd name="connsiteX0" fmla="*/ 0 w 5967165"/>
                  <a:gd name="connsiteY0" fmla="*/ 12939 h 976253"/>
                  <a:gd name="connsiteX1" fmla="*/ 836706 w 5967165"/>
                  <a:gd name="connsiteY1" fmla="*/ 12939 h 976253"/>
                  <a:gd name="connsiteX2" fmla="*/ 1763059 w 5967165"/>
                  <a:gd name="connsiteY2" fmla="*/ 147410 h 976253"/>
                  <a:gd name="connsiteX3" fmla="*/ 2241177 w 5967165"/>
                  <a:gd name="connsiteY3" fmla="*/ 266939 h 976253"/>
                  <a:gd name="connsiteX4" fmla="*/ 3182471 w 5967165"/>
                  <a:gd name="connsiteY4" fmla="*/ 520939 h 976253"/>
                  <a:gd name="connsiteX5" fmla="*/ 4213412 w 5967165"/>
                  <a:gd name="connsiteY5" fmla="*/ 759998 h 976253"/>
                  <a:gd name="connsiteX6" fmla="*/ 5005295 w 5967165"/>
                  <a:gd name="connsiteY6" fmla="*/ 879527 h 976253"/>
                  <a:gd name="connsiteX7" fmla="*/ 5967165 w 5967165"/>
                  <a:gd name="connsiteY7" fmla="*/ 975787 h 976253"/>
                  <a:gd name="connsiteX0" fmla="*/ 0 w 5967165"/>
                  <a:gd name="connsiteY0" fmla="*/ 12939 h 976471"/>
                  <a:gd name="connsiteX1" fmla="*/ 836706 w 5967165"/>
                  <a:gd name="connsiteY1" fmla="*/ 12939 h 976471"/>
                  <a:gd name="connsiteX2" fmla="*/ 1763059 w 5967165"/>
                  <a:gd name="connsiteY2" fmla="*/ 147410 h 976471"/>
                  <a:gd name="connsiteX3" fmla="*/ 2241177 w 5967165"/>
                  <a:gd name="connsiteY3" fmla="*/ 266939 h 976471"/>
                  <a:gd name="connsiteX4" fmla="*/ 3182471 w 5967165"/>
                  <a:gd name="connsiteY4" fmla="*/ 520939 h 976471"/>
                  <a:gd name="connsiteX5" fmla="*/ 4213412 w 5967165"/>
                  <a:gd name="connsiteY5" fmla="*/ 759998 h 976471"/>
                  <a:gd name="connsiteX6" fmla="*/ 4991631 w 5967165"/>
                  <a:gd name="connsiteY6" fmla="*/ 902797 h 976471"/>
                  <a:gd name="connsiteX7" fmla="*/ 5967165 w 5967165"/>
                  <a:gd name="connsiteY7" fmla="*/ 975787 h 976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7165" h="976471">
                    <a:moveTo>
                      <a:pt x="0" y="12939"/>
                    </a:moveTo>
                    <a:cubicBezTo>
                      <a:pt x="271431" y="1733"/>
                      <a:pt x="542863" y="-9473"/>
                      <a:pt x="836706" y="12939"/>
                    </a:cubicBezTo>
                    <a:cubicBezTo>
                      <a:pt x="1130549" y="35351"/>
                      <a:pt x="1528981" y="105077"/>
                      <a:pt x="1763059" y="147410"/>
                    </a:cubicBezTo>
                    <a:cubicBezTo>
                      <a:pt x="1997138" y="189743"/>
                      <a:pt x="2241177" y="266939"/>
                      <a:pt x="2241177" y="266939"/>
                    </a:cubicBezTo>
                    <a:cubicBezTo>
                      <a:pt x="2477746" y="329194"/>
                      <a:pt x="2853765" y="438762"/>
                      <a:pt x="3182471" y="520939"/>
                    </a:cubicBezTo>
                    <a:cubicBezTo>
                      <a:pt x="3511177" y="603116"/>
                      <a:pt x="3911885" y="696355"/>
                      <a:pt x="4213412" y="759998"/>
                    </a:cubicBezTo>
                    <a:cubicBezTo>
                      <a:pt x="4514939" y="823641"/>
                      <a:pt x="4699339" y="866832"/>
                      <a:pt x="4991631" y="902797"/>
                    </a:cubicBezTo>
                    <a:cubicBezTo>
                      <a:pt x="5283923" y="938762"/>
                      <a:pt x="5562912" y="982482"/>
                      <a:pt x="5967165" y="975787"/>
                    </a:cubicBezTo>
                  </a:path>
                </a:pathLst>
              </a:cu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11" name="Freeform 10"/>
              <p:cNvSpPr/>
              <p:nvPr/>
            </p:nvSpPr>
            <p:spPr>
              <a:xfrm>
                <a:off x="1186329" y="3800051"/>
                <a:ext cx="4655672" cy="1279949"/>
              </a:xfrm>
              <a:custGeom>
                <a:avLst/>
                <a:gdLst>
                  <a:gd name="connsiteX0" fmla="*/ 0 w 5707530"/>
                  <a:gd name="connsiteY0" fmla="*/ 12939 h 999057"/>
                  <a:gd name="connsiteX1" fmla="*/ 836706 w 5707530"/>
                  <a:gd name="connsiteY1" fmla="*/ 12939 h 999057"/>
                  <a:gd name="connsiteX2" fmla="*/ 1763059 w 5707530"/>
                  <a:gd name="connsiteY2" fmla="*/ 147410 h 999057"/>
                  <a:gd name="connsiteX3" fmla="*/ 2241177 w 5707530"/>
                  <a:gd name="connsiteY3" fmla="*/ 266939 h 999057"/>
                  <a:gd name="connsiteX4" fmla="*/ 3182471 w 5707530"/>
                  <a:gd name="connsiteY4" fmla="*/ 520939 h 999057"/>
                  <a:gd name="connsiteX5" fmla="*/ 4213412 w 5707530"/>
                  <a:gd name="connsiteY5" fmla="*/ 759998 h 999057"/>
                  <a:gd name="connsiteX6" fmla="*/ 5005295 w 5707530"/>
                  <a:gd name="connsiteY6" fmla="*/ 879527 h 999057"/>
                  <a:gd name="connsiteX7" fmla="*/ 5707530 w 5707530"/>
                  <a:gd name="connsiteY7" fmla="*/ 999057 h 999057"/>
                  <a:gd name="connsiteX0" fmla="*/ 0 w 7292955"/>
                  <a:gd name="connsiteY0" fmla="*/ 12939 h 1060983"/>
                  <a:gd name="connsiteX1" fmla="*/ 836706 w 7292955"/>
                  <a:gd name="connsiteY1" fmla="*/ 12939 h 1060983"/>
                  <a:gd name="connsiteX2" fmla="*/ 1763059 w 7292955"/>
                  <a:gd name="connsiteY2" fmla="*/ 147410 h 1060983"/>
                  <a:gd name="connsiteX3" fmla="*/ 2241177 w 7292955"/>
                  <a:gd name="connsiteY3" fmla="*/ 266939 h 1060983"/>
                  <a:gd name="connsiteX4" fmla="*/ 3182471 w 7292955"/>
                  <a:gd name="connsiteY4" fmla="*/ 520939 h 1060983"/>
                  <a:gd name="connsiteX5" fmla="*/ 4213412 w 7292955"/>
                  <a:gd name="connsiteY5" fmla="*/ 759998 h 1060983"/>
                  <a:gd name="connsiteX6" fmla="*/ 5005295 w 7292955"/>
                  <a:gd name="connsiteY6" fmla="*/ 879527 h 1060983"/>
                  <a:gd name="connsiteX7" fmla="*/ 7292955 w 7292955"/>
                  <a:gd name="connsiteY7" fmla="*/ 1060983 h 1060983"/>
                  <a:gd name="connsiteX0" fmla="*/ 0 w 7292955"/>
                  <a:gd name="connsiteY0" fmla="*/ 12939 h 1060983"/>
                  <a:gd name="connsiteX1" fmla="*/ 836706 w 7292955"/>
                  <a:gd name="connsiteY1" fmla="*/ 12939 h 1060983"/>
                  <a:gd name="connsiteX2" fmla="*/ 1763059 w 7292955"/>
                  <a:gd name="connsiteY2" fmla="*/ 147410 h 1060983"/>
                  <a:gd name="connsiteX3" fmla="*/ 2241177 w 7292955"/>
                  <a:gd name="connsiteY3" fmla="*/ 266939 h 1060983"/>
                  <a:gd name="connsiteX4" fmla="*/ 3182471 w 7292955"/>
                  <a:gd name="connsiteY4" fmla="*/ 520939 h 1060983"/>
                  <a:gd name="connsiteX5" fmla="*/ 4213412 w 7292955"/>
                  <a:gd name="connsiteY5" fmla="*/ 759998 h 1060983"/>
                  <a:gd name="connsiteX6" fmla="*/ 5581813 w 7292955"/>
                  <a:gd name="connsiteY6" fmla="*/ 966223 h 1060983"/>
                  <a:gd name="connsiteX7" fmla="*/ 7292955 w 7292955"/>
                  <a:gd name="connsiteY7" fmla="*/ 1060983 h 1060983"/>
                  <a:gd name="connsiteX0" fmla="*/ 0 w 7485127"/>
                  <a:gd name="connsiteY0" fmla="*/ 12939 h 1060983"/>
                  <a:gd name="connsiteX1" fmla="*/ 836706 w 7485127"/>
                  <a:gd name="connsiteY1" fmla="*/ 12939 h 1060983"/>
                  <a:gd name="connsiteX2" fmla="*/ 1763059 w 7485127"/>
                  <a:gd name="connsiteY2" fmla="*/ 147410 h 1060983"/>
                  <a:gd name="connsiteX3" fmla="*/ 2241177 w 7485127"/>
                  <a:gd name="connsiteY3" fmla="*/ 266939 h 1060983"/>
                  <a:gd name="connsiteX4" fmla="*/ 3182471 w 7485127"/>
                  <a:gd name="connsiteY4" fmla="*/ 520939 h 1060983"/>
                  <a:gd name="connsiteX5" fmla="*/ 4213412 w 7485127"/>
                  <a:gd name="connsiteY5" fmla="*/ 759998 h 1060983"/>
                  <a:gd name="connsiteX6" fmla="*/ 5581813 w 7485127"/>
                  <a:gd name="connsiteY6" fmla="*/ 966223 h 1060983"/>
                  <a:gd name="connsiteX7" fmla="*/ 7485127 w 7485127"/>
                  <a:gd name="connsiteY7" fmla="*/ 1060983 h 1060983"/>
                  <a:gd name="connsiteX0" fmla="*/ 0 w 7485127"/>
                  <a:gd name="connsiteY0" fmla="*/ 12939 h 1060983"/>
                  <a:gd name="connsiteX1" fmla="*/ 836706 w 7485127"/>
                  <a:gd name="connsiteY1" fmla="*/ 12939 h 1060983"/>
                  <a:gd name="connsiteX2" fmla="*/ 1763059 w 7485127"/>
                  <a:gd name="connsiteY2" fmla="*/ 147410 h 1060983"/>
                  <a:gd name="connsiteX3" fmla="*/ 2241177 w 7485127"/>
                  <a:gd name="connsiteY3" fmla="*/ 266939 h 1060983"/>
                  <a:gd name="connsiteX4" fmla="*/ 3182471 w 7485127"/>
                  <a:gd name="connsiteY4" fmla="*/ 520939 h 1060983"/>
                  <a:gd name="connsiteX5" fmla="*/ 4213412 w 7485127"/>
                  <a:gd name="connsiteY5" fmla="*/ 759998 h 1060983"/>
                  <a:gd name="connsiteX6" fmla="*/ 5485726 w 7485127"/>
                  <a:gd name="connsiteY6" fmla="*/ 941454 h 1060983"/>
                  <a:gd name="connsiteX7" fmla="*/ 7485127 w 7485127"/>
                  <a:gd name="connsiteY7" fmla="*/ 1060983 h 1060983"/>
                  <a:gd name="connsiteX0" fmla="*/ 0 w 7485127"/>
                  <a:gd name="connsiteY0" fmla="*/ 12939 h 1060983"/>
                  <a:gd name="connsiteX1" fmla="*/ 836706 w 7485127"/>
                  <a:gd name="connsiteY1" fmla="*/ 12939 h 1060983"/>
                  <a:gd name="connsiteX2" fmla="*/ 1763059 w 7485127"/>
                  <a:gd name="connsiteY2" fmla="*/ 147410 h 1060983"/>
                  <a:gd name="connsiteX3" fmla="*/ 2241177 w 7485127"/>
                  <a:gd name="connsiteY3" fmla="*/ 266939 h 1060983"/>
                  <a:gd name="connsiteX4" fmla="*/ 3182471 w 7485127"/>
                  <a:gd name="connsiteY4" fmla="*/ 520939 h 1060983"/>
                  <a:gd name="connsiteX5" fmla="*/ 4213412 w 7485127"/>
                  <a:gd name="connsiteY5" fmla="*/ 759998 h 1060983"/>
                  <a:gd name="connsiteX6" fmla="*/ 5485726 w 7485127"/>
                  <a:gd name="connsiteY6" fmla="*/ 941454 h 1060983"/>
                  <a:gd name="connsiteX7" fmla="*/ 7485127 w 7485127"/>
                  <a:gd name="connsiteY7" fmla="*/ 1060983 h 106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5127" h="1060983">
                    <a:moveTo>
                      <a:pt x="0" y="12939"/>
                    </a:moveTo>
                    <a:cubicBezTo>
                      <a:pt x="271431" y="1733"/>
                      <a:pt x="542863" y="-9473"/>
                      <a:pt x="836706" y="12939"/>
                    </a:cubicBezTo>
                    <a:cubicBezTo>
                      <a:pt x="1130549" y="35351"/>
                      <a:pt x="1528981" y="105077"/>
                      <a:pt x="1763059" y="147410"/>
                    </a:cubicBezTo>
                    <a:cubicBezTo>
                      <a:pt x="1997138" y="189743"/>
                      <a:pt x="2241177" y="266939"/>
                      <a:pt x="2241177" y="266939"/>
                    </a:cubicBezTo>
                    <a:cubicBezTo>
                      <a:pt x="2477746" y="329194"/>
                      <a:pt x="2853765" y="438762"/>
                      <a:pt x="3182471" y="520939"/>
                    </a:cubicBezTo>
                    <a:cubicBezTo>
                      <a:pt x="3511177" y="603116"/>
                      <a:pt x="3829536" y="689912"/>
                      <a:pt x="4213412" y="759998"/>
                    </a:cubicBezTo>
                    <a:cubicBezTo>
                      <a:pt x="4597288" y="830084"/>
                      <a:pt x="4796310" y="866519"/>
                      <a:pt x="5485726" y="941454"/>
                    </a:cubicBezTo>
                    <a:cubicBezTo>
                      <a:pt x="6175142" y="1016389"/>
                      <a:pt x="7258519" y="1021139"/>
                      <a:pt x="7485127" y="1060983"/>
                    </a:cubicBezTo>
                  </a:path>
                </a:pathLst>
              </a:custGeom>
              <a:ln>
                <a:solidFill>
                  <a:srgbClr val="0000FF"/>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12" name="TextBox 11"/>
              <p:cNvSpPr txBox="1"/>
              <p:nvPr/>
            </p:nvSpPr>
            <p:spPr>
              <a:xfrm rot="1707014">
                <a:off x="2549160" y="4090768"/>
                <a:ext cx="993193" cy="307777"/>
              </a:xfrm>
              <a:prstGeom prst="rect">
                <a:avLst/>
              </a:prstGeom>
              <a:noFill/>
            </p:spPr>
            <p:txBody>
              <a:bodyPr wrap="none" rtlCol="0">
                <a:spAutoFit/>
              </a:bodyPr>
              <a:lstStyle/>
              <a:p>
                <a:pPr defTabSz="457200"/>
                <a:r>
                  <a:rPr lang="en-US" sz="1400" dirty="0">
                    <a:solidFill>
                      <a:srgbClr val="0000FF"/>
                    </a:solidFill>
                  </a:rPr>
                  <a:t>long bunch</a:t>
                </a:r>
              </a:p>
            </p:txBody>
          </p:sp>
          <p:sp>
            <p:nvSpPr>
              <p:cNvPr id="13" name="TextBox 12"/>
              <p:cNvSpPr txBox="1"/>
              <p:nvPr/>
            </p:nvSpPr>
            <p:spPr>
              <a:xfrm rot="837681">
                <a:off x="2599948" y="3646162"/>
                <a:ext cx="1060431" cy="307777"/>
              </a:xfrm>
              <a:prstGeom prst="rect">
                <a:avLst/>
              </a:prstGeom>
              <a:noFill/>
            </p:spPr>
            <p:txBody>
              <a:bodyPr wrap="none" rtlCol="0">
                <a:spAutoFit/>
              </a:bodyPr>
              <a:lstStyle/>
              <a:p>
                <a:pPr defTabSz="457200"/>
                <a:r>
                  <a:rPr lang="en-US" sz="1400" dirty="0">
                    <a:solidFill>
                      <a:srgbClr val="FF0000"/>
                    </a:solidFill>
                  </a:rPr>
                  <a:t>short bunch</a:t>
                </a:r>
              </a:p>
            </p:txBody>
          </p:sp>
        </p:grpSp>
        <p:sp>
          <p:nvSpPr>
            <p:cNvPr id="15" name="TextBox 14"/>
            <p:cNvSpPr txBox="1"/>
            <p:nvPr/>
          </p:nvSpPr>
          <p:spPr>
            <a:xfrm>
              <a:off x="7333132" y="3037919"/>
              <a:ext cx="643176" cy="862106"/>
            </a:xfrm>
            <a:prstGeom prst="rect">
              <a:avLst/>
            </a:prstGeom>
            <a:noFill/>
          </p:spPr>
          <p:txBody>
            <a:bodyPr wrap="none" rtlCol="0">
              <a:spAutoFit/>
            </a:bodyPr>
            <a:lstStyle/>
            <a:p>
              <a:pPr defTabSz="457200"/>
              <a:r>
                <a:rPr lang="en-US" sz="1100" dirty="0">
                  <a:solidFill>
                    <a:prstClr val="black"/>
                  </a:solidFill>
                </a:rPr>
                <a:t>Broad</a:t>
              </a:r>
            </a:p>
            <a:p>
              <a:pPr defTabSz="457200"/>
              <a:r>
                <a:rPr lang="en-US" sz="1100" dirty="0">
                  <a:solidFill>
                    <a:prstClr val="black"/>
                  </a:solidFill>
                </a:rPr>
                <a:t>Band</a:t>
              </a:r>
            </a:p>
            <a:p>
              <a:pPr defTabSz="457200"/>
              <a:r>
                <a:rPr lang="en-US" sz="1100" dirty="0">
                  <a:solidFill>
                    <a:prstClr val="black"/>
                  </a:solidFill>
                </a:rPr>
                <a:t>Model</a:t>
              </a:r>
            </a:p>
          </p:txBody>
        </p:sp>
        <p:cxnSp>
          <p:nvCxnSpPr>
            <p:cNvPr id="17" name="Straight Arrow Connector 16"/>
            <p:cNvCxnSpPr/>
            <p:nvPr/>
          </p:nvCxnSpPr>
          <p:spPr>
            <a:xfrm flipH="1">
              <a:off x="6553200" y="3800051"/>
              <a:ext cx="779932" cy="753197"/>
            </a:xfrm>
            <a:prstGeom prst="straightConnector1">
              <a:avLst/>
            </a:prstGeom>
            <a:ln w="12700" cmpd="sng">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245833" y="3320297"/>
              <a:ext cx="389966" cy="753197"/>
            </a:xfrm>
            <a:prstGeom prst="straightConnector1">
              <a:avLst/>
            </a:prstGeom>
            <a:ln w="12700" cmpd="sng">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129997" y="2799410"/>
              <a:ext cx="964578" cy="618948"/>
            </a:xfrm>
            <a:prstGeom prst="rect">
              <a:avLst/>
            </a:prstGeom>
            <a:noFill/>
          </p:spPr>
          <p:txBody>
            <a:bodyPr wrap="none" rtlCol="0">
              <a:spAutoFit/>
            </a:bodyPr>
            <a:lstStyle/>
            <a:p>
              <a:pPr defTabSz="457200"/>
              <a:r>
                <a:rPr lang="en-US" sz="1100" dirty="0">
                  <a:solidFill>
                    <a:prstClr val="black"/>
                  </a:solidFill>
                </a:rPr>
                <a:t>narrow</a:t>
              </a:r>
            </a:p>
            <a:p>
              <a:pPr defTabSz="457200"/>
              <a:r>
                <a:rPr lang="en-US" sz="1100" dirty="0">
                  <a:solidFill>
                    <a:prstClr val="black"/>
                  </a:solidFill>
                </a:rPr>
                <a:t>resonances</a:t>
              </a:r>
            </a:p>
          </p:txBody>
        </p:sp>
      </p:grpSp>
      <p:sp>
        <p:nvSpPr>
          <p:cNvPr id="10" name="TextBox 9"/>
          <p:cNvSpPr txBox="1"/>
          <p:nvPr/>
        </p:nvSpPr>
        <p:spPr>
          <a:xfrm>
            <a:off x="594731" y="4314479"/>
            <a:ext cx="3977269" cy="923330"/>
          </a:xfrm>
          <a:prstGeom prst="rect">
            <a:avLst/>
          </a:prstGeom>
          <a:noFill/>
        </p:spPr>
        <p:txBody>
          <a:bodyPr wrap="square" rtlCol="0">
            <a:spAutoFit/>
          </a:bodyPr>
          <a:lstStyle/>
          <a:p>
            <a:r>
              <a:rPr lang="en-GB" b="1" dirty="0">
                <a:solidFill>
                  <a:srgbClr val="FF0000"/>
                </a:solidFill>
              </a:rPr>
              <a:t>Single bunch instabilities (head-tail)</a:t>
            </a:r>
          </a:p>
          <a:p>
            <a:endParaRPr lang="en-GB" b="1" dirty="0">
              <a:solidFill>
                <a:srgbClr val="FF0000"/>
              </a:solidFill>
            </a:endParaRPr>
          </a:p>
          <a:p>
            <a:r>
              <a:rPr lang="en-GB" b="1" dirty="0" err="1">
                <a:solidFill>
                  <a:srgbClr val="FF0000"/>
                </a:solidFill>
              </a:rPr>
              <a:t>Multibunch</a:t>
            </a:r>
            <a:r>
              <a:rPr lang="en-GB" b="1" dirty="0">
                <a:solidFill>
                  <a:srgbClr val="FF0000"/>
                </a:solidFill>
              </a:rPr>
              <a:t> instabilities </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400" y="185537"/>
            <a:ext cx="800100" cy="800100"/>
          </a:xfrm>
          <a:prstGeom prst="rect">
            <a:avLst/>
          </a:prstGeom>
        </p:spPr>
      </p:pic>
    </p:spTree>
    <p:extLst>
      <p:ext uri="{BB962C8B-B14F-4D97-AF65-F5344CB8AC3E}">
        <p14:creationId xmlns:p14="http://schemas.microsoft.com/office/powerpoint/2010/main" val="4201902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6553200" y="6356350"/>
            <a:ext cx="2133600" cy="365125"/>
          </a:xfrm>
        </p:spPr>
        <p:txBody>
          <a:bodyPr/>
          <a:lstStyle/>
          <a:p>
            <a:fld id="{104C05CA-C610-434C-84A8-9067194698D2}" type="slidenum">
              <a:rPr lang="en-US" smtClean="0">
                <a:solidFill>
                  <a:prstClr val="black">
                    <a:tint val="75000"/>
                  </a:prstClr>
                </a:solidFill>
              </a:rPr>
              <a:pPr/>
              <a:t>93</a:t>
            </a:fld>
            <a:endParaRPr lang="en-US">
              <a:solidFill>
                <a:prstClr val="black">
                  <a:tint val="75000"/>
                </a:prstClr>
              </a:solidFill>
            </a:endParaRPr>
          </a:p>
        </p:txBody>
      </p:sp>
      <p:sp>
        <p:nvSpPr>
          <p:cNvPr id="8" name="TextBox 7"/>
          <p:cNvSpPr txBox="1"/>
          <p:nvPr/>
        </p:nvSpPr>
        <p:spPr>
          <a:xfrm>
            <a:off x="381000" y="4343400"/>
            <a:ext cx="8382000" cy="2308324"/>
          </a:xfrm>
          <a:prstGeom prst="rect">
            <a:avLst/>
          </a:prstGeom>
          <a:noFill/>
        </p:spPr>
        <p:txBody>
          <a:bodyPr wrap="square" rtlCol="0">
            <a:spAutoFit/>
          </a:bodyPr>
          <a:lstStyle/>
          <a:p>
            <a:r>
              <a:rPr lang="en-GB" sz="1600" dirty="0"/>
              <a:t>1) Back to school: relativity, EM fields, magnets…</a:t>
            </a:r>
          </a:p>
          <a:p>
            <a:r>
              <a:rPr lang="en-GB" sz="1600" dirty="0"/>
              <a:t>2) Hamiltonian and canonical variables </a:t>
            </a:r>
            <a:r>
              <a:rPr lang="en-GB" sz="1600" dirty="0">
                <a:sym typeface="Wingdings" panose="05000000000000000000" pitchFamily="2" charset="2"/>
              </a:rPr>
              <a:t> equations of motion + invariants; map-approach</a:t>
            </a:r>
            <a:br>
              <a:rPr lang="en-GB" sz="1600" dirty="0">
                <a:sym typeface="Wingdings" panose="05000000000000000000" pitchFamily="2" charset="2"/>
              </a:rPr>
            </a:br>
            <a:r>
              <a:rPr lang="en-GB" sz="1600" dirty="0">
                <a:sym typeface="Wingdings" panose="05000000000000000000" pitchFamily="2" charset="2"/>
              </a:rPr>
              <a:t>3) Single particle in various magnetic elements…action as invariant</a:t>
            </a:r>
            <a:br>
              <a:rPr lang="en-GB" sz="1600" dirty="0">
                <a:sym typeface="Wingdings" panose="05000000000000000000" pitchFamily="2" charset="2"/>
              </a:rPr>
            </a:br>
            <a:r>
              <a:rPr lang="en-GB" sz="1600" dirty="0">
                <a:sym typeface="Wingdings" panose="05000000000000000000" pitchFamily="2" charset="2"/>
              </a:rPr>
              <a:t>4) multiple elements; circular accelerator</a:t>
            </a:r>
          </a:p>
          <a:p>
            <a:r>
              <a:rPr lang="en-GB" sz="1600" dirty="0">
                <a:sym typeface="Wingdings" panose="05000000000000000000" pitchFamily="2" charset="2"/>
              </a:rPr>
              <a:t>5) Twiss parameters</a:t>
            </a:r>
          </a:p>
          <a:p>
            <a:r>
              <a:rPr lang="en-GB" sz="1600" dirty="0">
                <a:sym typeface="Wingdings" panose="05000000000000000000" pitchFamily="2" charset="2"/>
              </a:rPr>
              <a:t>6) Finally a beam: emittance and emittance preservation</a:t>
            </a:r>
          </a:p>
          <a:p>
            <a:r>
              <a:rPr lang="en-GB" sz="1600" dirty="0">
                <a:sym typeface="Wingdings" panose="05000000000000000000" pitchFamily="2" charset="2"/>
              </a:rPr>
              <a:t>7) A taste of non-</a:t>
            </a:r>
            <a:r>
              <a:rPr lang="en-GB" sz="1600" dirty="0" err="1">
                <a:sym typeface="Wingdings" panose="05000000000000000000" pitchFamily="2" charset="2"/>
              </a:rPr>
              <a:t>linearities</a:t>
            </a:r>
            <a:endParaRPr lang="en-GB" sz="1600" dirty="0">
              <a:sym typeface="Wingdings" panose="05000000000000000000" pitchFamily="2" charset="2"/>
            </a:endParaRPr>
          </a:p>
          <a:p>
            <a:r>
              <a:rPr lang="en-GB" sz="1600" dirty="0">
                <a:sym typeface="Wingdings" panose="05000000000000000000" pitchFamily="2" charset="2"/>
              </a:rPr>
              <a:t>8) Linear imperfections (and some corrections)</a:t>
            </a:r>
          </a:p>
          <a:p>
            <a:r>
              <a:rPr lang="en-GB" sz="1600" dirty="0">
                <a:sym typeface="Wingdings" panose="05000000000000000000" pitchFamily="2" charset="2"/>
              </a:rPr>
              <a:t>9) Collective effects</a:t>
            </a:r>
            <a:endParaRPr lang="en-GB" sz="1600" dirty="0"/>
          </a:p>
        </p:txBody>
      </p:sp>
      <p:sp>
        <p:nvSpPr>
          <p:cNvPr id="3" name="TextBox 2"/>
          <p:cNvSpPr txBox="1"/>
          <p:nvPr/>
        </p:nvSpPr>
        <p:spPr>
          <a:xfrm>
            <a:off x="431802" y="2971800"/>
            <a:ext cx="2667000" cy="584775"/>
          </a:xfrm>
          <a:prstGeom prst="rect">
            <a:avLst/>
          </a:prstGeom>
          <a:noFill/>
        </p:spPr>
        <p:txBody>
          <a:bodyPr wrap="square" rtlCol="0">
            <a:spAutoFit/>
          </a:bodyPr>
          <a:lstStyle/>
          <a:p>
            <a:r>
              <a:rPr lang="en-GB" sz="3200" dirty="0"/>
              <a:t>Summary</a:t>
            </a:r>
          </a:p>
        </p:txBody>
      </p:sp>
    </p:spTree>
    <p:extLst>
      <p:ext uri="{BB962C8B-B14F-4D97-AF65-F5344CB8AC3E}">
        <p14:creationId xmlns:p14="http://schemas.microsoft.com/office/powerpoint/2010/main" val="7754472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685800"/>
            <a:ext cx="3479800" cy="3479800"/>
          </a:xfrm>
          <a:prstGeom prst="rect">
            <a:avLst/>
          </a:prstGeom>
        </p:spPr>
      </p:pic>
      <p:sp>
        <p:nvSpPr>
          <p:cNvPr id="4" name="TextBox 3"/>
          <p:cNvSpPr txBox="1"/>
          <p:nvPr/>
        </p:nvSpPr>
        <p:spPr>
          <a:xfrm>
            <a:off x="685800" y="4572000"/>
            <a:ext cx="6629400" cy="1200329"/>
          </a:xfrm>
          <a:prstGeom prst="rect">
            <a:avLst/>
          </a:prstGeom>
          <a:noFill/>
        </p:spPr>
        <p:txBody>
          <a:bodyPr wrap="square" rtlCol="0">
            <a:spAutoFit/>
          </a:bodyPr>
          <a:lstStyle/>
          <a:p>
            <a:r>
              <a:rPr lang="en-GB" dirty="0"/>
              <a:t>Recommended reading:</a:t>
            </a:r>
          </a:p>
          <a:p>
            <a:pPr marL="285750" indent="-285750">
              <a:buFont typeface="Arial" panose="020B0604020202020204" pitchFamily="34" charset="0"/>
              <a:buChar char="•"/>
            </a:pPr>
            <a:r>
              <a:rPr lang="en-GB" dirty="0"/>
              <a:t>A. Wolski, Beam Dynamics in high energy particle accelerators,</a:t>
            </a:r>
            <a:br>
              <a:rPr lang="en-GB" dirty="0"/>
            </a:br>
            <a:r>
              <a:rPr lang="en-GB" dirty="0"/>
              <a:t>Imperial College Press, ISBN 978-1-78326-277-9</a:t>
            </a:r>
          </a:p>
          <a:p>
            <a:pPr marL="285750" indent="-285750">
              <a:buFont typeface="Arial" panose="020B0604020202020204" pitchFamily="34" charset="0"/>
              <a:buChar char="•"/>
            </a:pPr>
            <a:r>
              <a:rPr lang="en-GB" dirty="0"/>
              <a:t>CAS proceedings and references therein</a:t>
            </a:r>
          </a:p>
        </p:txBody>
      </p:sp>
    </p:spTree>
    <p:extLst>
      <p:ext uri="{BB962C8B-B14F-4D97-AF65-F5344CB8AC3E}">
        <p14:creationId xmlns:p14="http://schemas.microsoft.com/office/powerpoint/2010/main" val="142745461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33CC33"/>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1" i="1"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noFill/>
        <a:ln w="19050" cap="flat" cmpd="sng" algn="ctr">
          <a:solidFill>
            <a:srgbClr val="33CC33"/>
          </a:solidFill>
          <a:prstDash val="solid"/>
          <a:round/>
          <a:headEnd type="none" w="med" len="med"/>
          <a:tailEnd type="none" w="med" len="med"/>
        </a:ln>
        <a:effec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1" i="1"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4.xml><?xml version="1.0" encoding="utf-8"?>
<a:theme xmlns:a="http://schemas.openxmlformats.org/drawingml/2006/main" name="mytalk_instrumentation">
  <a:themeElements>
    <a:clrScheme name="mytalk_instrumentation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fontScheme name="mytalk_instrum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Tx/>
          <a:buFontTx/>
          <a:buChar char="•"/>
          <a:tabLst/>
          <a:defRPr kumimoji="1"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Tx/>
          <a:buFontTx/>
          <a:buChar char="•"/>
          <a:tabLst/>
          <a:defRPr kumimoji="1"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talk_instrumentation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mytalk_instrumentation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mytalk_instrumentation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mytalk_instrumentation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mytalk_instrumentation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mytalk_instrumentation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29989</TotalTime>
  <Words>6945</Words>
  <Application>Microsoft Macintosh PowerPoint</Application>
  <PresentationFormat>On-screen Show (4:3)</PresentationFormat>
  <Paragraphs>791</Paragraphs>
  <Slides>94</Slides>
  <Notes>4</Notes>
  <HiddenSlides>3</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4</vt:i4>
      </vt:variant>
      <vt:variant>
        <vt:lpstr>Slide Titles</vt:lpstr>
      </vt:variant>
      <vt:variant>
        <vt:i4>94</vt:i4>
      </vt:variant>
    </vt:vector>
  </HeadingPairs>
  <TitlesOfParts>
    <vt:vector size="114" baseType="lpstr">
      <vt:lpstr>Arial</vt:lpstr>
      <vt:lpstr>Calibri</vt:lpstr>
      <vt:lpstr>Cambria Math</vt:lpstr>
      <vt:lpstr>Comic Sans MS</vt:lpstr>
      <vt:lpstr>Helvetica Neue Light</vt:lpstr>
      <vt:lpstr>Open Sans SemiBold</vt:lpstr>
      <vt:lpstr>Open Sans SemiBold</vt:lpstr>
      <vt:lpstr>Symbol</vt:lpstr>
      <vt:lpstr>Times New Roman</vt:lpstr>
      <vt:lpstr>Wingdings</vt:lpstr>
      <vt:lpstr>Default Design</vt:lpstr>
      <vt:lpstr>6_Office Theme</vt:lpstr>
      <vt:lpstr>1_Tema di Office</vt:lpstr>
      <vt:lpstr>mytalk_instrumentation</vt:lpstr>
      <vt:lpstr>2_Tema di Office</vt:lpstr>
      <vt:lpstr>3_Tema di Office</vt:lpstr>
      <vt:lpstr>Equation</vt:lpstr>
      <vt:lpstr>Photo Editor Photo</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Orbit Acquisition</vt:lpstr>
      <vt:lpstr>Orbit Correction (Operator Panel)</vt:lpstr>
      <vt:lpstr>Orbit Correction (Detail)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Momentum compaction factor</vt:lpstr>
      <vt:lpstr>Finally: a beam</vt:lpstr>
      <vt:lpstr>A beam (bunch): Motion of individual particles (1/4)</vt:lpstr>
      <vt:lpstr>A beam (bunch): Motion of individual particles (2/4)</vt:lpstr>
      <vt:lpstr>A beam (bunch): Motion of individual particles (3/4)</vt:lpstr>
      <vt:lpstr>A beam (bunch): Motion of individual particles (4/4)</vt:lpstr>
      <vt:lpstr>Liouville’s Theorem (1/2)</vt:lpstr>
      <vt:lpstr>Liouville’s Theorem (2/2)</vt:lpstr>
      <vt:lpstr>Remarks</vt:lpstr>
      <vt:lpstr>More on beam emittance</vt:lpstr>
      <vt:lpstr>What do we normally measure from the phase-space ellipse?</vt:lpstr>
      <vt:lpstr>Phase space mapping</vt:lpstr>
      <vt:lpstr>Phase space evolution</vt:lpstr>
      <vt:lpstr>A first taste of non-linearities (1/6)</vt:lpstr>
      <vt:lpstr>A first taste of non-linearities (2/6)</vt:lpstr>
      <vt:lpstr>A first taste of non-linearities (3/6)</vt:lpstr>
      <vt:lpstr>A first taste of non-linearities (4/6)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Interaction of beam with vacuum chamber</vt:lpstr>
      <vt:lpstr>Bunch in a conducting pipe with sudden change</vt:lpstr>
      <vt:lpstr>All together</vt:lpstr>
      <vt:lpstr>PowerPoint Presentation</vt:lpstr>
      <vt:lpstr>Impedance</vt:lpstr>
      <vt:lpstr>Consequences of impedances</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bailey</dc:creator>
  <cp:lastModifiedBy>CAS School</cp:lastModifiedBy>
  <cp:revision>1227</cp:revision>
  <cp:lastPrinted>2017-08-31T11:33:31Z</cp:lastPrinted>
  <dcterms:created xsi:type="dcterms:W3CDTF">2009-09-22T11:39:58Z</dcterms:created>
  <dcterms:modified xsi:type="dcterms:W3CDTF">2023-07-12T16:29:28Z</dcterms:modified>
</cp:coreProperties>
</file>