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16" r:id="rId2"/>
    <p:sldId id="348" r:id="rId3"/>
    <p:sldId id="315" r:id="rId4"/>
    <p:sldId id="314" r:id="rId5"/>
    <p:sldId id="302" r:id="rId6"/>
    <p:sldId id="303" r:id="rId7"/>
    <p:sldId id="274" r:id="rId8"/>
    <p:sldId id="288" r:id="rId9"/>
    <p:sldId id="273" r:id="rId10"/>
    <p:sldId id="289" r:id="rId11"/>
    <p:sldId id="290" r:id="rId12"/>
    <p:sldId id="291" r:id="rId13"/>
    <p:sldId id="292" r:id="rId14"/>
    <p:sldId id="293" r:id="rId15"/>
    <p:sldId id="294" r:id="rId16"/>
    <p:sldId id="304" r:id="rId17"/>
    <p:sldId id="305" r:id="rId18"/>
    <p:sldId id="306" r:id="rId19"/>
    <p:sldId id="311" r:id="rId20"/>
    <p:sldId id="280" r:id="rId21"/>
    <p:sldId id="281" r:id="rId22"/>
    <p:sldId id="312" r:id="rId23"/>
    <p:sldId id="277" r:id="rId24"/>
    <p:sldId id="298" r:id="rId25"/>
    <p:sldId id="299" r:id="rId26"/>
    <p:sldId id="340" r:id="rId27"/>
    <p:sldId id="341" r:id="rId28"/>
    <p:sldId id="319" r:id="rId29"/>
    <p:sldId id="300" r:id="rId30"/>
    <p:sldId id="327" r:id="rId31"/>
    <p:sldId id="322" r:id="rId32"/>
    <p:sldId id="321" r:id="rId33"/>
    <p:sldId id="323" r:id="rId34"/>
    <p:sldId id="284" r:id="rId35"/>
    <p:sldId id="326" r:id="rId36"/>
    <p:sldId id="285" r:id="rId37"/>
    <p:sldId id="325" r:id="rId38"/>
    <p:sldId id="324" r:id="rId39"/>
    <p:sldId id="286" r:id="rId40"/>
    <p:sldId id="342" r:id="rId41"/>
    <p:sldId id="318" r:id="rId42"/>
    <p:sldId id="343" r:id="rId43"/>
    <p:sldId id="344" r:id="rId44"/>
    <p:sldId id="287" r:id="rId45"/>
    <p:sldId id="345" r:id="rId46"/>
    <p:sldId id="295" r:id="rId47"/>
    <p:sldId id="346" r:id="rId48"/>
    <p:sldId id="347" r:id="rId49"/>
    <p:sldId id="296" r:id="rId50"/>
    <p:sldId id="297" r:id="rId51"/>
    <p:sldId id="301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B500"/>
    <a:srgbClr val="8D0A0F"/>
    <a:srgbClr val="E38251"/>
    <a:srgbClr val="188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 autoAdjust="0"/>
    <p:restoredTop sz="86054" autoAdjust="0"/>
  </p:normalViewPr>
  <p:slideViewPr>
    <p:cSldViewPr>
      <p:cViewPr varScale="1">
        <p:scale>
          <a:sx n="109" d="100"/>
          <a:sy n="109" d="100"/>
        </p:scale>
        <p:origin x="2496" y="19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1504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3.xml"/><Relationship Id="rId13" Type="http://schemas.openxmlformats.org/officeDocument/2006/relationships/slide" Target="slides/slide36.xml"/><Relationship Id="rId18" Type="http://schemas.openxmlformats.org/officeDocument/2006/relationships/slide" Target="slides/slide45.xml"/><Relationship Id="rId3" Type="http://schemas.openxmlformats.org/officeDocument/2006/relationships/slide" Target="slides/slide5.xml"/><Relationship Id="rId7" Type="http://schemas.openxmlformats.org/officeDocument/2006/relationships/slide" Target="slides/slide20.xml"/><Relationship Id="rId12" Type="http://schemas.openxmlformats.org/officeDocument/2006/relationships/slide" Target="slides/slide35.xml"/><Relationship Id="rId17" Type="http://schemas.openxmlformats.org/officeDocument/2006/relationships/slide" Target="slides/slide44.xml"/><Relationship Id="rId2" Type="http://schemas.openxmlformats.org/officeDocument/2006/relationships/slide" Target="slides/slide4.xml"/><Relationship Id="rId16" Type="http://schemas.openxmlformats.org/officeDocument/2006/relationships/slide" Target="slides/slide43.xml"/><Relationship Id="rId20" Type="http://schemas.openxmlformats.org/officeDocument/2006/relationships/slide" Target="slides/slide50.xml"/><Relationship Id="rId1" Type="http://schemas.openxmlformats.org/officeDocument/2006/relationships/slide" Target="slides/slide1.xml"/><Relationship Id="rId6" Type="http://schemas.openxmlformats.org/officeDocument/2006/relationships/slide" Target="slides/slide9.xml"/><Relationship Id="rId11" Type="http://schemas.openxmlformats.org/officeDocument/2006/relationships/slide" Target="slides/slide34.xml"/><Relationship Id="rId5" Type="http://schemas.openxmlformats.org/officeDocument/2006/relationships/slide" Target="slides/slide7.xml"/><Relationship Id="rId15" Type="http://schemas.openxmlformats.org/officeDocument/2006/relationships/slide" Target="slides/slide42.xml"/><Relationship Id="rId10" Type="http://schemas.openxmlformats.org/officeDocument/2006/relationships/slide" Target="slides/slide32.xml"/><Relationship Id="rId19" Type="http://schemas.openxmlformats.org/officeDocument/2006/relationships/slide" Target="slides/slide47.xml"/><Relationship Id="rId4" Type="http://schemas.openxmlformats.org/officeDocument/2006/relationships/slide" Target="slides/slide6.xml"/><Relationship Id="rId9" Type="http://schemas.openxmlformats.org/officeDocument/2006/relationships/slide" Target="slides/slide31.xml"/><Relationship Id="rId14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1270D12-9FC0-364C-847B-46AB477F4964}" type="datetime1">
              <a:rPr lang="en-US"/>
              <a:pPr>
                <a:defRPr/>
              </a:pPr>
              <a:t>7/12/23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FF429A4-012D-9D4C-8A29-2443B096B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537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674FD63-DBD7-DB40-B380-DE733FC2F988}" type="datetime1">
              <a:rPr lang="en-US"/>
              <a:pPr>
                <a:defRPr/>
              </a:pPr>
              <a:t>7/12/23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28C9941-D3AF-E744-95F2-D91CB5FE1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12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8C9941-D3AF-E744-95F2-D91CB5FE1540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2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C9941-D3AF-E744-95F2-D91CB5FE1540}" type="slidenum">
              <a:rPr lang="en-US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78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8C9941-D3AF-E744-95F2-D91CB5FE1540}" type="slidenum">
              <a:rPr lang="en-US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1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9307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895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265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141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875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826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6130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315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17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160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114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286000" y="6550025"/>
            <a:ext cx="502920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rgbClr val="2D2D8A"/>
                </a:solidFill>
                <a:latin typeface="Arial" charset="0"/>
              </a:rPr>
              <a:t>T. Satogata / July 2023       International Accel School 2023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543800" y="6553200"/>
            <a:ext cx="53340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9574FC72-369C-4147-9F32-D97786F27486}" type="slidenum">
              <a:rPr lang="en-US" sz="1400" smtClean="0">
                <a:solidFill>
                  <a:srgbClr val="2D2D8A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sz="1400">
              <a:solidFill>
                <a:srgbClr val="2D2D8A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200">
          <a:solidFill>
            <a:srgbClr val="00009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188D1B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FF0000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togata@jlab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toddsatogata.net/" TargetMode="External"/><Relationship Id="rId4" Type="http://schemas.openxmlformats.org/officeDocument/2006/relationships/hyperlink" Target="https://indico.lightsource.ca/event/6/timetable/#20230712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11" Type="http://schemas.openxmlformats.org/officeDocument/2006/relationships/image" Target="../media/image53.emf"/><Relationship Id="rId5" Type="http://schemas.openxmlformats.org/officeDocument/2006/relationships/image" Target="../media/image47.emf"/><Relationship Id="rId10" Type="http://schemas.openxmlformats.org/officeDocument/2006/relationships/image" Target="../media/image52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64.emf"/><Relationship Id="rId3" Type="http://schemas.openxmlformats.org/officeDocument/2006/relationships/image" Target="../media/image55.emf"/><Relationship Id="rId7" Type="http://schemas.openxmlformats.org/officeDocument/2006/relationships/image" Target="../media/image58.emf"/><Relationship Id="rId12" Type="http://schemas.openxmlformats.org/officeDocument/2006/relationships/image" Target="../media/image63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11" Type="http://schemas.openxmlformats.org/officeDocument/2006/relationships/image" Target="../media/image62.emf"/><Relationship Id="rId5" Type="http://schemas.openxmlformats.org/officeDocument/2006/relationships/image" Target="../media/image56.emf"/><Relationship Id="rId10" Type="http://schemas.openxmlformats.org/officeDocument/2006/relationships/image" Target="../media/image61.emf"/><Relationship Id="rId4" Type="http://schemas.openxmlformats.org/officeDocument/2006/relationships/image" Target="../media/image44.png"/><Relationship Id="rId9" Type="http://schemas.openxmlformats.org/officeDocument/2006/relationships/image" Target="../media/image6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45.emf"/><Relationship Id="rId7" Type="http://schemas.openxmlformats.org/officeDocument/2006/relationships/image" Target="../media/image81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2.emf"/><Relationship Id="rId7" Type="http://schemas.openxmlformats.org/officeDocument/2006/relationships/image" Target="../media/image86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7" Type="http://schemas.openxmlformats.org/officeDocument/2006/relationships/image" Target="../media/image9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7" Type="http://schemas.openxmlformats.org/officeDocument/2006/relationships/image" Target="../media/image94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7" Type="http://schemas.openxmlformats.org/officeDocument/2006/relationships/image" Target="../media/image106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emf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emf"/><Relationship Id="rId4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asa.jlab.org/publications/USPAS_Jan_2018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s://www.classe.cornell.edu/public/CBN/1993/Mobius.p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emf"/><Relationship Id="rId5" Type="http://schemas.openxmlformats.org/officeDocument/2006/relationships/image" Target="../media/image128.emf"/><Relationship Id="rId4" Type="http://schemas.openxmlformats.org/officeDocument/2006/relationships/image" Target="../media/image127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emf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emf"/><Relationship Id="rId5" Type="http://schemas.openxmlformats.org/officeDocument/2006/relationships/image" Target="../media/image135.emf"/><Relationship Id="rId4" Type="http://schemas.openxmlformats.org/officeDocument/2006/relationships/image" Target="../media/image139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3" Type="http://schemas.openxmlformats.org/officeDocument/2006/relationships/image" Target="../media/image142.emf"/><Relationship Id="rId7" Type="http://schemas.openxmlformats.org/officeDocument/2006/relationships/image" Target="../media/image146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emf"/><Relationship Id="rId5" Type="http://schemas.openxmlformats.org/officeDocument/2006/relationships/image" Target="../media/image144.emf"/><Relationship Id="rId4" Type="http://schemas.openxmlformats.org/officeDocument/2006/relationships/image" Target="../media/image143.emf"/><Relationship Id="rId9" Type="http://schemas.openxmlformats.org/officeDocument/2006/relationships/image" Target="../media/image148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emf"/><Relationship Id="rId13" Type="http://schemas.openxmlformats.org/officeDocument/2006/relationships/image" Target="../media/image160.emf"/><Relationship Id="rId18" Type="http://schemas.openxmlformats.org/officeDocument/2006/relationships/image" Target="../media/image165.emf"/><Relationship Id="rId3" Type="http://schemas.openxmlformats.org/officeDocument/2006/relationships/image" Target="../media/image150.png"/><Relationship Id="rId7" Type="http://schemas.openxmlformats.org/officeDocument/2006/relationships/image" Target="../media/image154.emf"/><Relationship Id="rId12" Type="http://schemas.openxmlformats.org/officeDocument/2006/relationships/image" Target="../media/image159.emf"/><Relationship Id="rId17" Type="http://schemas.openxmlformats.org/officeDocument/2006/relationships/image" Target="../media/image164.emf"/><Relationship Id="rId2" Type="http://schemas.openxmlformats.org/officeDocument/2006/relationships/image" Target="../media/image149.png"/><Relationship Id="rId16" Type="http://schemas.openxmlformats.org/officeDocument/2006/relationships/image" Target="../media/image1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emf"/><Relationship Id="rId11" Type="http://schemas.openxmlformats.org/officeDocument/2006/relationships/image" Target="../media/image158.emf"/><Relationship Id="rId5" Type="http://schemas.openxmlformats.org/officeDocument/2006/relationships/image" Target="../media/image152.png"/><Relationship Id="rId15" Type="http://schemas.openxmlformats.org/officeDocument/2006/relationships/image" Target="../media/image162.emf"/><Relationship Id="rId10" Type="http://schemas.openxmlformats.org/officeDocument/2006/relationships/image" Target="../media/image157.emf"/><Relationship Id="rId4" Type="http://schemas.openxmlformats.org/officeDocument/2006/relationships/image" Target="../media/image151.png"/><Relationship Id="rId9" Type="http://schemas.openxmlformats.org/officeDocument/2006/relationships/image" Target="../media/image156.emf"/><Relationship Id="rId14" Type="http://schemas.openxmlformats.org/officeDocument/2006/relationships/image" Target="../media/image161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emf"/><Relationship Id="rId3" Type="http://schemas.openxmlformats.org/officeDocument/2006/relationships/image" Target="../media/image167.emf"/><Relationship Id="rId7" Type="http://schemas.openxmlformats.org/officeDocument/2006/relationships/image" Target="../media/image171.em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emf"/><Relationship Id="rId10" Type="http://schemas.openxmlformats.org/officeDocument/2006/relationships/image" Target="../media/image174.emf"/><Relationship Id="rId4" Type="http://schemas.openxmlformats.org/officeDocument/2006/relationships/image" Target="../media/image168.emf"/><Relationship Id="rId9" Type="http://schemas.openxmlformats.org/officeDocument/2006/relationships/image" Target="../media/image173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emf"/><Relationship Id="rId13" Type="http://schemas.openxmlformats.org/officeDocument/2006/relationships/image" Target="../media/image187.emf"/><Relationship Id="rId18" Type="http://schemas.openxmlformats.org/officeDocument/2006/relationships/image" Target="../media/image192.emf"/><Relationship Id="rId3" Type="http://schemas.openxmlformats.org/officeDocument/2006/relationships/image" Target="../media/image177.emf"/><Relationship Id="rId7" Type="http://schemas.openxmlformats.org/officeDocument/2006/relationships/image" Target="../media/image181.emf"/><Relationship Id="rId12" Type="http://schemas.openxmlformats.org/officeDocument/2006/relationships/image" Target="../media/image186.emf"/><Relationship Id="rId17" Type="http://schemas.openxmlformats.org/officeDocument/2006/relationships/image" Target="../media/image191.emf"/><Relationship Id="rId2" Type="http://schemas.openxmlformats.org/officeDocument/2006/relationships/image" Target="../media/image176.emf"/><Relationship Id="rId16" Type="http://schemas.openxmlformats.org/officeDocument/2006/relationships/image" Target="../media/image1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emf"/><Relationship Id="rId11" Type="http://schemas.openxmlformats.org/officeDocument/2006/relationships/image" Target="../media/image185.emf"/><Relationship Id="rId5" Type="http://schemas.openxmlformats.org/officeDocument/2006/relationships/image" Target="../media/image179.emf"/><Relationship Id="rId15" Type="http://schemas.openxmlformats.org/officeDocument/2006/relationships/image" Target="../media/image189.emf"/><Relationship Id="rId10" Type="http://schemas.openxmlformats.org/officeDocument/2006/relationships/image" Target="../media/image184.emf"/><Relationship Id="rId4" Type="http://schemas.openxmlformats.org/officeDocument/2006/relationships/image" Target="../media/image178.png"/><Relationship Id="rId9" Type="http://schemas.openxmlformats.org/officeDocument/2006/relationships/image" Target="../media/image183.emf"/><Relationship Id="rId14" Type="http://schemas.openxmlformats.org/officeDocument/2006/relationships/image" Target="../media/image188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emf"/><Relationship Id="rId3" Type="http://schemas.openxmlformats.org/officeDocument/2006/relationships/image" Target="../media/image194.emf"/><Relationship Id="rId7" Type="http://schemas.openxmlformats.org/officeDocument/2006/relationships/image" Target="../media/image198.emf"/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emf"/><Relationship Id="rId5" Type="http://schemas.openxmlformats.org/officeDocument/2006/relationships/image" Target="../media/image196.emf"/><Relationship Id="rId4" Type="http://schemas.openxmlformats.org/officeDocument/2006/relationships/image" Target="../media/image19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4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12" Type="http://schemas.openxmlformats.org/officeDocument/2006/relationships/image" Target="../media/image37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11" Type="http://schemas.openxmlformats.org/officeDocument/2006/relationships/image" Target="../media/image36.emf"/><Relationship Id="rId5" Type="http://schemas.openxmlformats.org/officeDocument/2006/relationships/image" Target="../media/image30.emf"/><Relationship Id="rId10" Type="http://schemas.openxmlformats.org/officeDocument/2006/relationships/image" Target="../media/image35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International Accelerator School 2023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Superconducting Science and Technology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for Particle Accelerators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Linear Optics 2 (1h): Optics/Lattice Design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2F6EE86-F137-26A7-4EFB-1BA359962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499" y="3886200"/>
            <a:ext cx="8521002" cy="19812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Todd Satogata (Jefferson Lab and Old Dominion University)</a:t>
            </a: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satogata@jlab.org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  <a:hlinkClick r:id="rId4"/>
              </a:rPr>
              <a:t>https://indico.lightsource.ca/event/6/timetable/#20230712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Additional material/courses: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  <a:hlinkClick r:id="rId5"/>
              </a:rPr>
              <a:t>http://www.toddsatogata.net/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Happy Birthday to Willis Lamb (1955 Nobel), Buckminster Fuller, and the Australian Aboriginal Flag!</a:t>
            </a:r>
          </a:p>
          <a:p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Happy Etch-a-Sketch Day (July 12 1960), New Conversations Day, and Paper Bag Day!</a:t>
            </a: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72400" cy="685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Lattice Optics: FODO Lives!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(Be very careful in comparisons to other sources!)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</a:rPr>
              <a:t>Most accelerator lattices are designed in modular ways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Design and operational clarity, separation of functions</a:t>
            </a:r>
            <a:endParaRPr lang="en-US" sz="2200" dirty="0">
              <a:latin typeface="Arial" charset="0"/>
              <a:ea typeface="ＭＳ Ｐゴシック" charset="0"/>
            </a:endParaRPr>
          </a:p>
          <a:p>
            <a:r>
              <a:rPr lang="en-US" sz="2200" dirty="0">
                <a:latin typeface="Arial" charset="0"/>
                <a:ea typeface="ＭＳ Ｐゴシック" charset="0"/>
              </a:rPr>
              <a:t>One of the most common modules is a FODO module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Alternating focusing and defocusing “strong” quadrupoles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Spaces between are combinations of drifts and dipoles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Strong quadrupoles dominate the focusing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Periodicity is one FODO “cell” so we’ll investigate that motion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Horizontal beam size largest at centers of focusing quads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Vertical beam size largest at centers of defocusing quads</a:t>
            </a:r>
          </a:p>
        </p:txBody>
      </p:sp>
      <p:grpSp>
        <p:nvGrpSpPr>
          <p:cNvPr id="29700" name="Group 31"/>
          <p:cNvGrpSpPr>
            <a:grpSpLocks/>
          </p:cNvGrpSpPr>
          <p:nvPr/>
        </p:nvGrpSpPr>
        <p:grpSpPr bwMode="auto">
          <a:xfrm>
            <a:off x="3124200" y="1079106"/>
            <a:ext cx="2359025" cy="974725"/>
            <a:chOff x="3124200" y="1006410"/>
            <a:chExt cx="2359741" cy="974790"/>
          </a:xfrm>
        </p:grpSpPr>
        <p:grpSp>
          <p:nvGrpSpPr>
            <p:cNvPr id="2972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28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29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26" name="Straight Connector 15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727" name="Straight Connector 18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9712" name="Group 32"/>
          <p:cNvGrpSpPr>
            <a:grpSpLocks/>
          </p:cNvGrpSpPr>
          <p:nvPr/>
        </p:nvGrpSpPr>
        <p:grpSpPr bwMode="auto">
          <a:xfrm>
            <a:off x="776681" y="1069581"/>
            <a:ext cx="2360612" cy="974725"/>
            <a:chOff x="3124200" y="1006410"/>
            <a:chExt cx="2359741" cy="974790"/>
          </a:xfrm>
        </p:grpSpPr>
        <p:grpSp>
          <p:nvGrpSpPr>
            <p:cNvPr id="29720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23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24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21" name="Straight Connector 34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722" name="Straight Connector 35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9713" name="Group 38"/>
          <p:cNvGrpSpPr>
            <a:grpSpLocks/>
          </p:cNvGrpSpPr>
          <p:nvPr/>
        </p:nvGrpSpPr>
        <p:grpSpPr bwMode="auto">
          <a:xfrm>
            <a:off x="5463389" y="1081088"/>
            <a:ext cx="2359025" cy="976312"/>
            <a:chOff x="3124200" y="1006410"/>
            <a:chExt cx="2359741" cy="974790"/>
          </a:xfrm>
        </p:grpSpPr>
        <p:grpSp>
          <p:nvGrpSpPr>
            <p:cNvPr id="2971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18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9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16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717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4" name="Group 38"/>
          <p:cNvGrpSpPr>
            <a:grpSpLocks/>
          </p:cNvGrpSpPr>
          <p:nvPr/>
        </p:nvGrpSpPr>
        <p:grpSpPr bwMode="auto">
          <a:xfrm>
            <a:off x="7792855" y="1081088"/>
            <a:ext cx="2359025" cy="976312"/>
            <a:chOff x="3124200" y="1006410"/>
            <a:chExt cx="2359741" cy="974790"/>
          </a:xfrm>
        </p:grpSpPr>
        <p:grpSp>
          <p:nvGrpSpPr>
            <p:cNvPr id="3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38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6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0" name="Group 38"/>
          <p:cNvGrpSpPr>
            <a:grpSpLocks/>
          </p:cNvGrpSpPr>
          <p:nvPr/>
        </p:nvGrpSpPr>
        <p:grpSpPr bwMode="auto">
          <a:xfrm>
            <a:off x="-1573176" y="1081088"/>
            <a:ext cx="2359025" cy="976312"/>
            <a:chOff x="3124200" y="1006410"/>
            <a:chExt cx="2359741" cy="974790"/>
          </a:xfrm>
        </p:grpSpPr>
        <p:grpSp>
          <p:nvGrpSpPr>
            <p:cNvPr id="41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44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42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3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113088" y="844156"/>
            <a:ext cx="2359025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</p:spTree>
    <p:extLst>
      <p:ext uri="{BB962C8B-B14F-4D97-AF65-F5344CB8AC3E}">
        <p14:creationId xmlns:p14="http://schemas.microsoft.com/office/powerpoint/2010/main" val="1085392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Periodic Example: FODO Cell Phase Advance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Select periodicity between centers of </a:t>
            </a:r>
            <a:r>
              <a:rPr lang="en-US" sz="2200" b="1" dirty="0">
                <a:latin typeface="Arial" charset="0"/>
                <a:ea typeface="ＭＳ Ｐゴシック" charset="0"/>
                <a:cs typeface="ＭＳ Ｐゴシック" charset="0"/>
              </a:rPr>
              <a:t>focusing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quads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A natural periodicity if we want to calculate maximum </a:t>
            </a:r>
            <a:r>
              <a:rPr lang="en-US" sz="2000" dirty="0">
                <a:latin typeface="Symbol" charset="0"/>
                <a:ea typeface="ＭＳ Ｐゴシック" charset="0"/>
              </a:rPr>
              <a:t>b</a:t>
            </a:r>
            <a:r>
              <a:rPr lang="en-US" sz="2000" dirty="0">
                <a:latin typeface="Arial" charset="0"/>
                <a:ea typeface="ＭＳ Ｐゴシック" charset="0"/>
              </a:rPr>
              <a:t>(s)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     only has real solutions (stability) if 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grpSp>
        <p:nvGrpSpPr>
          <p:cNvPr id="29700" name="Group 31"/>
          <p:cNvGrpSpPr>
            <a:grpSpLocks/>
          </p:cNvGrpSpPr>
          <p:nvPr/>
        </p:nvGrpSpPr>
        <p:grpSpPr bwMode="auto">
          <a:xfrm>
            <a:off x="3124200" y="1006475"/>
            <a:ext cx="2359025" cy="974725"/>
            <a:chOff x="3124200" y="1006410"/>
            <a:chExt cx="2359741" cy="974790"/>
          </a:xfrm>
        </p:grpSpPr>
        <p:grpSp>
          <p:nvGrpSpPr>
            <p:cNvPr id="2972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28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29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26" name="Straight Connector 15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727" name="Straight Connector 18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29701" name="Picture 2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2019300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09775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2022475"/>
            <a:ext cx="444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12950"/>
            <a:ext cx="444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2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2012950"/>
            <a:ext cx="1397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2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3251200"/>
            <a:ext cx="6032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2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038600"/>
            <a:ext cx="31877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3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675718"/>
            <a:ext cx="68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12" name="Group 32"/>
          <p:cNvGrpSpPr>
            <a:grpSpLocks/>
          </p:cNvGrpSpPr>
          <p:nvPr/>
        </p:nvGrpSpPr>
        <p:grpSpPr bwMode="auto">
          <a:xfrm>
            <a:off x="354013" y="996950"/>
            <a:ext cx="2360612" cy="974725"/>
            <a:chOff x="3124200" y="1006410"/>
            <a:chExt cx="2359741" cy="974790"/>
          </a:xfrm>
        </p:grpSpPr>
        <p:grpSp>
          <p:nvGrpSpPr>
            <p:cNvPr id="29720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23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24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21" name="Straight Connector 34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722" name="Straight Connector 35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9713" name="Group 38"/>
          <p:cNvGrpSpPr>
            <a:grpSpLocks/>
          </p:cNvGrpSpPr>
          <p:nvPr/>
        </p:nvGrpSpPr>
        <p:grpSpPr bwMode="auto">
          <a:xfrm>
            <a:off x="5921375" y="995363"/>
            <a:ext cx="2359025" cy="976312"/>
            <a:chOff x="3124200" y="1006410"/>
            <a:chExt cx="2359741" cy="974790"/>
          </a:xfrm>
        </p:grpSpPr>
        <p:grpSp>
          <p:nvGrpSpPr>
            <p:cNvPr id="2971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9718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9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716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717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9714" name="TextBox 45"/>
          <p:cNvSpPr txBox="1">
            <a:spLocks noChangeArrowheads="1"/>
          </p:cNvSpPr>
          <p:nvPr/>
        </p:nvSpPr>
        <p:spPr bwMode="auto">
          <a:xfrm>
            <a:off x="3113088" y="771525"/>
            <a:ext cx="2359025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51" y="4139922"/>
            <a:ext cx="2806700" cy="6096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5715000" cy="6096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867400"/>
            <a:ext cx="167640" cy="1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97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ChangeArrowheads="1"/>
          </p:cNvSpPr>
          <p:nvPr/>
        </p:nvSpPr>
        <p:spPr bwMode="auto">
          <a:xfrm>
            <a:off x="2641600" y="5741988"/>
            <a:ext cx="3294063" cy="7350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5194300" y="4048125"/>
            <a:ext cx="3294063" cy="7350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Periodic Example: FODO Cell Beta Max/Min</a:t>
            </a:r>
          </a:p>
        </p:txBody>
      </p:sp>
      <p:sp>
        <p:nvSpPr>
          <p:cNvPr id="30725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What is the maximum beta function,    ? 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A natural periodicity if we want to calculate maximum </a:t>
            </a:r>
            <a:r>
              <a:rPr lang="en-US" sz="2000" dirty="0">
                <a:latin typeface="Symbol" charset="0"/>
                <a:ea typeface="ＭＳ Ｐゴシック" charset="0"/>
              </a:rPr>
              <a:t>b</a:t>
            </a:r>
            <a:r>
              <a:rPr lang="en-US" sz="2000" dirty="0">
                <a:latin typeface="Arial" charset="0"/>
                <a:ea typeface="ＭＳ Ｐゴシック" charset="0"/>
              </a:rPr>
              <a:t>(s)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Follow a similar strategy reversing F/D quadrupoles to find the minimum </a:t>
            </a:r>
            <a:r>
              <a:rPr lang="en-US" sz="2000" dirty="0">
                <a:latin typeface="Symbol" charset="0"/>
                <a:ea typeface="ＭＳ Ｐゴシック" charset="0"/>
              </a:rPr>
              <a:t>b</a:t>
            </a:r>
            <a:r>
              <a:rPr lang="en-US" sz="2000" dirty="0">
                <a:latin typeface="Arial" charset="0"/>
                <a:ea typeface="ＭＳ Ｐゴシック" charset="0"/>
              </a:rPr>
              <a:t>(s) within a FODO cell (center of D quad)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</p:txBody>
      </p:sp>
      <p:pic>
        <p:nvPicPr>
          <p:cNvPr id="30726" name="Picture 2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31877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3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22661"/>
            <a:ext cx="167640" cy="33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2" name="Group 63"/>
          <p:cNvGrpSpPr>
            <a:grpSpLocks/>
          </p:cNvGrpSpPr>
          <p:nvPr/>
        </p:nvGrpSpPr>
        <p:grpSpPr bwMode="auto">
          <a:xfrm>
            <a:off x="3124200" y="1006475"/>
            <a:ext cx="2359025" cy="974725"/>
            <a:chOff x="3124200" y="1006410"/>
            <a:chExt cx="2359741" cy="974790"/>
          </a:xfrm>
        </p:grpSpPr>
        <p:grpSp>
          <p:nvGrpSpPr>
            <p:cNvPr id="30751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30754" name="Picture 7" descr="2010fall_ap_lecture02.tif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5" name="Picture 8" descr="2010fall_ap_lecture02.tif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0752" name="Straight Connector 65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753" name="Straight Connector 66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30733" name="Picture 6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2019300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7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09775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7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2022475"/>
            <a:ext cx="444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7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12950"/>
            <a:ext cx="444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7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2012950"/>
            <a:ext cx="1397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8" name="Group 74"/>
          <p:cNvGrpSpPr>
            <a:grpSpLocks/>
          </p:cNvGrpSpPr>
          <p:nvPr/>
        </p:nvGrpSpPr>
        <p:grpSpPr bwMode="auto">
          <a:xfrm>
            <a:off x="354013" y="996950"/>
            <a:ext cx="2360612" cy="974725"/>
            <a:chOff x="3124200" y="1006410"/>
            <a:chExt cx="2359741" cy="974790"/>
          </a:xfrm>
        </p:grpSpPr>
        <p:grpSp>
          <p:nvGrpSpPr>
            <p:cNvPr id="30746" name="Group 75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30749" name="Picture 7" descr="2010fall_ap_lecture02.tif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0" name="Picture 8" descr="2010fall_ap_lecture02.tif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0747" name="Straight Connector 76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748" name="Straight Connector 77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0739" name="Group 80"/>
          <p:cNvGrpSpPr>
            <a:grpSpLocks/>
          </p:cNvGrpSpPr>
          <p:nvPr/>
        </p:nvGrpSpPr>
        <p:grpSpPr bwMode="auto">
          <a:xfrm>
            <a:off x="5921375" y="995363"/>
            <a:ext cx="2359025" cy="976312"/>
            <a:chOff x="3124200" y="1006410"/>
            <a:chExt cx="2359741" cy="974790"/>
          </a:xfrm>
        </p:grpSpPr>
        <p:grpSp>
          <p:nvGrpSpPr>
            <p:cNvPr id="30741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30744" name="Picture 7" descr="2010fall_ap_lecture02.tif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5" name="Picture 8" descr="2010fall_ap_lecture02.tif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0742" name="Straight Connector 82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743" name="Straight Connector 83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0740" name="TextBox 86"/>
          <p:cNvSpPr txBox="1">
            <a:spLocks noChangeArrowheads="1"/>
          </p:cNvSpPr>
          <p:nvPr/>
        </p:nvSpPr>
        <p:spPr bwMode="auto">
          <a:xfrm>
            <a:off x="3113088" y="771525"/>
            <a:ext cx="2359025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3505200" y="3124200"/>
            <a:ext cx="1143000" cy="5334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3276600"/>
            <a:ext cx="2044700" cy="2413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76" y="4090086"/>
            <a:ext cx="3683000" cy="609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80" y="4097638"/>
            <a:ext cx="2598420" cy="64262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290" y="5796618"/>
            <a:ext cx="2598420" cy="6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9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1524000"/>
            <a:ext cx="865975" cy="1278729"/>
          </a:xfrm>
          <a:prstGeom prst="rect">
            <a:avLst/>
          </a:prstGeom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FODO Betatron Functions vs Phase Advance</a:t>
            </a:r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7168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16"/>
          <p:cNvSpPr txBox="1">
            <a:spLocks noChangeArrowheads="1"/>
          </p:cNvSpPr>
          <p:nvPr/>
        </p:nvSpPr>
        <p:spPr bwMode="auto">
          <a:xfrm>
            <a:off x="2743200" y="3505200"/>
            <a:ext cx="37338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000090"/>
                </a:solidFill>
                <a:latin typeface="Arial" charset="0"/>
              </a:rPr>
              <a:t>Generally want </a:t>
            </a:r>
            <a:r>
              <a:rPr lang="en-US" sz="1800" dirty="0">
                <a:solidFill>
                  <a:srgbClr val="000090"/>
                </a:solidFill>
                <a:latin typeface="Symbol" charset="2"/>
                <a:cs typeface="Symbol" charset="2"/>
              </a:rPr>
              <a:t>    </a:t>
            </a:r>
            <a:r>
              <a:rPr lang="en-US" sz="1800" dirty="0">
                <a:solidFill>
                  <a:srgbClr val="000090"/>
                </a:solidFill>
                <a:latin typeface="Arial" charset="0"/>
              </a:rPr>
              <a:t>/L small</a:t>
            </a:r>
          </a:p>
          <a:p>
            <a:r>
              <a:rPr lang="en-US" sz="1800" dirty="0">
                <a:solidFill>
                  <a:srgbClr val="000090"/>
                </a:solidFill>
                <a:latin typeface="Arial" charset="0"/>
              </a:rPr>
              <a:t>  </a:t>
            </a:r>
            <a:r>
              <a:rPr lang="en-US" sz="1500" dirty="0">
                <a:solidFill>
                  <a:srgbClr val="000090"/>
                </a:solidFill>
                <a:latin typeface="Arial" charset="0"/>
              </a:rPr>
              <a:t>Strong focusing</a:t>
            </a:r>
          </a:p>
          <a:p>
            <a:r>
              <a:rPr lang="en-US" sz="1500" dirty="0">
                <a:solidFill>
                  <a:srgbClr val="000090"/>
                </a:solidFill>
                <a:latin typeface="Arial" charset="0"/>
              </a:rPr>
              <a:t>  Smaller magnets</a:t>
            </a:r>
          </a:p>
          <a:p>
            <a:r>
              <a:rPr lang="en-US" sz="1500" dirty="0">
                <a:solidFill>
                  <a:srgbClr val="000090"/>
                </a:solidFill>
                <a:latin typeface="Arial" charset="0"/>
              </a:rPr>
              <a:t>  Less expensive accelerator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5576" y="5927113"/>
            <a:ext cx="5839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[</a:t>
            </a:r>
            <a:r>
              <a:rPr lang="en-US" sz="1400" dirty="0" err="1">
                <a:latin typeface="Arial"/>
                <a:cs typeface="Arial"/>
              </a:rPr>
              <a:t>deg</a:t>
            </a:r>
            <a:r>
              <a:rPr lang="en-US" sz="1400" dirty="0">
                <a:latin typeface="Arial"/>
                <a:cs typeface="Arial"/>
              </a:rPr>
              <a:t>]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04" y="3520073"/>
            <a:ext cx="152400" cy="30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7617470" y="3069781"/>
            <a:ext cx="1724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Here there be dragons</a:t>
            </a:r>
          </a:p>
        </p:txBody>
      </p:sp>
    </p:spTree>
    <p:extLst>
      <p:ext uri="{BB962C8B-B14F-4D97-AF65-F5344CB8AC3E}">
        <p14:creationId xmlns:p14="http://schemas.microsoft.com/office/powerpoint/2010/main" val="2120252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FODO Beta Function, Betatron Motion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85800" y="3276600"/>
            <a:ext cx="8077200" cy="28194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This is a picture of a FODO lattice, showing contours of since the particle motion goes like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This also shows a particle oscillating through the lattice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Note that            provides an 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“</a:t>
            </a:r>
            <a:r>
              <a:rPr lang="en-US" sz="2000" dirty="0">
                <a:latin typeface="Arial" charset="0"/>
                <a:ea typeface="ＭＳ Ｐゴシック" charset="0"/>
              </a:rPr>
              <a:t>envelope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”</a:t>
            </a:r>
            <a:r>
              <a:rPr lang="en-US" sz="2000" dirty="0">
                <a:latin typeface="Arial" charset="0"/>
                <a:ea typeface="ＭＳ Ｐゴシック" charset="0"/>
              </a:rPr>
              <a:t> for particle oscillations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           is sometimes called the envelope function for the lattice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Min beta is at defocusing quads, max beta is at focusing quads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6.5 periodic FODO cells per betatron oscillation</a:t>
            </a: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0"/>
            <a:ext cx="6046788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3330575"/>
            <a:ext cx="927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774" name="Straight Connector 6"/>
          <p:cNvCxnSpPr>
            <a:cxnSpLocks noChangeShapeType="1"/>
          </p:cNvCxnSpPr>
          <p:nvPr/>
        </p:nvCxnSpPr>
        <p:spPr bwMode="auto">
          <a:xfrm rot="10800000" flipH="1">
            <a:off x="1447800" y="1997075"/>
            <a:ext cx="61229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775" name="TextBox 16"/>
          <p:cNvSpPr txBox="1">
            <a:spLocks noChangeArrowheads="1"/>
          </p:cNvSpPr>
          <p:nvPr/>
        </p:nvSpPr>
        <p:spPr bwMode="auto">
          <a:xfrm>
            <a:off x="7620000" y="1828800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design trajectory</a:t>
            </a:r>
          </a:p>
        </p:txBody>
      </p:sp>
      <p:sp>
        <p:nvSpPr>
          <p:cNvPr id="32776" name="TextBox 16"/>
          <p:cNvSpPr txBox="1">
            <a:spLocks noChangeArrowheads="1"/>
          </p:cNvSpPr>
          <p:nvPr/>
        </p:nvSpPr>
        <p:spPr bwMode="auto">
          <a:xfrm>
            <a:off x="304800" y="1066800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Betatron motion</a:t>
            </a:r>
          </a:p>
          <a:p>
            <a:r>
              <a:rPr lang="en-US" sz="1400">
                <a:latin typeface="Arial" charset="0"/>
              </a:rPr>
              <a:t>trajectory</a:t>
            </a:r>
          </a:p>
        </p:txBody>
      </p:sp>
      <p:pic>
        <p:nvPicPr>
          <p:cNvPr id="32779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4406900"/>
            <a:ext cx="711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4762500"/>
            <a:ext cx="64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752" y="6183630"/>
            <a:ext cx="2961640" cy="29337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05" y="3683343"/>
            <a:ext cx="3340101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11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Example: RHIC FODO Lattice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685800" y="3560763"/>
            <a:ext cx="7772400" cy="2535237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1/6 of one of two RHIC synchrotron rings, injection lattice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FODO cell length is about L=30 m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Phase advance per FODO cell is about 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261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16"/>
          <p:cNvSpPr txBox="1">
            <a:spLocks noChangeArrowheads="1"/>
          </p:cNvSpPr>
          <p:nvPr/>
        </p:nvSpPr>
        <p:spPr bwMode="auto">
          <a:xfrm>
            <a:off x="3579813" y="1752600"/>
            <a:ext cx="990600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Horizontal</a:t>
            </a:r>
          </a:p>
        </p:txBody>
      </p:sp>
      <p:sp>
        <p:nvSpPr>
          <p:cNvPr id="33798" name="TextBox 16"/>
          <p:cNvSpPr txBox="1">
            <a:spLocks noChangeArrowheads="1"/>
          </p:cNvSpPr>
          <p:nvPr/>
        </p:nvSpPr>
        <p:spPr bwMode="auto">
          <a:xfrm>
            <a:off x="4722813" y="1752600"/>
            <a:ext cx="815975" cy="30797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Vertical</a:t>
            </a:r>
          </a:p>
        </p:txBody>
      </p:sp>
      <p:sp>
        <p:nvSpPr>
          <p:cNvPr id="33802" name="TextBox 9"/>
          <p:cNvSpPr txBox="1">
            <a:spLocks noChangeArrowheads="1"/>
          </p:cNvSpPr>
          <p:nvPr/>
        </p:nvSpPr>
        <p:spPr bwMode="auto">
          <a:xfrm>
            <a:off x="6934200" y="5257800"/>
            <a:ext cx="44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ym typeface="Wingdings" charset="0"/>
              </a:rPr>
              <a:t></a:t>
            </a:r>
            <a:endParaRPr lang="en-US"/>
          </a:p>
        </p:txBody>
      </p:sp>
      <p:sp>
        <p:nvSpPr>
          <p:cNvPr id="33803" name="TextBox 10"/>
          <p:cNvSpPr txBox="1">
            <a:spLocks noChangeArrowheads="1"/>
          </p:cNvSpPr>
          <p:nvPr/>
        </p:nvSpPr>
        <p:spPr bwMode="auto">
          <a:xfrm>
            <a:off x="2362200" y="1136650"/>
            <a:ext cx="1295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low-beta insertion</a:t>
            </a:r>
          </a:p>
        </p:txBody>
      </p:sp>
      <p:sp>
        <p:nvSpPr>
          <p:cNvPr id="33804" name="TextBox 16"/>
          <p:cNvSpPr txBox="1">
            <a:spLocks noChangeArrowheads="1"/>
          </p:cNvSpPr>
          <p:nvPr/>
        </p:nvSpPr>
        <p:spPr bwMode="auto">
          <a:xfrm>
            <a:off x="4208463" y="20955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FODO</a:t>
            </a:r>
          </a:p>
        </p:txBody>
      </p:sp>
      <p:cxnSp>
        <p:nvCxnSpPr>
          <p:cNvPr id="33805" name="Straight Arrow Connector 13"/>
          <p:cNvCxnSpPr>
            <a:cxnSpLocks noChangeShapeType="1"/>
          </p:cNvCxnSpPr>
          <p:nvPr/>
        </p:nvCxnSpPr>
        <p:spPr bwMode="auto">
          <a:xfrm rot="5400000">
            <a:off x="2362200" y="1447800"/>
            <a:ext cx="3810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806" name="Straight Arrow Connector 15"/>
          <p:cNvCxnSpPr>
            <a:cxnSpLocks noChangeShapeType="1"/>
          </p:cNvCxnSpPr>
          <p:nvPr/>
        </p:nvCxnSpPr>
        <p:spPr bwMode="auto">
          <a:xfrm>
            <a:off x="6530975" y="1374775"/>
            <a:ext cx="468313" cy="2476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3807" name="TextBox 18"/>
          <p:cNvSpPr txBox="1">
            <a:spLocks noChangeArrowheads="1"/>
          </p:cNvSpPr>
          <p:nvPr/>
        </p:nvSpPr>
        <p:spPr bwMode="auto">
          <a:xfrm>
            <a:off x="5791200" y="1143000"/>
            <a:ext cx="1295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low-beta insertion</a:t>
            </a:r>
          </a:p>
        </p:txBody>
      </p:sp>
      <p:sp>
        <p:nvSpPr>
          <p:cNvPr id="33808" name="TextBox 19"/>
          <p:cNvSpPr txBox="1">
            <a:spLocks noChangeArrowheads="1"/>
          </p:cNvSpPr>
          <p:nvPr/>
        </p:nvSpPr>
        <p:spPr bwMode="auto">
          <a:xfrm>
            <a:off x="6194425" y="1828800"/>
            <a:ext cx="815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latin typeface="Arial" charset="0"/>
              </a:rPr>
              <a:t>matching</a:t>
            </a:r>
          </a:p>
        </p:txBody>
      </p:sp>
      <p:cxnSp>
        <p:nvCxnSpPr>
          <p:cNvPr id="33809" name="Straight Arrow Connector 21"/>
          <p:cNvCxnSpPr>
            <a:cxnSpLocks noChangeShapeType="1"/>
          </p:cNvCxnSpPr>
          <p:nvPr/>
        </p:nvCxnSpPr>
        <p:spPr bwMode="auto">
          <a:xfrm rot="16200000" flipH="1">
            <a:off x="6449219" y="2143919"/>
            <a:ext cx="315912" cy="114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24" y="4428181"/>
            <a:ext cx="2222500" cy="2540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4826000"/>
            <a:ext cx="3289300" cy="5842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5511800"/>
            <a:ext cx="3365500" cy="584200"/>
          </a:xfrm>
          <a:prstGeom prst="rect">
            <a:avLst/>
          </a:prstGeom>
        </p:spPr>
      </p:pic>
      <p:cxnSp>
        <p:nvCxnSpPr>
          <p:cNvPr id="21" name="Straight Arrow Connector 21"/>
          <p:cNvCxnSpPr>
            <a:cxnSpLocks noChangeShapeType="1"/>
          </p:cNvCxnSpPr>
          <p:nvPr/>
        </p:nvCxnSpPr>
        <p:spPr bwMode="auto">
          <a:xfrm>
            <a:off x="1664691" y="549155"/>
            <a:ext cx="514852" cy="24025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762000" y="436702"/>
            <a:ext cx="90062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latin typeface="Arial" charset="0"/>
              </a:rPr>
              <a:t>quadrupoles</a:t>
            </a:r>
          </a:p>
        </p:txBody>
      </p:sp>
      <p:cxnSp>
        <p:nvCxnSpPr>
          <p:cNvPr id="25" name="Straight Arrow Connector 21"/>
          <p:cNvCxnSpPr>
            <a:cxnSpLocks noChangeShapeType="1"/>
          </p:cNvCxnSpPr>
          <p:nvPr/>
        </p:nvCxnSpPr>
        <p:spPr bwMode="auto">
          <a:xfrm flipH="1">
            <a:off x="5867402" y="695024"/>
            <a:ext cx="1349118" cy="29557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" name="TextBox 19"/>
          <p:cNvSpPr txBox="1">
            <a:spLocks noChangeArrowheads="1"/>
          </p:cNvSpPr>
          <p:nvPr/>
        </p:nvSpPr>
        <p:spPr bwMode="auto">
          <a:xfrm>
            <a:off x="7069438" y="568753"/>
            <a:ext cx="90062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latin typeface="Arial" charset="0"/>
              </a:rPr>
              <a:t>dipoles</a:t>
            </a:r>
          </a:p>
        </p:txBody>
      </p:sp>
    </p:spTree>
    <p:extLst>
      <p:ext uri="{BB962C8B-B14F-4D97-AF65-F5344CB8AC3E}">
        <p14:creationId xmlns:p14="http://schemas.microsoft.com/office/powerpoint/2010/main" val="12963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Diagrams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4876800"/>
          </a:xfrm>
        </p:spPr>
        <p:txBody>
          <a:bodyPr/>
          <a:lstStyle/>
          <a:p>
            <a:r>
              <a:rPr lang="en-US" dirty="0"/>
              <a:t>Designers often want or need to change the focusing of the two transverse planes in a FODO structure</a:t>
            </a:r>
          </a:p>
          <a:p>
            <a:pPr lvl="1"/>
            <a:r>
              <a:rPr lang="en-US" dirty="0"/>
              <a:t>What happens if the focusing/defocusing strengths differ?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Recalculate the M matrix and use dimensionless quantities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     then take the trace for stability conditions to find</a:t>
            </a:r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3124200" y="2444750"/>
            <a:ext cx="2359025" cy="974725"/>
            <a:chOff x="3124200" y="1006410"/>
            <a:chExt cx="2359741" cy="974790"/>
          </a:xfrm>
        </p:grpSpPr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8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6" name="Straight Connector 15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" name="Straight Connector 18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0" name="Picture 2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457575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48050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32"/>
          <p:cNvGrpSpPr>
            <a:grpSpLocks/>
          </p:cNvGrpSpPr>
          <p:nvPr/>
        </p:nvGrpSpPr>
        <p:grpSpPr bwMode="auto">
          <a:xfrm>
            <a:off x="354013" y="2435225"/>
            <a:ext cx="2360612" cy="974725"/>
            <a:chOff x="3124200" y="1006410"/>
            <a:chExt cx="2359741" cy="974790"/>
          </a:xfrm>
        </p:grpSpPr>
        <p:grpSp>
          <p:nvGrpSpPr>
            <p:cNvPr id="16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19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7" name="Straight Connector 34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8" name="Straight Connector 35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1" name="Group 38"/>
          <p:cNvGrpSpPr>
            <a:grpSpLocks/>
          </p:cNvGrpSpPr>
          <p:nvPr/>
        </p:nvGrpSpPr>
        <p:grpSpPr bwMode="auto">
          <a:xfrm>
            <a:off x="5921375" y="2433638"/>
            <a:ext cx="2359025" cy="976312"/>
            <a:chOff x="3124200" y="1006410"/>
            <a:chExt cx="2359741" cy="974790"/>
          </a:xfrm>
        </p:grpSpPr>
        <p:grpSp>
          <p:nvGrpSpPr>
            <p:cNvPr id="22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5" name="Picture 7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54" t="12973" r="21156"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8" descr="2010fall_ap_lecture02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2" t="12973" r="64877"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3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7" name="TextBox 45"/>
          <p:cNvSpPr txBox="1">
            <a:spLocks noChangeArrowheads="1"/>
          </p:cNvSpPr>
          <p:nvPr/>
        </p:nvSpPr>
        <p:spPr bwMode="auto">
          <a:xfrm>
            <a:off x="3113088" y="2209800"/>
            <a:ext cx="2359025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452496"/>
            <a:ext cx="584200" cy="2413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417" y="3459003"/>
            <a:ext cx="279400" cy="2413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449002"/>
            <a:ext cx="584200" cy="2413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415790"/>
            <a:ext cx="2451100" cy="58420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5573726"/>
            <a:ext cx="2781300" cy="5334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21" y="5573726"/>
            <a:ext cx="2552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93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Diagrams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419600"/>
          </a:xfrm>
        </p:spPr>
        <p:txBody>
          <a:bodyPr/>
          <a:lstStyle/>
          <a:p>
            <a:pPr lvl="1"/>
            <a:r>
              <a:rPr lang="en-US" dirty="0"/>
              <a:t>For stability, we must have</a:t>
            </a:r>
          </a:p>
          <a:p>
            <a:pPr lvl="1"/>
            <a:r>
              <a:rPr lang="en-US" dirty="0"/>
              <a:t>Using                                 , stability limits are where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These translate to a FODO “necktie” stability diagram</a:t>
            </a:r>
          </a:p>
        </p:txBody>
      </p:sp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990600"/>
            <a:ext cx="2781300" cy="5334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21" y="990600"/>
            <a:ext cx="2552700" cy="5334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50" y="1752600"/>
            <a:ext cx="1625600" cy="2286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2045216"/>
            <a:ext cx="2120900" cy="4699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69" y="2575255"/>
            <a:ext cx="2730500" cy="4699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30843" r="31018" b="15056"/>
          <a:stretch/>
        </p:blipFill>
        <p:spPr>
          <a:xfrm>
            <a:off x="2986772" y="3638611"/>
            <a:ext cx="3170455" cy="2838389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93" y="4065053"/>
            <a:ext cx="647700" cy="1905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5600700"/>
            <a:ext cx="927100" cy="1905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900110"/>
            <a:ext cx="9271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6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Triplet Optics: Extra Straight Space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638800" y="1066800"/>
            <a:ext cx="2947254" cy="984835"/>
            <a:chOff x="1650573" y="1066800"/>
            <a:chExt cx="2947254" cy="984835"/>
          </a:xfrm>
        </p:grpSpPr>
        <p:pic>
          <p:nvPicPr>
            <p:cNvPr id="8" name="Picture 7" descr="2010fall_ap_lecture0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2973" r="21156"/>
            <a:stretch>
              <a:fillRect/>
            </a:stretch>
          </p:blipFill>
          <p:spPr bwMode="auto">
            <a:xfrm>
              <a:off x="3124200" y="1079106"/>
              <a:ext cx="1473627" cy="9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2010fall_ap_lecture0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2973" r="21156"/>
            <a:stretch>
              <a:fillRect/>
            </a:stretch>
          </p:blipFill>
          <p:spPr bwMode="auto">
            <a:xfrm flipH="1">
              <a:off x="1650573" y="1066800"/>
              <a:ext cx="1473627" cy="9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33400" y="1066800"/>
            <a:ext cx="2947254" cy="984835"/>
            <a:chOff x="1650573" y="1066800"/>
            <a:chExt cx="2947254" cy="984835"/>
          </a:xfrm>
        </p:grpSpPr>
        <p:pic>
          <p:nvPicPr>
            <p:cNvPr id="13" name="Picture 12" descr="2010fall_ap_lecture0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2973" r="21156"/>
            <a:stretch>
              <a:fillRect/>
            </a:stretch>
          </p:blipFill>
          <p:spPr bwMode="auto">
            <a:xfrm>
              <a:off x="3124200" y="1079106"/>
              <a:ext cx="1473627" cy="9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2010fall_ap_lecture0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2973" r="21156"/>
            <a:stretch>
              <a:fillRect/>
            </a:stretch>
          </p:blipFill>
          <p:spPr bwMode="auto">
            <a:xfrm flipH="1">
              <a:off x="1650573" y="1066800"/>
              <a:ext cx="1473627" cy="9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Straight Connector 15"/>
          <p:cNvCxnSpPr/>
          <p:nvPr/>
        </p:nvCxnSpPr>
        <p:spPr bwMode="auto">
          <a:xfrm>
            <a:off x="0" y="1600200"/>
            <a:ext cx="9296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86"/>
          <p:cNvSpPr txBox="1">
            <a:spLocks noChangeArrowheads="1"/>
          </p:cNvSpPr>
          <p:nvPr/>
        </p:nvSpPr>
        <p:spPr bwMode="auto">
          <a:xfrm>
            <a:off x="2007936" y="838200"/>
            <a:ext cx="5105400" cy="18466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  <p:pic>
        <p:nvPicPr>
          <p:cNvPr id="28" name="Picture 27" descr="-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2092676"/>
            <a:ext cx="393700" cy="292100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 bwMode="auto">
          <a:xfrm flipV="1">
            <a:off x="7118350" y="838200"/>
            <a:ext cx="0" cy="1219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2003425" y="831850"/>
            <a:ext cx="0" cy="1219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 descr="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64" y="2092676"/>
            <a:ext cx="165100" cy="292100"/>
          </a:xfrm>
          <a:prstGeom prst="rect">
            <a:avLst/>
          </a:prstGeom>
        </p:spPr>
      </p:pic>
      <p:pic>
        <p:nvPicPr>
          <p:cNvPr id="20" name="Picture 19" descr="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092676"/>
            <a:ext cx="165100" cy="292100"/>
          </a:xfrm>
          <a:prstGeom prst="rect">
            <a:avLst/>
          </a:prstGeom>
        </p:spPr>
      </p:pic>
      <p:pic>
        <p:nvPicPr>
          <p:cNvPr id="21" name="Picture 20" descr="-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092676"/>
            <a:ext cx="393700" cy="29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2362200"/>
            <a:ext cx="860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half quad!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9400" y="2438400"/>
            <a:ext cx="860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half quad!</a:t>
            </a:r>
          </a:p>
        </p:txBody>
      </p:sp>
      <p:pic>
        <p:nvPicPr>
          <p:cNvPr id="6" name="Picture 5" descr="L_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14500"/>
            <a:ext cx="317500" cy="266700"/>
          </a:xfrm>
          <a:prstGeom prst="rect">
            <a:avLst/>
          </a:prstGeom>
        </p:spPr>
      </p:pic>
      <p:pic>
        <p:nvPicPr>
          <p:cNvPr id="7" name="Picture 6" descr="L_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36" y="1714500"/>
            <a:ext cx="317500" cy="266700"/>
          </a:xfrm>
          <a:prstGeom prst="rect">
            <a:avLst/>
          </a:prstGeom>
        </p:spPr>
      </p:pic>
      <p:pic>
        <p:nvPicPr>
          <p:cNvPr id="30" name="Picture 29" descr="L_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02" y="1714500"/>
            <a:ext cx="317500" cy="266700"/>
          </a:xfrm>
          <a:prstGeom prst="rect">
            <a:avLst/>
          </a:prstGeom>
        </p:spPr>
      </p:pic>
      <p:pic>
        <p:nvPicPr>
          <p:cNvPr id="15" name="Picture 14" descr="Optics-of-the-second-triplet-section-first-4-triplets-and-its-matching-syste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67000"/>
            <a:ext cx="7012133" cy="33988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47800" y="6096000"/>
            <a:ext cx="67966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From R. Chehab et al., “The CLIC Positron Capture and Acceleration in the Injector Linac”, 2010.</a:t>
            </a:r>
          </a:p>
        </p:txBody>
      </p:sp>
    </p:spTree>
    <p:extLst>
      <p:ext uri="{BB962C8B-B14F-4D97-AF65-F5344CB8AC3E}">
        <p14:creationId xmlns:p14="http://schemas.microsoft.com/office/powerpoint/2010/main" val="1887444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Triplet Optics: Extra Straight Space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638800" y="1066800"/>
            <a:ext cx="2947254" cy="984835"/>
            <a:chOff x="1650573" y="1066800"/>
            <a:chExt cx="2947254" cy="984835"/>
          </a:xfrm>
        </p:grpSpPr>
        <p:pic>
          <p:nvPicPr>
            <p:cNvPr id="8" name="Picture 7" descr="2010fall_ap_lecture0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2973" r="21156"/>
            <a:stretch>
              <a:fillRect/>
            </a:stretch>
          </p:blipFill>
          <p:spPr bwMode="auto">
            <a:xfrm>
              <a:off x="3124200" y="1079106"/>
              <a:ext cx="1473627" cy="9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2010fall_ap_lecture0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2973" r="21156"/>
            <a:stretch>
              <a:fillRect/>
            </a:stretch>
          </p:blipFill>
          <p:spPr bwMode="auto">
            <a:xfrm flipH="1">
              <a:off x="1650573" y="1066800"/>
              <a:ext cx="1473627" cy="9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33400" y="1066800"/>
            <a:ext cx="2947254" cy="984835"/>
            <a:chOff x="1650573" y="1066800"/>
            <a:chExt cx="2947254" cy="984835"/>
          </a:xfrm>
        </p:grpSpPr>
        <p:pic>
          <p:nvPicPr>
            <p:cNvPr id="13" name="Picture 12" descr="2010fall_ap_lecture0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2973" r="21156"/>
            <a:stretch>
              <a:fillRect/>
            </a:stretch>
          </p:blipFill>
          <p:spPr bwMode="auto">
            <a:xfrm>
              <a:off x="3124200" y="1079106"/>
              <a:ext cx="1473627" cy="9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2010fall_ap_lecture0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2973" r="21156"/>
            <a:stretch>
              <a:fillRect/>
            </a:stretch>
          </p:blipFill>
          <p:spPr bwMode="auto">
            <a:xfrm flipH="1">
              <a:off x="1650573" y="1066800"/>
              <a:ext cx="1473627" cy="97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Straight Connector 15"/>
          <p:cNvCxnSpPr/>
          <p:nvPr/>
        </p:nvCxnSpPr>
        <p:spPr bwMode="auto">
          <a:xfrm>
            <a:off x="0" y="1600200"/>
            <a:ext cx="9296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86"/>
          <p:cNvSpPr txBox="1">
            <a:spLocks noChangeArrowheads="1"/>
          </p:cNvSpPr>
          <p:nvPr/>
        </p:nvSpPr>
        <p:spPr bwMode="auto">
          <a:xfrm>
            <a:off x="-457200" y="838197"/>
            <a:ext cx="4953000" cy="18755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  <p:cxnSp>
        <p:nvCxnSpPr>
          <p:cNvPr id="29" name="Straight Connector 28"/>
          <p:cNvCxnSpPr/>
          <p:nvPr/>
        </p:nvCxnSpPr>
        <p:spPr bwMode="auto">
          <a:xfrm flipV="1">
            <a:off x="7118350" y="838200"/>
            <a:ext cx="0" cy="1219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 descr="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64" y="2133600"/>
            <a:ext cx="165100" cy="29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2362200"/>
            <a:ext cx="1912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full double strength quad!</a:t>
            </a:r>
          </a:p>
        </p:txBody>
      </p:sp>
      <p:pic>
        <p:nvPicPr>
          <p:cNvPr id="6" name="Picture 5" descr="L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95450"/>
            <a:ext cx="317500" cy="266700"/>
          </a:xfrm>
          <a:prstGeom prst="rect">
            <a:avLst/>
          </a:prstGeom>
        </p:spPr>
      </p:pic>
      <p:pic>
        <p:nvPicPr>
          <p:cNvPr id="7" name="Picture 6" descr="L_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36" y="1695450"/>
            <a:ext cx="317500" cy="266700"/>
          </a:xfrm>
          <a:prstGeom prst="rect">
            <a:avLst/>
          </a:prstGeom>
        </p:spPr>
      </p:pic>
      <p:pic>
        <p:nvPicPr>
          <p:cNvPr id="15" name="Picture 14" descr="Optics-of-the-second-triplet-section-first-4-triplets-and-its-matching-syste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67000"/>
            <a:ext cx="7012133" cy="33988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47800" y="6096000"/>
            <a:ext cx="67966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From R. Chehab et al., “The CLIC Positron Capture and Acceleration in the Injector Linac”, 2010.</a:t>
            </a:r>
          </a:p>
        </p:txBody>
      </p:sp>
      <p:sp>
        <p:nvSpPr>
          <p:cNvPr id="31" name="TextBox 86"/>
          <p:cNvSpPr txBox="1">
            <a:spLocks noChangeArrowheads="1"/>
          </p:cNvSpPr>
          <p:nvPr/>
        </p:nvSpPr>
        <p:spPr bwMode="auto">
          <a:xfrm>
            <a:off x="3810000" y="3276600"/>
            <a:ext cx="1219200" cy="2209800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endParaRPr lang="en-US" sz="1200"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9660" y="5181600"/>
            <a:ext cx="130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symmetric beta</a:t>
            </a:r>
          </a:p>
          <a:p>
            <a:r>
              <a:rPr lang="en-US" sz="1200" dirty="0">
                <a:latin typeface="Arial"/>
                <a:cs typeface="Arial"/>
              </a:rPr>
              <a:t>symmetric alpha</a:t>
            </a:r>
          </a:p>
        </p:txBody>
      </p:sp>
      <p:pic>
        <p:nvPicPr>
          <p:cNvPr id="3" name="Picture 2" descr="-f∕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20900"/>
            <a:ext cx="698500" cy="317500"/>
          </a:xfrm>
          <a:prstGeom prst="rect">
            <a:avLst/>
          </a:prstGeom>
        </p:spPr>
      </p:pic>
      <p:pic>
        <p:nvPicPr>
          <p:cNvPr id="27" name="Picture 26" descr="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33600"/>
            <a:ext cx="165100" cy="292100"/>
          </a:xfrm>
          <a:prstGeom prst="rect">
            <a:avLst/>
          </a:prstGeom>
        </p:spPr>
      </p:pic>
      <p:pic>
        <p:nvPicPr>
          <p:cNvPr id="34" name="Picture 33" descr="L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95450"/>
            <a:ext cx="317500" cy="2667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178103" y="2057400"/>
            <a:ext cx="774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long drift</a:t>
            </a:r>
          </a:p>
        </p:txBody>
      </p:sp>
    </p:spTree>
    <p:extLst>
      <p:ext uri="{BB962C8B-B14F-4D97-AF65-F5344CB8AC3E}">
        <p14:creationId xmlns:p14="http://schemas.microsoft.com/office/powerpoint/2010/main" val="2047230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D8321-4AA5-ADB5-11A8-E2B5FAC2B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995C0-FD3B-FE16-EE0D-81D38A604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229600" cy="4876800"/>
          </a:xfrm>
        </p:spPr>
        <p:txBody>
          <a:bodyPr/>
          <a:lstStyle/>
          <a:p>
            <a:r>
              <a:rPr lang="en-US"/>
              <a:t>Brief review, digression on 2- and 3-bumps</a:t>
            </a:r>
          </a:p>
          <a:p>
            <a:pPr lvl="1"/>
            <a:r>
              <a:rPr lang="en-US"/>
              <a:t>Connected to much of linear orbit correction</a:t>
            </a:r>
          </a:p>
          <a:p>
            <a:r>
              <a:rPr lang="en-US"/>
              <a:t>Quick review of linear optics, transport parameterization</a:t>
            </a:r>
          </a:p>
          <a:p>
            <a:r>
              <a:rPr lang="en-US"/>
              <a:t>Application: FODO optics</a:t>
            </a:r>
          </a:p>
          <a:p>
            <a:r>
              <a:rPr lang="en-US"/>
              <a:t>Application: Triplet focusing optics</a:t>
            </a:r>
          </a:p>
          <a:p>
            <a:r>
              <a:rPr lang="en-US"/>
              <a:t>Application: </a:t>
            </a:r>
            <a:r>
              <a:rPr lang="en-US">
                <a:latin typeface="Symbol" pitchFamily="2" charset="2"/>
              </a:rPr>
              <a:t>p</a:t>
            </a:r>
            <a:r>
              <a:rPr lang="en-US"/>
              <a:t>/2 “insertion”</a:t>
            </a:r>
          </a:p>
          <a:p>
            <a:r>
              <a:rPr lang="en-US"/>
              <a:t>Symmetric doublet</a:t>
            </a:r>
          </a:p>
          <a:p>
            <a:r>
              <a:rPr lang="en-US"/>
              <a:t>(Emittance exchange, Mobius insertion)</a:t>
            </a:r>
          </a:p>
          <a:p>
            <a:r>
              <a:rPr lang="en-US"/>
              <a:t>Low-beta insertion</a:t>
            </a:r>
          </a:p>
          <a:p>
            <a:r>
              <a:rPr lang="en-US"/>
              <a:t>(Dispersion and dispersion suppressors)</a:t>
            </a:r>
          </a:p>
        </p:txBody>
      </p:sp>
    </p:spTree>
    <p:extLst>
      <p:ext uri="{BB962C8B-B14F-4D97-AF65-F5344CB8AC3E}">
        <p14:creationId xmlns:p14="http://schemas.microsoft.com/office/powerpoint/2010/main" val="1570817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Triplet Cell Strategy: Not Exactly FODO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124200"/>
            <a:ext cx="8305800" cy="2971800"/>
          </a:xfrm>
        </p:spPr>
        <p:txBody>
          <a:bodyPr/>
          <a:lstStyle/>
          <a:p>
            <a:r>
              <a:rPr lang="en-US"/>
              <a:t>Calculate transport matrix in terms of L</a:t>
            </a:r>
            <a:r>
              <a:rPr lang="en-US" baseline="-25000"/>
              <a:t>1</a:t>
            </a:r>
            <a:r>
              <a:rPr lang="en-US"/>
              <a:t>, L</a:t>
            </a:r>
            <a:r>
              <a:rPr lang="en-US" baseline="-25000"/>
              <a:t>2</a:t>
            </a:r>
            <a:r>
              <a:rPr lang="en-US"/>
              <a:t>, f</a:t>
            </a:r>
          </a:p>
          <a:p>
            <a:pPr lvl="1"/>
            <a:r>
              <a:rPr lang="en-US"/>
              <a:t>Three degrees of freedom</a:t>
            </a:r>
          </a:p>
          <a:p>
            <a:pPr lvl="1"/>
            <a:r>
              <a:rPr lang="en-US"/>
              <a:t>Use general transport and find eigenvalues with α=0</a:t>
            </a:r>
          </a:p>
          <a:p>
            <a:pPr lvl="1"/>
            <a:endParaRPr lang="en-US"/>
          </a:p>
        </p:txBody>
      </p:sp>
      <p:pic>
        <p:nvPicPr>
          <p:cNvPr id="6" name="Picture 5" descr="Screen Shot 2019-01-24 at 7.35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419600"/>
            <a:ext cx="7962900" cy="1257300"/>
          </a:xfrm>
          <a:prstGeom prst="rect">
            <a:avLst/>
          </a:prstGeom>
        </p:spPr>
      </p:pic>
      <p:pic>
        <p:nvPicPr>
          <p:cNvPr id="7" name="Picture 6" descr="Screen Shot 2019-01-24 at 8.42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90" y="861483"/>
            <a:ext cx="5232400" cy="1663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5791200"/>
            <a:ext cx="6942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Emphasis on periodic solutions for repeating cells</a:t>
            </a:r>
          </a:p>
        </p:txBody>
      </p:sp>
    </p:spTree>
    <p:extLst>
      <p:ext uri="{BB962C8B-B14F-4D97-AF65-F5344CB8AC3E}">
        <p14:creationId xmlns:p14="http://schemas.microsoft.com/office/powerpoint/2010/main" val="1398569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Triplet Focusing: Examples</a:t>
            </a:r>
          </a:p>
        </p:txBody>
      </p:sp>
      <p:pic>
        <p:nvPicPr>
          <p:cNvPr id="4" name="Picture 3" descr="Screen Shot 2019-01-24 at 8.52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3" y="762000"/>
            <a:ext cx="6245475" cy="2848118"/>
          </a:xfrm>
          <a:prstGeom prst="rect">
            <a:avLst/>
          </a:prstGeom>
        </p:spPr>
      </p:pic>
      <p:pic>
        <p:nvPicPr>
          <p:cNvPr id="5" name="Picture 4" descr="Screen Shot 2019-01-24 at 9.00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2" y="3418040"/>
            <a:ext cx="6245476" cy="2842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5410200"/>
            <a:ext cx="241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2:1.12 quad strengths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0" y="2667000"/>
            <a:ext cx="2096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2:1 quad strengths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4038600"/>
            <a:ext cx="205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round beam in</a:t>
            </a:r>
          </a:p>
          <a:p>
            <a:r>
              <a:rPr lang="en-US" sz="1800" dirty="0">
                <a:latin typeface="Arial"/>
                <a:cs typeface="Arial"/>
              </a:rPr>
              <a:t>straight section L</a:t>
            </a:r>
            <a:r>
              <a:rPr lang="en-US" sz="1800" baseline="-25000" dirty="0">
                <a:latin typeface="Arial"/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86879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9-01-24 at 9.05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3" y="903427"/>
            <a:ext cx="6245475" cy="28135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Triplet Focusing: Absurd Extremes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92740" y="2514600"/>
            <a:ext cx="3251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Very weak focusing</a:t>
            </a:r>
          </a:p>
          <a:p>
            <a:r>
              <a:rPr lang="en-US" sz="1800" dirty="0">
                <a:latin typeface="Arial"/>
                <a:cs typeface="Arial"/>
              </a:rPr>
              <a:t>Beta functions arbitrarily large</a:t>
            </a:r>
          </a:p>
        </p:txBody>
      </p:sp>
      <p:pic>
        <p:nvPicPr>
          <p:cNvPr id="10" name="Picture 9" descr="Screen Shot 2019-01-24 at 9.08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2" y="3533862"/>
            <a:ext cx="6245476" cy="28185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5400" y="3886200"/>
            <a:ext cx="2314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Very strong focusing</a:t>
            </a:r>
          </a:p>
          <a:p>
            <a:r>
              <a:rPr lang="en-US" sz="1800" dirty="0">
                <a:latin typeface="Arial"/>
                <a:cs typeface="Arial"/>
              </a:rPr>
              <a:t>Focal length close to</a:t>
            </a:r>
          </a:p>
          <a:p>
            <a:r>
              <a:rPr lang="en-US" sz="1800" dirty="0">
                <a:latin typeface="Arial"/>
                <a:cs typeface="Arial"/>
              </a:rPr>
              <a:t>interquad spacing</a:t>
            </a:r>
          </a:p>
        </p:txBody>
      </p:sp>
    </p:spTree>
    <p:extLst>
      <p:ext uri="{BB962C8B-B14F-4D97-AF65-F5344CB8AC3E}">
        <p14:creationId xmlns:p14="http://schemas.microsoft.com/office/powerpoint/2010/main" val="2328235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π/2 Insertion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8001000" cy="4156364"/>
          </a:xfrm>
        </p:spPr>
        <p:txBody>
          <a:bodyPr/>
          <a:lstStyle/>
          <a:p>
            <a:r>
              <a:rPr lang="en-US" dirty="0"/>
              <a:t>Insertions and matching: </a:t>
            </a:r>
            <a:r>
              <a:rPr lang="en-US" b="1" dirty="0"/>
              <a:t>modular</a:t>
            </a:r>
            <a:r>
              <a:rPr lang="en-US" dirty="0"/>
              <a:t> accelerator design</a:t>
            </a:r>
          </a:p>
          <a:p>
            <a:r>
              <a:rPr lang="en-US" dirty="0"/>
              <a:t>FODO sections have very regular </a:t>
            </a:r>
            <a:r>
              <a:rPr lang="en-US" dirty="0" err="1"/>
              <a:t>spacings</a:t>
            </a:r>
            <a:r>
              <a:rPr lang="en-US" dirty="0"/>
              <a:t> of quads</a:t>
            </a:r>
          </a:p>
          <a:p>
            <a:pPr lvl="1"/>
            <a:r>
              <a:rPr lang="en-US" dirty="0"/>
              <a:t>Periodicity of quadrupoles =&gt; periodicity of focusing</a:t>
            </a:r>
          </a:p>
          <a:p>
            <a:r>
              <a:rPr lang="en-US" dirty="0"/>
              <a:t>But we may need some long quadrupole-free sections</a:t>
            </a:r>
          </a:p>
          <a:p>
            <a:pPr lvl="1"/>
            <a:r>
              <a:rPr lang="en-US" dirty="0"/>
              <a:t>RF, injections, extraction, experiments, long instruments</a:t>
            </a:r>
          </a:p>
          <a:p>
            <a:r>
              <a:rPr lang="en-US" dirty="0"/>
              <a:t>Can we design a periodic “module” that fits in a FODO lattice with a long straight section, and matches to FODO optics?</a:t>
            </a:r>
          </a:p>
          <a:p>
            <a:pPr lvl="1"/>
            <a:r>
              <a:rPr lang="en-US" dirty="0"/>
              <a:t>Yes: the minimal periodic option is the </a:t>
            </a:r>
            <a:r>
              <a:rPr lang="en-US"/>
              <a:t>π</a:t>
            </a:r>
            <a:r>
              <a:rPr lang="en-US" dirty="0"/>
              <a:t>/2 insertion</a:t>
            </a:r>
          </a:p>
          <a:p>
            <a:pPr lvl="1"/>
            <a:r>
              <a:rPr lang="en-US" dirty="0"/>
              <a:t>Matching lattice functions (</a:t>
            </a:r>
            <a:r>
              <a:rPr lang="en-US" dirty="0" err="1">
                <a:latin typeface="Symbol" charset="2"/>
                <a:cs typeface="Symbol" charset="2"/>
              </a:rPr>
              <a:t>β,α</a:t>
            </a:r>
            <a:r>
              <a:rPr lang="en-US" dirty="0"/>
              <a:t>)</a:t>
            </a:r>
            <a:r>
              <a:rPr lang="en-US" baseline="-25000" dirty="0"/>
              <a:t>x,y</a:t>
            </a:r>
            <a:r>
              <a:rPr lang="en-US" dirty="0"/>
              <a:t> at locations A,B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148" y="5029200"/>
            <a:ext cx="5677705" cy="137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96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π/2 Insertion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225" y="762000"/>
            <a:ext cx="5161550" cy="125051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 flipV="1">
            <a:off x="3429000" y="1828800"/>
            <a:ext cx="228600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4409670" y="1755077"/>
            <a:ext cx="1341453" cy="4708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Picture 2" descr="M=_left(1&amp;L_1_0&amp;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" y="2287270"/>
            <a:ext cx="6998970" cy="684530"/>
          </a:xfrm>
          <a:prstGeom prst="rect">
            <a:avLst/>
          </a:prstGeom>
        </p:spPr>
      </p:pic>
      <p:pic>
        <p:nvPicPr>
          <p:cNvPr id="13" name="Picture 12" descr="cos_mu_=_1-_fra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4372407"/>
            <a:ext cx="7556500" cy="622300"/>
          </a:xfrm>
          <a:prstGeom prst="rect">
            <a:avLst/>
          </a:prstGeom>
        </p:spPr>
      </p:pic>
      <p:pic>
        <p:nvPicPr>
          <p:cNvPr id="15" name="Picture 14" descr="m_21_~_rm_term_~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85" y="5192827"/>
            <a:ext cx="6971030" cy="335280"/>
          </a:xfrm>
          <a:prstGeom prst="rect">
            <a:avLst/>
          </a:prstGeom>
        </p:spPr>
      </p:pic>
      <p:pic>
        <p:nvPicPr>
          <p:cNvPr id="16" name="Picture 15" descr="rm_Maximum~_L_2~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70" y="5731510"/>
            <a:ext cx="6398260" cy="516890"/>
          </a:xfrm>
          <a:prstGeom prst="rect">
            <a:avLst/>
          </a:prstGeom>
        </p:spPr>
      </p:pic>
      <p:pic>
        <p:nvPicPr>
          <p:cNvPr id="7" name="Picture 6" descr="M=_left(1+_frac_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87700"/>
            <a:ext cx="8712200" cy="774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4529" y="3810000"/>
            <a:ext cx="312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periodic boundary conditions</a:t>
            </a:r>
          </a:p>
        </p:txBody>
      </p:sp>
    </p:spTree>
    <p:extLst>
      <p:ext uri="{BB962C8B-B14F-4D97-AF65-F5344CB8AC3E}">
        <p14:creationId xmlns:p14="http://schemas.microsoft.com/office/powerpoint/2010/main" val="364136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π/2 Insertion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225" y="762000"/>
            <a:ext cx="5161550" cy="1250512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819400"/>
            <a:ext cx="6299200" cy="74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7" y="3662215"/>
            <a:ext cx="8312727" cy="2814785"/>
          </a:xfrm>
          <a:prstGeom prst="rect">
            <a:avLst/>
          </a:prstGeom>
        </p:spPr>
      </p:pic>
      <p:sp>
        <p:nvSpPr>
          <p:cNvPr id="8" name="TextBox 45"/>
          <p:cNvSpPr txBox="1">
            <a:spLocks noChangeArrowheads="1"/>
          </p:cNvSpPr>
          <p:nvPr/>
        </p:nvSpPr>
        <p:spPr bwMode="auto">
          <a:xfrm>
            <a:off x="3375694" y="3657600"/>
            <a:ext cx="2204180" cy="28175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Symbol" charset="2"/>
                <a:cs typeface="Symbol" charset="2"/>
              </a:rPr>
              <a:t>π</a:t>
            </a:r>
            <a:r>
              <a:rPr lang="en-US" sz="1800" dirty="0">
                <a:latin typeface="Arial" charset="0"/>
              </a:rPr>
              <a:t>/2 insertion</a:t>
            </a:r>
          </a:p>
        </p:txBody>
      </p:sp>
      <p:sp>
        <p:nvSpPr>
          <p:cNvPr id="9" name="TextBox 45"/>
          <p:cNvSpPr txBox="1">
            <a:spLocks noChangeArrowheads="1"/>
          </p:cNvSpPr>
          <p:nvPr/>
        </p:nvSpPr>
        <p:spPr bwMode="auto">
          <a:xfrm>
            <a:off x="1600200" y="4114800"/>
            <a:ext cx="18288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Arial"/>
                <a:cs typeface="Arial"/>
              </a:rPr>
              <a:t>5m FODO drifts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2057400" y="4419600"/>
            <a:ext cx="762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2480945" y="4415042"/>
            <a:ext cx="762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45"/>
          <p:cNvSpPr txBox="1">
            <a:spLocks noChangeArrowheads="1"/>
          </p:cNvSpPr>
          <p:nvPr/>
        </p:nvSpPr>
        <p:spPr bwMode="auto">
          <a:xfrm>
            <a:off x="5257800" y="4495800"/>
            <a:ext cx="247526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Arial"/>
                <a:cs typeface="Arial"/>
              </a:rPr>
              <a:t>L</a:t>
            </a:r>
            <a:r>
              <a:rPr lang="en-US" sz="1800" baseline="-25000" dirty="0">
                <a:latin typeface="Arial"/>
                <a:cs typeface="Arial"/>
              </a:rPr>
              <a:t>1</a:t>
            </a:r>
            <a:r>
              <a:rPr lang="en-US" sz="1800" dirty="0">
                <a:latin typeface="Arial"/>
                <a:cs typeface="Arial"/>
              </a:rPr>
              <a:t>=7.95m, L</a:t>
            </a:r>
            <a:r>
              <a:rPr lang="en-US" sz="1800" baseline="-25000" dirty="0">
                <a:latin typeface="Arial"/>
                <a:cs typeface="Arial"/>
              </a:rPr>
              <a:t>2</a:t>
            </a:r>
            <a:r>
              <a:rPr lang="en-US" sz="1800" dirty="0">
                <a:latin typeface="Arial"/>
                <a:cs typeface="Arial"/>
              </a:rPr>
              <a:t>=8.75m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3581400" y="4648200"/>
            <a:ext cx="1856272" cy="838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Picture 2" descr="rm_Design~const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63" y="2057400"/>
            <a:ext cx="6537960" cy="68453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 flipH="1">
            <a:off x="4495801" y="4800600"/>
            <a:ext cx="2133599" cy="7513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09495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π/2 Insertion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625" y="762000"/>
            <a:ext cx="5205950" cy="619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1452415"/>
            <a:ext cx="8312727" cy="2814785"/>
          </a:xfrm>
          <a:prstGeom prst="rect">
            <a:avLst/>
          </a:prstGeom>
        </p:spPr>
      </p:pic>
      <p:sp>
        <p:nvSpPr>
          <p:cNvPr id="8" name="TextBox 45"/>
          <p:cNvSpPr txBox="1">
            <a:spLocks noChangeArrowheads="1"/>
          </p:cNvSpPr>
          <p:nvPr/>
        </p:nvSpPr>
        <p:spPr bwMode="auto">
          <a:xfrm>
            <a:off x="3375694" y="1447800"/>
            <a:ext cx="2204180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π</a:t>
            </a:r>
            <a:r>
              <a:rPr lang="en-US" sz="1800" dirty="0">
                <a:latin typeface="Arial" charset="0"/>
              </a:rPr>
              <a:t>/2 insertion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170" y="4248090"/>
            <a:ext cx="7839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Particles advance 90 degrees (</a:t>
            </a:r>
            <a:r>
              <a:rPr lang="en-US" sz="2000"/>
              <a:t>π</a:t>
            </a:r>
            <a:r>
              <a:rPr lang="en-US" sz="2000" dirty="0">
                <a:latin typeface="Arial" charset="0"/>
              </a:rPr>
              <a:t>/2</a:t>
            </a:r>
            <a:r>
              <a:rPr lang="en-US" sz="2000" dirty="0">
                <a:latin typeface="Arial"/>
                <a:cs typeface="Arial"/>
              </a:rPr>
              <a:t>) in phase in this insertion but the</a:t>
            </a:r>
          </a:p>
          <a:p>
            <a:r>
              <a:rPr lang="en-US" sz="2000" dirty="0">
                <a:latin typeface="Arial"/>
                <a:cs typeface="Arial"/>
              </a:rPr>
              <a:t>Twiss parameters are completely periodic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600512" y="1752600"/>
            <a:ext cx="0" cy="1600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383386" y="1762841"/>
            <a:ext cx="0" cy="1600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6" name="Group 25"/>
          <p:cNvGrpSpPr/>
          <p:nvPr/>
        </p:nvGrpSpPr>
        <p:grpSpPr>
          <a:xfrm>
            <a:off x="2743200" y="4876800"/>
            <a:ext cx="1409024" cy="1359932"/>
            <a:chOff x="1862858" y="4888468"/>
            <a:chExt cx="1409024" cy="1359932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flipV="1">
              <a:off x="2438400" y="5105400"/>
              <a:ext cx="0" cy="1143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rot="5400000" flipV="1">
              <a:off x="2476500" y="5143500"/>
              <a:ext cx="0" cy="1143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Oval 22"/>
            <p:cNvSpPr/>
            <p:nvPr/>
          </p:nvSpPr>
          <p:spPr bwMode="auto">
            <a:xfrm rot="19114519">
              <a:off x="1862858" y="5569367"/>
              <a:ext cx="1143000" cy="3048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71800" y="549806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33600" y="4888468"/>
              <a:ext cx="342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/>
                  <a:cs typeface="Arial"/>
                </a:rPr>
                <a:t>x’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029200" y="4876800"/>
            <a:ext cx="1409024" cy="1359932"/>
            <a:chOff x="1862858" y="4888468"/>
            <a:chExt cx="1409024" cy="1359932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 flipV="1">
              <a:off x="2438400" y="5105400"/>
              <a:ext cx="0" cy="1143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V="1">
              <a:off x="2476500" y="5143500"/>
              <a:ext cx="0" cy="1143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Oval 29"/>
            <p:cNvSpPr/>
            <p:nvPr/>
          </p:nvSpPr>
          <p:spPr bwMode="auto">
            <a:xfrm rot="19114519">
              <a:off x="1862858" y="5569367"/>
              <a:ext cx="1143000" cy="3048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71800" y="549806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33600" y="4888468"/>
              <a:ext cx="342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/>
                  <a:cs typeface="Arial"/>
                </a:rPr>
                <a:t>x’</a:t>
              </a:r>
            </a:p>
          </p:txBody>
        </p:sp>
      </p:grpSp>
      <p:sp>
        <p:nvSpPr>
          <p:cNvPr id="33" name="Oval 32"/>
          <p:cNvSpPr/>
          <p:nvPr/>
        </p:nvSpPr>
        <p:spPr bwMode="auto">
          <a:xfrm>
            <a:off x="3657600" y="5257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655732" y="5723472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1" name="Right Arrow 40"/>
          <p:cNvSpPr/>
          <p:nvPr/>
        </p:nvSpPr>
        <p:spPr bwMode="auto">
          <a:xfrm>
            <a:off x="4343400" y="5476923"/>
            <a:ext cx="5334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49362" y="5715000"/>
            <a:ext cx="2618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Play with equation 3.34</a:t>
            </a:r>
          </a:p>
          <a:p>
            <a:r>
              <a:rPr lang="en-US" sz="1800" dirty="0">
                <a:latin typeface="Arial"/>
                <a:cs typeface="Arial"/>
              </a:rPr>
              <a:t>and components of M</a:t>
            </a:r>
            <a:r>
              <a:rPr lang="en-US" sz="1800" baseline="-25000" dirty="0">
                <a:latin typeface="Arial"/>
                <a:cs typeface="Arial"/>
              </a:rPr>
              <a:t>π/2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5033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π/2 Insertion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625" y="762000"/>
            <a:ext cx="5205950" cy="619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1452415"/>
            <a:ext cx="8312727" cy="2814785"/>
          </a:xfrm>
          <a:prstGeom prst="rect">
            <a:avLst/>
          </a:prstGeom>
        </p:spPr>
      </p:pic>
      <p:sp>
        <p:nvSpPr>
          <p:cNvPr id="8" name="TextBox 45"/>
          <p:cNvSpPr txBox="1">
            <a:spLocks noChangeArrowheads="1"/>
          </p:cNvSpPr>
          <p:nvPr/>
        </p:nvSpPr>
        <p:spPr bwMode="auto">
          <a:xfrm>
            <a:off x="3375694" y="1447800"/>
            <a:ext cx="2204180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π</a:t>
            </a:r>
            <a:r>
              <a:rPr lang="en-US" sz="1800" dirty="0">
                <a:latin typeface="Arial" charset="0"/>
              </a:rPr>
              <a:t>/2 insertion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2216" y="4400490"/>
            <a:ext cx="70135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Q1: Why does this work for both planes even though we just</a:t>
            </a:r>
          </a:p>
          <a:p>
            <a:r>
              <a:rPr lang="en-US" sz="2000" dirty="0">
                <a:latin typeface="Arial"/>
                <a:cs typeface="Arial"/>
              </a:rPr>
              <a:t>designed for one plane?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Hint: 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600512" y="1752600"/>
            <a:ext cx="0" cy="1600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383386" y="1762841"/>
            <a:ext cx="0" cy="1600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5" name="Picture 34" descr="rm_Design~const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182870"/>
            <a:ext cx="6537960" cy="68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10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π/2 Insertion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625" y="762000"/>
            <a:ext cx="5205950" cy="619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1452415"/>
            <a:ext cx="8312727" cy="2814785"/>
          </a:xfrm>
          <a:prstGeom prst="rect">
            <a:avLst/>
          </a:prstGeom>
        </p:spPr>
      </p:pic>
      <p:sp>
        <p:nvSpPr>
          <p:cNvPr id="8" name="TextBox 45"/>
          <p:cNvSpPr txBox="1">
            <a:spLocks noChangeArrowheads="1"/>
          </p:cNvSpPr>
          <p:nvPr/>
        </p:nvSpPr>
        <p:spPr bwMode="auto">
          <a:xfrm>
            <a:off x="3375694" y="1447800"/>
            <a:ext cx="2204180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π</a:t>
            </a:r>
            <a:r>
              <a:rPr lang="en-US" sz="1800" dirty="0">
                <a:latin typeface="Arial" charset="0"/>
              </a:rPr>
              <a:t>/2 insertion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2216" y="4267200"/>
            <a:ext cx="67837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Q2: Can we set α=0 so this becomes an (x,x’) exchanger?</a:t>
            </a:r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Hint: 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600512" y="1752600"/>
            <a:ext cx="0" cy="1600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383386" y="1762841"/>
            <a:ext cx="0" cy="1600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5" name="Picture 34" descr="rm_Design~const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674062"/>
            <a:ext cx="6537960" cy="684530"/>
          </a:xfrm>
          <a:prstGeom prst="rect">
            <a:avLst/>
          </a:prstGeom>
        </p:spPr>
      </p:pic>
      <p:pic>
        <p:nvPicPr>
          <p:cNvPr id="3" name="Picture 2" descr="M_rm_xx'_exchan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53" y="4828727"/>
            <a:ext cx="3703447" cy="75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10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π/2 Insertions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3169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3040629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219200"/>
            <a:ext cx="1244727" cy="291973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763" y="3783997"/>
            <a:ext cx="998855" cy="29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39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Entire Courses Also Taught On Lattice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4876800"/>
          </a:xfrm>
        </p:spPr>
        <p:txBody>
          <a:bodyPr/>
          <a:lstStyle/>
          <a:p>
            <a:r>
              <a:rPr lang="en-US" sz="2000">
                <a:hlinkClick r:id="rId2"/>
              </a:rPr>
              <a:t>https://casa.jlab.org/publications/USPAS_Jan_2018.html</a:t>
            </a:r>
            <a:r>
              <a:rPr lang="en-US" sz="2000"/>
              <a:t> </a:t>
            </a:r>
          </a:p>
        </p:txBody>
      </p:sp>
      <p:pic>
        <p:nvPicPr>
          <p:cNvPr id="4" name="Picture 3" descr="Screen Shot 2019-01-24 at 9.48.1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5"/>
          <a:stretch/>
        </p:blipFill>
        <p:spPr>
          <a:xfrm>
            <a:off x="1089422" y="1379450"/>
            <a:ext cx="6650486" cy="50213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8021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Symmetric Two-Doublet Insertion</a:t>
            </a:r>
          </a:p>
        </p:txBody>
      </p:sp>
      <p:pic>
        <p:nvPicPr>
          <p:cNvPr id="4" name="Picture 3" descr="Screen Shot 2019-01-25 at 7.56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8" y="916892"/>
            <a:ext cx="7557025" cy="350270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3763856" y="1447800"/>
            <a:ext cx="0" cy="18501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45"/>
          <p:cNvSpPr txBox="1">
            <a:spLocks noChangeArrowheads="1"/>
          </p:cNvSpPr>
          <p:nvPr/>
        </p:nvSpPr>
        <p:spPr bwMode="auto">
          <a:xfrm>
            <a:off x="3602568" y="1066800"/>
            <a:ext cx="1773766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insertion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021668" y="1422402"/>
            <a:ext cx="0" cy="1854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970356" y="1409700"/>
            <a:ext cx="0" cy="18501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5228168" y="1384302"/>
            <a:ext cx="0" cy="1854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209800" y="1371600"/>
            <a:ext cx="1073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FODO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05200" y="3352800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Q1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86200" y="3200400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Q2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3200400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Q2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29200" y="3352800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Q1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0" y="4572000"/>
            <a:ext cx="7660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Q: What does the symmetry imply for optics behavior?</a:t>
            </a:r>
          </a:p>
          <a:p>
            <a:r>
              <a:rPr lang="en-US" dirty="0">
                <a:latin typeface="Arial"/>
                <a:cs typeface="Arial"/>
              </a:rPr>
              <a:t>Q: What about an antisymmetric two doublet insertion?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48400" y="1371600"/>
            <a:ext cx="1073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FODO</a:t>
            </a:r>
          </a:p>
        </p:txBody>
      </p:sp>
    </p:spTree>
    <p:extLst>
      <p:ext uri="{BB962C8B-B14F-4D97-AF65-F5344CB8AC3E}">
        <p14:creationId xmlns:p14="http://schemas.microsoft.com/office/powerpoint/2010/main" val="120758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(x,x’) Exchange to (x,y) Exchange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848600" cy="4876800"/>
          </a:xfrm>
        </p:spPr>
        <p:txBody>
          <a:bodyPr/>
          <a:lstStyle/>
          <a:p>
            <a:r>
              <a:rPr lang="en-US"/>
              <a:t>The π/2 solution prompted a question about (x,x’) exchange</a:t>
            </a:r>
          </a:p>
          <a:p>
            <a:endParaRPr lang="en-US"/>
          </a:p>
          <a:p>
            <a:r>
              <a:rPr lang="en-US"/>
              <a:t>Steve briefly discussed coupling from a theoretical and practical standpoint yesterday...</a:t>
            </a:r>
          </a:p>
          <a:p>
            <a:endParaRPr lang="en-US"/>
          </a:p>
          <a:p>
            <a:r>
              <a:rPr lang="en-US"/>
              <a:t>Q: is it possible to construct a lattice insertion that exchanges horizontal and vertical phase spaces?</a:t>
            </a:r>
          </a:p>
          <a:p>
            <a:endParaRPr lang="en-US"/>
          </a:p>
          <a:p>
            <a:r>
              <a:rPr lang="en-US"/>
              <a:t>A: Yes. This was developed in the 90s at Cornell and is called a Mobius insertion.</a:t>
            </a:r>
          </a:p>
          <a:p>
            <a:pPr lvl="1"/>
            <a:r>
              <a:rPr lang="en-US"/>
              <a:t>Could “trivially” be implemented with a </a:t>
            </a:r>
            <a:r>
              <a:rPr lang="en-US" sz="1400"/>
              <a:t>very</a:t>
            </a:r>
            <a:r>
              <a:rPr lang="en-US"/>
              <a:t> long solenoid</a:t>
            </a:r>
          </a:p>
        </p:txBody>
      </p:sp>
    </p:spTree>
    <p:extLst>
      <p:ext uri="{BB962C8B-B14F-4D97-AF65-F5344CB8AC3E}">
        <p14:creationId xmlns:p14="http://schemas.microsoft.com/office/powerpoint/2010/main" val="615481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Mobius 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" y="914400"/>
            <a:ext cx="8549640" cy="5029200"/>
          </a:xfrm>
        </p:spPr>
        <p:txBody>
          <a:bodyPr/>
          <a:lstStyle/>
          <a:p>
            <a:r>
              <a:rPr lang="en-US" dirty="0"/>
              <a:t>Fully coupled equal-emittance optics for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CESR collisions (round beam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collisions)</a:t>
            </a:r>
          </a:p>
          <a:p>
            <a:pPr lvl="1"/>
            <a:r>
              <a:rPr lang="en-US" dirty="0"/>
              <a:t>Symmetrically exchange horizontal/vertical motion in insertion</a:t>
            </a:r>
          </a:p>
          <a:p>
            <a:pPr lvl="1"/>
            <a:r>
              <a:rPr lang="en-US" dirty="0"/>
              <a:t>Horizontal/vertical motion are coupled</a:t>
            </a:r>
          </a:p>
          <a:p>
            <a:pPr lvl="2"/>
            <a:r>
              <a:rPr lang="en-US" dirty="0"/>
              <a:t>Only one transverse tune degree of freedom!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Match insertion to points where </a:t>
            </a:r>
            <a:r>
              <a:rPr lang="en-US" dirty="0" err="1">
                <a:latin typeface="Symbol" charset="2"/>
                <a:cs typeface="Symbol" charset="2"/>
              </a:rPr>
              <a:t>β</a:t>
            </a:r>
            <a:r>
              <a:rPr lang="en-US" baseline="-25000" dirty="0" err="1"/>
              <a:t>x</a:t>
            </a:r>
            <a:r>
              <a:rPr lang="en-US" dirty="0"/>
              <a:t>=</a:t>
            </a:r>
            <a:r>
              <a:rPr lang="en-US" dirty="0">
                <a:latin typeface="Symbol" charset="2"/>
                <a:cs typeface="Symbol" charset="2"/>
              </a:rPr>
              <a:t>β</a:t>
            </a:r>
            <a:r>
              <a:rPr lang="en-US" baseline="-25000" dirty="0">
                <a:cs typeface="Symbol" charset="2"/>
              </a:rPr>
              <a:t>y</a:t>
            </a:r>
            <a:r>
              <a:rPr lang="en-US" dirty="0">
                <a:cs typeface="Symbol" charset="2"/>
              </a:rPr>
              <a:t> and </a:t>
            </a:r>
            <a:r>
              <a:rPr lang="en-US" dirty="0">
                <a:latin typeface="Symbol" charset="2"/>
                <a:cs typeface="Symbol" charset="2"/>
              </a:rPr>
              <a:t>α</a:t>
            </a:r>
            <a:r>
              <a:rPr lang="en-US" baseline="-25000" dirty="0"/>
              <a:t>x</a:t>
            </a:r>
            <a:r>
              <a:rPr lang="en-US" dirty="0"/>
              <a:t>=</a:t>
            </a:r>
            <a:r>
              <a:rPr lang="en-US" dirty="0">
                <a:latin typeface="Symbol" charset="2"/>
                <a:cs typeface="Symbol" charset="2"/>
              </a:rPr>
              <a:t>α</a:t>
            </a:r>
            <a:r>
              <a:rPr lang="en-US" baseline="-25000" dirty="0">
                <a:cs typeface="Symbol" charset="2"/>
              </a:rPr>
              <a:t>y</a:t>
            </a:r>
            <a:r>
              <a:rPr lang="en-US" dirty="0">
                <a:cs typeface="Symbol" charset="2"/>
              </a:rPr>
              <a:t> with phase advances that differ by </a:t>
            </a:r>
            <a:r>
              <a:rPr lang="en-US" dirty="0">
                <a:latin typeface="Symbol" charset="2"/>
                <a:cs typeface="Symbol" charset="2"/>
              </a:rPr>
              <a:t>π</a:t>
            </a:r>
            <a:r>
              <a:rPr lang="en-US" dirty="0">
                <a:cs typeface="Symbol" charset="2"/>
              </a:rPr>
              <a:t> between planes</a:t>
            </a:r>
          </a:p>
          <a:p>
            <a:pPr lvl="1"/>
            <a:endParaRPr lang="en-US" sz="1200" dirty="0">
              <a:cs typeface="Symbol" charset="2"/>
            </a:endParaRPr>
          </a:p>
          <a:p>
            <a:pPr lvl="2"/>
            <a:r>
              <a:rPr lang="en-US" dirty="0">
                <a:cs typeface="Symbol" charset="2"/>
              </a:rPr>
              <a:t>Normal insertion:</a:t>
            </a:r>
          </a:p>
          <a:p>
            <a:pPr lvl="2"/>
            <a:endParaRPr lang="en-US" sz="500" dirty="0">
              <a:cs typeface="Symbol" charset="2"/>
            </a:endParaRPr>
          </a:p>
          <a:p>
            <a:pPr lvl="2"/>
            <a:r>
              <a:rPr lang="en-US" dirty="0">
                <a:cs typeface="Symbol" charset="2"/>
              </a:rPr>
              <a:t>Rotated by 45 degrees around s axis:</a:t>
            </a:r>
          </a:p>
          <a:p>
            <a:pPr lvl="1"/>
            <a:r>
              <a:rPr lang="en-US" dirty="0">
                <a:cs typeface="Symbol" charset="2"/>
              </a:rPr>
              <a:t>A purely transverse example of an </a:t>
            </a:r>
            <a:r>
              <a:rPr lang="en-US" b="1" dirty="0">
                <a:cs typeface="Symbol" charset="2"/>
              </a:rPr>
              <a:t>emittance exchanger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177" y="5825995"/>
            <a:ext cx="6870023" cy="651005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495800"/>
            <a:ext cx="2006600" cy="558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27600"/>
            <a:ext cx="2019300" cy="558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74340"/>
            <a:ext cx="7250430" cy="53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34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Talman 1993 Mobius Paper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" y="914400"/>
            <a:ext cx="8549640" cy="4876800"/>
          </a:xfrm>
        </p:spPr>
        <p:txBody>
          <a:bodyPr/>
          <a:lstStyle/>
          <a:p>
            <a:r>
              <a:rPr lang="en-US">
                <a:hlinkClick r:id="rId2"/>
              </a:rPr>
              <a:t>https://www.classe.cornell.edu/public/CBN/1993/Mobius.ps</a:t>
            </a:r>
            <a:r>
              <a:rPr lang="en-US"/>
              <a:t> </a:t>
            </a:r>
          </a:p>
        </p:txBody>
      </p:sp>
      <p:pic>
        <p:nvPicPr>
          <p:cNvPr id="4" name="Picture 3" descr="Screen Shot 2019-01-24 at 11.15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3" y="1371600"/>
            <a:ext cx="4198347" cy="2055803"/>
          </a:xfrm>
          <a:prstGeom prst="rect">
            <a:avLst/>
          </a:prstGeom>
        </p:spPr>
      </p:pic>
      <p:pic>
        <p:nvPicPr>
          <p:cNvPr id="5" name="Picture 4" descr="Screen Shot 2019-01-24 at 11.16.15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 b="6870"/>
          <a:stretch/>
        </p:blipFill>
        <p:spPr>
          <a:xfrm>
            <a:off x="5105244" y="1371600"/>
            <a:ext cx="3581556" cy="4656667"/>
          </a:xfrm>
          <a:prstGeom prst="rect">
            <a:avLst/>
          </a:prstGeom>
        </p:spPr>
      </p:pic>
      <p:pic>
        <p:nvPicPr>
          <p:cNvPr id="6" name="Picture 5" descr="Screen Shot 2019-01-24 at 11.19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2" y="3438848"/>
            <a:ext cx="4692318" cy="3038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5486400"/>
            <a:ext cx="3027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Shaded = Skew quadrupole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0" y="1447800"/>
            <a:ext cx="1429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Synchrotron</a:t>
            </a:r>
          </a:p>
          <a:p>
            <a:r>
              <a:rPr lang="en-US" sz="1800" dirty="0">
                <a:latin typeface="Arial"/>
                <a:cs typeface="Arial"/>
              </a:rPr>
              <a:t>Stability</a:t>
            </a:r>
          </a:p>
          <a:p>
            <a:r>
              <a:rPr lang="en-US" sz="1800" dirty="0">
                <a:latin typeface="Arial"/>
                <a:cs typeface="Arial"/>
              </a:rPr>
              <a:t>Diagram</a:t>
            </a:r>
          </a:p>
        </p:txBody>
      </p:sp>
    </p:spTree>
    <p:extLst>
      <p:ext uri="{BB962C8B-B14F-4D97-AF65-F5344CB8AC3E}">
        <p14:creationId xmlns:p14="http://schemas.microsoft.com/office/powerpoint/2010/main" val="2300894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Low-beta Insertions</a:t>
            </a:r>
            <a:r>
              <a:rPr lang="en-US" baseline="0"/>
              <a:t>: intro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4876800"/>
          </a:xfrm>
        </p:spPr>
        <p:txBody>
          <a:bodyPr/>
          <a:lstStyle/>
          <a:p>
            <a:r>
              <a:rPr lang="en-US"/>
              <a:t>We have one final “dipole-free” insertion to discuss</a:t>
            </a:r>
          </a:p>
          <a:p>
            <a:pPr lvl="1"/>
            <a:r>
              <a:rPr lang="en-US"/>
              <a:t>(In practice it may well not be dipole free)</a:t>
            </a:r>
          </a:p>
          <a:p>
            <a:r>
              <a:rPr lang="en-US"/>
              <a:t>Low beta insertions are fundamentally quads that focus into special long drift spaces</a:t>
            </a:r>
          </a:p>
          <a:p>
            <a:pPr lvl="1"/>
            <a:r>
              <a:rPr lang="en-US"/>
              <a:t>To this point we have avoided overfocusing</a:t>
            </a:r>
          </a:p>
          <a:p>
            <a:pPr lvl="1"/>
            <a:r>
              <a:rPr lang="en-US"/>
              <a:t>Low beta insertions are </a:t>
            </a:r>
            <a:r>
              <a:rPr lang="en-US" b="1"/>
              <a:t>intentionally</a:t>
            </a:r>
            <a:r>
              <a:rPr lang="en-US"/>
              <a:t> overfocused to create a </a:t>
            </a:r>
            <a:r>
              <a:rPr lang="en-US" b="1"/>
              <a:t>minimum beam size</a:t>
            </a:r>
            <a:r>
              <a:rPr lang="en-US"/>
              <a:t> (or waist) in a drift</a:t>
            </a:r>
          </a:p>
        </p:txBody>
      </p:sp>
      <p:pic>
        <p:nvPicPr>
          <p:cNvPr id="5" name="Picture 4" descr="Screen Shot 2019-01-25 at 12.00.2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1"/>
          <a:stretch/>
        </p:blipFill>
        <p:spPr>
          <a:xfrm>
            <a:off x="266700" y="3657600"/>
            <a:ext cx="8610600" cy="2854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3886200"/>
            <a:ext cx="2185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RHIC low-beta</a:t>
            </a:r>
          </a:p>
          <a:p>
            <a:r>
              <a:rPr lang="en-US" dirty="0">
                <a:latin typeface="Arial"/>
                <a:cs typeface="Arial"/>
              </a:rPr>
              <a:t>insertion</a:t>
            </a:r>
          </a:p>
        </p:txBody>
      </p:sp>
    </p:spTree>
    <p:extLst>
      <p:ext uri="{BB962C8B-B14F-4D97-AF65-F5344CB8AC3E}">
        <p14:creationId xmlns:p14="http://schemas.microsoft.com/office/powerpoint/2010/main" val="1003116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Low-beta Insertions: 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3352800"/>
          </a:xfrm>
        </p:spPr>
        <p:txBody>
          <a:bodyPr/>
          <a:lstStyle/>
          <a:p>
            <a:r>
              <a:rPr lang="en-US"/>
              <a:t>Low-beta is most famously used to maximize collider luminosity by minimizing beam size at interaction point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Also used to maximize beam divergence</a:t>
            </a:r>
          </a:p>
          <a:p>
            <a:pPr lvl="1"/>
            <a:r>
              <a:rPr lang="en-US"/>
              <a:t>Minimizes emittance growth from interactions with materials, e.g. ion stripping foils or diagnostic screens</a:t>
            </a:r>
          </a:p>
          <a:p>
            <a:pPr lvl="1"/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Screen Shot 2019-01-25 at 12.23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77" y="2286000"/>
            <a:ext cx="6870023" cy="95019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078471" y="4724400"/>
            <a:ext cx="4987058" cy="1524000"/>
            <a:chOff x="1566142" y="4724400"/>
            <a:chExt cx="4987058" cy="1524000"/>
          </a:xfrm>
        </p:grpSpPr>
        <p:grpSp>
          <p:nvGrpSpPr>
            <p:cNvPr id="19" name="Group 18"/>
            <p:cNvGrpSpPr/>
            <p:nvPr/>
          </p:nvGrpSpPr>
          <p:grpSpPr>
            <a:xfrm>
              <a:off x="1566142" y="4724400"/>
              <a:ext cx="1366882" cy="1404799"/>
              <a:chOff x="1566142" y="4724400"/>
              <a:chExt cx="1366882" cy="1404799"/>
            </a:xfrm>
          </p:grpSpPr>
          <p:cxnSp>
            <p:nvCxnSpPr>
              <p:cNvPr id="6" name="Straight Arrow Connector 5"/>
              <p:cNvCxnSpPr/>
              <p:nvPr/>
            </p:nvCxnSpPr>
            <p:spPr bwMode="auto">
              <a:xfrm flipV="1">
                <a:off x="2099542" y="4941332"/>
                <a:ext cx="0" cy="11430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" name="Straight Arrow Connector 6"/>
              <p:cNvCxnSpPr/>
              <p:nvPr/>
            </p:nvCxnSpPr>
            <p:spPr bwMode="auto">
              <a:xfrm rot="5400000" flipV="1">
                <a:off x="2137642" y="4979432"/>
                <a:ext cx="0" cy="11430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8" name="Oval 7"/>
              <p:cNvSpPr/>
              <p:nvPr/>
            </p:nvSpPr>
            <p:spPr bwMode="auto">
              <a:xfrm rot="16200000">
                <a:off x="1524000" y="5405299"/>
                <a:ext cx="1143000" cy="3048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632942" y="5334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794742" y="4724400"/>
                <a:ext cx="3428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/>
                    <a:cs typeface="Arial"/>
                  </a:rPr>
                  <a:t>x’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186318" y="4724400"/>
              <a:ext cx="1366882" cy="1524000"/>
              <a:chOff x="3205118" y="4724400"/>
              <a:chExt cx="1366882" cy="1524000"/>
            </a:xfrm>
          </p:grpSpPr>
          <p:cxnSp>
            <p:nvCxnSpPr>
              <p:cNvPr id="11" name="Straight Arrow Connector 10"/>
              <p:cNvCxnSpPr/>
              <p:nvPr/>
            </p:nvCxnSpPr>
            <p:spPr bwMode="auto">
              <a:xfrm flipV="1">
                <a:off x="3738518" y="4941332"/>
                <a:ext cx="0" cy="11430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 rot="5400000" flipV="1">
                <a:off x="3776618" y="4979432"/>
                <a:ext cx="0" cy="114300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3" name="Oval 12"/>
              <p:cNvSpPr/>
              <p:nvPr/>
            </p:nvSpPr>
            <p:spPr bwMode="auto">
              <a:xfrm rot="16200000">
                <a:off x="3162976" y="5405299"/>
                <a:ext cx="1143000" cy="3048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271918" y="5334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433718" y="4724400"/>
                <a:ext cx="3428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Arial"/>
                    <a:cs typeface="Arial"/>
                  </a:rPr>
                  <a:t>x’</a:t>
                </a: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 rot="16200000">
                <a:off x="3162300" y="5524500"/>
                <a:ext cx="1143000" cy="3048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 rot="16200000">
                <a:off x="3162300" y="5295901"/>
                <a:ext cx="1143000" cy="30480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20" name="Right Arrow 19"/>
            <p:cNvSpPr/>
            <p:nvPr/>
          </p:nvSpPr>
          <p:spPr bwMode="auto">
            <a:xfrm>
              <a:off x="3657600" y="5334000"/>
              <a:ext cx="533400" cy="45720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14600" y="4724400"/>
              <a:ext cx="27680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/>
                  <a:cs typeface="Arial"/>
                </a:rPr>
                <a:t>thin foil scattering adds</a:t>
              </a:r>
            </a:p>
            <a:p>
              <a:r>
                <a:rPr lang="en-US" sz="1800" dirty="0">
                  <a:latin typeface="Arial"/>
                  <a:cs typeface="Arial"/>
                </a:rPr>
                <a:t>noise to particle angles x’</a:t>
              </a:r>
            </a:p>
          </p:txBody>
        </p:sp>
      </p:grpSp>
      <p:sp>
        <p:nvSpPr>
          <p:cNvPr id="23" name="Oval 22"/>
          <p:cNvSpPr/>
          <p:nvPr/>
        </p:nvSpPr>
        <p:spPr bwMode="auto">
          <a:xfrm>
            <a:off x="3352800" y="2819400"/>
            <a:ext cx="1066800" cy="457200"/>
          </a:xfrm>
          <a:prstGeom prst="ellipse">
            <a:avLst/>
          </a:prstGeom>
          <a:solidFill>
            <a:schemeClr val="accent1">
              <a:alpha val="4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1600" y="5486400"/>
            <a:ext cx="72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low β</a:t>
            </a:r>
          </a:p>
          <a:p>
            <a:r>
              <a:rPr lang="en-US" sz="1800" dirty="0">
                <a:latin typeface="Arial"/>
                <a:cs typeface="Arial"/>
              </a:rPr>
              <a:t>α=0</a:t>
            </a:r>
          </a:p>
        </p:txBody>
      </p:sp>
    </p:spTree>
    <p:extLst>
      <p:ext uri="{BB962C8B-B14F-4D97-AF65-F5344CB8AC3E}">
        <p14:creationId xmlns:p14="http://schemas.microsoft.com/office/powerpoint/2010/main" val="3581491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Low-beta Insertions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105400"/>
          </a:xfrm>
        </p:spPr>
        <p:txBody>
          <a:bodyPr/>
          <a:lstStyle/>
          <a:p>
            <a:r>
              <a:rPr lang="en-US"/>
              <a:t>Recall homework about β evolution and phase advance in a drift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/>
              <a:t>	where β* is the minimum value of β and s is the</a:t>
            </a:r>
          </a:p>
          <a:p>
            <a:pPr marL="0" indent="0">
              <a:buNone/>
            </a:pPr>
            <a:r>
              <a:rPr lang="en-US"/>
              <a:t>	s-coordinate distance from this minimum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β must be quite large at the quadrupoles surrounding the low-beta insertion to create a small β*</a:t>
            </a:r>
          </a:p>
          <a:p>
            <a:endParaRPr lang="en-US"/>
          </a:p>
        </p:txBody>
      </p:sp>
      <p:pic>
        <p:nvPicPr>
          <p:cNvPr id="6" name="Picture 5" descr="beta(s)_=_beta^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63" y="1779422"/>
            <a:ext cx="2265096" cy="811378"/>
          </a:xfrm>
          <a:prstGeom prst="rect">
            <a:avLst/>
          </a:prstGeom>
        </p:spPr>
      </p:pic>
      <p:pic>
        <p:nvPicPr>
          <p:cNvPr id="7" name="Picture 6" descr="rm_Smaller~_be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10" y="3640697"/>
            <a:ext cx="6991370" cy="371881"/>
          </a:xfrm>
          <a:prstGeom prst="rect">
            <a:avLst/>
          </a:prstGeom>
        </p:spPr>
      </p:pic>
      <p:pic>
        <p:nvPicPr>
          <p:cNvPr id="8" name="Picture 7" descr="rm_Phase~advanc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182870"/>
            <a:ext cx="7278370" cy="684530"/>
          </a:xfrm>
          <a:prstGeom prst="rect">
            <a:avLst/>
          </a:prstGeom>
        </p:spPr>
      </p:pic>
      <p:pic>
        <p:nvPicPr>
          <p:cNvPr id="9" name="Picture 8" descr="rm_For~L_rm_ins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061" y="5943600"/>
            <a:ext cx="5378450" cy="307340"/>
          </a:xfrm>
          <a:prstGeom prst="rect">
            <a:avLst/>
          </a:prstGeom>
        </p:spPr>
      </p:pic>
      <p:pic>
        <p:nvPicPr>
          <p:cNvPr id="10" name="Picture 9" descr="alpha^star=0_ga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00" y="1866900"/>
            <a:ext cx="11176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52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Low-beta Insertion guidelines</a:t>
            </a:r>
          </a:p>
        </p:txBody>
      </p:sp>
      <p:pic>
        <p:nvPicPr>
          <p:cNvPr id="4" name="Picture 3" descr="Screen Shot 2019-01-25 at 12.20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886596"/>
            <a:ext cx="8312727" cy="5285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6324600"/>
            <a:ext cx="1749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Slide from D. Pellegrini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8400" y="4495800"/>
            <a:ext cx="2583835" cy="646331"/>
          </a:xfrm>
          <a:prstGeom prst="rect">
            <a:avLst/>
          </a:prstGeom>
          <a:solidFill>
            <a:schemeClr val="accent1">
              <a:lumMod val="90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Use a code (e.g. madx)</a:t>
            </a:r>
          </a:p>
          <a:p>
            <a:r>
              <a:rPr lang="en-US" sz="1800" dirty="0">
                <a:latin typeface="Arial"/>
                <a:cs typeface="Arial"/>
              </a:rPr>
              <a:t>to optimize and match!</a:t>
            </a:r>
          </a:p>
        </p:txBody>
      </p:sp>
    </p:spTree>
    <p:extLst>
      <p:ext uri="{BB962C8B-B14F-4D97-AF65-F5344CB8AC3E}">
        <p14:creationId xmlns:p14="http://schemas.microsoft.com/office/powerpoint/2010/main" val="3044385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" y="152400"/>
            <a:ext cx="8549640" cy="685800"/>
          </a:xfrm>
        </p:spPr>
        <p:txBody>
          <a:bodyPr/>
          <a:lstStyle/>
          <a:p>
            <a:r>
              <a:rPr lang="en-US"/>
              <a:t>Combining Beam Separation and Low Beta Quads</a:t>
            </a:r>
          </a:p>
        </p:txBody>
      </p:sp>
      <p:pic>
        <p:nvPicPr>
          <p:cNvPr id="4" name="Picture 3" descr="Screen Shot 2019-01-25 at 12.16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762000"/>
            <a:ext cx="8312727" cy="5570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447800"/>
            <a:ext cx="80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LHC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1443335"/>
            <a:ext cx="93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RHIC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4600" y="6324600"/>
            <a:ext cx="1749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Slide from D. Pellegrini</a:t>
            </a:r>
          </a:p>
        </p:txBody>
      </p:sp>
    </p:spTree>
    <p:extLst>
      <p:ext uri="{BB962C8B-B14F-4D97-AF65-F5344CB8AC3E}">
        <p14:creationId xmlns:p14="http://schemas.microsoft.com/office/powerpoint/2010/main" val="2167443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Dispersion Review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229600" cy="51816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Review and reformulation of Tuesday PM material 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(a long time ago)</a:t>
            </a:r>
          </a:p>
          <a:p>
            <a:r>
              <a:rPr lang="en-US" sz="2200" b="1" dirty="0">
                <a:latin typeface="Arial" charset="0"/>
                <a:ea typeface="ＭＳ Ｐゴシック" charset="0"/>
                <a:cs typeface="ＭＳ Ｐゴシック" charset="0"/>
              </a:rPr>
              <a:t>Dispersion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       is defined as the change in particle position with fractional momentum offset</a:t>
            </a: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Dispersion originates from momentum dependence of dipole bends</a:t>
            </a: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Equivalent to separation of optical wavelengths in prism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5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425" y="2057400"/>
            <a:ext cx="1257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5725" y="1714500"/>
            <a:ext cx="4699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4038600"/>
            <a:ext cx="52371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6"/>
          <p:cNvSpPr txBox="1">
            <a:spLocks noChangeArrowheads="1"/>
          </p:cNvSpPr>
          <p:nvPr/>
        </p:nvSpPr>
        <p:spPr bwMode="auto">
          <a:xfrm>
            <a:off x="762000" y="4724400"/>
            <a:ext cx="1219200" cy="11080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White light with many frequencies</a:t>
            </a:r>
          </a:p>
          <a:p>
            <a:pPr algn="ctr"/>
            <a:r>
              <a:rPr lang="en-US" sz="1200">
                <a:latin typeface="Arial" charset="0"/>
              </a:rPr>
              <a:t>(momenta) enters, all with same initial trajectories (x,x</a:t>
            </a:r>
            <a:r>
              <a:rPr lang="ja-JP" altLang="en-US" sz="1200">
                <a:latin typeface="Arial" charset="0"/>
              </a:rPr>
              <a:t>’</a:t>
            </a:r>
            <a:r>
              <a:rPr lang="en-US" sz="1200">
                <a:latin typeface="Arial" charset="0"/>
              </a:rPr>
              <a:t>)</a:t>
            </a:r>
          </a:p>
        </p:txBody>
      </p:sp>
      <p:sp>
        <p:nvSpPr>
          <p:cNvPr id="9" name="TextBox 86"/>
          <p:cNvSpPr txBox="1">
            <a:spLocks noChangeArrowheads="1"/>
          </p:cNvSpPr>
          <p:nvPr/>
        </p:nvSpPr>
        <p:spPr bwMode="auto">
          <a:xfrm>
            <a:off x="7391400" y="4651375"/>
            <a:ext cx="1447800" cy="1292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Different positions</a:t>
            </a:r>
          </a:p>
          <a:p>
            <a:pPr algn="ctr"/>
            <a:r>
              <a:rPr lang="en-US" sz="1200">
                <a:latin typeface="Arial" charset="0"/>
              </a:rPr>
              <a:t>due to different bend angles of different wavelengths (frequencies, momenta) of incoming light</a:t>
            </a:r>
          </a:p>
        </p:txBody>
      </p:sp>
      <p:pic>
        <p:nvPicPr>
          <p:cNvPr id="10" name="Picture 2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514600"/>
            <a:ext cx="4305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573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264125" y="1905000"/>
            <a:ext cx="2209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715000" y="3429000"/>
            <a:ext cx="2041034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2" name="Rectangle 6"/>
          <p:cNvSpPr>
            <a:spLocks noChangeArrowheads="1"/>
          </p:cNvSpPr>
          <p:nvPr/>
        </p:nvSpPr>
        <p:spPr bwMode="auto">
          <a:xfrm>
            <a:off x="1447800" y="5515134"/>
            <a:ext cx="5165234" cy="50466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Review: General Linear Transport Matrix</a:t>
            </a:r>
          </a:p>
        </p:txBody>
      </p:sp>
      <p:sp>
        <p:nvSpPr>
          <p:cNvPr id="25604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876800"/>
          </a:xfrm>
        </p:spPr>
        <p:txBody>
          <a:bodyPr/>
          <a:lstStyle/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We can parameterize a general non-periodic transport matrix from s</a:t>
            </a:r>
            <a:r>
              <a:rPr lang="en-US" sz="2000" baseline="-25000" dirty="0"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to s</a:t>
            </a:r>
            <a:r>
              <a:rPr lang="en-US" sz="2000" baseline="-25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using lattice parameters and 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This does not have a pretty form like the periodic matrix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However both can be expressed as</a:t>
            </a: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where the C and S terms are cosine-like and sine-like; the second row is the s-derivative of the first row!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A common use of this matrix is the m</a:t>
            </a:r>
            <a:r>
              <a:rPr lang="en-US" baseline="-25000" dirty="0">
                <a:latin typeface="Arial" charset="0"/>
                <a:ea typeface="ＭＳ Ｐゴシック" charset="0"/>
              </a:rPr>
              <a:t>12</a:t>
            </a:r>
            <a:r>
              <a:rPr lang="en-US" dirty="0">
                <a:latin typeface="Arial" charset="0"/>
                <a:ea typeface="ＭＳ Ｐゴシック" charset="0"/>
              </a:rPr>
              <a:t> term:</a:t>
            </a:r>
          </a:p>
        </p:txBody>
      </p:sp>
      <p:pic>
        <p:nvPicPr>
          <p:cNvPr id="25606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190" y="3506470"/>
            <a:ext cx="1858010" cy="68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7"/>
          <p:cNvSpPr txBox="1">
            <a:spLocks noChangeArrowheads="1"/>
          </p:cNvSpPr>
          <p:nvPr/>
        </p:nvSpPr>
        <p:spPr bwMode="auto">
          <a:xfrm>
            <a:off x="6881813" y="5565457"/>
            <a:ext cx="1652587" cy="40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latin typeface="Arial" charset="0"/>
              </a:rPr>
              <a:t>Effect of angle kick</a:t>
            </a:r>
          </a:p>
          <a:p>
            <a:pPr algn="ctr"/>
            <a:r>
              <a:rPr lang="en-US" sz="1200" dirty="0">
                <a:latin typeface="Arial" charset="0"/>
              </a:rPr>
              <a:t>on downstream position</a:t>
            </a:r>
          </a:p>
        </p:txBody>
      </p:sp>
      <p:pic>
        <p:nvPicPr>
          <p:cNvPr id="2" name="Picture 1" descr="M_s_1_rightarr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972563"/>
          </a:xfrm>
          <a:prstGeom prst="rect">
            <a:avLst/>
          </a:prstGeom>
        </p:spPr>
      </p:pic>
      <p:pic>
        <p:nvPicPr>
          <p:cNvPr id="3" name="Picture 2" descr="Delta_phi_equiv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05" y="1447800"/>
            <a:ext cx="2298595" cy="283388"/>
          </a:xfrm>
          <a:prstGeom prst="rect">
            <a:avLst/>
          </a:prstGeom>
        </p:spPr>
      </p:pic>
      <p:pic>
        <p:nvPicPr>
          <p:cNvPr id="8" name="Picture 7" descr="Delta_x(s_2)=_sq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635" y="5580487"/>
            <a:ext cx="4660165" cy="3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17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(xkcd interlude)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6172200" cy="591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381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(xkcd interlude)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6172200" cy="591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60" t="54465" r="12556" b="18706"/>
          <a:stretch/>
        </p:blipFill>
        <p:spPr bwMode="auto">
          <a:xfrm>
            <a:off x="1828800" y="1143000"/>
            <a:ext cx="5715000" cy="444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86"/>
          <p:cNvSpPr txBox="1">
            <a:spLocks noChangeArrowheads="1"/>
          </p:cNvSpPr>
          <p:nvPr/>
        </p:nvSpPr>
        <p:spPr bwMode="auto">
          <a:xfrm>
            <a:off x="7010400" y="2743200"/>
            <a:ext cx="2057400" cy="5540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This is known in accelerator lattice design language as a </a:t>
            </a:r>
            <a:r>
              <a:rPr lang="ja-JP" altLang="en-US" sz="1200">
                <a:latin typeface="Arial" charset="0"/>
              </a:rPr>
              <a:t>“</a:t>
            </a:r>
            <a:r>
              <a:rPr lang="en-US" sz="1200">
                <a:latin typeface="Arial" charset="0"/>
              </a:rPr>
              <a:t>double bend achromat</a:t>
            </a:r>
            <a:r>
              <a:rPr lang="ja-JP" altLang="en-US" sz="1200">
                <a:latin typeface="Arial" charset="0"/>
              </a:rPr>
              <a:t>”</a:t>
            </a:r>
            <a:endParaRPr lang="en-US" sz="1200">
              <a:latin typeface="Arial" charset="0"/>
            </a:endParaRPr>
          </a:p>
        </p:txBody>
      </p:sp>
      <p:sp>
        <p:nvSpPr>
          <p:cNvPr id="5" name="TextBox 86"/>
          <p:cNvSpPr txBox="1">
            <a:spLocks noChangeArrowheads="1"/>
          </p:cNvSpPr>
          <p:nvPr/>
        </p:nvSpPr>
        <p:spPr bwMode="auto">
          <a:xfrm>
            <a:off x="228600" y="2286000"/>
            <a:ext cx="2057400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http://www.xkcd.org/964/</a:t>
            </a:r>
          </a:p>
        </p:txBody>
      </p:sp>
    </p:spTree>
    <p:extLst>
      <p:ext uri="{BB962C8B-B14F-4D97-AF65-F5344CB8AC3E}">
        <p14:creationId xmlns:p14="http://schemas.microsoft.com/office/powerpoint/2010/main" val="41511484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Dispersion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962400" y="5715000"/>
            <a:ext cx="4470400" cy="600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229600" cy="4572000"/>
          </a:xfrm>
        </p:spPr>
        <p:txBody>
          <a:bodyPr/>
          <a:lstStyle/>
          <a:p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Add explicit momentum dependence to equation of motion</a:t>
            </a: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Perturb our zero-dispersion solution to find</a:t>
            </a: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2000" dirty="0">
                <a:latin typeface="Arial" charset="0"/>
                <a:ea typeface="ＭＳ Ｐゴシック" charset="0"/>
              </a:rPr>
              <a:t>The trajectory has two parts: </a:t>
            </a:r>
          </a:p>
          <a:p>
            <a:pPr lvl="1">
              <a:buFont typeface="Wingdings" charset="0"/>
              <a:buNone/>
            </a:pPr>
            <a:endParaRPr lang="en-US" sz="2000" dirty="0">
              <a:latin typeface="Arial" charset="0"/>
              <a:ea typeface="ＭＳ Ｐゴシック" charset="0"/>
            </a:endParaRPr>
          </a:p>
        </p:txBody>
      </p:sp>
      <p:pic>
        <p:nvPicPr>
          <p:cNvPr id="7" name="Picture 1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7325" y="3017838"/>
            <a:ext cx="36703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3454400"/>
            <a:ext cx="3949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4254500"/>
            <a:ext cx="456723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1613" y="5715000"/>
            <a:ext cx="4305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0763" y="1676400"/>
            <a:ext cx="20955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1670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(Dispersion Review)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686175" y="5018087"/>
            <a:ext cx="4162425" cy="14589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037138" y="3996687"/>
            <a:ext cx="3457575" cy="755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0292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Substituting and noting dispersion is periodic,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If we take            we can solve this in a clever way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Solving gives</a:t>
            </a:r>
          </a:p>
        </p:txBody>
      </p:sp>
      <p:pic>
        <p:nvPicPr>
          <p:cNvPr id="7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739900"/>
            <a:ext cx="4953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1168743"/>
            <a:ext cx="19685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2895600"/>
            <a:ext cx="673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" y="3263262"/>
            <a:ext cx="79629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055424"/>
            <a:ext cx="76962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5400" y="2003425"/>
            <a:ext cx="2540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5077997"/>
            <a:ext cx="3886200" cy="6096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200" y="5780087"/>
            <a:ext cx="4013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157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FODO</a:t>
            </a:r>
            <a:r>
              <a:rPr lang="en-US" baseline="0"/>
              <a:t> with dipoles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r>
              <a:rPr lang="en-US" sz="2100">
                <a:latin typeface="Arial" charset="0"/>
                <a:ea typeface="ＭＳ Ｐゴシック" charset="0"/>
                <a:cs typeface="ＭＳ Ｐゴシック" charset="0"/>
              </a:rPr>
              <a:t>A periodic lattice without dipoles has no </a:t>
            </a:r>
            <a:r>
              <a:rPr lang="en-US" sz="2100" b="1">
                <a:latin typeface="Arial" charset="0"/>
                <a:ea typeface="ＭＳ Ｐゴシック" charset="0"/>
                <a:cs typeface="ＭＳ Ｐゴシック" charset="0"/>
              </a:rPr>
              <a:t>intrinsic</a:t>
            </a:r>
            <a:r>
              <a:rPr lang="en-US" sz="2100">
                <a:latin typeface="Arial" charset="0"/>
                <a:ea typeface="ＭＳ Ｐゴシック" charset="0"/>
                <a:cs typeface="ＭＳ Ｐゴシック" charset="0"/>
              </a:rPr>
              <a:t> dispersion</a:t>
            </a:r>
          </a:p>
          <a:p>
            <a:r>
              <a:rPr lang="en-US" sz="2100">
                <a:latin typeface="Arial" charset="0"/>
                <a:ea typeface="ＭＳ Ｐゴシック" charset="0"/>
                <a:cs typeface="ＭＳ Ｐゴシック" charset="0"/>
              </a:rPr>
              <a:t>Consider FODO with long dipoles and thin quadrupoles</a:t>
            </a:r>
          </a:p>
          <a:p>
            <a:pPr lvl="1"/>
            <a:r>
              <a:rPr lang="en-US" sz="1900">
                <a:latin typeface="Arial" charset="0"/>
                <a:ea typeface="ＭＳ Ｐゴシック" charset="0"/>
              </a:rPr>
              <a:t>Each dipole has total length            so each cell is of length</a:t>
            </a:r>
          </a:p>
          <a:p>
            <a:pPr lvl="1"/>
            <a:r>
              <a:rPr lang="en-US" sz="1900">
                <a:latin typeface="Arial" charset="0"/>
                <a:ea typeface="ＭＳ Ｐゴシック" charset="0"/>
              </a:rPr>
              <a:t>Assume a large accelerator with many FODO cells so  </a:t>
            </a:r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3124200" y="1006475"/>
            <a:ext cx="2359025" cy="974725"/>
            <a:chOff x="3124200" y="1006410"/>
            <a:chExt cx="2359741" cy="974790"/>
          </a:xfrm>
        </p:grpSpPr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9" name="Picture 7" descr="2010fall_ap_lecture02.tif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8" descr="2010fall_ap_lecture02.tif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7" name="Straight Connector 15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" name="Straight Connector 18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1" name="Group 32"/>
          <p:cNvGrpSpPr>
            <a:grpSpLocks/>
          </p:cNvGrpSpPr>
          <p:nvPr/>
        </p:nvGrpSpPr>
        <p:grpSpPr bwMode="auto">
          <a:xfrm>
            <a:off x="354013" y="996950"/>
            <a:ext cx="2360612" cy="974725"/>
            <a:chOff x="3124200" y="1006410"/>
            <a:chExt cx="2359741" cy="974790"/>
          </a:xfrm>
        </p:grpSpPr>
        <p:grpSp>
          <p:nvGrpSpPr>
            <p:cNvPr id="12" name="Group 15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15" name="Picture 7" descr="2010fall_ap_lecture02.tif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8" descr="2010fall_ap_lecture02.tif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3" name="Straight Connector 34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" name="Straight Connector 35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7" name="Group 38"/>
          <p:cNvGrpSpPr>
            <a:grpSpLocks/>
          </p:cNvGrpSpPr>
          <p:nvPr/>
        </p:nvGrpSpPr>
        <p:grpSpPr bwMode="auto">
          <a:xfrm>
            <a:off x="5921375" y="995363"/>
            <a:ext cx="2359025" cy="976312"/>
            <a:chOff x="3124200" y="1006410"/>
            <a:chExt cx="2359741" cy="974790"/>
          </a:xfrm>
        </p:grpSpPr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3124200" y="1006410"/>
              <a:ext cx="2359741" cy="974790"/>
              <a:chOff x="1367242" y="1006410"/>
              <a:chExt cx="1674501" cy="671475"/>
            </a:xfrm>
          </p:grpSpPr>
          <p:pic>
            <p:nvPicPr>
              <p:cNvPr id="21" name="Picture 7" descr="2010fall_ap_lecture02.tif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242" y="1006410"/>
                <a:ext cx="104602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8" descr="2010fall_ap_lecture02.tif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802" y="1007923"/>
                <a:ext cx="179941" cy="6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9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015628" y="1490663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" name="Straight Connector 41"/>
            <p:cNvCxnSpPr>
              <a:cxnSpLocks noChangeShapeType="1"/>
            </p:cNvCxnSpPr>
            <p:nvPr/>
          </p:nvCxnSpPr>
          <p:spPr bwMode="auto">
            <a:xfrm rot="5400000">
              <a:off x="2672478" y="1493838"/>
              <a:ext cx="908054" cy="317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3" name="TextBox 45"/>
          <p:cNvSpPr txBox="1">
            <a:spLocks noChangeArrowheads="1"/>
          </p:cNvSpPr>
          <p:nvPr/>
        </p:nvSpPr>
        <p:spPr bwMode="auto">
          <a:xfrm>
            <a:off x="3113088" y="771525"/>
            <a:ext cx="2359025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cell</a:t>
            </a:r>
          </a:p>
        </p:txBody>
      </p:sp>
      <p:sp>
        <p:nvSpPr>
          <p:cNvPr id="24" name="Rectangle 27"/>
          <p:cNvSpPr>
            <a:spLocks noChangeArrowheads="1"/>
          </p:cNvSpPr>
          <p:nvPr/>
        </p:nvSpPr>
        <p:spPr bwMode="auto">
          <a:xfrm>
            <a:off x="533400" y="1295400"/>
            <a:ext cx="838200" cy="304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1638300" y="1293813"/>
            <a:ext cx="838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3286125" y="1293813"/>
            <a:ext cx="838200" cy="304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30"/>
          <p:cNvSpPr>
            <a:spLocks noChangeArrowheads="1"/>
          </p:cNvSpPr>
          <p:nvPr/>
        </p:nvSpPr>
        <p:spPr bwMode="auto">
          <a:xfrm>
            <a:off x="4391025" y="1290638"/>
            <a:ext cx="838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6083300" y="1293813"/>
            <a:ext cx="838200" cy="304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32"/>
          <p:cNvSpPr>
            <a:spLocks noChangeArrowheads="1"/>
          </p:cNvSpPr>
          <p:nvPr/>
        </p:nvSpPr>
        <p:spPr bwMode="auto">
          <a:xfrm>
            <a:off x="7188200" y="1290638"/>
            <a:ext cx="838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" name="Picture 3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113" y="1781175"/>
            <a:ext cx="533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0738" y="1778000"/>
            <a:ext cx="533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4538" y="3200400"/>
            <a:ext cx="660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7425" y="3563938"/>
            <a:ext cx="78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6063" y="3216275"/>
            <a:ext cx="914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0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2513" y="3886200"/>
            <a:ext cx="2500312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4876800"/>
            <a:ext cx="4394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150" y="3910013"/>
            <a:ext cx="2316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5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9888" y="3898900"/>
            <a:ext cx="1814512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9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75" y="5276850"/>
            <a:ext cx="6892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1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1138" y="2035175"/>
            <a:ext cx="6985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2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525" y="2052638"/>
            <a:ext cx="381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3" descr="latex-image-1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041525"/>
            <a:ext cx="6985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205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FODO with dipoles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0292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Like    before, this choice of periodicity gives us</a:t>
            </a:r>
          </a:p>
          <a:p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Changing periodicity to defocusing quad centers gives   </a:t>
            </a:r>
          </a:p>
        </p:txBody>
      </p:sp>
      <p:pic>
        <p:nvPicPr>
          <p:cNvPr id="5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3863" y="1152610"/>
            <a:ext cx="15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6913" y="1201822"/>
            <a:ext cx="241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275" y="1747922"/>
            <a:ext cx="1536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2100" y="2417847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300" y="3498935"/>
            <a:ext cx="648811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963" y="5162635"/>
            <a:ext cx="210661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490980"/>
            <a:ext cx="2891790" cy="85217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610" y="2667000"/>
            <a:ext cx="2891790" cy="85217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411" y="2855714"/>
            <a:ext cx="15367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699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RHIC FODO Cell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4770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463800" y="1752600"/>
            <a:ext cx="990600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Horizontal</a:t>
            </a: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4722813" y="2551113"/>
            <a:ext cx="763587" cy="30797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Vertical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2041525" y="5711825"/>
            <a:ext cx="1844675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Horizontal dispersion</a:t>
            </a: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2819400" y="3733800"/>
            <a:ext cx="668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dipole</a:t>
            </a: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5656263" y="3733800"/>
            <a:ext cx="668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dipole</a:t>
            </a: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4027488" y="4495800"/>
            <a:ext cx="1077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quadrupole</a:t>
            </a:r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7239000" y="3514725"/>
            <a:ext cx="1077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half quadrupole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533400" y="3514725"/>
            <a:ext cx="1077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half quadrupole</a:t>
            </a:r>
          </a:p>
        </p:txBody>
      </p:sp>
    </p:spTree>
    <p:extLst>
      <p:ext uri="{BB962C8B-B14F-4D97-AF65-F5344CB8AC3E}">
        <p14:creationId xmlns:p14="http://schemas.microsoft.com/office/powerpoint/2010/main" val="21722166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Dispersion</a:t>
            </a:r>
            <a:r>
              <a:rPr lang="en-US" baseline="0"/>
              <a:t> suppressors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0292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The FODO dispersion solution is non-zero everywhere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But in straight sections we often want</a:t>
            </a:r>
          </a:p>
          <a:p>
            <a:pPr lvl="2"/>
            <a:r>
              <a:rPr lang="en-US" sz="1800" dirty="0">
                <a:latin typeface="Arial" charset="0"/>
                <a:ea typeface="ＭＳ Ｐゴシック" charset="0"/>
              </a:rPr>
              <a:t>e.g. to keep beam small in wigglers/undulators in a light source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We can 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“</a:t>
            </a:r>
            <a:r>
              <a:rPr lang="en-US" sz="2000" dirty="0">
                <a:latin typeface="Arial" charset="0"/>
                <a:ea typeface="ＭＳ Ｐゴシック" charset="0"/>
              </a:rPr>
              <a:t>match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”</a:t>
            </a:r>
            <a:r>
              <a:rPr lang="en-US" sz="2000" dirty="0">
                <a:latin typeface="Arial" charset="0"/>
                <a:ea typeface="ＭＳ Ｐゴシック" charset="0"/>
              </a:rPr>
              <a:t> between these two conditions with with a </a:t>
            </a:r>
            <a:r>
              <a:rPr lang="en-US" sz="2000" b="1" dirty="0">
                <a:latin typeface="Arial" charset="0"/>
                <a:ea typeface="ＭＳ Ｐゴシック" charset="0"/>
              </a:rPr>
              <a:t>dispersion suppressor</a:t>
            </a:r>
            <a:r>
              <a:rPr lang="en-US" sz="2000" dirty="0">
                <a:latin typeface="Arial" charset="0"/>
                <a:ea typeface="ＭＳ Ｐゴシック" charset="0"/>
              </a:rPr>
              <a:t>, a </a:t>
            </a:r>
            <a:r>
              <a:rPr lang="en-US" sz="2000" b="1" dirty="0">
                <a:latin typeface="Arial" charset="0"/>
                <a:ea typeface="ＭＳ Ｐゴシック" charset="0"/>
              </a:rPr>
              <a:t>non-periodic </a:t>
            </a:r>
            <a:r>
              <a:rPr lang="en-US" sz="2000" dirty="0">
                <a:latin typeface="Arial" charset="0"/>
                <a:ea typeface="ＭＳ Ｐゴシック" charset="0"/>
              </a:rPr>
              <a:t>set of magnets that transforms FODO             to zero.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Consider two FODO cells with different total bend angles</a:t>
            </a:r>
          </a:p>
          <a:p>
            <a:pPr lvl="2"/>
            <a:r>
              <a:rPr lang="en-US" sz="1800" dirty="0">
                <a:latin typeface="Arial" charset="0"/>
                <a:ea typeface="ＭＳ Ｐゴシック" charset="0"/>
              </a:rPr>
              <a:t>Same quadrupole focusing to not disturb                much</a:t>
            </a:r>
          </a:p>
          <a:p>
            <a:pPr lvl="2"/>
            <a:r>
              <a:rPr lang="en-US" sz="1800" dirty="0">
                <a:latin typeface="Arial" charset="0"/>
                <a:ea typeface="ＭＳ Ｐゴシック" charset="0"/>
              </a:rPr>
              <a:t>We want this to match                              to</a:t>
            </a:r>
          </a:p>
          <a:p>
            <a:pPr lvl="2"/>
            <a:r>
              <a:rPr lang="en-US" sz="1800" dirty="0">
                <a:latin typeface="Arial" charset="0"/>
                <a:ea typeface="ＭＳ Ｐゴシック" charset="0"/>
              </a:rPr>
              <a:t>             at ends to simplify periodic matrix  </a:t>
            </a:r>
          </a:p>
        </p:txBody>
      </p:sp>
      <p:pic>
        <p:nvPicPr>
          <p:cNvPr id="5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295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0" y="2819400"/>
            <a:ext cx="774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2850" y="3124200"/>
            <a:ext cx="6743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6400" y="5676557"/>
            <a:ext cx="1803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5676557"/>
            <a:ext cx="1676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6113" y="6065494"/>
            <a:ext cx="749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1363" y="4400550"/>
            <a:ext cx="482600" cy="266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3825" y="4402138"/>
            <a:ext cx="482600" cy="266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0613" y="4424363"/>
            <a:ext cx="482600" cy="266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2275" y="4408488"/>
            <a:ext cx="482600" cy="266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3063" y="5046362"/>
            <a:ext cx="558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875" y="4510088"/>
            <a:ext cx="419100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450" y="4503738"/>
            <a:ext cx="419100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4495800"/>
            <a:ext cx="635000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1066800" y="45720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7391400" y="45720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Picture 23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200" y="4502150"/>
            <a:ext cx="774700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700" y="4502150"/>
            <a:ext cx="774700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377" y="5385518"/>
            <a:ext cx="7239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415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Dispersion suppressors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030288" y="5557837"/>
            <a:ext cx="1320800" cy="385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981200" y="4519612"/>
            <a:ext cx="5342659" cy="9255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1888" y="2022475"/>
            <a:ext cx="4622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5800" y="2843212"/>
            <a:ext cx="530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050" y="2562225"/>
            <a:ext cx="25146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9100" y="3732212"/>
            <a:ext cx="3213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900" y="5643562"/>
            <a:ext cx="7429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7629525" y="930275"/>
            <a:ext cx="120967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FODO peak dispersion,</a:t>
            </a:r>
          </a:p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slope </a:t>
            </a:r>
            <a:r>
              <a:rPr lang="en-US" sz="1400">
                <a:solidFill>
                  <a:srgbClr val="008000"/>
                </a:solidFill>
                <a:latin typeface="Symbol" charset="0"/>
              </a:rPr>
              <a:t>h</a:t>
            </a:r>
            <a:r>
              <a:rPr lang="ja-JP" altLang="en-US" sz="1400">
                <a:solidFill>
                  <a:srgbClr val="008000"/>
                </a:solidFill>
                <a:latin typeface="Arial" charset="0"/>
              </a:rPr>
              <a:t>’</a:t>
            </a:r>
            <a:r>
              <a:rPr lang="en-US" sz="1400">
                <a:solidFill>
                  <a:srgbClr val="008000"/>
                </a:solidFill>
                <a:latin typeface="Arial" charset="0"/>
              </a:rPr>
              <a:t>=0</a:t>
            </a:r>
          </a:p>
        </p:txBody>
      </p:sp>
      <p:sp>
        <p:nvSpPr>
          <p:cNvPr id="12" name="Text Box 45"/>
          <p:cNvSpPr txBox="1">
            <a:spLocks noChangeArrowheads="1"/>
          </p:cNvSpPr>
          <p:nvPr/>
        </p:nvSpPr>
        <p:spPr bwMode="auto">
          <a:xfrm>
            <a:off x="152400" y="938212"/>
            <a:ext cx="15240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Zero dispersion area</a:t>
            </a:r>
          </a:p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slope </a:t>
            </a:r>
            <a:r>
              <a:rPr lang="en-US" sz="1400">
                <a:solidFill>
                  <a:srgbClr val="008000"/>
                </a:solidFill>
                <a:latin typeface="Symbol" charset="0"/>
              </a:rPr>
              <a:t>h</a:t>
            </a:r>
            <a:r>
              <a:rPr lang="ja-JP" altLang="en-US" sz="1400">
                <a:solidFill>
                  <a:srgbClr val="008000"/>
                </a:solidFill>
                <a:latin typeface="Arial" charset="0"/>
              </a:rPr>
              <a:t>’</a:t>
            </a:r>
            <a:r>
              <a:rPr lang="en-US" sz="1400">
                <a:solidFill>
                  <a:srgbClr val="008000"/>
                </a:solidFill>
                <a:latin typeface="Arial" charset="0"/>
              </a:rPr>
              <a:t>=0</a:t>
            </a: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800" y="862012"/>
            <a:ext cx="5003800" cy="9271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4595812"/>
            <a:ext cx="48895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058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FODO Cell Dispersion and Suppressor</a:t>
            </a:r>
          </a:p>
        </p:txBody>
      </p:sp>
      <p:pic>
        <p:nvPicPr>
          <p:cNvPr id="4" name="Picture 6" descr="fododisp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57150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505200"/>
            <a:ext cx="76200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5"/>
          <p:cNvSpPr txBox="1">
            <a:spLocks noChangeArrowheads="1"/>
          </p:cNvSpPr>
          <p:nvPr/>
        </p:nvSpPr>
        <p:spPr bwMode="auto">
          <a:xfrm>
            <a:off x="2590800" y="3809999"/>
            <a:ext cx="3930945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Arial" charset="0"/>
              </a:rPr>
              <a:t>Dispersion-free Insertion</a:t>
            </a:r>
          </a:p>
        </p:txBody>
      </p:sp>
    </p:spTree>
    <p:extLst>
      <p:ext uri="{BB962C8B-B14F-4D97-AF65-F5344CB8AC3E}">
        <p14:creationId xmlns:p14="http://schemas.microsoft.com/office/powerpoint/2010/main" val="4081639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34"/>
          <p:cNvGrpSpPr>
            <a:grpSpLocks/>
          </p:cNvGrpSpPr>
          <p:nvPr/>
        </p:nvGrpSpPr>
        <p:grpSpPr bwMode="auto">
          <a:xfrm>
            <a:off x="2590800" y="2085975"/>
            <a:ext cx="3924300" cy="962025"/>
            <a:chOff x="2590800" y="2085297"/>
            <a:chExt cx="3924300" cy="962703"/>
          </a:xfrm>
        </p:grpSpPr>
        <p:pic>
          <p:nvPicPr>
            <p:cNvPr id="19466" name="Picture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2085297"/>
              <a:ext cx="3924300" cy="962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7" name="Picture 32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2635250"/>
              <a:ext cx="796365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8" name="Picture 33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5" y="2624687"/>
              <a:ext cx="828676" cy="270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Orbit Control: Two-Bump</a:t>
            </a: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685800" y="2895600"/>
            <a:ext cx="7772400" cy="32004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A single orbit error changes all later positions and angles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Add another dipole corrector at a location where                    At this point the distortion from the original dipole corrector is all x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’</a:t>
            </a:r>
            <a:r>
              <a:rPr lang="en-US" sz="2000" dirty="0">
                <a:latin typeface="Arial" charset="0"/>
                <a:ea typeface="ＭＳ Ｐゴシック" charset="0"/>
              </a:rPr>
              <a:t> that we can cancel with the second dipole corrector.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1800" dirty="0">
                <a:latin typeface="Arial" charset="0"/>
                <a:ea typeface="ＭＳ Ｐゴシック" charset="0"/>
              </a:rPr>
              <a:t>Called a </a:t>
            </a:r>
            <a:r>
              <a:rPr lang="en-US" sz="1800" b="1" dirty="0">
                <a:latin typeface="Arial" charset="0"/>
                <a:ea typeface="ＭＳ Ｐゴシック" charset="0"/>
              </a:rPr>
              <a:t>two-bump</a:t>
            </a:r>
            <a:r>
              <a:rPr lang="en-US" sz="1800" dirty="0">
                <a:latin typeface="Arial" charset="0"/>
                <a:ea typeface="ＭＳ Ｐゴシック" charset="0"/>
              </a:rPr>
              <a:t>: localized orbit distortion from two correctors</a:t>
            </a:r>
          </a:p>
          <a:p>
            <a:pPr lvl="1"/>
            <a:r>
              <a:rPr lang="en-US" sz="1800" dirty="0">
                <a:latin typeface="Arial" charset="0"/>
                <a:ea typeface="ＭＳ Ｐゴシック" charset="0"/>
              </a:rPr>
              <a:t>But requires                     between correctors </a:t>
            </a:r>
          </a:p>
        </p:txBody>
      </p:sp>
      <p:pic>
        <p:nvPicPr>
          <p:cNvPr id="19464" name="Picture 3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300" y="4288912"/>
            <a:ext cx="53975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elta_x'(s_2)=_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36285"/>
            <a:ext cx="5448300" cy="774700"/>
          </a:xfrm>
          <a:prstGeom prst="rect">
            <a:avLst/>
          </a:prstGeom>
        </p:spPr>
      </p:pic>
      <p:pic>
        <p:nvPicPr>
          <p:cNvPr id="10" name="Picture 9" descr="Delta_phi=k_pi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5410200"/>
            <a:ext cx="977900" cy="241300"/>
          </a:xfrm>
          <a:prstGeom prst="rect">
            <a:avLst/>
          </a:prstGeom>
        </p:spPr>
      </p:pic>
      <p:pic>
        <p:nvPicPr>
          <p:cNvPr id="2" name="Picture 1" descr="Delta_x(s_2)_=_D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57" y="901700"/>
            <a:ext cx="4152900" cy="317500"/>
          </a:xfrm>
          <a:prstGeom prst="rect">
            <a:avLst/>
          </a:prstGeom>
        </p:spPr>
      </p:pic>
      <p:pic>
        <p:nvPicPr>
          <p:cNvPr id="14" name="Picture 13" descr="M_1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133600"/>
            <a:ext cx="537845" cy="2766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M_12_=_left(C_1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18" y="1034473"/>
            <a:ext cx="1951182" cy="565727"/>
          </a:xfrm>
          <a:prstGeom prst="rect">
            <a:avLst/>
          </a:prstGeom>
        </p:spPr>
      </p:pic>
      <p:pic>
        <p:nvPicPr>
          <p:cNvPr id="5" name="Picture 4" descr="Delta_phi=k_pi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675" y="3392715"/>
            <a:ext cx="9779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517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Mismatched Dispersion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7180" y="990600"/>
            <a:ext cx="8549640" cy="5029200"/>
          </a:xfrm>
        </p:spPr>
        <p:txBody>
          <a:bodyPr/>
          <a:lstStyle/>
          <a:p>
            <a:r>
              <a:rPr lang="en-US" dirty="0"/>
              <a:t>What does mismatched dispersion look like?</a:t>
            </a:r>
          </a:p>
          <a:p>
            <a:pPr lvl="1"/>
            <a:r>
              <a:rPr lang="en-US" dirty="0"/>
              <a:t>For example, this is what happens when the second dispersion suppressor is eliminated and the dipole-free FODO cells run right up against the FODO cells with dipoles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590800"/>
            <a:ext cx="7557025" cy="3981693"/>
          </a:xfrm>
          <a:prstGeom prst="rect">
            <a:avLst/>
          </a:prstGeom>
        </p:spPr>
      </p:pic>
      <p:sp>
        <p:nvSpPr>
          <p:cNvPr id="6" name="TextBox 45"/>
          <p:cNvSpPr txBox="1">
            <a:spLocks noChangeArrowheads="1"/>
          </p:cNvSpPr>
          <p:nvPr/>
        </p:nvSpPr>
        <p:spPr bwMode="auto">
          <a:xfrm>
            <a:off x="2962191" y="3733800"/>
            <a:ext cx="847559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>
                <a:latin typeface="Arial" charset="0"/>
              </a:rPr>
              <a:t>Dispersion-free Insertion</a:t>
            </a:r>
          </a:p>
        </p:txBody>
      </p:sp>
      <p:sp>
        <p:nvSpPr>
          <p:cNvPr id="7" name="TextBox 45"/>
          <p:cNvSpPr txBox="1">
            <a:spLocks noChangeArrowheads="1"/>
          </p:cNvSpPr>
          <p:nvPr/>
        </p:nvSpPr>
        <p:spPr bwMode="auto">
          <a:xfrm>
            <a:off x="4875702" y="3490805"/>
            <a:ext cx="1448898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>
                <a:latin typeface="Arial" charset="0"/>
              </a:rPr>
              <a:t>Dispersion</a:t>
            </a:r>
          </a:p>
          <a:p>
            <a:pPr algn="ctr"/>
            <a:r>
              <a:rPr lang="en-US" sz="1400" dirty="0">
                <a:latin typeface="Arial" charset="0"/>
              </a:rPr>
              <a:t>Mismatch –</a:t>
            </a:r>
            <a:br>
              <a:rPr lang="en-US" sz="1400" dirty="0">
                <a:latin typeface="Arial" charset="0"/>
              </a:rPr>
            </a:br>
            <a:r>
              <a:rPr lang="en-US" sz="1400" dirty="0">
                <a:latin typeface="Arial" charset="0"/>
              </a:rPr>
              <a:t>not periodic!</a:t>
            </a:r>
          </a:p>
        </p:txBody>
      </p:sp>
    </p:spTree>
    <p:extLst>
      <p:ext uri="{BB962C8B-B14F-4D97-AF65-F5344CB8AC3E}">
        <p14:creationId xmlns:p14="http://schemas.microsoft.com/office/powerpoint/2010/main" val="6795717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RHIC Lattice Revisited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85800" y="3560763"/>
            <a:ext cx="7772400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40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200">
                <a:solidFill>
                  <a:srgbClr val="000090"/>
                </a:solidFill>
                <a:latin typeface="Arial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188D1B"/>
                </a:solidFill>
                <a:latin typeface="Arial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FF0000"/>
                </a:solidFill>
                <a:latin typeface="Arial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Note modular design, including low-beta insertions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Used for experimental collisions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Minimum beam size </a:t>
            </a:r>
            <a:r>
              <a:rPr lang="en-US" dirty="0">
                <a:latin typeface="Symbol" charset="2"/>
                <a:ea typeface="ＭＳ Ｐゴシック" charset="0"/>
                <a:cs typeface="Symbol" charset="2"/>
              </a:rPr>
              <a:t>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(with zero dispersion)</a:t>
            </a:r>
          </a:p>
          <a:p>
            <a:pPr lvl="2"/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maximize luminosity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Large σ, beam size in “low beta quadrupoles”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Other facilities also 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have longitudinal bunch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compressors (this afternoon)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261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3579813" y="1752600"/>
            <a:ext cx="990600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Horizontal</a:t>
            </a: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4722813" y="1752600"/>
            <a:ext cx="763587" cy="30797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Vertical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124200" y="1524000"/>
            <a:ext cx="1295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latin typeface="Arial" charset="0"/>
              </a:rPr>
              <a:t>low-beta insertion</a:t>
            </a: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4208463" y="20955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</a:rPr>
              <a:t>FODO</a:t>
            </a:r>
          </a:p>
        </p:txBody>
      </p:sp>
      <p:cxnSp>
        <p:nvCxnSpPr>
          <p:cNvPr id="10" name="Straight Arrow Connector 13"/>
          <p:cNvCxnSpPr>
            <a:cxnSpLocks noChangeShapeType="1"/>
          </p:cNvCxnSpPr>
          <p:nvPr/>
        </p:nvCxnSpPr>
        <p:spPr bwMode="auto">
          <a:xfrm flipH="1">
            <a:off x="2438400" y="1676400"/>
            <a:ext cx="6858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" name="Straight Arrow Connector 15"/>
          <p:cNvCxnSpPr>
            <a:cxnSpLocks noChangeShapeType="1"/>
          </p:cNvCxnSpPr>
          <p:nvPr/>
        </p:nvCxnSpPr>
        <p:spPr bwMode="auto">
          <a:xfrm>
            <a:off x="6530975" y="1374775"/>
            <a:ext cx="468313" cy="2476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5791200" y="1143000"/>
            <a:ext cx="1295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</a:rPr>
              <a:t>low-beta insertion</a:t>
            </a: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6194425" y="1828800"/>
            <a:ext cx="815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latin typeface="Arial" charset="0"/>
              </a:rPr>
              <a:t>matching</a:t>
            </a:r>
          </a:p>
        </p:txBody>
      </p:sp>
      <p:cxnSp>
        <p:nvCxnSpPr>
          <p:cNvPr id="14" name="Straight Arrow Connector 21"/>
          <p:cNvCxnSpPr>
            <a:cxnSpLocks noChangeShapeType="1"/>
          </p:cNvCxnSpPr>
          <p:nvPr/>
        </p:nvCxnSpPr>
        <p:spPr bwMode="auto">
          <a:xfrm rot="16200000" flipH="1">
            <a:off x="6449219" y="2143919"/>
            <a:ext cx="315912" cy="114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" name="Straight Arrow Connector 21"/>
          <p:cNvCxnSpPr>
            <a:cxnSpLocks noChangeShapeType="1"/>
          </p:cNvCxnSpPr>
          <p:nvPr/>
        </p:nvCxnSpPr>
        <p:spPr bwMode="auto">
          <a:xfrm>
            <a:off x="1600200" y="762000"/>
            <a:ext cx="579343" cy="2741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609600" y="685800"/>
            <a:ext cx="90062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latin typeface="Arial" charset="0"/>
              </a:rPr>
              <a:t>quadrupoles</a:t>
            </a:r>
          </a:p>
        </p:txBody>
      </p:sp>
      <p:cxnSp>
        <p:nvCxnSpPr>
          <p:cNvPr id="17" name="Straight Arrow Connector 21"/>
          <p:cNvCxnSpPr>
            <a:cxnSpLocks noChangeShapeType="1"/>
          </p:cNvCxnSpPr>
          <p:nvPr/>
        </p:nvCxnSpPr>
        <p:spPr bwMode="auto">
          <a:xfrm flipH="1">
            <a:off x="5867402" y="741984"/>
            <a:ext cx="1396423" cy="24861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7100378" y="653534"/>
            <a:ext cx="90062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latin typeface="Arial" charset="0"/>
              </a:rPr>
              <a:t>dipoles</a:t>
            </a:r>
          </a:p>
        </p:txBody>
      </p:sp>
      <p:cxnSp>
        <p:nvCxnSpPr>
          <p:cNvPr id="19" name="Straight Arrow Connector 13"/>
          <p:cNvCxnSpPr>
            <a:cxnSpLocks noChangeShapeType="1"/>
          </p:cNvCxnSpPr>
          <p:nvPr/>
        </p:nvCxnSpPr>
        <p:spPr bwMode="auto">
          <a:xfrm flipH="1" flipV="1">
            <a:off x="2976111" y="1077402"/>
            <a:ext cx="377521" cy="2068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2895600" y="1263134"/>
            <a:ext cx="2667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latin typeface="Arial" charset="0"/>
              </a:rPr>
              <a:t>Missing dipole dispersion suppressor</a:t>
            </a:r>
          </a:p>
        </p:txBody>
      </p:sp>
    </p:spTree>
    <p:extLst>
      <p:ext uri="{BB962C8B-B14F-4D97-AF65-F5344CB8AC3E}">
        <p14:creationId xmlns:p14="http://schemas.microsoft.com/office/powerpoint/2010/main" val="1619759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97180" y="152400"/>
            <a:ext cx="8549640" cy="685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Orbit Control: Three-Bump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(another view of homework)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A general local orbit distortion from three dipole correctors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Constraint is that net orbit change from sum of all three kicks must be zero</a:t>
            </a: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Bump amplitude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Only </a:t>
            </a:r>
            <a:r>
              <a:rPr lang="en-US" sz="2000" b="1" dirty="0">
                <a:latin typeface="Arial" charset="0"/>
                <a:ea typeface="ＭＳ Ｐゴシック" charset="0"/>
              </a:rPr>
              <a:t>three-bump </a:t>
            </a:r>
            <a:r>
              <a:rPr lang="en-US" sz="2000" dirty="0">
                <a:latin typeface="Arial" charset="0"/>
                <a:ea typeface="ＭＳ Ｐゴシック" charset="0"/>
              </a:rPr>
              <a:t>requirement is that S</a:t>
            </a:r>
            <a:r>
              <a:rPr lang="en-US" sz="2000" baseline="-25000" dirty="0">
                <a:latin typeface="Arial" charset="0"/>
                <a:ea typeface="ＭＳ Ｐゴシック" charset="0"/>
              </a:rPr>
              <a:t>12</a:t>
            </a:r>
            <a:r>
              <a:rPr lang="en-US" sz="2000" dirty="0">
                <a:latin typeface="Arial" charset="0"/>
                <a:ea typeface="ＭＳ Ｐゴシック" charset="0"/>
              </a:rPr>
              <a:t>, S</a:t>
            </a:r>
            <a:r>
              <a:rPr lang="en-US" sz="2000" baseline="-25000" dirty="0">
                <a:latin typeface="Arial" charset="0"/>
                <a:ea typeface="ＭＳ Ｐゴシック" charset="0"/>
              </a:rPr>
              <a:t>23</a:t>
            </a:r>
            <a:r>
              <a:rPr lang="en-US" sz="2000" dirty="0">
                <a:latin typeface="Arial" charset="0"/>
                <a:ea typeface="ＭＳ Ｐゴシック" charset="0"/>
              </a:rPr>
              <a:t> ≠ 0</a:t>
            </a: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709613"/>
            <a:ext cx="41751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eft(C_23_&amp;S_23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76" y="3644900"/>
            <a:ext cx="7023100" cy="622300"/>
          </a:xfrm>
          <a:prstGeom prst="rect">
            <a:avLst/>
          </a:prstGeom>
        </p:spPr>
      </p:pic>
      <p:pic>
        <p:nvPicPr>
          <p:cNvPr id="4" name="Picture 3" descr="x_rm_b_=S_12_De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5368925"/>
            <a:ext cx="1422400" cy="279400"/>
          </a:xfrm>
          <a:prstGeom prst="rect">
            <a:avLst/>
          </a:prstGeom>
        </p:spPr>
      </p:pic>
      <p:pic>
        <p:nvPicPr>
          <p:cNvPr id="5" name="Picture 4" descr="M_1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95062"/>
            <a:ext cx="537845" cy="2766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M_23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19" y="1018794"/>
            <a:ext cx="537845" cy="2766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Delta_x'_1_=_fra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4483100"/>
            <a:ext cx="71374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38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0302" y="152400"/>
            <a:ext cx="9404604" cy="685800"/>
          </a:xfrm>
        </p:spPr>
        <p:txBody>
          <a:bodyPr/>
          <a:lstStyle/>
          <a:p>
            <a:r>
              <a:rPr lang="en-US"/>
              <a:t>Review: Periodic Transport Matrix Parameterization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153400" cy="4876800"/>
          </a:xfrm>
        </p:spPr>
        <p:txBody>
          <a:bodyPr/>
          <a:lstStyle/>
          <a:p>
            <a:r>
              <a:rPr lang="en-US"/>
              <a:t>Periodic transport matrices can be parameterized as</a:t>
            </a:r>
          </a:p>
          <a:p>
            <a:endParaRPr lang="en-US"/>
          </a:p>
          <a:p>
            <a:endParaRPr lang="en-US"/>
          </a:p>
          <a:p>
            <a:pPr marL="457200" lvl="1" indent="0">
              <a:buNone/>
            </a:pPr>
            <a:r>
              <a:rPr lang="en-US"/>
              <a:t>                                   all depend on s location</a:t>
            </a:r>
          </a:p>
          <a:p>
            <a:pPr marL="457200" lvl="1" indent="0">
              <a:buNone/>
            </a:pPr>
            <a:r>
              <a:rPr lang="en-US"/>
              <a:t>			      all have the periodicity of the system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M_=_I_cos_mu_+_J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6" y="1932559"/>
            <a:ext cx="3672713" cy="353441"/>
          </a:xfrm>
          <a:prstGeom prst="rect">
            <a:avLst/>
          </a:prstGeom>
        </p:spPr>
      </p:pic>
      <p:pic>
        <p:nvPicPr>
          <p:cNvPr id="6" name="Picture 5" descr="J_equiv_left(_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1774402"/>
            <a:ext cx="1955800" cy="684530"/>
          </a:xfrm>
          <a:prstGeom prst="rect">
            <a:avLst/>
          </a:prstGeom>
        </p:spPr>
      </p:pic>
      <p:pic>
        <p:nvPicPr>
          <p:cNvPr id="7" name="Picture 6" descr="J^2=-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917827"/>
            <a:ext cx="1121791" cy="291973"/>
          </a:xfrm>
          <a:prstGeom prst="rect">
            <a:avLst/>
          </a:prstGeom>
        </p:spPr>
      </p:pic>
      <p:pic>
        <p:nvPicPr>
          <p:cNvPr id="8" name="Picture 7" descr="(_beta,_alpha,_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71" y="2543556"/>
            <a:ext cx="2873629" cy="368808"/>
          </a:xfrm>
          <a:prstGeom prst="rect">
            <a:avLst/>
          </a:prstGeom>
        </p:spPr>
      </p:pic>
      <p:pic>
        <p:nvPicPr>
          <p:cNvPr id="9" name="Picture 8" descr="Screen Shot 2019-01-24 at 9.43.3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3354883"/>
            <a:ext cx="6870023" cy="30896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15000" y="3581400"/>
            <a:ext cx="196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FODO lattice</a:t>
            </a:r>
          </a:p>
        </p:txBody>
      </p:sp>
    </p:spTree>
    <p:extLst>
      <p:ext uri="{BB962C8B-B14F-4D97-AF65-F5344CB8AC3E}">
        <p14:creationId xmlns:p14="http://schemas.microsoft.com/office/powerpoint/2010/main" val="87715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Review</a:t>
            </a:r>
          </a:p>
        </p:txBody>
      </p:sp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3311382" y="4343400"/>
            <a:ext cx="2937018" cy="765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519113" y="3459163"/>
            <a:ext cx="8247062" cy="8080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7656" name="Picture 1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603750"/>
            <a:ext cx="2565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Rectangle 6"/>
          <p:cNvSpPr>
            <a:spLocks noChangeArrowheads="1"/>
          </p:cNvSpPr>
          <p:nvPr/>
        </p:nvSpPr>
        <p:spPr bwMode="auto">
          <a:xfrm>
            <a:off x="2813050" y="6199188"/>
            <a:ext cx="3587750" cy="3540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8" name="Rectangle 6"/>
          <p:cNvSpPr>
            <a:spLocks noChangeArrowheads="1"/>
          </p:cNvSpPr>
          <p:nvPr/>
        </p:nvSpPr>
        <p:spPr bwMode="auto">
          <a:xfrm>
            <a:off x="762000" y="5262563"/>
            <a:ext cx="7658100" cy="763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Rectangle 6"/>
          <p:cNvSpPr>
            <a:spLocks noChangeArrowheads="1"/>
          </p:cNvSpPr>
          <p:nvPr/>
        </p:nvSpPr>
        <p:spPr bwMode="auto">
          <a:xfrm>
            <a:off x="2300288" y="1600200"/>
            <a:ext cx="4710112" cy="1743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7661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2528888"/>
            <a:ext cx="2057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695450"/>
            <a:ext cx="223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952625"/>
            <a:ext cx="1989137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27" y="3525639"/>
            <a:ext cx="7181273" cy="715818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83" y="4635500"/>
            <a:ext cx="1612900" cy="2413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324344"/>
            <a:ext cx="7021735" cy="619256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72" y="6225652"/>
            <a:ext cx="3336636" cy="277091"/>
          </a:xfrm>
          <a:prstGeom prst="rect">
            <a:avLst/>
          </a:prstGeom>
        </p:spPr>
      </p:pic>
      <p:pic>
        <p:nvPicPr>
          <p:cNvPr id="5" name="Picture 4" descr="rm_Particle~posi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71905"/>
            <a:ext cx="6500091" cy="369455"/>
          </a:xfrm>
          <a:prstGeom prst="rect">
            <a:avLst/>
          </a:prstGeom>
        </p:spPr>
      </p:pic>
      <p:pic>
        <p:nvPicPr>
          <p:cNvPr id="6" name="Picture 5" descr="Delta_phi=_int_f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35443"/>
            <a:ext cx="1766455" cy="704273"/>
          </a:xfrm>
          <a:prstGeom prst="rect">
            <a:avLst/>
          </a:prstGeom>
        </p:spPr>
      </p:pic>
      <p:pic>
        <p:nvPicPr>
          <p:cNvPr id="7" name="Picture 6" descr="mu=2_pi_Q=_int_s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84" y="4389673"/>
            <a:ext cx="2566716" cy="65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13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Review: Matrices of Magnetic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458200" cy="4876800"/>
          </a:xfrm>
        </p:spPr>
        <p:txBody>
          <a:bodyPr/>
          <a:lstStyle/>
          <a:p>
            <a:r>
              <a:rPr lang="en-US"/>
              <a:t>For our purposes this morning:</a:t>
            </a:r>
          </a:p>
          <a:p>
            <a:pPr lvl="1"/>
            <a:r>
              <a:rPr lang="en-US"/>
              <a:t>All motion is linearized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Linear transport matrices: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  <a:p>
            <a:pPr lvl="1"/>
            <a:r>
              <a:rPr lang="en-US"/>
              <a:t>(Sector) dipole includes constant fractional momentum offset</a:t>
            </a:r>
          </a:p>
        </p:txBody>
      </p:sp>
      <p:pic>
        <p:nvPicPr>
          <p:cNvPr id="4" name="Picture 3" descr="M_rm_drift_=_le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830" y="2438400"/>
            <a:ext cx="2484844" cy="828281"/>
          </a:xfrm>
          <a:prstGeom prst="rect">
            <a:avLst/>
          </a:prstGeom>
        </p:spPr>
      </p:pic>
      <p:pic>
        <p:nvPicPr>
          <p:cNvPr id="5" name="Picture 4" descr="left(x_x'_end_m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55432"/>
            <a:ext cx="2397252" cy="768350"/>
          </a:xfrm>
          <a:prstGeom prst="rect">
            <a:avLst/>
          </a:prstGeom>
        </p:spPr>
      </p:pic>
      <p:pic>
        <p:nvPicPr>
          <p:cNvPr id="6" name="Picture 5" descr="M_rm_quad_appro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23" y="3352800"/>
            <a:ext cx="3093377" cy="8282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88622" y="3465389"/>
            <a:ext cx="813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thin</a:t>
            </a:r>
          </a:p>
          <a:p>
            <a:r>
              <a:rPr lang="en-US" sz="1800" dirty="0">
                <a:latin typeface="Arial"/>
                <a:cs typeface="Arial"/>
              </a:rPr>
              <a:t>quads</a:t>
            </a:r>
          </a:p>
        </p:txBody>
      </p:sp>
      <p:pic>
        <p:nvPicPr>
          <p:cNvPr id="8" name="Picture 7" descr="left(x_x'_delta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766631"/>
            <a:ext cx="6515608" cy="1137158"/>
          </a:xfrm>
          <a:prstGeom prst="rect">
            <a:avLst/>
          </a:prstGeom>
        </p:spPr>
      </p:pic>
      <p:pic>
        <p:nvPicPr>
          <p:cNvPr id="9" name="Picture 8" descr="delta_equiv_frac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888" y="4625521"/>
            <a:ext cx="825500" cy="596900"/>
          </a:xfrm>
          <a:prstGeom prst="rect">
            <a:avLst/>
          </a:prstGeom>
        </p:spPr>
      </p:pic>
      <p:pic>
        <p:nvPicPr>
          <p:cNvPr id="10" name="Picture 9" descr="x'_equiv_frac_p_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600200"/>
            <a:ext cx="8509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37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5819</TotalTime>
  <Words>2134</Words>
  <Application>Microsoft Macintosh PowerPoint</Application>
  <PresentationFormat>On-screen Show (4:3)</PresentationFormat>
  <Paragraphs>404</Paragraphs>
  <Slides>51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Symbol</vt:lpstr>
      <vt:lpstr>Times</vt:lpstr>
      <vt:lpstr>Wingdings</vt:lpstr>
      <vt:lpstr>Office Theme</vt:lpstr>
      <vt:lpstr>International Accelerator School 2023  Superconducting Science and Technology for Particle Accelerators  Linear Optics 2 (1h): Optics/Lattice Design</vt:lpstr>
      <vt:lpstr>Outline</vt:lpstr>
      <vt:lpstr>Entire Courses Also Taught On Lattice Design</vt:lpstr>
      <vt:lpstr>Review: General Linear Transport Matrix</vt:lpstr>
      <vt:lpstr>Orbit Control: Two-Bump</vt:lpstr>
      <vt:lpstr>Orbit Control: Three-Bump (another view of homework)</vt:lpstr>
      <vt:lpstr>Review: Periodic Transport Matrix Parameterization</vt:lpstr>
      <vt:lpstr>Review</vt:lpstr>
      <vt:lpstr>Review: Matrices of Magnetic Elements</vt:lpstr>
      <vt:lpstr>Lattice Optics: FODO Lives! (Be very careful in comparisons to other sources!)</vt:lpstr>
      <vt:lpstr>Periodic Example: FODO Cell Phase Advance</vt:lpstr>
      <vt:lpstr>Periodic Example: FODO Cell Beta Max/Min</vt:lpstr>
      <vt:lpstr>FODO Betatron Functions vs Phase Advance</vt:lpstr>
      <vt:lpstr>FODO Beta Function, Betatron Motion</vt:lpstr>
      <vt:lpstr>Example: RHIC FODO Lattice</vt:lpstr>
      <vt:lpstr>Stability Diagrams</vt:lpstr>
      <vt:lpstr>Stability Diagrams II</vt:lpstr>
      <vt:lpstr>Triplet Optics: Extra Straight Space</vt:lpstr>
      <vt:lpstr>Triplet Optics: Extra Straight Space</vt:lpstr>
      <vt:lpstr>Triplet Cell Strategy: Not Exactly FODO</vt:lpstr>
      <vt:lpstr>Triplet Focusing: Examples</vt:lpstr>
      <vt:lpstr>Triplet Focusing: Absurd Extremes</vt:lpstr>
      <vt:lpstr>π/2 Insertion</vt:lpstr>
      <vt:lpstr>π/2 Insertion</vt:lpstr>
      <vt:lpstr>π/2 Insertion</vt:lpstr>
      <vt:lpstr>π/2 Insertion</vt:lpstr>
      <vt:lpstr>π/2 Insertion</vt:lpstr>
      <vt:lpstr>π/2 Insertion</vt:lpstr>
      <vt:lpstr>Multiple π/2 Insertions</vt:lpstr>
      <vt:lpstr>Symmetric Two-Doublet Insertion</vt:lpstr>
      <vt:lpstr>From (x,x’) Exchange to (x,y) Exchange</vt:lpstr>
      <vt:lpstr>Mobius Insertion</vt:lpstr>
      <vt:lpstr>Talman 1993 Mobius Paper</vt:lpstr>
      <vt:lpstr>Low-beta Insertions: intro</vt:lpstr>
      <vt:lpstr>Low-beta Insertions: Uses</vt:lpstr>
      <vt:lpstr>Low-beta Insertions</vt:lpstr>
      <vt:lpstr>Low-beta Insertion guidelines</vt:lpstr>
      <vt:lpstr>Combining Beam Separation and Low Beta Quads</vt:lpstr>
      <vt:lpstr>Dispersion Review</vt:lpstr>
      <vt:lpstr>(xkcd interlude)</vt:lpstr>
      <vt:lpstr>(xkcd interlude)</vt:lpstr>
      <vt:lpstr>Dispersion</vt:lpstr>
      <vt:lpstr>(Dispersion Review)</vt:lpstr>
      <vt:lpstr>FODO with dipoles</vt:lpstr>
      <vt:lpstr>FODO with dipoles</vt:lpstr>
      <vt:lpstr>RHIC FODO Cell</vt:lpstr>
      <vt:lpstr>Dispersion suppressors</vt:lpstr>
      <vt:lpstr>Dispersion suppressors</vt:lpstr>
      <vt:lpstr>FODO Cell Dispersion and Suppressor</vt:lpstr>
      <vt:lpstr>Mismatched Dispersion</vt:lpstr>
      <vt:lpstr>RHIC Lattice Revisited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Shannan Kyte</dc:creator>
  <cp:lastModifiedBy>Todd Satogata</cp:lastModifiedBy>
  <cp:revision>927</cp:revision>
  <cp:lastPrinted>2016-12-24T03:35:02Z</cp:lastPrinted>
  <dcterms:created xsi:type="dcterms:W3CDTF">2011-09-01T16:33:54Z</dcterms:created>
  <dcterms:modified xsi:type="dcterms:W3CDTF">2023-07-12T17:37:40Z</dcterms:modified>
</cp:coreProperties>
</file>