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9" r:id="rId2"/>
    <p:sldId id="319" r:id="rId3"/>
    <p:sldId id="436" r:id="rId4"/>
    <p:sldId id="440" r:id="rId5"/>
    <p:sldId id="435" r:id="rId6"/>
    <p:sldId id="437" r:id="rId7"/>
    <p:sldId id="336" r:id="rId8"/>
    <p:sldId id="308" r:id="rId9"/>
    <p:sldId id="309" r:id="rId10"/>
    <p:sldId id="441" r:id="rId11"/>
    <p:sldId id="442" r:id="rId12"/>
    <p:sldId id="310" r:id="rId13"/>
    <p:sldId id="311" r:id="rId14"/>
    <p:sldId id="312" r:id="rId15"/>
    <p:sldId id="313" r:id="rId16"/>
    <p:sldId id="314" r:id="rId17"/>
    <p:sldId id="315" r:id="rId18"/>
    <p:sldId id="272" r:id="rId19"/>
    <p:sldId id="274" r:id="rId20"/>
    <p:sldId id="426" r:id="rId21"/>
    <p:sldId id="433" r:id="rId22"/>
    <p:sldId id="43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04" r:id="rId39"/>
    <p:sldId id="305" r:id="rId40"/>
    <p:sldId id="306" r:id="rId41"/>
    <p:sldId id="307" r:id="rId42"/>
    <p:sldId id="287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86054" autoAdjust="0"/>
  </p:normalViewPr>
  <p:slideViewPr>
    <p:cSldViewPr>
      <p:cViewPr varScale="1">
        <p:scale>
          <a:sx n="109" d="100"/>
          <a:sy n="109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504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7/12/23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0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Perpendicular B!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Add q[e] (or Z) to last equation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careful; very low-energy people may define rigidity relative to KE rather than p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RHIC: dAu tradeoff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CEC00F-EC2B-5445-8150-A948A1D5BC05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6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2D2D8A"/>
                </a:solidFill>
                <a:latin typeface="Arial" charset="0"/>
              </a:rPr>
              <a:t>T. Satogata / July 2023       International Accel School 2023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togata@jlab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oddsatogata.net/" TargetMode="External"/><Relationship Id="rId4" Type="http://schemas.openxmlformats.org/officeDocument/2006/relationships/hyperlink" Target="https://indico.lightsource.ca/event/6/timetable/#20230712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79.emf"/><Relationship Id="rId7" Type="http://schemas.openxmlformats.org/officeDocument/2006/relationships/image" Target="../media/image84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10" Type="http://schemas.openxmlformats.org/officeDocument/2006/relationships/image" Target="../media/image87.emf"/><Relationship Id="rId4" Type="http://schemas.openxmlformats.org/officeDocument/2006/relationships/image" Target="../media/image80.emf"/><Relationship Id="rId9" Type="http://schemas.openxmlformats.org/officeDocument/2006/relationships/image" Target="../media/image8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toddsatogata.net/2019-USPAS/OneTurnMa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120.emf"/><Relationship Id="rId7" Type="http://schemas.openxmlformats.org/officeDocument/2006/relationships/image" Target="../media/image123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64.emf"/><Relationship Id="rId7" Type="http://schemas.openxmlformats.org/officeDocument/2006/relationships/image" Target="../media/image141.emf"/><Relationship Id="rId12" Type="http://schemas.openxmlformats.org/officeDocument/2006/relationships/image" Target="../media/image144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143.emf"/><Relationship Id="rId5" Type="http://schemas.openxmlformats.org/officeDocument/2006/relationships/image" Target="../media/image140.emf"/><Relationship Id="rId10" Type="http://schemas.openxmlformats.org/officeDocument/2006/relationships/image" Target="../media/image142.emf"/><Relationship Id="rId4" Type="http://schemas.openxmlformats.org/officeDocument/2006/relationships/image" Target="../media/image65.emf"/><Relationship Id="rId9" Type="http://schemas.openxmlformats.org/officeDocument/2006/relationships/image" Target="../media/image8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11" Type="http://schemas.openxmlformats.org/officeDocument/2006/relationships/image" Target="../media/image154.emf"/><Relationship Id="rId5" Type="http://schemas.openxmlformats.org/officeDocument/2006/relationships/image" Target="../media/image148.emf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13" Type="http://schemas.openxmlformats.org/officeDocument/2006/relationships/image" Target="../media/image165.emf"/><Relationship Id="rId3" Type="http://schemas.openxmlformats.org/officeDocument/2006/relationships/image" Target="../media/image156.emf"/><Relationship Id="rId7" Type="http://schemas.openxmlformats.org/officeDocument/2006/relationships/image" Target="../media/image159.emf"/><Relationship Id="rId12" Type="http://schemas.openxmlformats.org/officeDocument/2006/relationships/image" Target="../media/image164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11" Type="http://schemas.openxmlformats.org/officeDocument/2006/relationships/image" Target="../media/image163.emf"/><Relationship Id="rId5" Type="http://schemas.openxmlformats.org/officeDocument/2006/relationships/image" Target="../media/image157.emf"/><Relationship Id="rId10" Type="http://schemas.openxmlformats.org/officeDocument/2006/relationships/image" Target="../media/image162.emf"/><Relationship Id="rId4" Type="http://schemas.openxmlformats.org/officeDocument/2006/relationships/image" Target="../media/image145.png"/><Relationship Id="rId9" Type="http://schemas.openxmlformats.org/officeDocument/2006/relationships/image" Target="../media/image16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7" Type="http://schemas.openxmlformats.org/officeDocument/2006/relationships/image" Target="../media/image174.emf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emf"/><Relationship Id="rId5" Type="http://schemas.openxmlformats.org/officeDocument/2006/relationships/image" Target="../media/image172.emf"/><Relationship Id="rId4" Type="http://schemas.openxmlformats.org/officeDocument/2006/relationships/image" Target="../media/image17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emf"/><Relationship Id="rId4" Type="http://schemas.openxmlformats.org/officeDocument/2006/relationships/image" Target="../media/image17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emf"/><Relationship Id="rId3" Type="http://schemas.openxmlformats.org/officeDocument/2006/relationships/image" Target="../media/image146.emf"/><Relationship Id="rId7" Type="http://schemas.openxmlformats.org/officeDocument/2006/relationships/image" Target="../media/image182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emf"/><Relationship Id="rId5" Type="http://schemas.openxmlformats.org/officeDocument/2006/relationships/image" Target="../media/image180.emf"/><Relationship Id="rId4" Type="http://schemas.openxmlformats.org/officeDocument/2006/relationships/image" Target="../media/image179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emf"/><Relationship Id="rId3" Type="http://schemas.openxmlformats.org/officeDocument/2006/relationships/image" Target="../media/image183.emf"/><Relationship Id="rId7" Type="http://schemas.openxmlformats.org/officeDocument/2006/relationships/image" Target="../media/image187.png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emf"/><Relationship Id="rId5" Type="http://schemas.openxmlformats.org/officeDocument/2006/relationships/image" Target="../media/image185.emf"/><Relationship Id="rId4" Type="http://schemas.openxmlformats.org/officeDocument/2006/relationships/image" Target="../media/image184.emf"/><Relationship Id="rId9" Type="http://schemas.openxmlformats.org/officeDocument/2006/relationships/image" Target="../media/image18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19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7" Type="http://schemas.openxmlformats.org/officeDocument/2006/relationships/image" Target="../media/image195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4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International Accelerator School 2023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Superconducting Science and Technology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Particle Accelerators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Linear Optics 1 (1h): Concepts</a:t>
            </a: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981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Lab and Old Dominion University)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satogata@jlab.org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https://indico.lightsource.ca/event/6/timetable/#20230712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Additional material/courses: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5"/>
              </a:rPr>
              <a:t>http://www.toddsatogata.net/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Birthday to Willis Lamb (1955 Nobel), Buckminster Fuller, and the Australian Aboriginal Flag!</a:t>
            </a: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Etch-a-Sketch Day (July 12 1960), New Conversations Day, and Paper Bag Day!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98C6-E87B-82F8-0259-4A97D33A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1D Periodic Transport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2425-47EB-9A28-5A80-0FE0C52E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4876800"/>
          </a:xfrm>
        </p:spPr>
        <p:txBody>
          <a:bodyPr/>
          <a:lstStyle/>
          <a:p>
            <a:r>
              <a:rPr lang="en-US" b="1"/>
              <a:t>Periodic focusing systems</a:t>
            </a:r>
            <a:r>
              <a:rPr lang="en-US"/>
              <a:t> are extremely useful</a:t>
            </a:r>
          </a:p>
          <a:p>
            <a:pPr lvl="1"/>
            <a:r>
              <a:rPr lang="en-US"/>
              <a:t>(not just in accelerators: solid state, quantum, ...)</a:t>
            </a:r>
          </a:p>
          <a:p>
            <a:r>
              <a:rPr lang="en-US" b="1"/>
              <a:t>Examples:</a:t>
            </a:r>
          </a:p>
          <a:p>
            <a:pPr lvl="1"/>
            <a:r>
              <a:rPr lang="en-US"/>
              <a:t>Rings (synchrotrons, betatrons): periodic once per “turn”</a:t>
            </a:r>
          </a:p>
          <a:p>
            <a:pPr lvl="2"/>
            <a:r>
              <a:rPr lang="en-US"/>
              <a:t>Often “superperiodic”, more than once per turn</a:t>
            </a:r>
          </a:p>
          <a:p>
            <a:pPr lvl="1"/>
            <a:r>
              <a:rPr lang="en-US"/>
              <a:t>Repeated lattices (FODO and other “cells”)</a:t>
            </a:r>
          </a:p>
          <a:p>
            <a:r>
              <a:rPr lang="en-US"/>
              <a:t>We need periodic focusing to keep beams </a:t>
            </a:r>
            <a:r>
              <a:rPr lang="en-US" b="1"/>
              <a:t>stable</a:t>
            </a:r>
          </a:p>
          <a:p>
            <a:pPr lvl="1"/>
            <a:r>
              <a:rPr lang="en-US"/>
              <a:t>Quadrupoles fortunately provide a linear restoring force</a:t>
            </a:r>
          </a:p>
          <a:p>
            <a:pPr lvl="2"/>
            <a:r>
              <a:rPr lang="en-US"/>
              <a:t>Alternating focusing/defocusing provides net focusing</a:t>
            </a:r>
          </a:p>
          <a:p>
            <a:pPr lvl="1"/>
            <a:r>
              <a:rPr lang="en-US"/>
              <a:t>Expect equations of motion to be like simple harmonic oscillators</a:t>
            </a:r>
          </a:p>
        </p:txBody>
      </p:sp>
    </p:spTree>
    <p:extLst>
      <p:ext uri="{BB962C8B-B14F-4D97-AF65-F5344CB8AC3E}">
        <p14:creationId xmlns:p14="http://schemas.microsoft.com/office/powerpoint/2010/main" val="70992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2FB6-5267-E806-B07D-892A6320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1D Periodic Transport: Drifts and Quads </a:t>
            </a:r>
            <a:r>
              <a:rPr lang="en-US" sz="2000"/>
              <a:t>(FODO)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5E4FB-4F04-A7E0-7895-73C15ADB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/>
              <a:t>Quadrupoles: phase space </a:t>
            </a:r>
            <a:r>
              <a:rPr lang="en-US" b="1"/>
              <a:t>angle </a:t>
            </a:r>
            <a:r>
              <a:rPr lang="en-US"/>
              <a:t>shear</a:t>
            </a:r>
          </a:p>
          <a:p>
            <a:r>
              <a:rPr lang="en-US"/>
              <a:t>Drifts:  phase space</a:t>
            </a:r>
            <a:r>
              <a:rPr lang="en-US" b="1"/>
              <a:t> position</a:t>
            </a:r>
            <a:r>
              <a:rPr lang="en-US"/>
              <a:t> shear</a:t>
            </a:r>
          </a:p>
          <a:p>
            <a:pPr lvl="1"/>
            <a:r>
              <a:rPr lang="en-US"/>
              <a:t>Dipoles: position shear with a little bit of rotation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20F2E-D080-57FF-A615-2BFCDBEAA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53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Warning: Professoral Egoistic Indulgence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3429000" cy="4876800"/>
          </a:xfrm>
        </p:spPr>
        <p:txBody>
          <a:bodyPr/>
          <a:lstStyle/>
          <a:p>
            <a:r>
              <a:rPr lang="en-US"/>
              <a:t>Differential Equations Ahead</a:t>
            </a:r>
          </a:p>
          <a:p>
            <a:endParaRPr lang="en-US" sz="1200"/>
          </a:p>
          <a:p>
            <a:r>
              <a:rPr lang="en-US"/>
              <a:t>The following illuminates a connection between 2</a:t>
            </a:r>
            <a:r>
              <a:rPr lang="en-US" baseline="30000"/>
              <a:t>nd</a:t>
            </a:r>
            <a:r>
              <a:rPr lang="en-US"/>
              <a:t> order linear differential equations and matrices that your lecturer finds beautiful so you will suffer through it</a:t>
            </a:r>
          </a:p>
          <a:p>
            <a:pPr marL="0" indent="0">
              <a:buNone/>
            </a:pPr>
            <a:endParaRPr lang="en-US" sz="1400"/>
          </a:p>
        </p:txBody>
      </p:sp>
      <p:pic>
        <p:nvPicPr>
          <p:cNvPr id="4" name="Picture 3" descr="Screen Shot 2019-01-22 at 7.4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33032"/>
            <a:ext cx="4540150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1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Math: Hill’s Equation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Quadrupole equations of motion: linear restoring force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What happens when we let the focusing K vary with s?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Also assume K is </a:t>
            </a:r>
            <a:r>
              <a:rPr lang="en-US" b="1" dirty="0">
                <a:latin typeface="Arial" charset="0"/>
                <a:ea typeface="ＭＳ Ｐゴシック" charset="0"/>
              </a:rPr>
              <a:t>periodic</a:t>
            </a:r>
            <a:r>
              <a:rPr lang="en-US" dirty="0">
                <a:latin typeface="Arial" charset="0"/>
                <a:ea typeface="ＭＳ Ｐゴシック" charset="0"/>
              </a:rPr>
              <a:t> in s with some periodicity C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This periodicity can be one revolution around the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 accelerator or as small as one repeated </a:t>
            </a:r>
            <a:r>
              <a:rPr lang="ja-JP" altLang="en-US" sz="2000" dirty="0">
                <a:ea typeface="ＭＳ Ｐゴシック" charset="0"/>
                <a:cs typeface="Arial"/>
              </a:rPr>
              <a:t>“</a:t>
            </a:r>
            <a:r>
              <a:rPr lang="en-US" sz="2000" dirty="0">
                <a:ea typeface="ＭＳ Ｐゴシック" charset="0"/>
                <a:cs typeface="Arial"/>
              </a:rPr>
              <a:t>cell</a:t>
            </a:r>
            <a:r>
              <a:rPr lang="ja-JP" altLang="en-US" sz="2000" dirty="0">
                <a:ea typeface="ＭＳ Ｐゴシック" charset="0"/>
                <a:cs typeface="Arial"/>
              </a:rPr>
              <a:t>”</a:t>
            </a:r>
            <a:endParaRPr lang="en-US" altLang="ja-JP" sz="2000" dirty="0">
              <a:ea typeface="ＭＳ Ｐゴシック" charset="0"/>
              <a:cs typeface="Arial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 of the layout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The simple harmonic oscillator equation with a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	</a:t>
            </a:r>
            <a:r>
              <a:rPr lang="en-US" sz="2000" b="1" dirty="0">
                <a:ea typeface="ＭＳ Ｐゴシック" charset="0"/>
                <a:cs typeface="Arial"/>
              </a:rPr>
              <a:t>periodically</a:t>
            </a:r>
            <a:r>
              <a:rPr lang="en-US" sz="2000" dirty="0">
                <a:ea typeface="ＭＳ Ｐゴシック" charset="0"/>
                <a:cs typeface="Arial"/>
              </a:rPr>
              <a:t> varying spring constant K(s) is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ea typeface="ＭＳ Ｐゴシック" charset="0"/>
                <a:cs typeface="Arial"/>
              </a:rPr>
              <a:t>	known as </a:t>
            </a:r>
            <a:r>
              <a:rPr lang="en-US" sz="2000" b="1" dirty="0">
                <a:ea typeface="ＭＳ Ｐゴシック" charset="0"/>
                <a:cs typeface="Arial"/>
              </a:rPr>
              <a:t>Hill’s Equation</a:t>
            </a:r>
            <a:endParaRPr lang="en-US" sz="2000" dirty="0">
              <a:ea typeface="ＭＳ Ｐゴシック" charset="0"/>
              <a:cs typeface="Arial"/>
            </a:endParaRPr>
          </a:p>
        </p:txBody>
      </p:sp>
      <p:pic>
        <p:nvPicPr>
          <p:cNvPr id="18437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0"/>
          <a:stretch>
            <a:fillRect/>
          </a:stretch>
        </p:blipFill>
        <p:spPr bwMode="auto">
          <a:xfrm>
            <a:off x="1447800" y="1528330"/>
            <a:ext cx="56467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316287"/>
            <a:ext cx="2235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13"/>
          <p:cNvGrpSpPr>
            <a:grpSpLocks/>
          </p:cNvGrpSpPr>
          <p:nvPr/>
        </p:nvGrpSpPr>
        <p:grpSpPr bwMode="auto">
          <a:xfrm>
            <a:off x="6629400" y="3810000"/>
            <a:ext cx="2057400" cy="2143125"/>
            <a:chOff x="609600" y="2971800"/>
            <a:chExt cx="3519488" cy="3581400"/>
          </a:xfrm>
        </p:grpSpPr>
        <p:pic>
          <p:nvPicPr>
            <p:cNvPr id="18441" name="Picture 11" descr="2010fall_ap_lecture02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2" t="3944" r="20538" b="1973"/>
            <a:stretch>
              <a:fillRect/>
            </a:stretch>
          </p:blipFill>
          <p:spPr bwMode="auto">
            <a:xfrm>
              <a:off x="762000" y="2971800"/>
              <a:ext cx="3367088" cy="330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788" y="5026025"/>
              <a:ext cx="1598612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3276600"/>
              <a:ext cx="598488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rc 10"/>
            <p:cNvSpPr/>
            <p:nvPr/>
          </p:nvSpPr>
          <p:spPr bwMode="auto">
            <a:xfrm>
              <a:off x="609600" y="3353816"/>
              <a:ext cx="3046964" cy="3122451"/>
            </a:xfrm>
            <a:prstGeom prst="arc">
              <a:avLst>
                <a:gd name="adj1" fmla="val 5368329"/>
                <a:gd name="adj2" fmla="val 1088565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8445" name="Straight Connector 17"/>
            <p:cNvCxnSpPr>
              <a:cxnSpLocks noChangeShapeType="1"/>
              <a:stCxn id="11" idx="0"/>
            </p:cNvCxnSpPr>
            <p:nvPr/>
          </p:nvCxnSpPr>
          <p:spPr bwMode="auto">
            <a:xfrm>
              <a:off x="2147888" y="6477000"/>
              <a:ext cx="595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8446" name="Picture 1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6362700"/>
              <a:ext cx="6223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0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0387"/>
            <a:ext cx="5562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90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242026" y="2438400"/>
            <a:ext cx="4320223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739900" y="827076"/>
            <a:ext cx="5649913" cy="89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Hill’s Equation Solution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Ansatz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57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 is a quasi-periodic harmonic oscillator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where w(s) is periodic in C but the phase </a:t>
            </a:r>
            <a:r>
              <a:rPr lang="en-US" dirty="0">
                <a:latin typeface="Symbol" charset="0"/>
                <a:ea typeface="ＭＳ Ｐゴシック" charset="0"/>
              </a:rPr>
              <a:t>Y</a:t>
            </a:r>
            <a:r>
              <a:rPr lang="en-US" dirty="0">
                <a:ea typeface="ＭＳ Ｐゴシック" charset="0"/>
                <a:cs typeface="Arial"/>
              </a:rPr>
              <a:t>(s)</a:t>
            </a:r>
            <a:r>
              <a:rPr lang="en-US" dirty="0">
                <a:latin typeface="Symbo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is not!!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Substitute this educated guess (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 err="1">
                <a:latin typeface="Arial" charset="0"/>
                <a:ea typeface="ＭＳ Ｐゴシック" charset="0"/>
              </a:rPr>
              <a:t>ansatz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) to find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For          and         to be independent of      , coefficients of the sin and </a:t>
            </a:r>
            <a:r>
              <a:rPr lang="en-US" dirty="0" err="1">
                <a:latin typeface="Arial" charset="0"/>
                <a:ea typeface="ＭＳ Ｐゴシック" charset="0"/>
              </a:rPr>
              <a:t>cos</a:t>
            </a:r>
            <a:r>
              <a:rPr lang="en-US" dirty="0">
                <a:latin typeface="Arial" charset="0"/>
                <a:ea typeface="ＭＳ Ｐゴシック" charset="0"/>
              </a:rPr>
              <a:t> terms must vanish identically  </a:t>
            </a:r>
          </a:p>
        </p:txBody>
      </p:sp>
      <p:pic>
        <p:nvPicPr>
          <p:cNvPr id="19462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90576"/>
            <a:ext cx="548640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73680"/>
            <a:ext cx="571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40" y="2563780"/>
            <a:ext cx="3872484" cy="322707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962400"/>
            <a:ext cx="8369300" cy="825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" y="4981729"/>
            <a:ext cx="8689080" cy="27123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0" y="5577720"/>
            <a:ext cx="5715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95" y="5608389"/>
            <a:ext cx="342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1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5278438" y="4997450"/>
            <a:ext cx="1739900" cy="387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6334125" y="3800475"/>
            <a:ext cx="2062163" cy="841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Courant-Snyder Parameters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620000" cy="360045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Notice that in both equations               so we can scale this out and define a new set of functions,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Courant-Snyder Parameters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Twiss Parameters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048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908175"/>
            <a:ext cx="6781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1524000" y="3783013"/>
            <a:ext cx="2414588" cy="2525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9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579282"/>
            <a:ext cx="927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7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11700"/>
            <a:ext cx="205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73700"/>
            <a:ext cx="223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40300"/>
            <a:ext cx="2794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50292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580063"/>
            <a:ext cx="4584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965200"/>
            <a:ext cx="6680200" cy="711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48867"/>
            <a:ext cx="3644900" cy="711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6007100"/>
            <a:ext cx="3378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54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Towards The Matrix Solution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990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is the matrix for this Hill’s Equation solution?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2365375"/>
            <a:ext cx="4746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Take a derivative with respect to </a:t>
            </a:r>
            <a:r>
              <a:rPr lang="en-US" sz="2000" dirty="0" err="1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s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to get </a:t>
            </a:r>
          </a:p>
        </p:txBody>
      </p:sp>
      <p:pic>
        <p:nvPicPr>
          <p:cNvPr id="21512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300288"/>
            <a:ext cx="86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7275" y="3790950"/>
            <a:ext cx="6729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Now we can solve for A and B in terms of initial conditions </a:t>
            </a:r>
          </a:p>
        </p:txBody>
      </p:sp>
      <p:pic>
        <p:nvPicPr>
          <p:cNvPr id="21514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62388"/>
            <a:ext cx="1282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56100"/>
            <a:ext cx="2324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953000"/>
            <a:ext cx="483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41800"/>
            <a:ext cx="356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7275" y="5772150"/>
            <a:ext cx="5972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And take advantage of the periodicity of        to find</a:t>
            </a:r>
          </a:p>
        </p:txBody>
      </p:sp>
      <p:pic>
        <p:nvPicPr>
          <p:cNvPr id="21519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5878513"/>
            <a:ext cx="431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5834063"/>
            <a:ext cx="1244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828800"/>
            <a:ext cx="57277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" y="2927335"/>
            <a:ext cx="9067800" cy="7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4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Hill’s Equation Matrix Solution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440113" y="5711825"/>
            <a:ext cx="2427287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519113" y="4845050"/>
            <a:ext cx="8247062" cy="808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6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4838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6125" y="3979863"/>
            <a:ext cx="638716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We can write this down in a matrix form where                         </a:t>
            </a:r>
          </a:p>
          <a:p>
            <a:pPr>
              <a:defRPr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    is the betatron phase advance through one period C 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838200"/>
            <a:ext cx="5727700" cy="381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/>
          <a:stretch/>
        </p:blipFill>
        <p:spPr>
          <a:xfrm>
            <a:off x="755118" y="1295400"/>
            <a:ext cx="7633765" cy="71306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79" y="4011395"/>
            <a:ext cx="22733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61" y="3048000"/>
            <a:ext cx="5993141" cy="283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63" y="3429000"/>
            <a:ext cx="6255537" cy="28338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7" y="4887191"/>
            <a:ext cx="7181273" cy="71581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06" y="5747739"/>
            <a:ext cx="1794794" cy="67173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75271"/>
            <a:ext cx="2029779" cy="1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67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2679700" y="5673725"/>
            <a:ext cx="3587750" cy="354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096818" y="4724400"/>
            <a:ext cx="7208982" cy="763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Parameterization of Periodic Transport</a:t>
            </a:r>
          </a:p>
        </p:txBody>
      </p:sp>
      <p:sp>
        <p:nvSpPr>
          <p:cNvPr id="23557" name="Content Placeholder 2"/>
          <p:cNvSpPr>
            <a:spLocks noGrp="1"/>
          </p:cNvSpPr>
          <p:nvPr>
            <p:ph idx="1"/>
          </p:nvPr>
        </p:nvSpPr>
        <p:spPr>
          <a:xfrm>
            <a:off x="685800" y="2812423"/>
            <a:ext cx="7772400" cy="16002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is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independent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of 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betatron phase advance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of this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periodic system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Determinant of matrix M is 1! (Liouville)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Equivalent to a rotation and some scaling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 can be written down in a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beautiful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deep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way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93773" y="806450"/>
            <a:ext cx="7426327" cy="808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7" y="848591"/>
            <a:ext cx="7181273" cy="715818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787299"/>
            <a:ext cx="7021735" cy="61925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62" y="5698033"/>
            <a:ext cx="3336636" cy="277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114490"/>
            <a:ext cx="827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Twiss parameters</a:t>
            </a:r>
          </a:p>
          <a:p>
            <a:r>
              <a:rPr lang="en-US" sz="2000" dirty="0">
                <a:latin typeface="Arial"/>
                <a:cs typeface="Arial"/>
              </a:rPr>
              <a:t>   are periodic in C, but depend on s position within the periodic system </a:t>
            </a:r>
          </a:p>
        </p:txBody>
      </p:sp>
      <p:pic>
        <p:nvPicPr>
          <p:cNvPr id="9" name="Picture 8" descr="M^n_=_e^J(s)_;(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64" y="5718175"/>
            <a:ext cx="1689100" cy="25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4400" y="1733490"/>
            <a:ext cx="817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Describes 1D </a:t>
            </a:r>
            <a:r>
              <a:rPr lang="en-US" sz="2000" b="1" dirty="0">
                <a:latin typeface="Arial"/>
                <a:cs typeface="Arial"/>
              </a:rPr>
              <a:t>single particle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b="1" dirty="0">
                <a:latin typeface="Arial"/>
                <a:cs typeface="Arial"/>
              </a:rPr>
              <a:t>centroid</a:t>
            </a:r>
            <a:r>
              <a:rPr lang="en-US" sz="2000" dirty="0">
                <a:latin typeface="Arial"/>
                <a:cs typeface="Arial"/>
              </a:rPr>
              <a:t> linear motion over period 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BBD2E-2A86-FBB8-E7AE-0EDBAB71F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0" y="1974419"/>
            <a:ext cx="5276850" cy="698105"/>
          </a:xfrm>
          <a:prstGeom prst="rect">
            <a:avLst/>
          </a:prstGeom>
        </p:spPr>
      </p:pic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689B4C53-DB0E-49DB-7A01-C08F5811F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18" y="2928595"/>
            <a:ext cx="215138" cy="245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94E0A-BF96-CFD0-2C9D-16FDA80E4156}"/>
              </a:ext>
            </a:extLst>
          </p:cNvPr>
          <p:cNvSpPr txBox="1"/>
          <p:nvPr/>
        </p:nvSpPr>
        <p:spPr>
          <a:xfrm>
            <a:off x="1440873" y="6206836"/>
            <a:ext cx="692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(NB: Two transverse dimensions x,y are assumed decoupled here)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D88466-F999-2D99-D9FA-E1E889643B43}"/>
              </a:ext>
            </a:extLst>
          </p:cNvPr>
          <p:cNvSpPr txBox="1"/>
          <p:nvPr/>
        </p:nvSpPr>
        <p:spPr>
          <a:xfrm>
            <a:off x="1299310" y="5502716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Matrix DeMoivre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80532-AE3F-AECE-983E-8C7F3439C463}"/>
              </a:ext>
            </a:extLst>
          </p:cNvPr>
          <p:cNvSpPr txBox="1"/>
          <p:nvPr/>
        </p:nvSpPr>
        <p:spPr>
          <a:xfrm>
            <a:off x="8416454" y="5584752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Lie</a:t>
            </a:r>
          </a:p>
          <a:p>
            <a:r>
              <a:rPr lang="en-US" sz="1200" dirty="0">
                <a:latin typeface="Arial"/>
                <a:cs typeface="Arial"/>
              </a:rPr>
              <a:t>algebras</a:t>
            </a:r>
          </a:p>
        </p:txBody>
      </p:sp>
    </p:spTree>
    <p:extLst>
      <p:ext uri="{BB962C8B-B14F-4D97-AF65-F5344CB8AC3E}">
        <p14:creationId xmlns:p14="http://schemas.microsoft.com/office/powerpoint/2010/main" val="1968316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Turn (or One Period)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762000"/>
            <a:ext cx="8549640" cy="4876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http://www.toddsatogata.net/2019-USPAS/OneTurnMap.html</a:t>
            </a:r>
            <a:endParaRPr lang="en-US"/>
          </a:p>
          <a:p>
            <a:endParaRPr lang="en-US"/>
          </a:p>
        </p:txBody>
      </p:sp>
      <p:pic>
        <p:nvPicPr>
          <p:cNvPr id="4" name="Picture 3" descr="Screen Shot 2019-01-22 at 12.0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8284"/>
            <a:ext cx="4173429" cy="515251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Shot 2019-01-22 at 12.04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48284"/>
            <a:ext cx="4199164" cy="515251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40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4CE7-8D36-EEF5-0031-6E5C7409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8A4F-C156-5C5B-4A6C-0DB75565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Quick refresher from yesterday’s lectures</a:t>
            </a:r>
          </a:p>
          <a:p>
            <a:pPr lvl="1"/>
            <a:r>
              <a:rPr lang="en-US"/>
              <a:t>Relativity, rigidity, phase space, 1D transport</a:t>
            </a:r>
          </a:p>
          <a:p>
            <a:r>
              <a:rPr lang="en-US"/>
              <a:t>Thin quadrupoles</a:t>
            </a:r>
          </a:p>
          <a:p>
            <a:r>
              <a:rPr lang="en-US"/>
              <a:t>Strong focusing</a:t>
            </a:r>
          </a:p>
          <a:p>
            <a:r>
              <a:rPr lang="en-US"/>
              <a:t>Periodic linear beam transport</a:t>
            </a:r>
          </a:p>
          <a:p>
            <a:r>
              <a:rPr lang="en-US"/>
              <a:t>Hill’s equation and Twiss/Courant-Snyder revisited</a:t>
            </a:r>
          </a:p>
          <a:p>
            <a:r>
              <a:rPr lang="en-US"/>
              <a:t>Invariants, emittances (normalized and geometric)</a:t>
            </a:r>
          </a:p>
          <a:p>
            <a:r>
              <a:rPr lang="en-US"/>
              <a:t>General linear beam transport (parameterization)</a:t>
            </a:r>
          </a:p>
          <a:p>
            <a:r>
              <a:rPr lang="en-US"/>
              <a:t>Twiss parameter propagation</a:t>
            </a:r>
          </a:p>
          <a:p>
            <a:r>
              <a:rPr lang="en-US"/>
              <a:t>FODO cell analysis, stability and examples</a:t>
            </a:r>
          </a:p>
          <a:p>
            <a:r>
              <a:rPr lang="en-US"/>
              <a:t>Periodic triplet optics</a:t>
            </a:r>
          </a:p>
        </p:txBody>
      </p:sp>
    </p:spTree>
    <p:extLst>
      <p:ext uri="{BB962C8B-B14F-4D97-AF65-F5344CB8AC3E}">
        <p14:creationId xmlns:p14="http://schemas.microsoft.com/office/powerpoint/2010/main" val="923515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D0F2931-3774-E651-582F-D82B033A8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2301875"/>
            <a:ext cx="3990975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51" name="Title 1">
            <a:extLst>
              <a:ext uri="{FF2B5EF4-FFF2-40B4-BE49-F238E27FC236}">
                <a16:creationId xmlns:a16="http://schemas.microsoft.com/office/drawing/2014/main" id="{25191EBC-5DA0-3768-1FF7-6FBF7BA8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Invariants and Ellipses</a:t>
            </a:r>
          </a:p>
        </p:txBody>
      </p:sp>
      <p:sp>
        <p:nvSpPr>
          <p:cNvPr id="27652" name="Content Placeholder 2">
            <a:extLst>
              <a:ext uri="{FF2B5EF4-FFF2-40B4-BE49-F238E27FC236}">
                <a16:creationId xmlns:a16="http://schemas.microsoft.com/office/drawing/2014/main" id="{797C7169-AE91-5FA2-838A-1C2AD60F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924800" cy="4572000"/>
          </a:xfrm>
        </p:spPr>
        <p:txBody>
          <a:bodyPr/>
          <a:lstStyle/>
          <a:p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We assumed A was constant, an </a:t>
            </a: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invariant of the motion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A can be expressed in terms of initial coordinates to find</a:t>
            </a:r>
          </a:p>
          <a:p>
            <a:pPr lvl="1">
              <a:buFont typeface="Wingdings" pitchFamily="2" charset="2"/>
              <a:buNone/>
            </a:pP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This is known as the </a:t>
            </a: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Courant-Snyder invariant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: for all s,</a:t>
            </a:r>
            <a:endParaRPr lang="en-US" altLang="en-US" sz="20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endParaRPr lang="en-US" altLang="en-US" sz="20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Similar to total energy of a simple harmonic oscillator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  looks like an elliptical area in           phase space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Our matrices look like scaled rotations (ellipses) in phase space</a:t>
            </a:r>
          </a:p>
        </p:txBody>
      </p:sp>
      <p:pic>
        <p:nvPicPr>
          <p:cNvPr id="27653" name="Picture 3" descr="latex-image-1.pdf">
            <a:extLst>
              <a:ext uri="{FF2B5EF4-FFF2-40B4-BE49-F238E27FC236}">
                <a16:creationId xmlns:a16="http://schemas.microsoft.com/office/drawing/2014/main" id="{0C75877A-C67F-3053-E9C2-A2FC68B28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3" r="7932"/>
          <a:stretch>
            <a:fillRect/>
          </a:stretch>
        </p:blipFill>
        <p:spPr bwMode="auto">
          <a:xfrm>
            <a:off x="2847975" y="1028700"/>
            <a:ext cx="34226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latex-image-1.pdf">
            <a:extLst>
              <a:ext uri="{FF2B5EF4-FFF2-40B4-BE49-F238E27FC236}">
                <a16:creationId xmlns:a16="http://schemas.microsoft.com/office/drawing/2014/main" id="{53300E8E-E71B-A427-E5C8-6973B0DD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0"/>
            <a:ext cx="3848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 descr="latex-image-1.pdf">
            <a:extLst>
              <a:ext uri="{FF2B5EF4-FFF2-40B4-BE49-F238E27FC236}">
                <a16:creationId xmlns:a16="http://schemas.microsoft.com/office/drawing/2014/main" id="{2369AEC9-D770-C656-3218-D746B254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835400"/>
            <a:ext cx="2667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latex-image-1.pdf">
            <a:extLst>
              <a:ext uri="{FF2B5EF4-FFF2-40B4-BE49-F238E27FC236}">
                <a16:creationId xmlns:a16="http://schemas.microsoft.com/office/drawing/2014/main" id="{C2BFF0F0-EC57-7FEE-BF7E-0832277E0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3787775"/>
            <a:ext cx="635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8" descr="latex-image-1.pdf">
            <a:extLst>
              <a:ext uri="{FF2B5EF4-FFF2-40B4-BE49-F238E27FC236}">
                <a16:creationId xmlns:a16="http://schemas.microsoft.com/office/drawing/2014/main" id="{16F3CC90-4D9B-3B53-480E-0C43B65D7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495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0">
            <a:extLst>
              <a:ext uri="{FF2B5EF4-FFF2-40B4-BE49-F238E27FC236}">
                <a16:creationId xmlns:a16="http://schemas.microsoft.com/office/drawing/2014/main" id="{19A77161-0EA7-C61A-D1D2-38634BE98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6670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Box 11">
            <a:extLst>
              <a:ext uri="{FF2B5EF4-FFF2-40B4-BE49-F238E27FC236}">
                <a16:creationId xmlns:a16="http://schemas.microsoft.com/office/drawing/2014/main" id="{9BC63F7A-18C8-A134-B95A-7B900A0B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4659313"/>
            <a:ext cx="454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Arial" panose="020B0604020202020204" pitchFamily="34" charset="0"/>
              </a:rPr>
              <a:t>s=s</a:t>
            </a:r>
            <a:r>
              <a:rPr lang="en-US" altLang="en-US" sz="1200" baseline="-25000">
                <a:latin typeface="Arial" panose="020B0604020202020204" pitchFamily="34" charset="0"/>
              </a:rPr>
              <a:t>0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27661" name="Picture 12">
            <a:extLst>
              <a:ext uri="{FF2B5EF4-FFF2-40B4-BE49-F238E27FC236}">
                <a16:creationId xmlns:a16="http://schemas.microsoft.com/office/drawing/2014/main" id="{1A5888B9-2E23-2B21-4AF3-FBB3A83D3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/>
          <a:stretch>
            <a:fillRect/>
          </a:stretch>
        </p:blipFill>
        <p:spPr bwMode="auto">
          <a:xfrm>
            <a:off x="28194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TextBox 13">
            <a:extLst>
              <a:ext uri="{FF2B5EF4-FFF2-40B4-BE49-F238E27FC236}">
                <a16:creationId xmlns:a16="http://schemas.microsoft.com/office/drawing/2014/main" id="{33D029EA-DAA5-92CF-368E-368756CE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659313"/>
            <a:ext cx="598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Arial" panose="020B0604020202020204" pitchFamily="34" charset="0"/>
              </a:rPr>
              <a:t>s=s</a:t>
            </a:r>
            <a:r>
              <a:rPr lang="en-US" altLang="en-US" sz="1200" baseline="-25000">
                <a:latin typeface="Arial" panose="020B0604020202020204" pitchFamily="34" charset="0"/>
              </a:rPr>
              <a:t>0</a:t>
            </a:r>
            <a:r>
              <a:rPr lang="en-US" altLang="en-US" sz="1200">
                <a:latin typeface="Arial" panose="020B0604020202020204" pitchFamily="34" charset="0"/>
              </a:rPr>
              <a:t>+C</a:t>
            </a:r>
          </a:p>
        </p:txBody>
      </p:sp>
      <p:pic>
        <p:nvPicPr>
          <p:cNvPr id="27663" name="Picture 14">
            <a:extLst>
              <a:ext uri="{FF2B5EF4-FFF2-40B4-BE49-F238E27FC236}">
                <a16:creationId xmlns:a16="http://schemas.microsoft.com/office/drawing/2014/main" id="{ED1682AC-34B5-A57E-EEB8-BE6DE8F65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/>
          <a:stretch>
            <a:fillRect/>
          </a:stretch>
        </p:blipFill>
        <p:spPr bwMode="auto">
          <a:xfrm>
            <a:off x="48006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TextBox 15">
            <a:extLst>
              <a:ext uri="{FF2B5EF4-FFF2-40B4-BE49-F238E27FC236}">
                <a16:creationId xmlns:a16="http://schemas.microsoft.com/office/drawing/2014/main" id="{048F1ADE-50A2-D968-CAD5-7EFC672AC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659313"/>
            <a:ext cx="674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Arial" panose="020B0604020202020204" pitchFamily="34" charset="0"/>
              </a:rPr>
              <a:t>s=s</a:t>
            </a:r>
            <a:r>
              <a:rPr lang="en-US" altLang="en-US" sz="1200" baseline="-25000">
                <a:latin typeface="Arial" panose="020B0604020202020204" pitchFamily="34" charset="0"/>
              </a:rPr>
              <a:t>0</a:t>
            </a:r>
            <a:r>
              <a:rPr lang="en-US" altLang="en-US" sz="1200">
                <a:latin typeface="Arial" panose="020B0604020202020204" pitchFamily="34" charset="0"/>
              </a:rPr>
              <a:t>+2C</a:t>
            </a:r>
          </a:p>
        </p:txBody>
      </p:sp>
      <p:pic>
        <p:nvPicPr>
          <p:cNvPr id="27665" name="Picture 16">
            <a:extLst>
              <a:ext uri="{FF2B5EF4-FFF2-40B4-BE49-F238E27FC236}">
                <a16:creationId xmlns:a16="http://schemas.microsoft.com/office/drawing/2014/main" id="{95665457-CE1B-2A6F-3E7A-D15CB2E72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/>
          <a:stretch>
            <a:fillRect/>
          </a:stretch>
        </p:blipFill>
        <p:spPr bwMode="auto">
          <a:xfrm>
            <a:off x="6781800" y="4495800"/>
            <a:ext cx="21224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Box 17">
            <a:extLst>
              <a:ext uri="{FF2B5EF4-FFF2-40B4-BE49-F238E27FC236}">
                <a16:creationId xmlns:a16="http://schemas.microsoft.com/office/drawing/2014/main" id="{0E106A7F-73C0-AC47-9C26-A574FB947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659313"/>
            <a:ext cx="674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Arial" panose="020B0604020202020204" pitchFamily="34" charset="0"/>
              </a:rPr>
              <a:t>s=s</a:t>
            </a:r>
            <a:r>
              <a:rPr lang="en-US" altLang="en-US" sz="1200" baseline="-25000">
                <a:latin typeface="Arial" panose="020B0604020202020204" pitchFamily="34" charset="0"/>
              </a:rPr>
              <a:t>0</a:t>
            </a:r>
            <a:r>
              <a:rPr lang="en-US" altLang="en-US" sz="1200">
                <a:latin typeface="Arial" panose="020B0604020202020204" pitchFamily="34" charset="0"/>
              </a:rPr>
              <a:t>+3C</a:t>
            </a:r>
          </a:p>
        </p:txBody>
      </p:sp>
      <p:sp>
        <p:nvSpPr>
          <p:cNvPr id="27667" name="Oval 18">
            <a:extLst>
              <a:ext uri="{FF2B5EF4-FFF2-40B4-BE49-F238E27FC236}">
                <a16:creationId xmlns:a16="http://schemas.microsoft.com/office/drawing/2014/main" id="{E653447C-8092-614B-1BA4-22C16CB52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50482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68" name="Oval 19">
            <a:extLst>
              <a:ext uri="{FF2B5EF4-FFF2-40B4-BE49-F238E27FC236}">
                <a16:creationId xmlns:a16="http://schemas.microsoft.com/office/drawing/2014/main" id="{B3DAE092-7BD1-9D47-F3A7-A835CD28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1498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69" name="Oval 20">
            <a:extLst>
              <a:ext uri="{FF2B5EF4-FFF2-40B4-BE49-F238E27FC236}">
                <a16:creationId xmlns:a16="http://schemas.microsoft.com/office/drawing/2014/main" id="{4D7972C9-47EC-DD6B-16E8-DCA658CD5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54990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70" name="Oval 21">
            <a:extLst>
              <a:ext uri="{FF2B5EF4-FFF2-40B4-BE49-F238E27FC236}">
                <a16:creationId xmlns:a16="http://schemas.microsoft.com/office/drawing/2014/main" id="{252951B4-D887-08E9-14DF-7816FD4CA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5378450"/>
            <a:ext cx="95250" cy="841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4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BCF8AF82-6F0C-467E-8D06-0FD189ABF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406650"/>
            <a:ext cx="5938837" cy="44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Title 1">
            <a:extLst>
              <a:ext uri="{FF2B5EF4-FFF2-40B4-BE49-F238E27FC236}">
                <a16:creationId xmlns:a16="http://schemas.microsoft.com/office/drawing/2014/main" id="{E15CC505-1959-D1ED-15E5-A4ED6CE1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Emittance</a:t>
            </a:r>
          </a:p>
        </p:txBody>
      </p:sp>
      <p:sp>
        <p:nvSpPr>
          <p:cNvPr id="28676" name="Content Placeholder 2">
            <a:extLst>
              <a:ext uri="{FF2B5EF4-FFF2-40B4-BE49-F238E27FC236}">
                <a16:creationId xmlns:a16="http://schemas.microsoft.com/office/drawing/2014/main" id="{EF7EC511-B8F9-E37F-B147-099370A10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The area of the ellipse inscribed by any given particle in phase space as it travels through our accelerator is called the </a:t>
            </a: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emittance    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: it is constant and given by</a:t>
            </a:r>
          </a:p>
          <a:p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Emittance is often quoted as the area of the ellipse that would contain a certain fraction of all (Gaussian) beam particles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e.g. RMS emittance contains 39% of 2D beam particles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Related to RMS beam size</a:t>
            </a:r>
          </a:p>
          <a:p>
            <a:pPr lvl="1">
              <a:buFont typeface="Wingdings" pitchFamily="2" charset="2"/>
              <a:buNone/>
            </a:pP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Yes, this RMS beam size depends on s! </a:t>
            </a:r>
          </a:p>
          <a:p>
            <a:pPr lvl="1">
              <a:buFont typeface="Wingdings" pitchFamily="2" charset="2"/>
              <a:buNone/>
            </a:pP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RMS emittance convention is fairly standard</a:t>
            </a:r>
          </a:p>
          <a:p>
            <a:pPr lvl="1">
              <a:buFont typeface="Wingdings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for electron rings, with units of mm-mrad</a:t>
            </a:r>
          </a:p>
        </p:txBody>
      </p:sp>
      <p:pic>
        <p:nvPicPr>
          <p:cNvPr id="28677" name="Picture 5" descr="latex-image-1.pdf">
            <a:extLst>
              <a:ext uri="{FF2B5EF4-FFF2-40B4-BE49-F238E27FC236}">
                <a16:creationId xmlns:a16="http://schemas.microsoft.com/office/drawing/2014/main" id="{32591BE2-4CE6-AB09-BA11-9AFA4FF42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482850"/>
            <a:ext cx="582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latex-image-1.pdf">
            <a:extLst>
              <a:ext uri="{FF2B5EF4-FFF2-40B4-BE49-F238E27FC236}">
                <a16:creationId xmlns:a16="http://schemas.microsoft.com/office/drawing/2014/main" id="{107E2819-2708-EC06-9427-3BA000981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39925"/>
            <a:ext cx="1476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latex-image-1.pdf">
            <a:extLst>
              <a:ext uri="{FF2B5EF4-FFF2-40B4-BE49-F238E27FC236}">
                <a16:creationId xmlns:a16="http://schemas.microsoft.com/office/drawing/2014/main" id="{1E097488-CEBD-AD77-E41B-EDFB55E20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42653"/>
            <a:ext cx="635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2" descr="latex-image-1.pdf">
            <a:extLst>
              <a:ext uri="{FF2B5EF4-FFF2-40B4-BE49-F238E27FC236}">
                <a16:creationId xmlns:a16="http://schemas.microsoft.com/office/drawing/2014/main" id="{B09D1A88-1C67-3E61-6200-6214E2C30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4409353"/>
            <a:ext cx="1943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>
            <a:extLst>
              <a:ext uri="{FF2B5EF4-FFF2-40B4-BE49-F238E27FC236}">
                <a16:creationId xmlns:a16="http://schemas.microsoft.com/office/drawing/2014/main" id="{28006A32-C59C-F70F-6653-ADED1382F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7066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0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25E875B4-1845-34CA-010D-0B04B4871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Adiabatic Damping and Normalized Emittance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0CE9F07A-6B93-CECA-8796-F8587E0D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But constant-energy assumption is violated when we accelerate!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When we accelerate, invariant emittance is not invariant!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We are defining areas in            phase space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The definition of x doesn’t change as we accelerate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But                                    </a:t>
            </a:r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does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since      changes!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 scales with relativistic beta, gamma:</a:t>
            </a:r>
          </a:p>
          <a:p>
            <a:pPr lvl="1"/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This has the effect of compressing x’ phase space by</a:t>
            </a:r>
          </a:p>
          <a:p>
            <a:pPr lvl="1"/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/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>
              <a:buFont typeface="Wingdings" pitchFamily="2" charset="2"/>
              <a:buNone/>
            </a:pPr>
            <a:endParaRPr lang="en-US" alt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Normalized emittance 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</a:rPr>
              <a:t>is the invariant in this case</a:t>
            </a:r>
          </a:p>
          <a:p>
            <a:pPr lvl="2"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unnormalized emittance goes down as we accelerate</a:t>
            </a:r>
          </a:p>
          <a:p>
            <a:pPr lvl="2"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This is called </a:t>
            </a:r>
            <a:r>
              <a:rPr lang="en-US" altLang="en-US" sz="1800" b="1">
                <a:latin typeface="Arial" panose="020B0604020202020204" pitchFamily="34" charset="0"/>
                <a:ea typeface="ＭＳ Ｐゴシック" panose="020B0600070205080204" pitchFamily="34" charset="-128"/>
              </a:rPr>
              <a:t>adiabatic damping</a:t>
            </a:r>
            <a:r>
              <a:rPr lang="en-US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, important in, e.g., linacs</a:t>
            </a:r>
          </a:p>
        </p:txBody>
      </p:sp>
      <p:pic>
        <p:nvPicPr>
          <p:cNvPr id="29701" name="Picture 4" descr="latex-image-1.pdf">
            <a:extLst>
              <a:ext uri="{FF2B5EF4-FFF2-40B4-BE49-F238E27FC236}">
                <a16:creationId xmlns:a16="http://schemas.microsoft.com/office/drawing/2014/main" id="{74458229-FCD6-B1CC-74D6-005B1A9BD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019300"/>
            <a:ext cx="69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latex-image-1.pdf">
            <a:extLst>
              <a:ext uri="{FF2B5EF4-FFF2-40B4-BE49-F238E27FC236}">
                <a16:creationId xmlns:a16="http://schemas.microsoft.com/office/drawing/2014/main" id="{8AE08BA3-8D27-5978-1D34-46CE2BBE7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70188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 descr="latex-image-1.pdf">
            <a:extLst>
              <a:ext uri="{FF2B5EF4-FFF2-40B4-BE49-F238E27FC236}">
                <a16:creationId xmlns:a16="http://schemas.microsoft.com/office/drawing/2014/main" id="{F61EEC9D-55F0-6D08-82AF-A82AE3034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857500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 descr="latex-image-1.pdf">
            <a:extLst>
              <a:ext uri="{FF2B5EF4-FFF2-40B4-BE49-F238E27FC236}">
                <a16:creationId xmlns:a16="http://schemas.microsoft.com/office/drawing/2014/main" id="{D51F1FE7-D283-0871-1FC9-39EF67B10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3209925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8" descr="latex-image-1.pdf">
            <a:extLst>
              <a:ext uri="{FF2B5EF4-FFF2-40B4-BE49-F238E27FC236}">
                <a16:creationId xmlns:a16="http://schemas.microsoft.com/office/drawing/2014/main" id="{0BD8DD29-2C38-AFC7-BF4D-DBBE1295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160713"/>
            <a:ext cx="11811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9" descr="latex-image-1.pdf">
            <a:extLst>
              <a:ext uri="{FF2B5EF4-FFF2-40B4-BE49-F238E27FC236}">
                <a16:creationId xmlns:a16="http://schemas.microsoft.com/office/drawing/2014/main" id="{74334A23-7FB9-0B67-9325-D7EF6066C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05200"/>
            <a:ext cx="520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0">
            <a:extLst>
              <a:ext uri="{FF2B5EF4-FFF2-40B4-BE49-F238E27FC236}">
                <a16:creationId xmlns:a16="http://schemas.microsoft.com/office/drawing/2014/main" id="{2BB70490-798D-A4FC-E434-112F403A6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759200"/>
            <a:ext cx="20764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1">
            <a:extLst>
              <a:ext uri="{FF2B5EF4-FFF2-40B4-BE49-F238E27FC236}">
                <a16:creationId xmlns:a16="http://schemas.microsoft.com/office/drawing/2014/main" id="{C1237873-B192-6E03-A2EE-30CD57760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911600"/>
            <a:ext cx="2076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latex-image-1.pdf">
            <a:extLst>
              <a:ext uri="{FF2B5EF4-FFF2-40B4-BE49-F238E27FC236}">
                <a16:creationId xmlns:a16="http://schemas.microsoft.com/office/drawing/2014/main" id="{FBE99DD1-EDEE-A9BD-9E6B-70704396E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5346700"/>
            <a:ext cx="1346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49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Floquet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these one-turn (or one-period) maps are points around concentric ellipses</a:t>
            </a:r>
          </a:p>
          <a:p>
            <a:r>
              <a:rPr lang="en-US"/>
              <a:t>There must be a </a:t>
            </a:r>
            <a:r>
              <a:rPr lang="en-US" b="1"/>
              <a:t>transformation</a:t>
            </a:r>
            <a:r>
              <a:rPr lang="en-US"/>
              <a:t> that separates out the </a:t>
            </a:r>
            <a:r>
              <a:rPr lang="en-US" b="1"/>
              <a:t>ellipse parameters </a:t>
            </a:r>
            <a:r>
              <a:rPr lang="en-US"/>
              <a:t>and the </a:t>
            </a:r>
            <a:r>
              <a:rPr lang="en-US" b="1"/>
              <a:t>circular rotation</a:t>
            </a:r>
          </a:p>
          <a:p>
            <a:r>
              <a:rPr lang="en-US"/>
              <a:t>This is called the </a:t>
            </a:r>
            <a:r>
              <a:rPr lang="en-US" b="1"/>
              <a:t>Floquet Transformation</a:t>
            </a:r>
            <a:endParaRPr lang="en-US"/>
          </a:p>
        </p:txBody>
      </p:sp>
      <p:pic>
        <p:nvPicPr>
          <p:cNvPr id="4" name="Picture 3" descr="M_=_T^-1_R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36" y="3488830"/>
            <a:ext cx="1910118" cy="321170"/>
          </a:xfrm>
          <a:prstGeom prst="rect">
            <a:avLst/>
          </a:prstGeom>
        </p:spPr>
      </p:pic>
      <p:pic>
        <p:nvPicPr>
          <p:cNvPr id="5" name="Picture 4" descr="R(_mu)_=_left(_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43" y="4038600"/>
            <a:ext cx="3303905" cy="7529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61828" y="5087680"/>
            <a:ext cx="6820344" cy="779720"/>
            <a:chOff x="1256856" y="4656221"/>
            <a:chExt cx="6820344" cy="779720"/>
          </a:xfrm>
        </p:grpSpPr>
        <p:pic>
          <p:nvPicPr>
            <p:cNvPr id="6" name="Picture 5" descr="T=_left(1∕_sqrt_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56" y="4682958"/>
              <a:ext cx="2566289" cy="752983"/>
            </a:xfrm>
            <a:prstGeom prst="rect">
              <a:avLst/>
            </a:prstGeom>
          </p:spPr>
        </p:pic>
        <p:pic>
          <p:nvPicPr>
            <p:cNvPr id="7" name="Picture 6" descr="T^-1_=_left(_sq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992" y="4656221"/>
              <a:ext cx="3442208" cy="752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60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Normalized Phase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3352800"/>
          </a:xfrm>
        </p:spPr>
        <p:txBody>
          <a:bodyPr/>
          <a:lstStyle/>
          <a:p>
            <a:r>
              <a:rPr lang="en-US"/>
              <a:t>If we define new coordinates                        then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   and motion is just circles with the trivial solution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M_=_T^-1_R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41" y="838200"/>
            <a:ext cx="1910118" cy="321170"/>
          </a:xfrm>
          <a:prstGeom prst="rect">
            <a:avLst/>
          </a:prstGeom>
        </p:spPr>
      </p:pic>
      <p:pic>
        <p:nvPicPr>
          <p:cNvPr id="10" name="Picture 9" descr="vec_x_1_=_M_ve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26775"/>
            <a:ext cx="3352800" cy="363220"/>
          </a:xfrm>
          <a:prstGeom prst="rect">
            <a:avLst/>
          </a:prstGeom>
        </p:spPr>
      </p:pic>
      <p:pic>
        <p:nvPicPr>
          <p:cNvPr id="11" name="Picture 10" descr="(T_;_vec_x_1)_=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57400"/>
            <a:ext cx="2514600" cy="349250"/>
          </a:xfrm>
          <a:prstGeom prst="rect">
            <a:avLst/>
          </a:prstGeom>
        </p:spPr>
      </p:pic>
      <p:pic>
        <p:nvPicPr>
          <p:cNvPr id="13" name="Picture 12" descr="vec_x_N,1_=_R_v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47" y="3276600"/>
            <a:ext cx="1969770" cy="349250"/>
          </a:xfrm>
          <a:prstGeom prst="rect">
            <a:avLst/>
          </a:prstGeom>
        </p:spPr>
      </p:pic>
      <p:pic>
        <p:nvPicPr>
          <p:cNvPr id="14" name="Picture 13" descr="x_N,1_&amp;=_a_;_si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86" y="4211320"/>
            <a:ext cx="3045460" cy="894080"/>
          </a:xfrm>
          <a:prstGeom prst="rect">
            <a:avLst/>
          </a:prstGeom>
        </p:spPr>
      </p:pic>
      <p:pic>
        <p:nvPicPr>
          <p:cNvPr id="15" name="Picture 14" descr="vec_x_N_equiv_(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806533"/>
            <a:ext cx="163449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to General Physical Solution</a:t>
            </a:r>
          </a:p>
        </p:txBody>
      </p:sp>
      <p:pic>
        <p:nvPicPr>
          <p:cNvPr id="4" name="Picture 3" descr="x_N,1_&amp;=_a_;_s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3045460" cy="894080"/>
          </a:xfrm>
          <a:prstGeom prst="rect">
            <a:avLst/>
          </a:prstGeom>
        </p:spPr>
      </p:pic>
      <p:pic>
        <p:nvPicPr>
          <p:cNvPr id="6" name="Picture 5" descr="vec_x_N_equiv_(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71" y="1306095"/>
            <a:ext cx="4102100" cy="355600"/>
          </a:xfrm>
          <a:prstGeom prst="rect">
            <a:avLst/>
          </a:prstGeom>
        </p:spPr>
      </p:pic>
      <p:pic>
        <p:nvPicPr>
          <p:cNvPr id="9" name="Picture 8" descr="T^-1_=_left(_sq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42617"/>
            <a:ext cx="3442208" cy="7529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43100" y="3200400"/>
            <a:ext cx="5257800" cy="1295400"/>
            <a:chOff x="2362200" y="3581400"/>
            <a:chExt cx="5257800" cy="1295400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362200" y="3581400"/>
              <a:ext cx="5257800" cy="1295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x_1_&amp;=_a_sqrt_b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907" y="3670968"/>
              <a:ext cx="5016500" cy="1143000"/>
            </a:xfrm>
            <a:prstGeom prst="rect">
              <a:avLst/>
            </a:prstGeom>
          </p:spPr>
        </p:pic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85800" y="4953000"/>
            <a:ext cx="7772400" cy="1143000"/>
          </a:xfrm>
        </p:spPr>
        <p:txBody>
          <a:bodyPr/>
          <a:lstStyle/>
          <a:p>
            <a:r>
              <a:rPr lang="en-US"/>
              <a:t>Particle position motion scales like</a:t>
            </a:r>
          </a:p>
          <a:p>
            <a:r>
              <a:rPr lang="en-US"/>
              <a:t>For              ellipse aspect ratio   </a:t>
            </a:r>
          </a:p>
        </p:txBody>
      </p:sp>
      <p:pic>
        <p:nvPicPr>
          <p:cNvPr id="16" name="Picture 15" descr="sqrt_bet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55" y="4983079"/>
            <a:ext cx="469900" cy="381000"/>
          </a:xfrm>
          <a:prstGeom prst="rect">
            <a:avLst/>
          </a:prstGeom>
        </p:spPr>
      </p:pic>
      <p:pic>
        <p:nvPicPr>
          <p:cNvPr id="17" name="Picture 16" descr="alpha=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17" y="5495992"/>
            <a:ext cx="810260" cy="237490"/>
          </a:xfrm>
          <a:prstGeom prst="rect">
            <a:avLst/>
          </a:prstGeom>
        </p:spPr>
      </p:pic>
      <p:pic>
        <p:nvPicPr>
          <p:cNvPr id="18" name="Picture 17" descr="x∕x'_=_bet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5433127"/>
            <a:ext cx="1285240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31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Picture 3" descr="Screen Shot 2019-01-22 at 12.4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1" y="0"/>
            <a:ext cx="602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0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Linear Beam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2971800"/>
          </a:xfrm>
        </p:spPr>
        <p:txBody>
          <a:bodyPr/>
          <a:lstStyle/>
          <a:p>
            <a:r>
              <a:rPr lang="en-US"/>
              <a:t>The normalized phase space transformation gives us a clever path to general linear beam transport</a:t>
            </a:r>
          </a:p>
          <a:p>
            <a:pPr lvl="1"/>
            <a:r>
              <a:rPr lang="en-US"/>
              <a:t>From one location (s</a:t>
            </a:r>
            <a:r>
              <a:rPr lang="en-US" baseline="-25000"/>
              <a:t>1</a:t>
            </a:r>
            <a:r>
              <a:rPr lang="en-US"/>
              <a:t>) to another (s</a:t>
            </a:r>
            <a:r>
              <a:rPr lang="en-US" baseline="-25000"/>
              <a:t>2</a:t>
            </a:r>
            <a:r>
              <a:rPr lang="en-US"/>
              <a:t>)</a:t>
            </a:r>
          </a:p>
          <a:p>
            <a:pPr lvl="1"/>
            <a:r>
              <a:rPr lang="en-US"/>
              <a:t>Rotation is just a portion of the </a:t>
            </a:r>
            <a:r>
              <a:rPr lang="en-US" b="1"/>
              <a:t>phase advance</a:t>
            </a:r>
            <a:r>
              <a:rPr lang="en-US"/>
              <a:t>, not the full tune</a:t>
            </a:r>
          </a:p>
          <a:p>
            <a:pPr lvl="1"/>
            <a:r>
              <a:rPr lang="en-US"/>
              <a:t>Floquet transformations can use </a:t>
            </a:r>
            <a:r>
              <a:rPr lang="en-US" b="1"/>
              <a:t>different</a:t>
            </a:r>
            <a:r>
              <a:rPr lang="en-US"/>
              <a:t> </a:t>
            </a:r>
            <a:r>
              <a:rPr lang="en-US" b="1"/>
              <a:t>Twiss Parameters</a:t>
            </a:r>
            <a:r>
              <a:rPr lang="en-US" sz="1800"/>
              <a:t> (reminder: they depend on s coordinate!)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 descr="vec_x_(s_2)=M_2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92" y="4076700"/>
            <a:ext cx="2501900" cy="342900"/>
          </a:xfrm>
          <a:prstGeom prst="rect">
            <a:avLst/>
          </a:prstGeom>
        </p:spPr>
      </p:pic>
      <p:pic>
        <p:nvPicPr>
          <p:cNvPr id="5" name="Picture 4" descr="M_21_=_T(s_2)^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21" y="4714324"/>
            <a:ext cx="4724400" cy="38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9600" y="5390048"/>
            <a:ext cx="8382000" cy="629752"/>
            <a:chOff x="609600" y="5390048"/>
            <a:chExt cx="8382000" cy="629752"/>
          </a:xfrm>
        </p:grpSpPr>
        <p:pic>
          <p:nvPicPr>
            <p:cNvPr id="6" name="Picture 5" descr="T^-1_(s_2)=_lef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418673"/>
              <a:ext cx="4120278" cy="572502"/>
            </a:xfrm>
            <a:prstGeom prst="rect">
              <a:avLst/>
            </a:prstGeom>
          </p:spPr>
        </p:pic>
        <p:pic>
          <p:nvPicPr>
            <p:cNvPr id="8" name="Picture 7" descr="T(s_1)=_left(1∕_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837" y="5390048"/>
              <a:ext cx="3835763" cy="629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07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1447800" y="5515134"/>
            <a:ext cx="5165234" cy="5046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General Linear Transport Matrix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We can parameterize a general non-periodic transport matrix from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to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using lattice parameters and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does not have a pretty form like the periodic matrix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However both can be expressed as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where the C and S terms are cosine-like and sine-like; the second row is the s-derivative of the first row!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A common use of this matrix is the m</a:t>
            </a:r>
            <a:r>
              <a:rPr lang="en-US" baseline="-25000" dirty="0">
                <a:latin typeface="Arial" charset="0"/>
                <a:ea typeface="ＭＳ Ｐゴシック" charset="0"/>
              </a:rPr>
              <a:t>12</a:t>
            </a:r>
            <a:r>
              <a:rPr lang="en-US" dirty="0">
                <a:latin typeface="Arial" charset="0"/>
                <a:ea typeface="ＭＳ Ｐゴシック" charset="0"/>
              </a:rPr>
              <a:t> term:</a:t>
            </a:r>
          </a:p>
        </p:txBody>
      </p:sp>
      <p:pic>
        <p:nvPicPr>
          <p:cNvPr id="25606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0" y="3506470"/>
            <a:ext cx="1858010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6881813" y="5565457"/>
            <a:ext cx="1652587" cy="4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Effect of angle kick</a:t>
            </a:r>
          </a:p>
          <a:p>
            <a:pPr algn="ctr"/>
            <a:r>
              <a:rPr lang="en-US" sz="1200" dirty="0">
                <a:latin typeface="Arial" charset="0"/>
              </a:rPr>
              <a:t>on downstream position</a:t>
            </a:r>
          </a:p>
        </p:txBody>
      </p:sp>
      <p:pic>
        <p:nvPicPr>
          <p:cNvPr id="2" name="Picture 1" descr="M_s_1_rightarr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972563"/>
          </a:xfrm>
          <a:prstGeom prst="rect">
            <a:avLst/>
          </a:prstGeom>
        </p:spPr>
      </p:pic>
      <p:pic>
        <p:nvPicPr>
          <p:cNvPr id="3" name="Picture 2" descr="Delta_phi_equiv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05" y="1447800"/>
            <a:ext cx="2298595" cy="283388"/>
          </a:xfrm>
          <a:prstGeom prst="rect">
            <a:avLst/>
          </a:prstGeom>
        </p:spPr>
      </p:pic>
      <p:pic>
        <p:nvPicPr>
          <p:cNvPr id="8" name="Picture 7" descr="Delta_x(s_2)=_sq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35" y="5580487"/>
            <a:ext cx="4660165" cy="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58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Linear Transport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have a very general form from all this math: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   with </a:t>
            </a:r>
          </a:p>
          <a:p>
            <a:pPr lvl="1"/>
            <a:r>
              <a:rPr lang="en-US" dirty="0"/>
              <a:t>This is how one can parameterize uncoupled x or y transport from one location s</a:t>
            </a:r>
            <a:r>
              <a:rPr lang="en-US" baseline="-25000" dirty="0"/>
              <a:t>1</a:t>
            </a:r>
            <a:r>
              <a:rPr lang="en-US" dirty="0"/>
              <a:t> to another location s</a:t>
            </a:r>
            <a:r>
              <a:rPr lang="en-US" baseline="-25000" dirty="0"/>
              <a:t>2</a:t>
            </a:r>
            <a:r>
              <a:rPr lang="en-US" dirty="0"/>
              <a:t> where the </a:t>
            </a:r>
            <a:r>
              <a:rPr lang="en-US" dirty="0" err="1"/>
              <a:t>Twiss</a:t>
            </a:r>
            <a:r>
              <a:rPr lang="en-US" dirty="0"/>
              <a:t> parameters of those locations and their relative phase advance is known</a:t>
            </a:r>
          </a:p>
          <a:p>
            <a:pPr lvl="2"/>
            <a:r>
              <a:rPr lang="en-US" dirty="0"/>
              <a:t>Such as from a table from a modeling code like </a:t>
            </a:r>
            <a:r>
              <a:rPr lang="en-US" dirty="0" err="1"/>
              <a:t>madx</a:t>
            </a:r>
            <a:endParaRPr lang="en-US" dirty="0"/>
          </a:p>
          <a:p>
            <a:pPr lvl="1"/>
            <a:r>
              <a:rPr lang="en-US" dirty="0"/>
              <a:t>Most modeling codes can also output matrix elements between specific locations at starts or ends of magnets</a:t>
            </a:r>
          </a:p>
        </p:txBody>
      </p:sp>
      <p:pic>
        <p:nvPicPr>
          <p:cNvPr id="5" name="Picture 4" descr="Screen Shot 2019-01-22 at 5.5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5" y="1905000"/>
            <a:ext cx="7557025" cy="1292649"/>
          </a:xfrm>
          <a:prstGeom prst="rect">
            <a:avLst/>
          </a:prstGeom>
        </p:spPr>
      </p:pic>
      <p:pic>
        <p:nvPicPr>
          <p:cNvPr id="6" name="Picture 5" descr="s_21_equiv_sin(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467100"/>
            <a:ext cx="5372100" cy="34290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62000" y="1905000"/>
            <a:ext cx="7620000" cy="1295400"/>
          </a:xfrm>
          <a:prstGeom prst="rect">
            <a:avLst/>
          </a:prstGeom>
          <a:solidFill>
            <a:schemeClr val="accent1">
              <a:lumMod val="75000"/>
              <a:alpha val="22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711E323B-EDE2-FB33-8731-C36EFE03E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65" y="1845594"/>
            <a:ext cx="2655931" cy="19042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aph with a purple line&#10;&#10;Description automatically generated">
            <a:extLst>
              <a:ext uri="{FF2B5EF4-FFF2-40B4-BE49-F238E27FC236}">
                <a16:creationId xmlns:a16="http://schemas.microsoft.com/office/drawing/2014/main" id="{C05D0496-26DC-0085-82F1-79713F573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"/>
          <a:stretch/>
        </p:blipFill>
        <p:spPr>
          <a:xfrm>
            <a:off x="3505200" y="693579"/>
            <a:ext cx="4480791" cy="3192622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Review: Convenient Relativity Relations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79858" y="3983919"/>
            <a:ext cx="8305800" cy="1905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Differential relations are fun to derive, hold for all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γ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“ultra” relativistic limit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β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≈1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Usually must be careful below </a:t>
            </a:r>
            <a:r>
              <a:rPr lang="en-US" dirty="0">
                <a:latin typeface="Symbol" charset="0"/>
                <a:ea typeface="ＭＳ Ｐゴシック" charset="0"/>
              </a:rPr>
              <a:t>γ</a:t>
            </a:r>
            <a:r>
              <a:rPr lang="en-US" dirty="0">
                <a:latin typeface="Arial" charset="0"/>
                <a:ea typeface="ＭＳ Ｐゴシック" charset="0"/>
              </a:rPr>
              <a:t>≈5 or U≈5 mc</a:t>
            </a:r>
            <a:r>
              <a:rPr lang="en-US" baseline="30000" dirty="0">
                <a:latin typeface="Arial" charset="0"/>
                <a:ea typeface="ＭＳ Ｐゴシック" charset="0"/>
              </a:rPr>
              <a:t>2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For high energy electrons this is only U≈2.5 MeV</a:t>
            </a:r>
            <a:endParaRPr lang="en-US" sz="1800" baseline="30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Many accelerator physics phenomena scale with </a:t>
            </a:r>
            <a:r>
              <a:rPr lang="en-US" dirty="0" err="1">
                <a:latin typeface="Symbol" charset="0"/>
                <a:ea typeface="ＭＳ Ｐゴシック" charset="0"/>
              </a:rPr>
              <a:t>γ</a:t>
            </a:r>
            <a:r>
              <a:rPr lang="en-US" baseline="30000" dirty="0" err="1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 or (</a:t>
            </a:r>
            <a:r>
              <a:rPr lang="en-US" dirty="0" err="1">
                <a:latin typeface="Symbol" charset="0"/>
                <a:ea typeface="ＭＳ Ｐゴシック" charset="0"/>
              </a:rPr>
              <a:t>βγ</a:t>
            </a:r>
            <a:r>
              <a:rPr lang="en-US" dirty="0">
                <a:latin typeface="Symbol" charset="0"/>
                <a:ea typeface="ＭＳ Ｐゴシック" charset="0"/>
              </a:rPr>
              <a:t>)</a:t>
            </a:r>
            <a:r>
              <a:rPr lang="en-US" baseline="30000" dirty="0">
                <a:latin typeface="Arial" charset="0"/>
                <a:ea typeface="ＭＳ Ｐゴシック" charset="0"/>
              </a:rPr>
              <a:t>k</a:t>
            </a:r>
            <a:endParaRPr lang="en-US" dirty="0">
              <a:latin typeface="Symbol" charset="0"/>
              <a:ea typeface="ＭＳ Ｐゴシック" charset="0"/>
            </a:endParaRPr>
          </a:p>
        </p:txBody>
      </p:sp>
      <p:pic>
        <p:nvPicPr>
          <p:cNvPr id="2" name="Picture 1" descr="frac_dU_U_&amp;=_f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97" y="1343520"/>
            <a:ext cx="2124364" cy="1362364"/>
          </a:xfrm>
          <a:prstGeom prst="rect">
            <a:avLst/>
          </a:prstGeom>
        </p:spPr>
      </p:pic>
      <p:pic>
        <p:nvPicPr>
          <p:cNvPr id="3" name="Picture 7" descr="latex-image-1.pdf">
            <a:extLst>
              <a:ext uri="{FF2B5EF4-FFF2-40B4-BE49-F238E27FC236}">
                <a16:creationId xmlns:a16="http://schemas.microsoft.com/office/drawing/2014/main" id="{2F8D16FB-A9C6-7D05-73B0-5AD896302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198"/>
          <a:stretch/>
        </p:blipFill>
        <p:spPr bwMode="auto">
          <a:xfrm>
            <a:off x="1451856" y="2276043"/>
            <a:ext cx="152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latex-image-1.pdf">
            <a:extLst>
              <a:ext uri="{FF2B5EF4-FFF2-40B4-BE49-F238E27FC236}">
                <a16:creationId xmlns:a16="http://schemas.microsoft.com/office/drawing/2014/main" id="{7FD62AA3-1B1D-B9A4-16E2-1B9A7A9A4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77" r="53122"/>
          <a:stretch/>
        </p:blipFill>
        <p:spPr bwMode="auto">
          <a:xfrm>
            <a:off x="1433044" y="3219450"/>
            <a:ext cx="177022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4DB1A-41E5-BF1B-284A-476464B0804A}"/>
              </a:ext>
            </a:extLst>
          </p:cNvPr>
          <p:cNvSpPr txBox="1"/>
          <p:nvPr/>
        </p:nvSpPr>
        <p:spPr>
          <a:xfrm>
            <a:off x="706752" y="1816534"/>
            <a:ext cx="186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Total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B0A2F-CAF4-A919-9E56-CF2CE3582471}"/>
              </a:ext>
            </a:extLst>
          </p:cNvPr>
          <p:cNvSpPr txBox="1"/>
          <p:nvPr/>
        </p:nvSpPr>
        <p:spPr>
          <a:xfrm>
            <a:off x="679858" y="2798528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Momentum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8F5CB-3AA6-47F5-82DE-58C326B54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60" y="651244"/>
            <a:ext cx="2895600" cy="127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21E3E-81FD-F7CB-85DD-B1D15A1CDEA7}"/>
              </a:ext>
            </a:extLst>
          </p:cNvPr>
          <p:cNvSpPr txBox="1"/>
          <p:nvPr/>
        </p:nvSpPr>
        <p:spPr>
          <a:xfrm>
            <a:off x="1636741" y="6034233"/>
            <a:ext cx="6385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         are relativistic or C-S/Twiss parameters: context!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16E48-153F-367F-E580-E60F52D0B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963" y="5812545"/>
            <a:ext cx="495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28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Twiss Parameter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Labeling the transport matrix elements as m</a:t>
            </a:r>
            <a:r>
              <a:rPr lang="en-US" baseline="-25000"/>
              <a:t>12</a:t>
            </a:r>
            <a:r>
              <a:rPr lang="en-US"/>
              <a:t> etc: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     then we </a:t>
            </a:r>
            <a:r>
              <a:rPr lang="en-US" sz="1800"/>
              <a:t>(okay, you) </a:t>
            </a:r>
            <a:r>
              <a:rPr lang="en-US"/>
              <a:t>can show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     and the phase advance between two locations is</a:t>
            </a:r>
          </a:p>
          <a:p>
            <a:pPr marL="0" indent="0">
              <a:buNone/>
            </a:pPr>
            <a:r>
              <a:rPr lang="en-US"/>
              <a:t>      also related to the transport matrix elements and</a:t>
            </a:r>
          </a:p>
          <a:p>
            <a:pPr marL="0" indent="0">
              <a:buNone/>
            </a:pPr>
            <a:r>
              <a:rPr lang="en-US"/>
              <a:t>      initial Twiss parameters by</a:t>
            </a:r>
          </a:p>
        </p:txBody>
      </p:sp>
      <p:pic>
        <p:nvPicPr>
          <p:cNvPr id="4" name="Picture 3" descr="M_s_1_rightarr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73" y="1729388"/>
            <a:ext cx="3105727" cy="738909"/>
          </a:xfrm>
          <a:prstGeom prst="rect">
            <a:avLst/>
          </a:prstGeom>
        </p:spPr>
      </p:pic>
      <p:pic>
        <p:nvPicPr>
          <p:cNvPr id="5" name="Picture 4" descr="Screen Shot 2019-01-22 at 6.12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3094322"/>
            <a:ext cx="7823200" cy="11938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46768" y="3048000"/>
            <a:ext cx="7924800" cy="1295400"/>
          </a:xfrm>
          <a:prstGeom prst="rect">
            <a:avLst/>
          </a:prstGeom>
          <a:solidFill>
            <a:schemeClr val="accent1">
              <a:lumMod val="75000"/>
              <a:alpha val="22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an(_phi_2-_phi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37" y="5712691"/>
            <a:ext cx="4121727" cy="6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5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Review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311382" y="4343400"/>
            <a:ext cx="2937018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519113" y="3459163"/>
            <a:ext cx="8247062" cy="8080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56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603750"/>
            <a:ext cx="2565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6"/>
          <p:cNvSpPr>
            <a:spLocks noChangeArrowheads="1"/>
          </p:cNvSpPr>
          <p:nvPr/>
        </p:nvSpPr>
        <p:spPr bwMode="auto">
          <a:xfrm>
            <a:off x="2813050" y="6199188"/>
            <a:ext cx="3587750" cy="354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Rectangle 6"/>
          <p:cNvSpPr>
            <a:spLocks noChangeArrowheads="1"/>
          </p:cNvSpPr>
          <p:nvPr/>
        </p:nvSpPr>
        <p:spPr bwMode="auto">
          <a:xfrm>
            <a:off x="762000" y="5262563"/>
            <a:ext cx="7658100" cy="763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Rectangle 6"/>
          <p:cNvSpPr>
            <a:spLocks noChangeArrowheads="1"/>
          </p:cNvSpPr>
          <p:nvPr/>
        </p:nvSpPr>
        <p:spPr bwMode="auto">
          <a:xfrm>
            <a:off x="2300288" y="1600200"/>
            <a:ext cx="4710112" cy="1743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61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528888"/>
            <a:ext cx="205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695450"/>
            <a:ext cx="223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52625"/>
            <a:ext cx="19891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7" y="3525639"/>
            <a:ext cx="7181273" cy="715818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83" y="4635500"/>
            <a:ext cx="1612900" cy="241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24344"/>
            <a:ext cx="7021735" cy="6192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2" y="6225652"/>
            <a:ext cx="3336636" cy="277091"/>
          </a:xfrm>
          <a:prstGeom prst="rect">
            <a:avLst/>
          </a:prstGeom>
        </p:spPr>
      </p:pic>
      <p:pic>
        <p:nvPicPr>
          <p:cNvPr id="5" name="Picture 4" descr="rm_Particle~posi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71905"/>
            <a:ext cx="6500091" cy="369455"/>
          </a:xfrm>
          <a:prstGeom prst="rect">
            <a:avLst/>
          </a:prstGeom>
        </p:spPr>
      </p:pic>
      <p:pic>
        <p:nvPicPr>
          <p:cNvPr id="6" name="Picture 5" descr="Delta_phi=_int_f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35443"/>
            <a:ext cx="1766455" cy="704273"/>
          </a:xfrm>
          <a:prstGeom prst="rect">
            <a:avLst/>
          </a:prstGeom>
        </p:spPr>
      </p:pic>
      <p:pic>
        <p:nvPicPr>
          <p:cNvPr id="7" name="Picture 6" descr="mu=2_pi_Q=_int_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84" y="4389673"/>
            <a:ext cx="2566716" cy="6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3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Lattice Optics: FODO Lives!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(Be very careful in comparisons to other sources!)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</a:rPr>
              <a:t>Most accelerator lattices are designed in modular ways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Design and operational clarity, separation of functions</a:t>
            </a:r>
            <a:endParaRPr lang="en-US" sz="2200" dirty="0">
              <a:latin typeface="Arial" charset="0"/>
              <a:ea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</a:rPr>
              <a:t>One of the most common modules is a FODO module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Alternating focusing and defocusing “strong” quadrupoles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Spaces between are combinations of drifts and dipoles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Strong quadrupoles dominate the focusing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Periodicity is one FODO “cell” so we’ll investigate that motion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Horizontal beam size largest at centers of focusing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Vertical beam size largest at centers of defocusing quads</a:t>
            </a: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79106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776681" y="1069581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463389" y="1081088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7792855" y="1081088"/>
            <a:ext cx="2359025" cy="976312"/>
            <a:chOff x="3124200" y="1006410"/>
            <a:chExt cx="2359741" cy="974790"/>
          </a:xfrm>
        </p:grpSpPr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-1573176" y="1081088"/>
            <a:ext cx="2359025" cy="976312"/>
            <a:chOff x="3124200" y="1006410"/>
            <a:chExt cx="2359741" cy="974790"/>
          </a:xfrm>
        </p:grpSpPr>
        <p:grpSp>
          <p:nvGrpSpPr>
            <p:cNvPr id="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44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2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13088" y="844156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1085392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Phase Advance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Select periodicity between centers of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focusing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     only has real solutions (stability) if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970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251200"/>
            <a:ext cx="6032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3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75718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9714" name="TextBox 45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51" y="4139922"/>
            <a:ext cx="2806700" cy="609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5715000" cy="609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867400"/>
            <a:ext cx="167640" cy="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97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2641600" y="5741988"/>
            <a:ext cx="3294063" cy="735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5194300" y="4048125"/>
            <a:ext cx="3294063" cy="73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Beta Max/Min</a:t>
            </a:r>
          </a:p>
        </p:txBody>
      </p:sp>
      <p:sp>
        <p:nvSpPr>
          <p:cNvPr id="30725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is the maximum beta function,    ? 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Follow a similar strategy reversing F/D quadrupoles to find the minimum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 within a FODO cell (center of D quad)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30726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22661"/>
            <a:ext cx="167640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2" name="Group 63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3075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54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5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52" name="Straight Connector 6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53" name="Straight Connector 66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30733" name="Picture 6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7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7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7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7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8" name="Group 74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30746" name="Group 75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9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0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7" name="Straight Connector 76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48" name="Straight Connector 77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739" name="Group 80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307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4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5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2" name="Straight Connector 82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43" name="Straight Connector 83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40" name="TextBox 86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05200" y="3124200"/>
            <a:ext cx="1143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276600"/>
            <a:ext cx="20447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6" y="4090086"/>
            <a:ext cx="36830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80" y="4097638"/>
            <a:ext cx="2598420" cy="64262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90" y="5796618"/>
            <a:ext cx="259842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524000"/>
            <a:ext cx="865975" cy="1278729"/>
          </a:xfrm>
          <a:prstGeom prst="rect">
            <a:avLst/>
          </a:prstGeo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Betatron Functions vs Phase Advance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716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6"/>
          <p:cNvSpPr txBox="1">
            <a:spLocks noChangeArrowheads="1"/>
          </p:cNvSpPr>
          <p:nvPr/>
        </p:nvSpPr>
        <p:spPr bwMode="auto">
          <a:xfrm>
            <a:off x="2743200" y="3505200"/>
            <a:ext cx="3733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Generally want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</a:rPr>
              <a:t>    </a:t>
            </a:r>
            <a:r>
              <a:rPr lang="en-US" sz="1800" dirty="0">
                <a:solidFill>
                  <a:srgbClr val="000090"/>
                </a:solidFill>
                <a:latin typeface="Arial" charset="0"/>
              </a:rPr>
              <a:t>/L small</a:t>
            </a:r>
          </a:p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  </a:t>
            </a:r>
            <a:r>
              <a:rPr lang="en-US" sz="1500" dirty="0">
                <a:solidFill>
                  <a:srgbClr val="000090"/>
                </a:solidFill>
                <a:latin typeface="Arial" charset="0"/>
              </a:rPr>
              <a:t>Strong focusing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Smaller magnets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Less expensive accelerator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5576" y="5927113"/>
            <a:ext cx="5839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[</a:t>
            </a:r>
            <a:r>
              <a:rPr lang="en-US" sz="1400" dirty="0" err="1">
                <a:latin typeface="Arial"/>
                <a:cs typeface="Arial"/>
              </a:rPr>
              <a:t>deg</a:t>
            </a:r>
            <a:r>
              <a:rPr lang="en-US" sz="1400" dirty="0">
                <a:latin typeface="Arial"/>
                <a:cs typeface="Arial"/>
              </a:rPr>
              <a:t>]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04" y="3520073"/>
            <a:ext cx="1524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617470" y="3069781"/>
            <a:ext cx="1724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Here there be dragons</a:t>
            </a:r>
          </a:p>
        </p:txBody>
      </p:sp>
    </p:spTree>
    <p:extLst>
      <p:ext uri="{BB962C8B-B14F-4D97-AF65-F5344CB8AC3E}">
        <p14:creationId xmlns:p14="http://schemas.microsoft.com/office/powerpoint/2010/main" val="2120252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 Function, Betatron Motion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3276600"/>
            <a:ext cx="8077200" cy="2819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is a picture of a FODO lattice, showing contours of since the particle motion goes like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This also shows a particle oscillating through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Note that            provides an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envelope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 for particle oscillations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           is sometimes called the envelope function for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Min beta is at defocusing quads, max beta is at focusing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6.5 periodic FODO cells per betatron oscillation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04678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330575"/>
            <a:ext cx="927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4" name="Straight Connector 6"/>
          <p:cNvCxnSpPr>
            <a:cxnSpLocks noChangeShapeType="1"/>
          </p:cNvCxnSpPr>
          <p:nvPr/>
        </p:nvCxnSpPr>
        <p:spPr bwMode="auto">
          <a:xfrm rot="10800000" flipH="1">
            <a:off x="1447800" y="1997075"/>
            <a:ext cx="61229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75" name="TextBox 16"/>
          <p:cNvSpPr txBox="1">
            <a:spLocks noChangeArrowheads="1"/>
          </p:cNvSpPr>
          <p:nvPr/>
        </p:nvSpPr>
        <p:spPr bwMode="auto">
          <a:xfrm>
            <a:off x="7620000" y="18288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 trajectory</a:t>
            </a:r>
          </a:p>
        </p:txBody>
      </p:sp>
      <p:sp>
        <p:nvSpPr>
          <p:cNvPr id="32776" name="TextBox 16"/>
          <p:cNvSpPr txBox="1">
            <a:spLocks noChangeArrowheads="1"/>
          </p:cNvSpPr>
          <p:nvPr/>
        </p:nvSpPr>
        <p:spPr bwMode="auto">
          <a:xfrm>
            <a:off x="304800" y="10668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Betatron motion</a:t>
            </a:r>
          </a:p>
          <a:p>
            <a:r>
              <a:rPr lang="en-US" sz="1400">
                <a:latin typeface="Arial" charset="0"/>
              </a:rPr>
              <a:t>trajectory</a:t>
            </a:r>
          </a:p>
        </p:txBody>
      </p:sp>
      <p:pic>
        <p:nvPicPr>
          <p:cNvPr id="32779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4406900"/>
            <a:ext cx="71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762500"/>
            <a:ext cx="64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52" y="6183630"/>
            <a:ext cx="2961640" cy="29337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05" y="3683343"/>
            <a:ext cx="3340101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1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Example: RHIC FODO Lattice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3560763"/>
            <a:ext cx="7772400" cy="2535237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1/6 of one of two RHIC synchrotron rings, injection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FODO cell length is about L=30 m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Phase advance per FODO cell is about 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261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6"/>
          <p:cNvSpPr txBox="1">
            <a:spLocks noChangeArrowheads="1"/>
          </p:cNvSpPr>
          <p:nvPr/>
        </p:nvSpPr>
        <p:spPr bwMode="auto">
          <a:xfrm>
            <a:off x="3579813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33798" name="TextBox 16"/>
          <p:cNvSpPr txBox="1">
            <a:spLocks noChangeArrowheads="1"/>
          </p:cNvSpPr>
          <p:nvPr/>
        </p:nvSpPr>
        <p:spPr bwMode="auto">
          <a:xfrm>
            <a:off x="4722813" y="1752600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6934200" y="5257800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ym typeface="Wingdings" charset="0"/>
              </a:rPr>
              <a:t></a:t>
            </a:r>
            <a:endParaRPr lang="en-US"/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2362200" y="113665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4" name="TextBox 16"/>
          <p:cNvSpPr txBox="1">
            <a:spLocks noChangeArrowheads="1"/>
          </p:cNvSpPr>
          <p:nvPr/>
        </p:nvSpPr>
        <p:spPr bwMode="auto">
          <a:xfrm>
            <a:off x="4208463" y="20955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FODO</a:t>
            </a:r>
          </a:p>
        </p:txBody>
      </p:sp>
      <p:cxnSp>
        <p:nvCxnSpPr>
          <p:cNvPr id="33805" name="Straight Arrow Connector 13"/>
          <p:cNvCxnSpPr>
            <a:cxnSpLocks noChangeShapeType="1"/>
          </p:cNvCxnSpPr>
          <p:nvPr/>
        </p:nvCxnSpPr>
        <p:spPr bwMode="auto">
          <a:xfrm rot="5400000">
            <a:off x="2362200" y="1447800"/>
            <a:ext cx="3810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6" name="Straight Arrow Connector 15"/>
          <p:cNvCxnSpPr>
            <a:cxnSpLocks noChangeShapeType="1"/>
          </p:cNvCxnSpPr>
          <p:nvPr/>
        </p:nvCxnSpPr>
        <p:spPr bwMode="auto">
          <a:xfrm>
            <a:off x="6530975" y="1374775"/>
            <a:ext cx="468313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5791200" y="1143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6194425" y="1828800"/>
            <a:ext cx="815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matching</a:t>
            </a:r>
          </a:p>
        </p:txBody>
      </p:sp>
      <p:cxnSp>
        <p:nvCxnSpPr>
          <p:cNvPr id="33809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6449219" y="2143919"/>
            <a:ext cx="315912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24" y="4428181"/>
            <a:ext cx="2222500" cy="254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4826000"/>
            <a:ext cx="3289300" cy="584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5511800"/>
            <a:ext cx="3365500" cy="584200"/>
          </a:xfrm>
          <a:prstGeom prst="rect">
            <a:avLst/>
          </a:prstGeom>
        </p:spPr>
      </p:pic>
      <p:cxnSp>
        <p:nvCxnSpPr>
          <p:cNvPr id="21" name="Straight Arrow Connector 21"/>
          <p:cNvCxnSpPr>
            <a:cxnSpLocks noChangeShapeType="1"/>
          </p:cNvCxnSpPr>
          <p:nvPr/>
        </p:nvCxnSpPr>
        <p:spPr bwMode="auto">
          <a:xfrm>
            <a:off x="1664691" y="549155"/>
            <a:ext cx="514852" cy="2402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62000" y="436702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quadrupoles</a:t>
            </a:r>
          </a:p>
        </p:txBody>
      </p:sp>
      <p:cxnSp>
        <p:nvCxnSpPr>
          <p:cNvPr id="25" name="Straight Arrow Connector 21"/>
          <p:cNvCxnSpPr>
            <a:cxnSpLocks noChangeShapeType="1"/>
          </p:cNvCxnSpPr>
          <p:nvPr/>
        </p:nvCxnSpPr>
        <p:spPr bwMode="auto">
          <a:xfrm flipH="1">
            <a:off x="5867402" y="695024"/>
            <a:ext cx="1349118" cy="29557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069438" y="568753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dipoles</a:t>
            </a:r>
          </a:p>
        </p:txBody>
      </p:sp>
    </p:spTree>
    <p:extLst>
      <p:ext uri="{BB962C8B-B14F-4D97-AF65-F5344CB8AC3E}">
        <p14:creationId xmlns:p14="http://schemas.microsoft.com/office/powerpoint/2010/main" val="12963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4876800"/>
          </a:xfrm>
        </p:spPr>
        <p:txBody>
          <a:bodyPr/>
          <a:lstStyle/>
          <a:p>
            <a:r>
              <a:rPr lang="en-US" dirty="0"/>
              <a:t>Designers often want or need to change the focusing of the two transverse planes in a FODO structure</a:t>
            </a:r>
          </a:p>
          <a:p>
            <a:pPr lvl="1"/>
            <a:r>
              <a:rPr lang="en-US" dirty="0"/>
              <a:t>What happens if the focusing/defocusing strengths differ?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Recalculate the M matrix and use dimensionless quantities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   then take the trace for stability conditions to find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124200" y="2444750"/>
            <a:ext cx="2359025" cy="974725"/>
            <a:chOff x="3124200" y="1006410"/>
            <a:chExt cx="2359741" cy="974790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0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575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4805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354013" y="2435225"/>
            <a:ext cx="2360612" cy="974725"/>
            <a:chOff x="3124200" y="1006410"/>
            <a:chExt cx="2359741" cy="974790"/>
          </a:xfrm>
        </p:grpSpPr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9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5921375" y="2433638"/>
            <a:ext cx="2359025" cy="976312"/>
            <a:chOff x="3124200" y="1006410"/>
            <a:chExt cx="2359741" cy="974790"/>
          </a:xfrm>
        </p:grpSpPr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5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7" name="TextBox 45"/>
          <p:cNvSpPr txBox="1">
            <a:spLocks noChangeArrowheads="1"/>
          </p:cNvSpPr>
          <p:nvPr/>
        </p:nvSpPr>
        <p:spPr bwMode="auto">
          <a:xfrm>
            <a:off x="3113088" y="2209800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52496"/>
            <a:ext cx="584200" cy="2413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17" y="3459003"/>
            <a:ext cx="279400" cy="241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449002"/>
            <a:ext cx="584200" cy="241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15790"/>
            <a:ext cx="2451100" cy="5842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573726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1" y="5573726"/>
            <a:ext cx="2552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Diagrams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419600"/>
          </a:xfrm>
        </p:spPr>
        <p:txBody>
          <a:bodyPr/>
          <a:lstStyle/>
          <a:p>
            <a:pPr lvl="1"/>
            <a:r>
              <a:rPr lang="en-US" dirty="0"/>
              <a:t>For stability, we must have</a:t>
            </a:r>
          </a:p>
          <a:p>
            <a:pPr lvl="1"/>
            <a:r>
              <a:rPr lang="en-US" dirty="0"/>
              <a:t>Using                                 , stability limits are where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These translate to a FODO “necktie” stability diagram</a:t>
            </a:r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1" y="990600"/>
            <a:ext cx="2552700" cy="533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50" y="1752600"/>
            <a:ext cx="16256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045216"/>
            <a:ext cx="2120900" cy="469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69" y="2575255"/>
            <a:ext cx="2730500" cy="469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0843" r="31018" b="15056"/>
          <a:stretch/>
        </p:blipFill>
        <p:spPr>
          <a:xfrm>
            <a:off x="2986772" y="3638611"/>
            <a:ext cx="3170455" cy="2838389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93" y="4065053"/>
            <a:ext cx="647700" cy="1905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5600700"/>
            <a:ext cx="927100" cy="1905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900110"/>
            <a:ext cx="927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2635250" y="5486400"/>
            <a:ext cx="3852863" cy="927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487738" y="1066800"/>
            <a:ext cx="2235200" cy="1227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Rigidity: Bending Radius vs Momentum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3505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is such a useful expression in accelerator physics that it has its own name: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rigidity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Ratio of momentum to charge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How hard (or easy) is a particle to deflect?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Often expressed in [T-m] (easy to calculate B)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 careful when </a:t>
            </a:r>
            <a:r>
              <a:rPr lang="en-US" dirty="0" err="1">
                <a:latin typeface="Arial" charset="0"/>
                <a:ea typeface="ＭＳ Ｐゴシック" charset="0"/>
              </a:rPr>
              <a:t>q≠e</a:t>
            </a:r>
            <a:r>
              <a:rPr lang="en-US" dirty="0">
                <a:latin typeface="Arial" charset="0"/>
                <a:ea typeface="ＭＳ Ｐゴシック" charset="0"/>
              </a:rPr>
              <a:t>!!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possibly useful expression</a:t>
            </a:r>
          </a:p>
        </p:txBody>
      </p:sp>
      <p:pic>
        <p:nvPicPr>
          <p:cNvPr id="28677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2057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468820" y="1816163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Beam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5794375" y="1223168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Accelerator (magnets, geometry)</a:t>
            </a:r>
          </a:p>
        </p:txBody>
      </p:sp>
      <p:pic>
        <p:nvPicPr>
          <p:cNvPr id="28680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150" y="5551488"/>
            <a:ext cx="36877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200" y="2129790"/>
            <a:ext cx="1346200" cy="292100"/>
          </a:xfrm>
          <a:prstGeom prst="rect">
            <a:avLst/>
          </a:prstGeom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33C420FC-2147-9920-3D31-C55B2C7C9F30}"/>
              </a:ext>
            </a:extLst>
          </p:cNvPr>
          <p:cNvGrpSpPr>
            <a:grpSpLocks/>
          </p:cNvGrpSpPr>
          <p:nvPr/>
        </p:nvGrpSpPr>
        <p:grpSpPr bwMode="auto">
          <a:xfrm>
            <a:off x="179741" y="982662"/>
            <a:ext cx="2763481" cy="882332"/>
            <a:chOff x="4876800" y="2134394"/>
            <a:chExt cx="3276600" cy="1046956"/>
          </a:xfrm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2C24E20C-D0F5-C8F2-B7E4-46DDCE6C8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2362200"/>
              <a:ext cx="3276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  <p:cxnSp>
          <p:nvCxnSpPr>
            <p:cNvPr id="5" name="Straight Arrow Connector 6">
              <a:extLst>
                <a:ext uri="{FF2B5EF4-FFF2-40B4-BE49-F238E27FC236}">
                  <a16:creationId xmlns:a16="http://schemas.microsoft.com/office/drawing/2014/main" id="{788D5C12-8892-8895-C625-81B2A8F1AD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5410200" y="2590800"/>
              <a:ext cx="1143000" cy="228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" name="Straight Arrow Connector 8">
              <a:extLst>
                <a:ext uri="{FF2B5EF4-FFF2-40B4-BE49-F238E27FC236}">
                  <a16:creationId xmlns:a16="http://schemas.microsoft.com/office/drawing/2014/main" id="{F62D889F-B59D-062C-26EF-1389CB5DD8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324600" y="2362200"/>
              <a:ext cx="457200" cy="1588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Straight Arrow Connector 10">
              <a:extLst>
                <a:ext uri="{FF2B5EF4-FFF2-40B4-BE49-F238E27FC236}">
                  <a16:creationId xmlns:a16="http://schemas.microsoft.com/office/drawing/2014/main" id="{6C443A24-D42E-2303-53C4-D70CB0B6BE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10200" y="2819400"/>
              <a:ext cx="1219200" cy="228600"/>
            </a:xfrm>
            <a:prstGeom prst="straightConnector1">
              <a:avLst/>
            </a:prstGeom>
            <a:noFill/>
            <a:ln w="25400">
              <a:solidFill>
                <a:srgbClr val="00B5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8" name="Picture 13" descr="latex-image-1.pdf">
              <a:extLst>
                <a:ext uri="{FF2B5EF4-FFF2-40B4-BE49-F238E27FC236}">
                  <a16:creationId xmlns:a16="http://schemas.microsoft.com/office/drawing/2014/main" id="{D7EF1941-E7C5-BECD-02FB-F16026807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2940050"/>
              <a:ext cx="2032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tex-image-1.pdf">
              <a:extLst>
                <a:ext uri="{FF2B5EF4-FFF2-40B4-BE49-F238E27FC236}">
                  <a16:creationId xmlns:a16="http://schemas.microsoft.com/office/drawing/2014/main" id="{4D1D1CB4-21F8-2BDB-9C1C-C2B96CC63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2474913"/>
              <a:ext cx="2159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atex-image-1.pdf">
              <a:extLst>
                <a:ext uri="{FF2B5EF4-FFF2-40B4-BE49-F238E27FC236}">
                  <a16:creationId xmlns:a16="http://schemas.microsoft.com/office/drawing/2014/main" id="{3240F9DA-910A-1962-1628-46677792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688" y="2406650"/>
              <a:ext cx="2159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B04936FD-75F8-CEA0-3846-5995F79AD4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0040" y="853617"/>
            <a:ext cx="0" cy="512764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2" name="Picture 32" descr="latex-image-1.pdf">
            <a:extLst>
              <a:ext uri="{FF2B5EF4-FFF2-40B4-BE49-F238E27FC236}">
                <a16:creationId xmlns:a16="http://schemas.microsoft.com/office/drawing/2014/main" id="{E243AEDC-1F24-2BAD-D6A2-228DFB9447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475" y="1195916"/>
            <a:ext cx="267168" cy="3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Optics: Extra Straight Space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38800" y="1066800"/>
            <a:ext cx="2947254" cy="984835"/>
            <a:chOff x="1650573" y="1066800"/>
            <a:chExt cx="2947254" cy="984835"/>
          </a:xfrm>
        </p:grpSpPr>
        <p:pic>
          <p:nvPicPr>
            <p:cNvPr id="8" name="Picture 7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33400" y="1066800"/>
            <a:ext cx="2947254" cy="984835"/>
            <a:chOff x="1650573" y="1066800"/>
            <a:chExt cx="2947254" cy="984835"/>
          </a:xfrm>
        </p:grpSpPr>
        <p:pic>
          <p:nvPicPr>
            <p:cNvPr id="13" name="Picture 12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/>
          <p:cNvCxnSpPr/>
          <p:nvPr/>
        </p:nvCxnSpPr>
        <p:spPr bwMode="auto">
          <a:xfrm>
            <a:off x="0" y="1600200"/>
            <a:ext cx="929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86"/>
          <p:cNvSpPr txBox="1">
            <a:spLocks noChangeArrowheads="1"/>
          </p:cNvSpPr>
          <p:nvPr/>
        </p:nvSpPr>
        <p:spPr bwMode="auto">
          <a:xfrm>
            <a:off x="2007936" y="838200"/>
            <a:ext cx="5105400" cy="18466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8" name="Picture 27" descr="-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092676"/>
            <a:ext cx="393700" cy="29210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7118350" y="83820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2003425" y="83185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64" y="2092676"/>
            <a:ext cx="165100" cy="292100"/>
          </a:xfrm>
          <a:prstGeom prst="rect">
            <a:avLst/>
          </a:prstGeom>
        </p:spPr>
      </p:pic>
      <p:pic>
        <p:nvPicPr>
          <p:cNvPr id="20" name="Picture 19" descr="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92676"/>
            <a:ext cx="165100" cy="292100"/>
          </a:xfrm>
          <a:prstGeom prst="rect">
            <a:avLst/>
          </a:prstGeom>
        </p:spPr>
      </p:pic>
      <p:pic>
        <p:nvPicPr>
          <p:cNvPr id="21" name="Picture 20" descr="-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92676"/>
            <a:ext cx="393700" cy="29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2362200"/>
            <a:ext cx="860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half quad!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2438400"/>
            <a:ext cx="860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half quad!</a:t>
            </a:r>
          </a:p>
        </p:txBody>
      </p:sp>
      <p:pic>
        <p:nvPicPr>
          <p:cNvPr id="6" name="Picture 5" descr="L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14500"/>
            <a:ext cx="317500" cy="266700"/>
          </a:xfrm>
          <a:prstGeom prst="rect">
            <a:avLst/>
          </a:prstGeom>
        </p:spPr>
      </p:pic>
      <p:pic>
        <p:nvPicPr>
          <p:cNvPr id="7" name="Picture 6" descr="L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6" y="1714500"/>
            <a:ext cx="317500" cy="266700"/>
          </a:xfrm>
          <a:prstGeom prst="rect">
            <a:avLst/>
          </a:prstGeom>
        </p:spPr>
      </p:pic>
      <p:pic>
        <p:nvPicPr>
          <p:cNvPr id="30" name="Picture 29" descr="L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02" y="1714500"/>
            <a:ext cx="317500" cy="266700"/>
          </a:xfrm>
          <a:prstGeom prst="rect">
            <a:avLst/>
          </a:prstGeom>
        </p:spPr>
      </p:pic>
      <p:pic>
        <p:nvPicPr>
          <p:cNvPr id="15" name="Picture 14" descr="Optics-of-the-second-triplet-section-first-4-triplets-and-its-matching-syste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7012133" cy="3398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6796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From R. Chehab et al., “The CLIC Positron Capture and Acceleration in the Injector Linac”, 2010.</a:t>
            </a:r>
          </a:p>
        </p:txBody>
      </p:sp>
    </p:spTree>
    <p:extLst>
      <p:ext uri="{BB962C8B-B14F-4D97-AF65-F5344CB8AC3E}">
        <p14:creationId xmlns:p14="http://schemas.microsoft.com/office/powerpoint/2010/main" val="1887444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Optics: Extra Straight Space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38800" y="1066800"/>
            <a:ext cx="2947254" cy="984835"/>
            <a:chOff x="1650573" y="1066800"/>
            <a:chExt cx="2947254" cy="984835"/>
          </a:xfrm>
        </p:grpSpPr>
        <p:pic>
          <p:nvPicPr>
            <p:cNvPr id="8" name="Picture 7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33400" y="1066800"/>
            <a:ext cx="2947254" cy="984835"/>
            <a:chOff x="1650573" y="1066800"/>
            <a:chExt cx="2947254" cy="984835"/>
          </a:xfrm>
        </p:grpSpPr>
        <p:pic>
          <p:nvPicPr>
            <p:cNvPr id="13" name="Picture 12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/>
          <p:cNvCxnSpPr/>
          <p:nvPr/>
        </p:nvCxnSpPr>
        <p:spPr bwMode="auto">
          <a:xfrm>
            <a:off x="0" y="1600200"/>
            <a:ext cx="929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86"/>
          <p:cNvSpPr txBox="1">
            <a:spLocks noChangeArrowheads="1"/>
          </p:cNvSpPr>
          <p:nvPr/>
        </p:nvSpPr>
        <p:spPr bwMode="auto">
          <a:xfrm>
            <a:off x="685801" y="838200"/>
            <a:ext cx="2667000" cy="18466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7118350" y="83820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64" y="2133600"/>
            <a:ext cx="165100" cy="29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362200"/>
            <a:ext cx="191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full double strength quad!</a:t>
            </a:r>
          </a:p>
        </p:txBody>
      </p:sp>
      <p:pic>
        <p:nvPicPr>
          <p:cNvPr id="6" name="Picture 5" descr="L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95450"/>
            <a:ext cx="317500" cy="266700"/>
          </a:xfrm>
          <a:prstGeom prst="rect">
            <a:avLst/>
          </a:prstGeom>
        </p:spPr>
      </p:pic>
      <p:pic>
        <p:nvPicPr>
          <p:cNvPr id="7" name="Picture 6" descr="L_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6" y="1695450"/>
            <a:ext cx="317500" cy="266700"/>
          </a:xfrm>
          <a:prstGeom prst="rect">
            <a:avLst/>
          </a:prstGeom>
        </p:spPr>
      </p:pic>
      <p:pic>
        <p:nvPicPr>
          <p:cNvPr id="15" name="Picture 14" descr="Optics-of-the-second-triplet-section-first-4-triplets-and-its-matching-syste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7012133" cy="3398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6796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From R. Chehab et al., “The CLIC Positron Capture and Acceleration in the Injector Linac”, 2010.</a:t>
            </a:r>
          </a:p>
        </p:txBody>
      </p:sp>
      <p:sp>
        <p:nvSpPr>
          <p:cNvPr id="31" name="TextBox 86"/>
          <p:cNvSpPr txBox="1">
            <a:spLocks noChangeArrowheads="1"/>
          </p:cNvSpPr>
          <p:nvPr/>
        </p:nvSpPr>
        <p:spPr bwMode="auto">
          <a:xfrm>
            <a:off x="4229097" y="3276600"/>
            <a:ext cx="321736" cy="22098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1200"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5181600"/>
            <a:ext cx="155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symmetric beta</a:t>
            </a:r>
          </a:p>
          <a:p>
            <a:r>
              <a:rPr lang="en-US" sz="1200" dirty="0">
                <a:latin typeface="Arial"/>
                <a:cs typeface="Arial"/>
              </a:rPr>
              <a:t>antisymmetric alpha</a:t>
            </a:r>
          </a:p>
        </p:txBody>
      </p:sp>
      <p:pic>
        <p:nvPicPr>
          <p:cNvPr id="3" name="Picture 2" descr="-f∕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20900"/>
            <a:ext cx="698500" cy="317500"/>
          </a:xfrm>
          <a:prstGeom prst="rect">
            <a:avLst/>
          </a:prstGeom>
        </p:spPr>
      </p:pic>
      <p:pic>
        <p:nvPicPr>
          <p:cNvPr id="27" name="Picture 26" descr="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165100" cy="292100"/>
          </a:xfrm>
          <a:prstGeom prst="rect">
            <a:avLst/>
          </a:prstGeom>
        </p:spPr>
      </p:pic>
      <p:pic>
        <p:nvPicPr>
          <p:cNvPr id="34" name="Picture 33" descr="L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95450"/>
            <a:ext cx="317500" cy="266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78103" y="2057400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long drift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3893403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More this</a:t>
            </a:r>
          </a:p>
          <a:p>
            <a:r>
              <a:rPr lang="en-US" sz="2000" dirty="0">
                <a:latin typeface="Arial"/>
                <a:cs typeface="Arial"/>
              </a:rPr>
              <a:t>afternoon</a:t>
            </a:r>
          </a:p>
        </p:txBody>
      </p:sp>
    </p:spTree>
    <p:extLst>
      <p:ext uri="{BB962C8B-B14F-4D97-AF65-F5344CB8AC3E}">
        <p14:creationId xmlns:p14="http://schemas.microsoft.com/office/powerpoint/2010/main" val="995568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Continuous Twiss Parameter Plot: RHIC IR</a:t>
            </a:r>
          </a:p>
        </p:txBody>
      </p:sp>
      <p:pic>
        <p:nvPicPr>
          <p:cNvPr id="4" name="Picture 3" descr="Screen Shot 2019-01-22 at 6.4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2" y="885432"/>
            <a:ext cx="7304450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D143-9B76-AF4B-5917-5EFB1494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“Review”: Phase Space (as commonly used)</a:t>
            </a:r>
          </a:p>
        </p:txBody>
      </p:sp>
      <p:pic>
        <p:nvPicPr>
          <p:cNvPr id="5" name="Picture 4" descr="A diagram of a plane and a plane&#10;&#10;Description automatically generated">
            <a:extLst>
              <a:ext uri="{FF2B5EF4-FFF2-40B4-BE49-F238E27FC236}">
                <a16:creationId xmlns:a16="http://schemas.microsoft.com/office/drawing/2014/main" id="{802D9620-F890-DBFD-8DC6-EAB9E135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780" y="838200"/>
            <a:ext cx="5338441" cy="2736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3CACC-2028-B0E1-8EFD-E9C31508143D}"/>
              </a:ext>
            </a:extLst>
          </p:cNvPr>
          <p:cNvSpPr txBox="1"/>
          <p:nvPr/>
        </p:nvSpPr>
        <p:spPr>
          <a:xfrm>
            <a:off x="228600" y="1828800"/>
            <a:ext cx="154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Yesterday</a:t>
            </a:r>
          </a:p>
        </p:txBody>
      </p:sp>
      <p:pic>
        <p:nvPicPr>
          <p:cNvPr id="8" name="Picture 7" descr="A blue oval on a black line&#10;&#10;Description automatically generated">
            <a:extLst>
              <a:ext uri="{FF2B5EF4-FFF2-40B4-BE49-F238E27FC236}">
                <a16:creationId xmlns:a16="http://schemas.microsoft.com/office/drawing/2014/main" id="{3074E040-C82E-093D-00F0-DDBCFB1B9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962400"/>
            <a:ext cx="3048000" cy="222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FF85B-9FD6-609F-2E44-CDD34B859F86}"/>
              </a:ext>
            </a:extLst>
          </p:cNvPr>
          <p:cNvSpPr txBox="1"/>
          <p:nvPr/>
        </p:nvSpPr>
        <p:spPr>
          <a:xfrm>
            <a:off x="859158" y="3962400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Phase</a:t>
            </a:r>
          </a:p>
          <a:p>
            <a:r>
              <a:rPr lang="en-US" sz="2000" dirty="0">
                <a:latin typeface="Arial"/>
                <a:cs typeface="Arial"/>
              </a:rPr>
              <a:t>space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34C17B-9C40-269A-8F4F-6E31926AB1E8}"/>
              </a:ext>
            </a:extLst>
          </p:cNvPr>
          <p:cNvCxnSpPr>
            <a:cxnSpLocks/>
          </p:cNvCxnSpPr>
          <p:nvPr/>
        </p:nvCxnSpPr>
        <p:spPr bwMode="auto">
          <a:xfrm>
            <a:off x="4800600" y="5867400"/>
            <a:ext cx="4114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78F6EC-C834-E37F-ACD2-8539BAB4E19E}"/>
              </a:ext>
            </a:extLst>
          </p:cNvPr>
          <p:cNvCxnSpPr>
            <a:cxnSpLocks/>
          </p:cNvCxnSpPr>
          <p:nvPr/>
        </p:nvCxnSpPr>
        <p:spPr bwMode="auto">
          <a:xfrm flipV="1">
            <a:off x="4810760" y="5486400"/>
            <a:ext cx="4079241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C1A910-D539-770D-96F6-B855A6E06D9C}"/>
              </a:ext>
            </a:extLst>
          </p:cNvPr>
          <p:cNvCxnSpPr>
            <a:cxnSpLocks/>
          </p:cNvCxnSpPr>
          <p:nvPr/>
        </p:nvCxnSpPr>
        <p:spPr bwMode="auto">
          <a:xfrm flipV="1">
            <a:off x="8902700" y="5486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103C024-652F-F827-D13D-F646F83B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380" y="5156199"/>
            <a:ext cx="279400" cy="711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B7F8DC-C94C-8796-0DD1-1D63E4CBB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201" y="5321300"/>
            <a:ext cx="304800" cy="711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A4647E-EA2E-291E-2D89-C3299B9DA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380" y="5676900"/>
            <a:ext cx="279400" cy="711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0F626-6344-441B-3D2B-EFE1E152409C}"/>
              </a:ext>
            </a:extLst>
          </p:cNvPr>
          <p:cNvSpPr txBox="1"/>
          <p:nvPr/>
        </p:nvSpPr>
        <p:spPr>
          <a:xfrm>
            <a:off x="5460822" y="3932139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Paraxial approximation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6837716-F316-8622-2DF1-4BF9315EAD30}"/>
              </a:ext>
            </a:extLst>
          </p:cNvPr>
          <p:cNvSpPr/>
          <p:nvPr/>
        </p:nvSpPr>
        <p:spPr bwMode="auto">
          <a:xfrm>
            <a:off x="4425951" y="5502244"/>
            <a:ext cx="762000" cy="762000"/>
          </a:xfrm>
          <a:prstGeom prst="arc">
            <a:avLst>
              <a:gd name="adj1" fmla="val 21075230"/>
              <a:gd name="adj2" fmla="val 0"/>
            </a:avLst>
          </a:prstGeom>
          <a:solidFill>
            <a:schemeClr val="accent1">
              <a:alpha val="6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247D36-904A-3C25-F541-246AA39D1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970" y="5302250"/>
            <a:ext cx="139700" cy="7493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707E168-71ED-E6AE-A2EE-28754B528258}"/>
              </a:ext>
            </a:extLst>
          </p:cNvPr>
          <p:cNvSpPr txBox="1"/>
          <p:nvPr/>
        </p:nvSpPr>
        <p:spPr>
          <a:xfrm>
            <a:off x="1394444" y="6158425"/>
            <a:ext cx="6710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Always check simulation code/course coordinate systems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7923E2-5E91-3581-20AF-5553DCA25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899" y="4115921"/>
            <a:ext cx="3632200" cy="1206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10B428-BAB0-B668-52FB-E71331BE1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305" y="3611643"/>
            <a:ext cx="1587501" cy="10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A6DB-A281-C53B-55C3-20EAC0A2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“Review”: (1D) Transport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A9843-92DE-0DA3-B792-D73A2D40D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              is a second-order differential equation</a:t>
            </a:r>
          </a:p>
          <a:p>
            <a:pPr lvl="1"/>
            <a:r>
              <a:rPr lang="en-US"/>
              <a:t>Linear solutions “transport” (x,x’) initial conditions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Coordinates are properties of particles/beam</a:t>
            </a:r>
          </a:p>
          <a:p>
            <a:pPr lvl="1"/>
            <a:r>
              <a:rPr lang="en-US"/>
              <a:t>M is defined by the </a:t>
            </a:r>
            <a:r>
              <a:rPr lang="en-US" b="1"/>
              <a:t>accelerator lattice</a:t>
            </a:r>
          </a:p>
          <a:p>
            <a:pPr lvl="1"/>
            <a:r>
              <a:rPr lang="en-US"/>
              <a:t>Chain/multiply lattices together for different 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3BCD2-7A3A-424F-084F-4B3FA75B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10795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170F4-2596-37FF-FCD9-E9E48DBB6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032000"/>
            <a:ext cx="2387600" cy="127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6A039-97E4-197A-31E0-A4BD808AC396}"/>
              </a:ext>
            </a:extLst>
          </p:cNvPr>
          <p:cNvSpPr txBox="1"/>
          <p:nvPr/>
        </p:nvSpPr>
        <p:spPr>
          <a:xfrm>
            <a:off x="4572000" y="2313057"/>
            <a:ext cx="3573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x: transverse position</a:t>
            </a:r>
          </a:p>
          <a:p>
            <a:r>
              <a:rPr lang="en-US" sz="2000" dirty="0">
                <a:latin typeface="Arial"/>
                <a:cs typeface="Arial"/>
              </a:rPr>
              <a:t>x’: transverse angle, “velocity”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F5260-B9E8-39B5-2E32-03F2A0C84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4516133"/>
            <a:ext cx="2222500" cy="125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E7D43C-5808-4584-F6AB-343FC3681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427233"/>
            <a:ext cx="57404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A13ED-F455-B23F-3153-25C7CE0E0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5473700"/>
            <a:ext cx="1244600" cy="124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353D6-B4F7-BFA6-5B46-E351F5394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200" y="5480050"/>
            <a:ext cx="22225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362200" y="4267200"/>
            <a:ext cx="4628205" cy="10483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Quadrupole Transport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772400" cy="3200400"/>
          </a:xfrm>
        </p:spPr>
        <p:txBody>
          <a:bodyPr/>
          <a:lstStyle/>
          <a:p>
            <a:r>
              <a:rPr lang="en-US" dirty="0"/>
              <a:t>Quadrupoles are often treated as “thin”</a:t>
            </a:r>
          </a:p>
          <a:p>
            <a:pPr lvl="1"/>
            <a:r>
              <a:rPr lang="en-US" dirty="0"/>
              <a:t>Focal length is much longer than magnet length</a:t>
            </a:r>
          </a:p>
          <a:p>
            <a:r>
              <a:rPr lang="en-US" dirty="0"/>
              <a:t>Then we can use the thin-lens approximation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where f=1/(</a:t>
            </a:r>
            <a:r>
              <a:rPr lang="en-US" dirty="0" err="1"/>
              <a:t>kL</a:t>
            </a:r>
            <a:r>
              <a:rPr lang="en-US" dirty="0"/>
              <a:t>) is the quadrupole focal length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09109" y="1020538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40354" y="4459069"/>
            <a:ext cx="1869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Thin quadrupole approximation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9" y="4420933"/>
            <a:ext cx="4394962" cy="760667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4800" y="20574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Defocusing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pic>
        <p:nvPicPr>
          <p:cNvPr id="17" name="Picture 4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486400"/>
            <a:ext cx="177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990600"/>
            <a:ext cx="6642100" cy="774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82" y="1994158"/>
            <a:ext cx="6692900" cy="774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36" y="3826164"/>
            <a:ext cx="1108364" cy="2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Matrix Example: Strong Focusing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72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 a doublet of thin quadrupoles separated by drift L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12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There is </a:t>
            </a:r>
            <a:r>
              <a:rPr lang="en-US" sz="2000" b="1" dirty="0">
                <a:latin typeface="Arial" charset="0"/>
                <a:ea typeface="ＭＳ Ｐゴシック" charset="0"/>
              </a:rPr>
              <a:t>net focusing </a:t>
            </a:r>
            <a:r>
              <a:rPr lang="en-US" sz="2000" dirty="0">
                <a:latin typeface="Arial" charset="0"/>
                <a:ea typeface="ＭＳ Ｐゴシック" charset="0"/>
              </a:rPr>
              <a:t>given by this </a:t>
            </a:r>
            <a:r>
              <a:rPr lang="en-US" sz="2000" b="1" dirty="0">
                <a:latin typeface="Arial" charset="0"/>
                <a:ea typeface="ＭＳ Ｐゴシック" charset="0"/>
              </a:rPr>
              <a:t>alternating gradient </a:t>
            </a:r>
            <a:r>
              <a:rPr lang="en-US" sz="2000" dirty="0">
                <a:latin typeface="Arial" charset="0"/>
                <a:ea typeface="ＭＳ Ｐゴシック" charset="0"/>
              </a:rPr>
              <a:t>system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A fundamental point of optics, and of accelerator </a:t>
            </a:r>
            <a:r>
              <a:rPr lang="en-US" sz="2000" b="1" dirty="0">
                <a:latin typeface="Arial" charset="0"/>
                <a:ea typeface="ＭＳ Ｐゴシック" charset="0"/>
              </a:rPr>
              <a:t>strong focusing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447800"/>
            <a:ext cx="4567237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2478088"/>
            <a:ext cx="19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8923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500188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962400"/>
            <a:ext cx="314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73600"/>
            <a:ext cx="412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040063"/>
            <a:ext cx="8077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228600" y="2286000"/>
            <a:ext cx="185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Thin quadrupole</a:t>
            </a:r>
          </a:p>
          <a:p>
            <a:r>
              <a:rPr lang="en-US" sz="1800">
                <a:solidFill>
                  <a:srgbClr val="FF0000"/>
                </a:solidFill>
                <a:latin typeface="Arial" charset="0"/>
              </a:rPr>
              <a:t>matrices</a:t>
            </a:r>
          </a:p>
        </p:txBody>
      </p:sp>
      <p:cxnSp>
        <p:nvCxnSpPr>
          <p:cNvPr id="16396" name="Straight Arrow Connector 12"/>
          <p:cNvCxnSpPr>
            <a:cxnSpLocks noChangeShapeType="1"/>
            <a:stCxn id="16395" idx="3"/>
          </p:cNvCxnSpPr>
          <p:nvPr/>
        </p:nvCxnSpPr>
        <p:spPr bwMode="auto">
          <a:xfrm>
            <a:off x="2081213" y="2609850"/>
            <a:ext cx="1804987" cy="4381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7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1447800" y="2667000"/>
            <a:ext cx="381000" cy="381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" name="TextBox 2"/>
          <p:cNvSpPr txBox="1"/>
          <p:nvPr/>
        </p:nvSpPr>
        <p:spPr>
          <a:xfrm>
            <a:off x="8817429" y="616857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22521"/>
            <a:ext cx="1049586" cy="2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Strong Focusing: Another View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4267200"/>
            <a:ext cx="8229600" cy="1828800"/>
          </a:xfrm>
        </p:spPr>
        <p:txBody>
          <a:bodyPr/>
          <a:lstStyle/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For this to be focusing, x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’</a:t>
            </a:r>
            <a:r>
              <a:rPr lang="en-US" sz="2000" dirty="0">
                <a:latin typeface="Arial" charset="0"/>
                <a:ea typeface="ＭＳ Ｐゴシック" charset="0"/>
              </a:rPr>
              <a:t> must have opposite sign of x where these are coordinates of transformation of incoming paraxial ray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Equal strength doublet is net focusing under condition that each lens’ focal length is greater than distance between them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914400"/>
            <a:ext cx="4567237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944688"/>
            <a:ext cx="19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358900"/>
            <a:ext cx="266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966788"/>
            <a:ext cx="279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425700"/>
            <a:ext cx="8077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416300"/>
            <a:ext cx="8026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2222500" y="4979188"/>
            <a:ext cx="5014913" cy="371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9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5025226"/>
            <a:ext cx="4838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53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5954</TotalTime>
  <Words>2154</Words>
  <Application>Microsoft Macintosh PowerPoint</Application>
  <PresentationFormat>On-screen Show (4:3)</PresentationFormat>
  <Paragraphs>354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Symbol</vt:lpstr>
      <vt:lpstr>Times</vt:lpstr>
      <vt:lpstr>Wingdings</vt:lpstr>
      <vt:lpstr>Office Theme</vt:lpstr>
      <vt:lpstr>International Accelerator School 2023  Superconducting Science and Technology for Particle Accelerators  Linear Optics 1 (1h): Concepts</vt:lpstr>
      <vt:lpstr>Outline</vt:lpstr>
      <vt:lpstr>Review: Convenient Relativity Relations</vt:lpstr>
      <vt:lpstr>Rigidity: Bending Radius vs Momentum</vt:lpstr>
      <vt:lpstr>“Review”: Phase Space (as commonly used)</vt:lpstr>
      <vt:lpstr>“Review”: (1D) Transport Matrix</vt:lpstr>
      <vt:lpstr>Thin Quadrupole Transport Matrix</vt:lpstr>
      <vt:lpstr>Matrix Example: Strong Focusing</vt:lpstr>
      <vt:lpstr>Strong Focusing: Another View</vt:lpstr>
      <vt:lpstr>1D Periodic Transport Matrix</vt:lpstr>
      <vt:lpstr>1D Periodic Transport: Drifts and Quads (FODO)</vt:lpstr>
      <vt:lpstr>Warning: Professoral Egoistic Indulgence</vt:lpstr>
      <vt:lpstr>Math: Hill’s Equation</vt:lpstr>
      <vt:lpstr>Hill’s Equation Solution Ansatz</vt:lpstr>
      <vt:lpstr>Courant-Snyder Parameters</vt:lpstr>
      <vt:lpstr>Towards The Matrix Solution</vt:lpstr>
      <vt:lpstr>Hill’s Equation Matrix Solution</vt:lpstr>
      <vt:lpstr>Parameterization of Periodic Transport</vt:lpstr>
      <vt:lpstr>One Turn (or One Period) Map</vt:lpstr>
      <vt:lpstr>Invariants and Ellipses</vt:lpstr>
      <vt:lpstr>Emittance</vt:lpstr>
      <vt:lpstr>Adiabatic Damping and Normalized Emittance</vt:lpstr>
      <vt:lpstr>Floquet Transformation</vt:lpstr>
      <vt:lpstr>Normalized Phase Space</vt:lpstr>
      <vt:lpstr>Back to General Physical Solution</vt:lpstr>
      <vt:lpstr> </vt:lpstr>
      <vt:lpstr>General Linear Beam Transport</vt:lpstr>
      <vt:lpstr>General Linear Transport Matrix</vt:lpstr>
      <vt:lpstr>General Linear Transport Matrix</vt:lpstr>
      <vt:lpstr>Twiss Parameter Propagation</vt:lpstr>
      <vt:lpstr>Review</vt:lpstr>
      <vt:lpstr>Lattice Optics: FODO Lives! (Be very careful in comparisons to other sources!)</vt:lpstr>
      <vt:lpstr>Periodic Example: FODO Cell Phase Advance</vt:lpstr>
      <vt:lpstr>Periodic Example: FODO Cell Beta Max/Min</vt:lpstr>
      <vt:lpstr>FODO Betatron Functions vs Phase Advance</vt:lpstr>
      <vt:lpstr>FODO Beta Function, Betatron Motion</vt:lpstr>
      <vt:lpstr>Example: RHIC FODO Lattice</vt:lpstr>
      <vt:lpstr>Stability Diagrams</vt:lpstr>
      <vt:lpstr>Stability Diagrams II</vt:lpstr>
      <vt:lpstr>Triplet Optics: Extra Straight Space</vt:lpstr>
      <vt:lpstr>Triplet Optics: Extra Straight Space</vt:lpstr>
      <vt:lpstr>Continuous Twiss Parameter Plot: RHIC IR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1022</cp:revision>
  <cp:lastPrinted>2016-12-24T03:35:02Z</cp:lastPrinted>
  <dcterms:created xsi:type="dcterms:W3CDTF">2011-09-01T16:33:54Z</dcterms:created>
  <dcterms:modified xsi:type="dcterms:W3CDTF">2023-07-12T13:52:23Z</dcterms:modified>
</cp:coreProperties>
</file>