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16" r:id="rId2"/>
    <p:sldId id="317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281" r:id="rId14"/>
    <p:sldId id="328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41" r:id="rId37"/>
    <p:sldId id="342" r:id="rId38"/>
    <p:sldId id="352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3" r:id="rId47"/>
    <p:sldId id="350" r:id="rId48"/>
    <p:sldId id="351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B500"/>
    <a:srgbClr val="8D0A0F"/>
    <a:srgbClr val="E38251"/>
    <a:srgbClr val="188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5" autoAdjust="0"/>
    <p:restoredTop sz="86122" autoAdjust="0"/>
  </p:normalViewPr>
  <p:slideViewPr>
    <p:cSldViewPr>
      <p:cViewPr varScale="1">
        <p:scale>
          <a:sx n="109" d="100"/>
          <a:sy n="109" d="100"/>
        </p:scale>
        <p:origin x="2432" y="19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1504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0.xml"/><Relationship Id="rId13" Type="http://schemas.openxmlformats.org/officeDocument/2006/relationships/slide" Target="slides/slide15.xml"/><Relationship Id="rId18" Type="http://schemas.openxmlformats.org/officeDocument/2006/relationships/slide" Target="slides/slide25.xml"/><Relationship Id="rId26" Type="http://schemas.openxmlformats.org/officeDocument/2006/relationships/slide" Target="slides/slide34.xml"/><Relationship Id="rId3" Type="http://schemas.openxmlformats.org/officeDocument/2006/relationships/slide" Target="slides/slide3.xml"/><Relationship Id="rId21" Type="http://schemas.openxmlformats.org/officeDocument/2006/relationships/slide" Target="slides/slide28.xml"/><Relationship Id="rId7" Type="http://schemas.openxmlformats.org/officeDocument/2006/relationships/slide" Target="slides/slide9.xml"/><Relationship Id="rId12" Type="http://schemas.openxmlformats.org/officeDocument/2006/relationships/slide" Target="slides/slide14.xml"/><Relationship Id="rId17" Type="http://schemas.openxmlformats.org/officeDocument/2006/relationships/slide" Target="slides/slide19.xml"/><Relationship Id="rId25" Type="http://schemas.openxmlformats.org/officeDocument/2006/relationships/slide" Target="slides/slide33.xml"/><Relationship Id="rId2" Type="http://schemas.openxmlformats.org/officeDocument/2006/relationships/slide" Target="slides/slide2.xml"/><Relationship Id="rId16" Type="http://schemas.openxmlformats.org/officeDocument/2006/relationships/slide" Target="slides/slide18.xml"/><Relationship Id="rId20" Type="http://schemas.openxmlformats.org/officeDocument/2006/relationships/slide" Target="slides/slide27.xml"/><Relationship Id="rId1" Type="http://schemas.openxmlformats.org/officeDocument/2006/relationships/slide" Target="slides/slide1.xml"/><Relationship Id="rId6" Type="http://schemas.openxmlformats.org/officeDocument/2006/relationships/slide" Target="slides/slide7.xml"/><Relationship Id="rId11" Type="http://schemas.openxmlformats.org/officeDocument/2006/relationships/slide" Target="slides/slide13.xml"/><Relationship Id="rId24" Type="http://schemas.openxmlformats.org/officeDocument/2006/relationships/slide" Target="slides/slide32.xml"/><Relationship Id="rId5" Type="http://schemas.openxmlformats.org/officeDocument/2006/relationships/slide" Target="slides/slide6.xml"/><Relationship Id="rId15" Type="http://schemas.openxmlformats.org/officeDocument/2006/relationships/slide" Target="slides/slide17.xml"/><Relationship Id="rId23" Type="http://schemas.openxmlformats.org/officeDocument/2006/relationships/slide" Target="slides/slide31.xml"/><Relationship Id="rId28" Type="http://schemas.openxmlformats.org/officeDocument/2006/relationships/slide" Target="slides/slide45.xml"/><Relationship Id="rId10" Type="http://schemas.openxmlformats.org/officeDocument/2006/relationships/slide" Target="slides/slide12.xml"/><Relationship Id="rId19" Type="http://schemas.openxmlformats.org/officeDocument/2006/relationships/slide" Target="slides/slide26.xml"/><Relationship Id="rId4" Type="http://schemas.openxmlformats.org/officeDocument/2006/relationships/slide" Target="slides/slide5.xml"/><Relationship Id="rId9" Type="http://schemas.openxmlformats.org/officeDocument/2006/relationships/slide" Target="slides/slide11.xml"/><Relationship Id="rId14" Type="http://schemas.openxmlformats.org/officeDocument/2006/relationships/slide" Target="slides/slide16.xml"/><Relationship Id="rId22" Type="http://schemas.openxmlformats.org/officeDocument/2006/relationships/slide" Target="slides/slide29.xml"/><Relationship Id="rId27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1270D12-9FC0-364C-847B-46AB477F4964}" type="datetime1">
              <a:rPr lang="en-US"/>
              <a:pPr>
                <a:defRPr/>
              </a:pPr>
              <a:t>7/13/23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FF429A4-012D-9D4C-8A29-2443B096B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537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674FD63-DBD7-DB40-B380-DE733FC2F988}" type="datetime1">
              <a:rPr lang="en-US"/>
              <a:pPr>
                <a:defRPr/>
              </a:pPr>
              <a:t>7/13/23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28C9941-D3AF-E744-95F2-D91CB5FE1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125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8C9941-D3AF-E744-95F2-D91CB5FE1540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2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Maybe comments about magnet measurements in complications section? Along with lead and return ends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1DAEB00-AFC7-2D40-AC02-6D3D0F935446}" type="slidenum">
              <a:rPr lang="en-US" sz="1200">
                <a:latin typeface="Arial" charset="0"/>
              </a:rPr>
              <a:pPr/>
              <a:t>2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Most important things like Ampere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 law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Concentrate on DC transverse magnets (ignore E fields)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C8349B6-C27B-FB4B-8760-D0B48A0CF9BD}" type="slidenum">
              <a:rPr lang="en-US" sz="1200">
                <a:latin typeface="Arial" charset="0"/>
              </a:rPr>
              <a:pPr/>
              <a:t>5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Waldo mentioned curl B=0 yesterday as conservative force, Hamiltonian mechanics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BF2A28F-DF65-7C4C-B7B5-A526FF9C3DD2}" type="slidenum">
              <a:rPr lang="en-US" sz="120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(bn, an) are unitless!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Cauchy-Riemann conditions, analytic expansion In Bx-iBy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1D1AF5C-BF18-BF4C-9DC3-9E9DBC4BBC02}" type="slidenum">
              <a:rPr lang="en-US" sz="1200">
                <a:latin typeface="Arial" charset="0"/>
              </a:rPr>
              <a:pPr/>
              <a:t>10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Higher order multipole specs as a black art, dynamic aperture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 very careful to define your multipole conventions or read the documentation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86056EB-EC40-6448-B34B-6E089F2436A8}" type="slidenum">
              <a:rPr lang="en-US" sz="1200">
                <a:latin typeface="Arial" charset="0"/>
              </a:rPr>
              <a:pPr/>
              <a:t>12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5756274-D178-6F4E-A7E8-02984EE3BB02}" type="slidenum">
              <a:rPr lang="en-US" sz="1200">
                <a:latin typeface="Arial" charset="0"/>
              </a:rPr>
              <a:pPr/>
              <a:t>13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Apologize about confusion about interpretation</a:t>
            </a:r>
            <a:r>
              <a:rPr lang="en-US" baseline="0" dirty="0"/>
              <a:t> of primes (sometimes d/ds, sometimes d/dx)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9F202-07C7-604E-B938-A041F5E571A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71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9F202-07C7-604E-B938-A041F5E571A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79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89307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895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265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1413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8755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826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6130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3157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17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9160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114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286000" y="6550025"/>
            <a:ext cx="5029200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>
                <a:solidFill>
                  <a:srgbClr val="2D2D8A"/>
                </a:solidFill>
                <a:latin typeface="Arial" charset="0"/>
              </a:rPr>
              <a:t>T. Satogata / July 2023       International Accel School 2023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543800" y="6553200"/>
            <a:ext cx="533400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9574FC72-369C-4147-9F32-D97786F27486}" type="slidenum">
              <a:rPr lang="en-US" sz="1400" smtClean="0">
                <a:solidFill>
                  <a:srgbClr val="2D2D8A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sz="1400">
              <a:solidFill>
                <a:srgbClr val="2D2D8A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200">
          <a:solidFill>
            <a:srgbClr val="00009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188D1B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FF0000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togata@jlab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dico.lightsource.ca/event/6/timetable/#20230712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40.pn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10" Type="http://schemas.openxmlformats.org/officeDocument/2006/relationships/image" Target="../media/image61.emf"/><Relationship Id="rId4" Type="http://schemas.openxmlformats.org/officeDocument/2006/relationships/image" Target="../media/image55.emf"/><Relationship Id="rId9" Type="http://schemas.openxmlformats.org/officeDocument/2006/relationships/image" Target="../media/image6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nl.gov/magnets/staff/gupta/scmag-course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88.emf"/><Relationship Id="rId7" Type="http://schemas.openxmlformats.org/officeDocument/2006/relationships/image" Target="../media/image92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10" Type="http://schemas.openxmlformats.org/officeDocument/2006/relationships/image" Target="../media/image95.emf"/><Relationship Id="rId4" Type="http://schemas.openxmlformats.org/officeDocument/2006/relationships/image" Target="../media/image89.emf"/><Relationship Id="rId9" Type="http://schemas.openxmlformats.org/officeDocument/2006/relationships/image" Target="../media/image9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077978/attachments/2315281/3941122/Rutherford%20cables%20for%20HL-LHC%20magnets_MSC%20Seminar_J.Fleiter%20Sept%202021%20-V1.pdf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uon-g-2.fnal.gov/bigmove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3" Type="http://schemas.openxmlformats.org/officeDocument/2006/relationships/image" Target="../media/image111.png"/><Relationship Id="rId7" Type="http://schemas.openxmlformats.org/officeDocument/2006/relationships/image" Target="../media/image115.emf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emf"/><Relationship Id="rId5" Type="http://schemas.openxmlformats.org/officeDocument/2006/relationships/image" Target="../media/image113.emf"/><Relationship Id="rId10" Type="http://schemas.openxmlformats.org/officeDocument/2006/relationships/image" Target="../media/image118.png"/><Relationship Id="rId4" Type="http://schemas.openxmlformats.org/officeDocument/2006/relationships/image" Target="../media/image112.emf"/><Relationship Id="rId9" Type="http://schemas.openxmlformats.org/officeDocument/2006/relationships/image" Target="../media/image11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International Accelerator School 2023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Superconducting Science and Technology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for Particle Accelerators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Linear Optics 3: Magnets</a:t>
            </a:r>
          </a:p>
        </p:txBody>
      </p:sp>
      <p:sp>
        <p:nvSpPr>
          <p:cNvPr id="4098" name="Subtitle 2"/>
          <p:cNvSpPr>
            <a:spLocks noGrp="1"/>
          </p:cNvSpPr>
          <p:nvPr>
            <p:ph type="subTitle" idx="1"/>
          </p:nvPr>
        </p:nvSpPr>
        <p:spPr>
          <a:xfrm>
            <a:off x="311499" y="3886200"/>
            <a:ext cx="8521002" cy="19812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Todd Satogata (Jefferson Lab and Old Dominion University)</a:t>
            </a: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  <a:hlinkClick r:id="rId3"/>
              </a:rPr>
              <a:t>satogata@jlab.org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  <a:hlinkClick r:id="rId4"/>
              </a:rPr>
              <a:t>https://indico.lightsource.ca/event/6/timetable/#20230712</a:t>
            </a:r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endParaRPr lang="en-US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Happy Birthday to Patrick Stewart, Harrison Ford, and Live Aid!</a:t>
            </a:r>
          </a:p>
          <a:p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Happy Embrace Your Geekiness Day!</a:t>
            </a: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General Multipole Field Expansions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924800" cy="50292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Rotational symmetries, cylindrical coordinates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Power series in radius r with angular harmonics in </a:t>
            </a:r>
            <a:r>
              <a:rPr lang="en-US" dirty="0">
                <a:latin typeface="Symbol" charset="0"/>
                <a:ea typeface="ＭＳ Ｐゴシック" charset="0"/>
              </a:rPr>
              <a:t>q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Need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</a:rPr>
              <a:t>reference radius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r>
              <a:rPr lang="en-US" dirty="0">
                <a:latin typeface="Arial" charset="0"/>
                <a:ea typeface="ＭＳ Ｐゴシック" charset="0"/>
              </a:rPr>
              <a:t> a (to get units right)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(</a:t>
            </a:r>
            <a:r>
              <a:rPr lang="en-US" dirty="0" err="1">
                <a:latin typeface="Arial" charset="0"/>
                <a:ea typeface="ＭＳ Ｐゴシック" charset="0"/>
              </a:rPr>
              <a:t>b</a:t>
            </a:r>
            <a:r>
              <a:rPr lang="en-US" baseline="-25000" dirty="0" err="1">
                <a:latin typeface="Arial" charset="0"/>
                <a:ea typeface="ＭＳ Ｐゴシック" charset="0"/>
              </a:rPr>
              <a:t>n</a:t>
            </a:r>
            <a:r>
              <a:rPr lang="en-US" dirty="0" err="1">
                <a:latin typeface="Arial" charset="0"/>
                <a:ea typeface="ＭＳ Ｐゴシック" charset="0"/>
              </a:rPr>
              <a:t>,a</a:t>
            </a:r>
            <a:r>
              <a:rPr lang="en-US" baseline="-25000" dirty="0" err="1">
                <a:latin typeface="Arial" charset="0"/>
                <a:ea typeface="ＭＳ Ｐゴシック" charset="0"/>
              </a:rPr>
              <a:t>n</a:t>
            </a:r>
            <a:r>
              <a:rPr lang="en-US" dirty="0">
                <a:latin typeface="Arial" charset="0"/>
                <a:ea typeface="ＭＳ Ｐゴシック" charset="0"/>
              </a:rPr>
              <a:t>) are called (</a:t>
            </a:r>
            <a:r>
              <a:rPr lang="en-US" dirty="0" err="1">
                <a:latin typeface="Arial" charset="0"/>
                <a:ea typeface="ＭＳ Ｐゴシック" charset="0"/>
              </a:rPr>
              <a:t>normal,skew</a:t>
            </a:r>
            <a:r>
              <a:rPr lang="en-US" dirty="0">
                <a:latin typeface="Arial" charset="0"/>
                <a:ea typeface="ＭＳ Ｐゴシック" charset="0"/>
              </a:rPr>
              <a:t>) </a:t>
            </a:r>
            <a:r>
              <a:rPr lang="en-US" b="1" dirty="0">
                <a:latin typeface="Arial" charset="0"/>
                <a:ea typeface="ＭＳ Ｐゴシック" charset="0"/>
              </a:rPr>
              <a:t>multipole coefficients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We can also write this succinctly using de </a:t>
            </a:r>
            <a:r>
              <a:rPr lang="en-US" dirty="0" err="1">
                <a:latin typeface="Arial" charset="0"/>
                <a:ea typeface="ＭＳ Ｐゴシック" charset="0"/>
              </a:rPr>
              <a:t>Moivre</a:t>
            </a:r>
            <a:r>
              <a:rPr lang="en-US" dirty="0">
                <a:latin typeface="Arial" charset="0"/>
                <a:ea typeface="ＭＳ Ｐゴシック" charset="0"/>
              </a:rPr>
              <a:t> as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26628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2428875"/>
            <a:ext cx="53594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3416300"/>
            <a:ext cx="53721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0" y="2070100"/>
            <a:ext cx="31115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638800"/>
            <a:ext cx="53594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57567F-A4B7-32AE-67CD-2BF736ACDA4D}"/>
              </a:ext>
            </a:extLst>
          </p:cNvPr>
          <p:cNvSpPr txBox="1"/>
          <p:nvPr/>
        </p:nvSpPr>
        <p:spPr>
          <a:xfrm>
            <a:off x="105508" y="2145323"/>
            <a:ext cx="1210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European</a:t>
            </a:r>
          </a:p>
          <a:p>
            <a:r>
              <a:rPr lang="en-US" sz="1400" dirty="0">
                <a:latin typeface="Arial"/>
                <a:cs typeface="Arial"/>
              </a:rPr>
              <a:t>vs American!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9CF01-BCF9-C15B-C477-322CAA4DAF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899" t="9464" r="35866" b="39132"/>
          <a:stretch/>
        </p:blipFill>
        <p:spPr>
          <a:xfrm>
            <a:off x="105508" y="2735218"/>
            <a:ext cx="1266092" cy="13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81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(But Do These Equations Solve Maxwell?)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685800" y="1014564"/>
            <a:ext cx="7772400" cy="48768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Yes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 C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onvert Maxwell’s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eqns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to cylindrical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coords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Aligning r along the x-axis it’s easy enough to see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In general it’s </a:t>
            </a:r>
            <a:r>
              <a:rPr lang="en-US" sz="1800" dirty="0">
                <a:latin typeface="Arial" charset="0"/>
                <a:ea typeface="ＭＳ Ｐゴシック" charset="0"/>
              </a:rPr>
              <a:t>(much, much) </a:t>
            </a:r>
            <a:r>
              <a:rPr lang="en-US" dirty="0">
                <a:latin typeface="Arial" charset="0"/>
                <a:ea typeface="ＭＳ Ｐゴシック" charset="0"/>
              </a:rPr>
              <a:t>more tedious but it works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6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1600200"/>
            <a:ext cx="509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476500"/>
            <a:ext cx="54864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721100"/>
            <a:ext cx="30861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4916488"/>
            <a:ext cx="6985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715000"/>
            <a:ext cx="3886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309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Multipoles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763000" cy="19050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(b,a)</a:t>
            </a:r>
            <a:r>
              <a:rPr lang="en-US" sz="2200" baseline="-25000"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20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unit</a:t>
            </a:r>
            <a:r>
              <a:rPr lang="ja-JP" altLang="en-US" sz="22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 is 10</a:t>
            </a:r>
            <a:r>
              <a:rPr lang="en-US" sz="2200" baseline="30000">
                <a:latin typeface="Arial" charset="0"/>
                <a:ea typeface="ＭＳ Ｐゴシック" charset="0"/>
                <a:cs typeface="ＭＳ Ｐゴシック" charset="0"/>
              </a:rPr>
              <a:t>-4</a:t>
            </a: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 (natural scale)     (b,a)</a:t>
            </a:r>
            <a:r>
              <a:rPr lang="en-US" sz="2200" baseline="-25000"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 (US) = (b,a)</a:t>
            </a:r>
            <a:r>
              <a:rPr lang="en-US" sz="2200" baseline="-25000">
                <a:latin typeface="Arial" charset="0"/>
                <a:ea typeface="ＭＳ Ｐゴシック" charset="0"/>
                <a:cs typeface="ＭＳ Ｐゴシック" charset="0"/>
              </a:rPr>
              <a:t>n+1</a:t>
            </a: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 (European)!</a:t>
            </a:r>
            <a:endParaRPr lang="en-US" sz="2200" baseline="30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97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36675"/>
            <a:ext cx="80010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Curved Left Arrow 5"/>
          <p:cNvSpPr>
            <a:spLocks noChangeArrowheads="1"/>
          </p:cNvSpPr>
          <p:nvPr/>
        </p:nvSpPr>
        <p:spPr bwMode="auto">
          <a:xfrm>
            <a:off x="8382000" y="3870325"/>
            <a:ext cx="609600" cy="15240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grpSp>
        <p:nvGrpSpPr>
          <p:cNvPr id="29702" name="Group 13"/>
          <p:cNvGrpSpPr>
            <a:grpSpLocks/>
          </p:cNvGrpSpPr>
          <p:nvPr/>
        </p:nvGrpSpPr>
        <p:grpSpPr bwMode="auto">
          <a:xfrm>
            <a:off x="5715000" y="4246563"/>
            <a:ext cx="2514600" cy="2344737"/>
            <a:chOff x="4191000" y="4110335"/>
            <a:chExt cx="2514600" cy="2345244"/>
          </a:xfrm>
        </p:grpSpPr>
        <p:pic>
          <p:nvPicPr>
            <p:cNvPr id="2970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4114800"/>
              <a:ext cx="2514600" cy="2340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6" name="TextBox 6"/>
            <p:cNvSpPr txBox="1">
              <a:spLocks noChangeArrowheads="1"/>
            </p:cNvSpPr>
            <p:nvPr/>
          </p:nvSpPr>
          <p:spPr bwMode="auto">
            <a:xfrm>
              <a:off x="4419600" y="4495800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116B13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29707" name="TextBox 7"/>
            <p:cNvSpPr txBox="1">
              <a:spLocks noChangeArrowheads="1"/>
            </p:cNvSpPr>
            <p:nvPr/>
          </p:nvSpPr>
          <p:spPr bwMode="auto">
            <a:xfrm>
              <a:off x="6019800" y="4495800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116B13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29708" name="TextBox 8"/>
            <p:cNvSpPr txBox="1">
              <a:spLocks noChangeArrowheads="1"/>
            </p:cNvSpPr>
            <p:nvPr/>
          </p:nvSpPr>
          <p:spPr bwMode="auto">
            <a:xfrm>
              <a:off x="5181600" y="5867400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116B13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29709" name="TextBox 9"/>
            <p:cNvSpPr txBox="1">
              <a:spLocks noChangeArrowheads="1"/>
            </p:cNvSpPr>
            <p:nvPr/>
          </p:nvSpPr>
          <p:spPr bwMode="auto">
            <a:xfrm>
              <a:off x="4343400" y="5410200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116B13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29710" name="TextBox 10"/>
            <p:cNvSpPr txBox="1">
              <a:spLocks noChangeArrowheads="1"/>
            </p:cNvSpPr>
            <p:nvPr/>
          </p:nvSpPr>
          <p:spPr bwMode="auto">
            <a:xfrm>
              <a:off x="5257800" y="4110335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116B13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29711" name="TextBox 11"/>
            <p:cNvSpPr txBox="1">
              <a:spLocks noChangeArrowheads="1"/>
            </p:cNvSpPr>
            <p:nvPr/>
          </p:nvSpPr>
          <p:spPr bwMode="auto">
            <a:xfrm>
              <a:off x="6019800" y="5481935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116B13"/>
                  </a:solidFill>
                  <a:latin typeface="Arial" charset="0"/>
                </a:rPr>
                <a:t>S</a:t>
              </a:r>
            </a:p>
          </p:txBody>
        </p:sp>
      </p:grpSp>
      <p:pic>
        <p:nvPicPr>
          <p:cNvPr id="2970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550" y="4327525"/>
            <a:ext cx="451485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14"/>
          <p:cNvSpPr txBox="1">
            <a:spLocks noChangeArrowheads="1"/>
          </p:cNvSpPr>
          <p:nvPr/>
        </p:nvSpPr>
        <p:spPr bwMode="auto">
          <a:xfrm>
            <a:off x="1066800" y="6019800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116B13"/>
                </a:solidFill>
                <a:latin typeface="Arial" charset="0"/>
              </a:rPr>
              <a:t>Elettra magnets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4814FE-2070-C671-EDCB-E992F5B830B5}"/>
              </a:ext>
            </a:extLst>
          </p:cNvPr>
          <p:cNvSpPr txBox="1"/>
          <p:nvPr/>
        </p:nvSpPr>
        <p:spPr>
          <a:xfrm>
            <a:off x="80634" y="93586"/>
            <a:ext cx="1210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European</a:t>
            </a:r>
          </a:p>
          <a:p>
            <a:r>
              <a:rPr lang="en-US" sz="1400" dirty="0">
                <a:latin typeface="Arial"/>
                <a:cs typeface="Arial"/>
              </a:rPr>
              <a:t>vs American!</a:t>
            </a:r>
          </a:p>
        </p:txBody>
      </p:sp>
    </p:spTree>
    <p:extLst>
      <p:ext uri="{BB962C8B-B14F-4D97-AF65-F5344CB8AC3E}">
        <p14:creationId xmlns:p14="http://schemas.microsoft.com/office/powerpoint/2010/main" val="4129271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Multipole Symmetries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001000" cy="5029200"/>
          </a:xfrm>
        </p:spPr>
        <p:txBody>
          <a:bodyPr/>
          <a:lstStyle/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Dipole has 2</a:t>
            </a:r>
            <a:r>
              <a:rPr lang="en-US" sz="2000">
                <a:latin typeface="Symbol" charset="0"/>
                <a:ea typeface="ＭＳ Ｐゴシック" charset="0"/>
                <a:cs typeface="ＭＳ Ｐゴシック" charset="0"/>
              </a:rPr>
              <a:t>π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 rotation symmetry (or </a:t>
            </a:r>
            <a:r>
              <a:rPr lang="en-US" sz="2000">
                <a:latin typeface="Symbol" charset="0"/>
                <a:ea typeface="ＭＳ Ｐゴシック" charset="0"/>
                <a:cs typeface="ＭＳ Ｐゴシック" charset="0"/>
              </a:rPr>
              <a:t>π 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upon current reversal)</a:t>
            </a:r>
          </a:p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Quad has </a:t>
            </a:r>
            <a:r>
              <a:rPr lang="en-US" sz="2000">
                <a:latin typeface="Symbol" charset="0"/>
                <a:ea typeface="ＭＳ Ｐゴシック" charset="0"/>
                <a:cs typeface="ＭＳ Ｐゴシック" charset="0"/>
              </a:rPr>
              <a:t>π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 rotation symmetry (or </a:t>
            </a:r>
            <a:r>
              <a:rPr lang="en-US" sz="2000">
                <a:latin typeface="Symbol" charset="0"/>
                <a:ea typeface="ＭＳ Ｐゴシック" charset="0"/>
                <a:cs typeface="ＭＳ Ｐゴシック" charset="0"/>
              </a:rPr>
              <a:t>π/2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 upon current reversal)</a:t>
            </a:r>
          </a:p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k-pole has 2</a:t>
            </a:r>
            <a:r>
              <a:rPr lang="en-US" sz="2000">
                <a:latin typeface="Symbol" charset="0"/>
                <a:ea typeface="ＭＳ Ｐゴシック" charset="0"/>
                <a:cs typeface="ＭＳ Ｐゴシック" charset="0"/>
              </a:rPr>
              <a:t>π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/k rotation symmetry upon current reversal</a:t>
            </a:r>
          </a:p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We try to enforce symmetries in design/construction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Limits permissible magnet errors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Higher order fields that obey main field symmetry are called allowed multipoles</a:t>
            </a:r>
          </a:p>
          <a:p>
            <a:pPr lvl="1"/>
            <a:endParaRPr lang="en-US" sz="1800">
              <a:latin typeface="Arial" charset="0"/>
              <a:ea typeface="ＭＳ Ｐゴシック" charset="0"/>
            </a:endParaRPr>
          </a:p>
        </p:txBody>
      </p:sp>
      <p:pic>
        <p:nvPicPr>
          <p:cNvPr id="3174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505200"/>
            <a:ext cx="533400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304800" y="4213225"/>
            <a:ext cx="228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116B13"/>
                </a:solidFill>
                <a:latin typeface="Arial" charset="0"/>
              </a:rPr>
              <a:t>RCMS half-dipole laminations</a:t>
            </a:r>
          </a:p>
          <a:p>
            <a:r>
              <a:rPr lang="en-US" sz="2000" dirty="0">
                <a:solidFill>
                  <a:srgbClr val="116B13"/>
                </a:solidFill>
                <a:latin typeface="Arial" charset="0"/>
              </a:rPr>
              <a:t>(W. </a:t>
            </a:r>
            <a:r>
              <a:rPr lang="en-US" sz="2000" dirty="0" err="1">
                <a:solidFill>
                  <a:srgbClr val="116B13"/>
                </a:solidFill>
                <a:latin typeface="Arial" charset="0"/>
              </a:rPr>
              <a:t>Meng</a:t>
            </a:r>
            <a:r>
              <a:rPr lang="en-US" sz="2000" dirty="0">
                <a:solidFill>
                  <a:srgbClr val="116B13"/>
                </a:solidFill>
                <a:latin typeface="Arial" charset="0"/>
              </a:rPr>
              <a:t>, BNL)</a:t>
            </a:r>
          </a:p>
        </p:txBody>
      </p:sp>
      <p:sp>
        <p:nvSpPr>
          <p:cNvPr id="31750" name="TextBox 5"/>
          <p:cNvSpPr txBox="1">
            <a:spLocks noChangeArrowheads="1"/>
          </p:cNvSpPr>
          <p:nvPr/>
        </p:nvSpPr>
        <p:spPr bwMode="auto">
          <a:xfrm>
            <a:off x="7239000" y="4655403"/>
            <a:ext cx="2286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ja-JP" altLang="en-US" sz="1600">
                <a:solidFill>
                  <a:srgbClr val="116B13"/>
                </a:solidFill>
                <a:latin typeface="Arial" charset="0"/>
              </a:rPr>
              <a:t>“</a:t>
            </a:r>
            <a:r>
              <a:rPr lang="en-US" sz="1600">
                <a:solidFill>
                  <a:srgbClr val="116B13"/>
                </a:solidFill>
                <a:latin typeface="Arial" charset="0"/>
              </a:rPr>
              <a:t>H style dipoles</a:t>
            </a:r>
            <a:r>
              <a:rPr lang="ja-JP" altLang="en-US" sz="1600">
                <a:solidFill>
                  <a:srgbClr val="116B13"/>
                </a:solidFill>
                <a:latin typeface="Arial" charset="0"/>
              </a:rPr>
              <a:t>”</a:t>
            </a:r>
            <a:endParaRPr lang="en-US" sz="1600">
              <a:solidFill>
                <a:srgbClr val="116B13"/>
              </a:solidFill>
              <a:latin typeface="Arial" charset="0"/>
            </a:endParaRPr>
          </a:p>
          <a:p>
            <a:r>
              <a:rPr lang="en-US" sz="1600">
                <a:solidFill>
                  <a:srgbClr val="116B13"/>
                </a:solidFill>
                <a:latin typeface="Arial" charset="0"/>
              </a:rPr>
              <a:t>(include focusing</a:t>
            </a:r>
          </a:p>
          <a:p>
            <a:r>
              <a:rPr lang="en-US" sz="1600">
                <a:solidFill>
                  <a:srgbClr val="116B13"/>
                </a:solidFill>
                <a:latin typeface="Arial" charset="0"/>
              </a:rPr>
              <a:t>as well as bending)</a:t>
            </a:r>
          </a:p>
        </p:txBody>
      </p:sp>
    </p:spTree>
    <p:extLst>
      <p:ext uri="{BB962C8B-B14F-4D97-AF65-F5344CB8AC3E}">
        <p14:creationId xmlns:p14="http://schemas.microsoft.com/office/powerpoint/2010/main" val="3625019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Multipole Symmetries II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50292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 a dipole (n=0, 2 poles) has allowed multipoles: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Sextupole (n=2, 6 poles), Decapole (n=4, 10 poles)...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 quadrupole (n=1, 4 poles) has allowed multipoles: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Dodecapole (n=5, 12 poles), Twenty-pole (n=9, 20 poles)…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General allowed multipoles: (2k+1)(n+1)-1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Or, more conceptually, (3,5,7,…) times number of poles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Other multipoles are forbidden by symmetries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Smaller than allowed multipoles, but no magnets are perfect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Large measured forbidden multipoles mean fabrication or fundamental design problems!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Better magnet pole face quality with punched laminations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Dynamics are usually dominated by lower-order multipoles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58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Equipotentials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and Contours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873" y="943484"/>
            <a:ext cx="5367205" cy="5152516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 rot="16200000">
            <a:off x="-1643018" y="2786018"/>
            <a:ext cx="44958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 dirty="0">
                <a:solidFill>
                  <a:srgbClr val="008000"/>
                </a:solidFill>
                <a:latin typeface="Arial"/>
                <a:cs typeface="Arial"/>
              </a:rPr>
              <a:t>Z. </a:t>
            </a:r>
            <a:r>
              <a:rPr lang="en-US" sz="1100" dirty="0" err="1">
                <a:solidFill>
                  <a:srgbClr val="008000"/>
                </a:solidFill>
                <a:latin typeface="Arial"/>
                <a:cs typeface="Arial"/>
              </a:rPr>
              <a:t>Guo</a:t>
            </a:r>
            <a:r>
              <a:rPr lang="en-US" sz="1100" dirty="0">
                <a:solidFill>
                  <a:srgbClr val="008000"/>
                </a:solidFill>
                <a:latin typeface="Arial"/>
                <a:cs typeface="Arial"/>
              </a:rPr>
              <a:t> et al,  NIM:A 691,</a:t>
            </a:r>
            <a:br>
              <a:rPr lang="en-US" sz="1100" dirty="0">
                <a:solidFill>
                  <a:srgbClr val="008000"/>
                </a:solidFill>
                <a:latin typeface="Arial"/>
                <a:cs typeface="Arial"/>
              </a:rPr>
            </a:br>
            <a:r>
              <a:rPr lang="en-US" sz="1100" dirty="0">
                <a:solidFill>
                  <a:srgbClr val="008000"/>
                </a:solidFill>
                <a:latin typeface="Arial"/>
                <a:cs typeface="Arial"/>
              </a:rPr>
              <a:t>pp. 97-108, 1 Nov 2012. A novel structure of multipole field</a:t>
            </a:r>
          </a:p>
          <a:p>
            <a:r>
              <a:rPr lang="en-US" sz="1100" dirty="0">
                <a:solidFill>
                  <a:srgbClr val="008000"/>
                </a:solidFill>
                <a:latin typeface="Arial"/>
                <a:cs typeface="Arial"/>
              </a:rPr>
              <a:t> magnets and their applications in </a:t>
            </a:r>
            <a:r>
              <a:rPr lang="en-US" sz="1100" dirty="0" err="1">
                <a:solidFill>
                  <a:srgbClr val="008000"/>
                </a:solidFill>
                <a:latin typeface="Arial"/>
                <a:cs typeface="Arial"/>
              </a:rPr>
              <a:t>uniformizing</a:t>
            </a:r>
            <a:r>
              <a:rPr lang="en-US" sz="1100" dirty="0">
                <a:solidFill>
                  <a:srgbClr val="008000"/>
                </a:solidFill>
                <a:latin typeface="Arial"/>
                <a:cs typeface="Arial"/>
              </a:rPr>
              <a:t> beam spot at target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77314" y="6079767"/>
            <a:ext cx="1391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x position [mm]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984057" y="3366473"/>
            <a:ext cx="1404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y position [mm]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33800" y="1371600"/>
            <a:ext cx="1661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Field-defining Iron</a:t>
            </a:r>
          </a:p>
          <a:p>
            <a:r>
              <a:rPr lang="en-US" sz="1400" dirty="0">
                <a:latin typeface="Arial"/>
                <a:cs typeface="Arial"/>
              </a:rPr>
              <a:t>(high permeability)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36448" y="2085901"/>
            <a:ext cx="1591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Current carrying</a:t>
            </a:r>
          </a:p>
          <a:p>
            <a:r>
              <a:rPr lang="en-US" sz="1400" dirty="0">
                <a:latin typeface="Arial"/>
                <a:cs typeface="Arial"/>
              </a:rPr>
              <a:t>conductors (coils)</a:t>
            </a:r>
          </a:p>
        </p:txBody>
      </p:sp>
      <p:cxnSp>
        <p:nvCxnSpPr>
          <p:cNvPr id="4" name="Straight Arrow Connector 3"/>
          <p:cNvCxnSpPr>
            <a:stCxn id="12" idx="1"/>
          </p:cNvCxnSpPr>
          <p:nvPr/>
        </p:nvCxnSpPr>
        <p:spPr bwMode="auto">
          <a:xfrm flipH="1">
            <a:off x="5334000" y="2347511"/>
            <a:ext cx="2002448" cy="1670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5978931" y="2519532"/>
            <a:ext cx="1378753" cy="6383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6934200" y="4963180"/>
            <a:ext cx="210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Field lines perpendicular</a:t>
            </a:r>
          </a:p>
          <a:p>
            <a:r>
              <a:rPr lang="en-US" sz="1400" dirty="0">
                <a:latin typeface="Arial"/>
                <a:cs typeface="Arial"/>
              </a:rPr>
              <a:t>to iron surface </a:t>
            </a:r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 bwMode="auto">
          <a:xfrm flipH="1" flipV="1">
            <a:off x="5259661" y="4877299"/>
            <a:ext cx="1674539" cy="3474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17" idx="1"/>
          </p:cNvCxnSpPr>
          <p:nvPr/>
        </p:nvCxnSpPr>
        <p:spPr bwMode="auto">
          <a:xfrm flipH="1" flipV="1">
            <a:off x="4169519" y="4854823"/>
            <a:ext cx="2764681" cy="3699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50657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Equipotentials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and Contours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8458200" cy="5029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Let’s get around to designing some magnets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Conductors on outside, field on inside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Use high-permeability iron to shape fields: </a:t>
            </a:r>
            <a:r>
              <a:rPr lang="en-US" b="1" dirty="0">
                <a:latin typeface="Arial" charset="0"/>
                <a:ea typeface="ＭＳ Ｐゴシック" charset="0"/>
              </a:rPr>
              <a:t>iron-dominated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Pole faces are very nearly </a:t>
            </a:r>
            <a:r>
              <a:rPr lang="en-US" dirty="0" err="1">
                <a:latin typeface="Arial" charset="0"/>
                <a:ea typeface="ＭＳ Ｐゴシック" charset="0"/>
              </a:rPr>
              <a:t>equipotentials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We work with a </a:t>
            </a:r>
            <a:r>
              <a:rPr lang="en-US" dirty="0" err="1">
                <a:latin typeface="Arial" charset="0"/>
                <a:ea typeface="ＭＳ Ｐゴシック" charset="0"/>
              </a:rPr>
              <a:t>magnetostatic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i="1" dirty="0">
                <a:latin typeface="Arial" charset="0"/>
                <a:ea typeface="ＭＳ Ｐゴシック" charset="0"/>
              </a:rPr>
              <a:t>scalar</a:t>
            </a:r>
            <a:r>
              <a:rPr lang="en-US" dirty="0">
                <a:latin typeface="Arial" charset="0"/>
                <a:ea typeface="ＭＳ Ｐゴシック" charset="0"/>
              </a:rPr>
              <a:t> potential </a:t>
            </a:r>
            <a:r>
              <a:rPr lang="en-US" dirty="0">
                <a:latin typeface="Symbol" charset="0"/>
                <a:ea typeface="ＭＳ Ｐゴシック" charset="0"/>
              </a:rPr>
              <a:t>Ψ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B, H field lines are perpendicular to equipotential lines of </a:t>
            </a:r>
            <a:r>
              <a:rPr lang="en-US" dirty="0">
                <a:latin typeface="Symbol" charset="0"/>
                <a:ea typeface="ＭＳ Ｐゴシック" charset="0"/>
              </a:rPr>
              <a:t>Ψ</a:t>
            </a:r>
          </a:p>
          <a:p>
            <a:pPr lvl="2"/>
            <a:endParaRPr lang="en-US" dirty="0">
              <a:latin typeface="Symbol" charset="0"/>
              <a:ea typeface="ＭＳ Ｐゴシック" charset="0"/>
            </a:endParaRPr>
          </a:p>
          <a:p>
            <a:pPr lvl="2"/>
            <a:endParaRPr lang="en-US" dirty="0">
              <a:latin typeface="Symbol" charset="0"/>
              <a:ea typeface="ＭＳ Ｐゴシック" charset="0"/>
            </a:endParaRPr>
          </a:p>
          <a:p>
            <a:pPr lvl="2"/>
            <a:endParaRPr lang="en-US" dirty="0">
              <a:latin typeface="Symbol" charset="0"/>
              <a:ea typeface="ＭＳ Ｐゴシック" charset="0"/>
            </a:endParaRPr>
          </a:p>
          <a:p>
            <a:pPr lvl="2"/>
            <a:endParaRPr lang="en-US" dirty="0">
              <a:latin typeface="Symbol" charset="0"/>
              <a:ea typeface="ＭＳ Ｐゴシック" charset="0"/>
            </a:endParaRPr>
          </a:p>
          <a:p>
            <a:pPr lvl="2"/>
            <a:endParaRPr lang="en-US" dirty="0">
              <a:latin typeface="Arial" charset="0"/>
              <a:ea typeface="ＭＳ Ｐゴシック" charset="0"/>
            </a:endParaRPr>
          </a:p>
          <a:p>
            <a:pPr lvl="2">
              <a:buFontTx/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2">
              <a:buFontTx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This comes from integrating our B field expansion.</a:t>
            </a:r>
          </a:p>
          <a:p>
            <a:pPr lvl="2">
              <a:buFontTx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Let’s look at normal </a:t>
            </a:r>
            <a:r>
              <a:rPr lang="en-US" dirty="0" err="1">
                <a:latin typeface="Arial" charset="0"/>
                <a:ea typeface="ＭＳ Ｐゴシック" charset="0"/>
              </a:rPr>
              <a:t>multipoles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</a:rPr>
              <a:t>G</a:t>
            </a:r>
            <a:r>
              <a:rPr lang="en-US" baseline="-25000" dirty="0" err="1">
                <a:latin typeface="Arial" charset="0"/>
                <a:ea typeface="ＭＳ Ｐゴシック" charset="0"/>
              </a:rPr>
              <a:t>n</a:t>
            </a:r>
            <a:r>
              <a:rPr lang="en-US" dirty="0">
                <a:latin typeface="Arial" charset="0"/>
                <a:ea typeface="ＭＳ Ｐゴシック" charset="0"/>
              </a:rPr>
              <a:t> and pole faces…</a:t>
            </a:r>
          </a:p>
        </p:txBody>
      </p:sp>
      <p:pic>
        <p:nvPicPr>
          <p:cNvPr id="34820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68700"/>
            <a:ext cx="11557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3973513"/>
            <a:ext cx="78994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4876800"/>
            <a:ext cx="48641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876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95800"/>
            <a:ext cx="20574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70100"/>
            <a:ext cx="24574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Equipotentials and Contours II</a:t>
            </a:r>
          </a:p>
        </p:txBody>
      </p:sp>
      <p:sp>
        <p:nvSpPr>
          <p:cNvPr id="35845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458200" cy="50292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For general G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normal multipoles (i.e. for b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Dipole (n=0):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Normal dipole pole faces are y=constant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Quadrupole (n=1):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Normal quadrupole pole faces are xy=constant (hyperbolic)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 what conductors and currents</a:t>
            </a:r>
          </a:p>
          <a:p>
            <a:pPr>
              <a:buFont typeface="Wingdings" charset="0"/>
              <a:buNone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   are needed to generate these fields?</a:t>
            </a:r>
          </a:p>
        </p:txBody>
      </p:sp>
      <p:pic>
        <p:nvPicPr>
          <p:cNvPr id="35846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14600"/>
            <a:ext cx="2997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778000"/>
            <a:ext cx="71755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3733800"/>
            <a:ext cx="4483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964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Dipole Field/Current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Use Ampere’s law to</a:t>
            </a:r>
          </a:p>
          <a:p>
            <a:pPr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   calculate field in gap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N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</a:rPr>
              <a:t>turns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r>
              <a:rPr lang="en-US" dirty="0">
                <a:latin typeface="Arial" charset="0"/>
                <a:ea typeface="ＭＳ Ｐゴシック" charset="0"/>
              </a:rPr>
              <a:t> of conductor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    around each pole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Each turn of conductor</a:t>
            </a:r>
            <a:br>
              <a:rPr lang="en-US" dirty="0">
                <a:latin typeface="Arial" charset="0"/>
                <a:ea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</a:rPr>
              <a:t>carries current </a:t>
            </a:r>
            <a:r>
              <a:rPr lang="en-US" sz="2400" dirty="0">
                <a:latin typeface="Times"/>
                <a:ea typeface="ＭＳ Ｐゴシック" charset="0"/>
                <a:cs typeface="Times"/>
              </a:rPr>
              <a:t>I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Field integral is through N-S poles and (highly permeable) iron 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(including return path)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600" dirty="0">
                <a:latin typeface="Times"/>
                <a:ea typeface="ＭＳ Ｐゴシック" charset="0"/>
                <a:cs typeface="Times"/>
              </a:rPr>
              <a:t>I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is in 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Amp-turns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>
                <a:latin typeface="Symbol" charset="0"/>
                <a:ea typeface="ＭＳ Ｐゴシック" charset="0"/>
                <a:cs typeface="ＭＳ Ｐゴシック" charset="0"/>
              </a:rPr>
              <a:t>μ</a:t>
            </a:r>
            <a:r>
              <a:rPr lang="en-US" baseline="-25000" dirty="0">
                <a:latin typeface="Arial" charset="0"/>
                <a:ea typeface="ＭＳ Ｐゴシック" charset="0"/>
                <a:cs typeface="ＭＳ Ｐゴシック" charset="0"/>
              </a:rPr>
              <a:t>0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~1.257 cm-G/A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So a=2cm, B=600G requires N</a:t>
            </a:r>
            <a:r>
              <a:rPr lang="en-US" sz="2400" dirty="0">
                <a:latin typeface="Times"/>
                <a:ea typeface="ＭＳ Ｐゴシック" charset="0"/>
                <a:cs typeface="Times"/>
              </a:rPr>
              <a:t>I</a:t>
            </a:r>
            <a:r>
              <a:rPr lang="en-US" dirty="0">
                <a:latin typeface="Arial" charset="0"/>
                <a:ea typeface="ＭＳ Ｐゴシック" charset="0"/>
              </a:rPr>
              <a:t>~955 Amp-turns</a:t>
            </a: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85800"/>
            <a:ext cx="40386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Box 4"/>
          <p:cNvSpPr txBox="1">
            <a:spLocks noChangeArrowheads="1"/>
          </p:cNvSpPr>
          <p:nvPr/>
        </p:nvSpPr>
        <p:spPr bwMode="auto">
          <a:xfrm>
            <a:off x="7543800" y="3429000"/>
            <a:ext cx="1447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rgbClr val="116B13"/>
                </a:solidFill>
                <a:latin typeface="Arial" charset="0"/>
              </a:rPr>
              <a:t>(C-style dipole)</a:t>
            </a:r>
          </a:p>
        </p:txBody>
      </p:sp>
      <p:pic>
        <p:nvPicPr>
          <p:cNvPr id="36870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4495800"/>
            <a:ext cx="6934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232400"/>
            <a:ext cx="1600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7080313" y="1524000"/>
            <a:ext cx="6287" cy="15439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4922504" y="1544572"/>
            <a:ext cx="2159156" cy="17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4922504" y="3045503"/>
            <a:ext cx="2130393" cy="249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4923850" y="1562084"/>
            <a:ext cx="9892" cy="145164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59776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Wait, What’s That </a:t>
            </a:r>
            <a:r>
              <a:rPr lang="en-US" dirty="0" err="1">
                <a:latin typeface="Symbol" charset="0"/>
                <a:ea typeface="ＭＳ Ｐゴシック" charset="0"/>
                <a:cs typeface="ＭＳ Ｐゴシック" charset="0"/>
              </a:rPr>
              <a:t>Δ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x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Equation? 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8001000" cy="4267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This is the angular transverse kick from a thin hard-edge dipole, like a dipole corrector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Really a change in </a:t>
            </a:r>
            <a:r>
              <a:rPr lang="en-US" dirty="0" err="1">
                <a:latin typeface="Arial" charset="0"/>
                <a:ea typeface="ＭＳ Ｐゴシック" charset="0"/>
              </a:rPr>
              <a:t>p</a:t>
            </a:r>
            <a:r>
              <a:rPr lang="en-US" baseline="-25000" dirty="0" err="1">
                <a:latin typeface="Arial" charset="0"/>
                <a:ea typeface="ＭＳ Ｐゴシック" charset="0"/>
              </a:rPr>
              <a:t>x</a:t>
            </a:r>
            <a:r>
              <a:rPr lang="en-US" dirty="0">
                <a:latin typeface="Arial" charset="0"/>
                <a:ea typeface="ＭＳ Ｐゴシック" charset="0"/>
              </a:rPr>
              <a:t> but paraxial approximation applies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The B in (B</a:t>
            </a:r>
            <a:r>
              <a:rPr lang="en-US" dirty="0">
                <a:latin typeface="Symbol" charset="0"/>
                <a:ea typeface="ＭＳ Ｐゴシック" charset="0"/>
              </a:rPr>
              <a:t>ρ</a:t>
            </a:r>
            <a:r>
              <a:rPr lang="en-US" dirty="0">
                <a:latin typeface="Arial" charset="0"/>
                <a:ea typeface="ＭＳ Ｐゴシック" charset="0"/>
              </a:rPr>
              <a:t>) is not necessarily the main dipole B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The </a:t>
            </a:r>
            <a:r>
              <a:rPr lang="en-US" dirty="0">
                <a:latin typeface="Symbol" charset="0"/>
                <a:ea typeface="ＭＳ Ｐゴシック" charset="0"/>
              </a:rPr>
              <a:t>ρ</a:t>
            </a:r>
            <a:r>
              <a:rPr lang="en-US" dirty="0">
                <a:latin typeface="Arial" charset="0"/>
                <a:ea typeface="ＭＳ Ｐゴシック" charset="0"/>
              </a:rPr>
              <a:t> in (B</a:t>
            </a:r>
            <a:r>
              <a:rPr lang="en-US" dirty="0">
                <a:latin typeface="Symbol" charset="0"/>
                <a:ea typeface="ＭＳ Ｐゴシック" charset="0"/>
              </a:rPr>
              <a:t>ρ</a:t>
            </a:r>
            <a:r>
              <a:rPr lang="en-US" dirty="0">
                <a:latin typeface="Arial" charset="0"/>
                <a:ea typeface="ＭＳ Ｐゴシック" charset="0"/>
              </a:rPr>
              <a:t>) is not necessarily the ring circumference/2</a:t>
            </a:r>
            <a:r>
              <a:rPr lang="en-US" dirty="0">
                <a:latin typeface="Symbol" charset="0"/>
                <a:ea typeface="ＭＳ Ｐゴシック" charset="0"/>
              </a:rPr>
              <a:t>π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And neither is related to this particular dipole kick! </a:t>
            </a:r>
          </a:p>
          <a:p>
            <a:pPr lvl="1"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37892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1600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4"/>
          <p:cNvSpPr txBox="1">
            <a:spLocks noChangeArrowheads="1"/>
          </p:cNvSpPr>
          <p:nvPr/>
        </p:nvSpPr>
        <p:spPr bwMode="auto">
          <a:xfrm>
            <a:off x="3276600" y="1371600"/>
            <a:ext cx="548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rgbClr val="116B13"/>
                </a:solidFill>
                <a:latin typeface="Arial" charset="0"/>
              </a:rPr>
              <a:t>Rigidity</a:t>
            </a:r>
            <a:r>
              <a:rPr lang="en-US" sz="2000">
                <a:solidFill>
                  <a:srgbClr val="116B13"/>
                </a:solidFill>
                <a:latin typeface="Arial" charset="0"/>
              </a:rPr>
              <a:t>: property of </a:t>
            </a:r>
            <a:r>
              <a:rPr lang="en-US" sz="2000" b="1">
                <a:solidFill>
                  <a:srgbClr val="116B13"/>
                </a:solidFill>
                <a:latin typeface="Arial" charset="0"/>
              </a:rPr>
              <a:t>beam</a:t>
            </a:r>
            <a:r>
              <a:rPr lang="en-US" sz="2000">
                <a:solidFill>
                  <a:srgbClr val="116B13"/>
                </a:solidFill>
                <a:latin typeface="Arial" charset="0"/>
              </a:rPr>
              <a:t>  (really p/q!)</a:t>
            </a:r>
          </a:p>
        </p:txBody>
      </p:sp>
      <p:sp>
        <p:nvSpPr>
          <p:cNvPr id="37894" name="TextBox 5"/>
          <p:cNvSpPr txBox="1">
            <a:spLocks noChangeArrowheads="1"/>
          </p:cNvSpPr>
          <p:nvPr/>
        </p:nvSpPr>
        <p:spPr bwMode="auto">
          <a:xfrm>
            <a:off x="3276600" y="990600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accent2"/>
                </a:solidFill>
                <a:latin typeface="Arial" charset="0"/>
              </a:rPr>
              <a:t>Field, length: Properties of </a:t>
            </a:r>
            <a:r>
              <a:rPr lang="en-US" sz="2000" b="1">
                <a:solidFill>
                  <a:schemeClr val="accent2"/>
                </a:solidFill>
                <a:latin typeface="Arial" charset="0"/>
              </a:rPr>
              <a:t>magnet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rot="10800000">
            <a:off x="2819400" y="1219200"/>
            <a:ext cx="457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896" name="Straight Arrow Connector 9"/>
          <p:cNvCxnSpPr>
            <a:cxnSpLocks noChangeShapeType="1"/>
          </p:cNvCxnSpPr>
          <p:nvPr/>
        </p:nvCxnSpPr>
        <p:spPr bwMode="auto">
          <a:xfrm rot="10800000">
            <a:off x="2819400" y="1598613"/>
            <a:ext cx="457200" cy="1587"/>
          </a:xfrm>
          <a:prstGeom prst="straightConnector1">
            <a:avLst/>
          </a:prstGeom>
          <a:noFill/>
          <a:ln w="9525">
            <a:solidFill>
              <a:srgbClr val="116B13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37897" name="Group 27"/>
          <p:cNvGrpSpPr>
            <a:grpSpLocks/>
          </p:cNvGrpSpPr>
          <p:nvPr/>
        </p:nvGrpSpPr>
        <p:grpSpPr bwMode="auto">
          <a:xfrm>
            <a:off x="685800" y="4587875"/>
            <a:ext cx="2289175" cy="1508125"/>
            <a:chOff x="584200" y="4375150"/>
            <a:chExt cx="2289175" cy="1508125"/>
          </a:xfrm>
        </p:grpSpPr>
        <p:sp>
          <p:nvSpPr>
            <p:cNvPr id="37901" name="Rectangle 10"/>
            <p:cNvSpPr>
              <a:spLocks noChangeArrowheads="1"/>
            </p:cNvSpPr>
            <p:nvPr/>
          </p:nvSpPr>
          <p:spPr bwMode="auto">
            <a:xfrm>
              <a:off x="1368425" y="4375150"/>
              <a:ext cx="457200" cy="1066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37902" name="Straight Arrow Connector 12"/>
            <p:cNvCxnSpPr>
              <a:cxnSpLocks noChangeShapeType="1"/>
            </p:cNvCxnSpPr>
            <p:nvPr/>
          </p:nvCxnSpPr>
          <p:spPr bwMode="auto">
            <a:xfrm>
              <a:off x="606425" y="4832350"/>
              <a:ext cx="990600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03" name="Straight Arrow Connector 14"/>
            <p:cNvCxnSpPr>
              <a:cxnSpLocks noChangeShapeType="1"/>
            </p:cNvCxnSpPr>
            <p:nvPr/>
          </p:nvCxnSpPr>
          <p:spPr bwMode="auto">
            <a:xfrm>
              <a:off x="1597025" y="4832350"/>
              <a:ext cx="12192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7904" name="Picture 16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00" y="4533900"/>
              <a:ext cx="27940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5" name="Picture 17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675" y="4679950"/>
              <a:ext cx="520700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6" name="Picture 23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3650" y="5578475"/>
              <a:ext cx="7112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898" name="Picture 2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13275"/>
            <a:ext cx="4826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2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5381625"/>
            <a:ext cx="16637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2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5829300"/>
            <a:ext cx="38354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040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Overview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001000" cy="5029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Review: Maxwell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Parameterizing fields in accelerator magnets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Symmetries, comments about magnet construction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Relating currents and fields</a:t>
            </a:r>
          </a:p>
          <a:p>
            <a:pPr lvl="1"/>
            <a:r>
              <a:rPr lang="en-US" dirty="0" err="1">
                <a:latin typeface="Arial" charset="0"/>
                <a:ea typeface="ＭＳ Ｐゴシック" charset="0"/>
              </a:rPr>
              <a:t>Equipotentials</a:t>
            </a:r>
            <a:r>
              <a:rPr lang="en-US" dirty="0">
                <a:latin typeface="Arial" charset="0"/>
                <a:ea typeface="ＭＳ Ｐゴシック" charset="0"/>
              </a:rPr>
              <a:t> and contours, dipoles and quadrupoles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Thin magnet kicks and that ubiquitous rigidity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Complications: hysteresis, end fields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More details about dipoles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Sector and rectangular bends; edge focusing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Intro to superconducting magnets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RHIC, LHC, EIC, and beyond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12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Quadrupole Field/Current</a:t>
            </a:r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85800"/>
            <a:ext cx="33528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16" name="Straight Arrow Connector 5"/>
          <p:cNvCxnSpPr>
            <a:cxnSpLocks noChangeShapeType="1"/>
          </p:cNvCxnSpPr>
          <p:nvPr/>
        </p:nvCxnSpPr>
        <p:spPr bwMode="auto">
          <a:xfrm rot="5400000">
            <a:off x="7239000" y="1905000"/>
            <a:ext cx="457200" cy="4572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17" name="Straight Arrow Connector 6"/>
          <p:cNvCxnSpPr>
            <a:cxnSpLocks noChangeShapeType="1"/>
          </p:cNvCxnSpPr>
          <p:nvPr/>
        </p:nvCxnSpPr>
        <p:spPr bwMode="auto">
          <a:xfrm rot="16200000" flipH="1">
            <a:off x="7239000" y="2362200"/>
            <a:ext cx="457200" cy="4572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18" name="Straight Arrow Connector 9"/>
          <p:cNvCxnSpPr>
            <a:cxnSpLocks noChangeShapeType="1"/>
          </p:cNvCxnSpPr>
          <p:nvPr/>
        </p:nvCxnSpPr>
        <p:spPr bwMode="auto">
          <a:xfrm rot="16200000" flipH="1">
            <a:off x="7732713" y="2836863"/>
            <a:ext cx="457200" cy="4572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19" name="Straight Arrow Connector 11"/>
          <p:cNvCxnSpPr>
            <a:cxnSpLocks noChangeShapeType="1"/>
          </p:cNvCxnSpPr>
          <p:nvPr/>
        </p:nvCxnSpPr>
        <p:spPr bwMode="auto">
          <a:xfrm rot="5400000">
            <a:off x="7723188" y="1419225"/>
            <a:ext cx="457200" cy="4572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0" name="Straight Connector 21"/>
          <p:cNvCxnSpPr>
            <a:cxnSpLocks noChangeShapeType="1"/>
          </p:cNvCxnSpPr>
          <p:nvPr/>
        </p:nvCxnSpPr>
        <p:spPr bwMode="auto">
          <a:xfrm rot="5400000" flipH="1" flipV="1">
            <a:off x="8164512" y="2916238"/>
            <a:ext cx="390525" cy="3492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1" name="Straight Connector 27"/>
          <p:cNvCxnSpPr>
            <a:cxnSpLocks noChangeShapeType="1"/>
          </p:cNvCxnSpPr>
          <p:nvPr/>
        </p:nvCxnSpPr>
        <p:spPr bwMode="auto">
          <a:xfrm rot="5400000" flipH="1" flipV="1">
            <a:off x="8345488" y="2651125"/>
            <a:ext cx="433387" cy="682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2" name="Straight Connector 30"/>
          <p:cNvCxnSpPr>
            <a:cxnSpLocks noChangeShapeType="1"/>
          </p:cNvCxnSpPr>
          <p:nvPr/>
        </p:nvCxnSpPr>
        <p:spPr bwMode="auto">
          <a:xfrm rot="5400000" flipH="1" flipV="1">
            <a:off x="8384381" y="2250282"/>
            <a:ext cx="447675" cy="333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3" name="Straight Connector 32"/>
          <p:cNvCxnSpPr>
            <a:cxnSpLocks noChangeShapeType="1"/>
          </p:cNvCxnSpPr>
          <p:nvPr/>
        </p:nvCxnSpPr>
        <p:spPr bwMode="auto">
          <a:xfrm rot="16200000" flipV="1">
            <a:off x="8346282" y="1758156"/>
            <a:ext cx="425450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24" name="Straight Connector 35"/>
          <p:cNvCxnSpPr>
            <a:cxnSpLocks noChangeShapeType="1"/>
          </p:cNvCxnSpPr>
          <p:nvPr/>
        </p:nvCxnSpPr>
        <p:spPr bwMode="auto">
          <a:xfrm>
            <a:off x="8191500" y="1412875"/>
            <a:ext cx="295275" cy="2047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8925" name="Content Placeholder 2"/>
          <p:cNvSpPr txBox="1">
            <a:spLocks/>
          </p:cNvSpPr>
          <p:nvPr/>
        </p:nvSpPr>
        <p:spPr bwMode="auto">
          <a:xfrm>
            <a:off x="609600" y="914400"/>
            <a:ext cx="8458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Wingdings" charset="0"/>
              <a:buChar char="§"/>
            </a:pPr>
            <a:r>
              <a:rPr lang="en-US" dirty="0">
                <a:latin typeface="Arial" charset="0"/>
              </a:rPr>
              <a:t>Use Ampere’s law again</a:t>
            </a:r>
          </a:p>
          <a:p>
            <a:pPr lvl="1">
              <a:spcBef>
                <a:spcPct val="20000"/>
              </a:spcBef>
              <a:buFont typeface="Wingdings" charset="0"/>
              <a:buChar char="§"/>
            </a:pPr>
            <a:r>
              <a:rPr lang="en-US" sz="2200" dirty="0">
                <a:solidFill>
                  <a:srgbClr val="000090"/>
                </a:solidFill>
                <a:latin typeface="Arial" charset="0"/>
              </a:rPr>
              <a:t>Easiest to do with magnetic</a:t>
            </a:r>
          </a:p>
          <a:p>
            <a:pPr lvl="1">
              <a:spcBef>
                <a:spcPct val="20000"/>
              </a:spcBef>
            </a:pPr>
            <a:r>
              <a:rPr lang="en-US" sz="2200" dirty="0">
                <a:solidFill>
                  <a:srgbClr val="000090"/>
                </a:solidFill>
                <a:latin typeface="Arial" charset="0"/>
              </a:rPr>
              <a:t>    potential </a:t>
            </a:r>
            <a:r>
              <a:rPr lang="en-US" sz="2200" dirty="0">
                <a:solidFill>
                  <a:srgbClr val="000090"/>
                </a:solidFill>
                <a:latin typeface="Symbol" charset="0"/>
              </a:rPr>
              <a:t>Ψ</a:t>
            </a:r>
            <a:r>
              <a:rPr lang="en-US" sz="2200" dirty="0">
                <a:solidFill>
                  <a:srgbClr val="000090"/>
                </a:solidFill>
                <a:latin typeface="Arial" charset="0"/>
              </a:rPr>
              <a:t>, encloses 2NI</a:t>
            </a:r>
            <a:endParaRPr lang="en-US" dirty="0">
              <a:latin typeface="Arial" charset="0"/>
            </a:endParaRPr>
          </a:p>
          <a:p>
            <a:pPr>
              <a:spcBef>
                <a:spcPct val="20000"/>
              </a:spcBef>
            </a:pPr>
            <a:endParaRPr lang="en-US" dirty="0">
              <a:latin typeface="Arial" charset="0"/>
            </a:endParaRPr>
          </a:p>
          <a:p>
            <a:pPr>
              <a:spcBef>
                <a:spcPct val="20000"/>
              </a:spcBef>
              <a:buFont typeface="Wingdings" charset="0"/>
              <a:buChar char="§"/>
            </a:pPr>
            <a:endParaRPr lang="en-US" dirty="0">
              <a:latin typeface="Arial" charset="0"/>
            </a:endParaRPr>
          </a:p>
          <a:p>
            <a:pPr>
              <a:spcBef>
                <a:spcPct val="20000"/>
              </a:spcBef>
              <a:buFont typeface="Wingdings" charset="0"/>
              <a:buChar char="§"/>
            </a:pPr>
            <a:endParaRPr lang="en-US" dirty="0">
              <a:latin typeface="Arial" charset="0"/>
            </a:endParaRPr>
          </a:p>
          <a:p>
            <a:pPr>
              <a:spcBef>
                <a:spcPct val="20000"/>
              </a:spcBef>
              <a:buFont typeface="Wingdings" charset="0"/>
              <a:buChar char="§"/>
            </a:pPr>
            <a:endParaRPr lang="en-US" dirty="0">
              <a:latin typeface="Arial" charset="0"/>
            </a:endParaRPr>
          </a:p>
          <a:p>
            <a:pPr>
              <a:spcBef>
                <a:spcPct val="20000"/>
              </a:spcBef>
              <a:buFont typeface="Wingdings" charset="0"/>
              <a:buChar char="§"/>
            </a:pPr>
            <a:endParaRPr lang="en-US" dirty="0">
              <a:latin typeface="Arial" charset="0"/>
            </a:endParaRPr>
          </a:p>
          <a:p>
            <a:pPr>
              <a:spcBef>
                <a:spcPct val="20000"/>
              </a:spcBef>
              <a:buFont typeface="Wingdings" charset="0"/>
              <a:buChar char="§"/>
            </a:pPr>
            <a:endParaRPr lang="en-US" dirty="0">
              <a:latin typeface="Arial" charset="0"/>
            </a:endParaRPr>
          </a:p>
          <a:p>
            <a:pPr>
              <a:spcBef>
                <a:spcPct val="20000"/>
              </a:spcBef>
              <a:buFont typeface="Wingdings" charset="0"/>
              <a:buChar char="§"/>
            </a:pPr>
            <a:r>
              <a:rPr lang="en-US" sz="2300" dirty="0">
                <a:latin typeface="Arial" charset="0"/>
              </a:rPr>
              <a:t>Quadrupole strengths are expressed as transverse gradients </a:t>
            </a:r>
          </a:p>
          <a:p>
            <a:pPr>
              <a:spcBef>
                <a:spcPct val="20000"/>
              </a:spcBef>
              <a:buFont typeface="Wingdings" charset="0"/>
              <a:buChar char="§"/>
            </a:pPr>
            <a:endParaRPr lang="en-US" dirty="0">
              <a:latin typeface="Arial" charset="0"/>
            </a:endParaRPr>
          </a:p>
          <a:p>
            <a:pPr>
              <a:spcBef>
                <a:spcPct val="20000"/>
              </a:spcBef>
            </a:pPr>
            <a:endParaRPr lang="en-US" dirty="0">
              <a:latin typeface="Arial" charset="0"/>
            </a:endParaRPr>
          </a:p>
          <a:p>
            <a:pPr>
              <a:spcBef>
                <a:spcPct val="20000"/>
              </a:spcBef>
              <a:buFont typeface="Wingdings" charset="0"/>
              <a:buChar char="§"/>
            </a:pPr>
            <a:endParaRPr lang="en-US" dirty="0">
              <a:latin typeface="Arial" charset="0"/>
            </a:endParaRPr>
          </a:p>
          <a:p>
            <a:pPr lvl="1">
              <a:spcBef>
                <a:spcPct val="20000"/>
              </a:spcBef>
            </a:pPr>
            <a:endParaRPr lang="en-US" sz="2200" dirty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38926" name="Picture 3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2286000"/>
            <a:ext cx="3187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4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54864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8" name="Picture 4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56000"/>
            <a:ext cx="3429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9" name="Picture 4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41800"/>
            <a:ext cx="3479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0" name="Picture 4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5334000"/>
            <a:ext cx="1778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1" name="Picture 4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241800"/>
            <a:ext cx="28829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2" name="Picture 4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5340350"/>
            <a:ext cx="4279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8001000" y="5416550"/>
            <a:ext cx="304800" cy="6858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1664139" y="6183868"/>
            <a:ext cx="64130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116B13"/>
                </a:solidFill>
                <a:latin typeface="Arial" charset="0"/>
              </a:rPr>
              <a:t>(NB: Be careful, ‘ has different meaning in B’, B’’, B’’’…)</a:t>
            </a:r>
          </a:p>
        </p:txBody>
      </p:sp>
    </p:spTree>
    <p:extLst>
      <p:ext uri="{BB962C8B-B14F-4D97-AF65-F5344CB8AC3E}">
        <p14:creationId xmlns:p14="http://schemas.microsoft.com/office/powerpoint/2010/main" val="31751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1770756" y="3940173"/>
            <a:ext cx="6759335" cy="204968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180522" y="2360546"/>
            <a:ext cx="2955750" cy="87656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568462" y="1524000"/>
            <a:ext cx="4567809" cy="79159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Quadrupole Transport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876800"/>
          </a:xfrm>
        </p:spPr>
        <p:txBody>
          <a:bodyPr/>
          <a:lstStyle/>
          <a:p>
            <a:r>
              <a:rPr lang="en-US" sz="2200" dirty="0"/>
              <a:t>Paraxial equations of motion for constant quadrupole field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Integrating over a magnet of length L gives (exactly)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59" y="1579364"/>
            <a:ext cx="6159500" cy="685801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05" y="2511677"/>
            <a:ext cx="2739422" cy="619256"/>
          </a:xfrm>
          <a:prstGeom prst="rect">
            <a:avLst/>
          </a:prstGeom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228600" y="4114800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116B13"/>
                </a:solidFill>
                <a:latin typeface="Arial" charset="0"/>
              </a:rPr>
              <a:t>Focusing</a:t>
            </a:r>
          </a:p>
          <a:p>
            <a:r>
              <a:rPr lang="en-US" sz="1800" dirty="0">
                <a:solidFill>
                  <a:srgbClr val="116B13"/>
                </a:solidFill>
                <a:latin typeface="Arial" charset="0"/>
              </a:rPr>
              <a:t>Quadrupole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4800" y="5068669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116B13"/>
                </a:solidFill>
                <a:latin typeface="Arial" charset="0"/>
              </a:rPr>
              <a:t>Defocusing</a:t>
            </a:r>
          </a:p>
          <a:p>
            <a:r>
              <a:rPr lang="en-US" sz="1800" dirty="0">
                <a:solidFill>
                  <a:srgbClr val="116B13"/>
                </a:solidFill>
                <a:latin typeface="Arial" charset="0"/>
              </a:rPr>
              <a:t>Quadrupole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4038600"/>
            <a:ext cx="6642100" cy="7747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82" y="5042158"/>
            <a:ext cx="66929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17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2362200" y="4267200"/>
            <a:ext cx="4628205" cy="104838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Quadrupole Transport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895600"/>
            <a:ext cx="7772400" cy="3200400"/>
          </a:xfrm>
        </p:spPr>
        <p:txBody>
          <a:bodyPr/>
          <a:lstStyle/>
          <a:p>
            <a:r>
              <a:rPr lang="en-US" dirty="0"/>
              <a:t>Quadrupoles are often “thin”</a:t>
            </a:r>
          </a:p>
          <a:p>
            <a:pPr lvl="1"/>
            <a:r>
              <a:rPr lang="en-US" dirty="0"/>
              <a:t>Focal length is much longer than magnet length</a:t>
            </a:r>
          </a:p>
          <a:p>
            <a:r>
              <a:rPr lang="en-US" dirty="0"/>
              <a:t>Then we can use the thin-lens approximation</a:t>
            </a: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where f=1/(</a:t>
            </a:r>
            <a:r>
              <a:rPr lang="en-US" dirty="0" err="1"/>
              <a:t>kL</a:t>
            </a:r>
            <a:r>
              <a:rPr lang="en-US" dirty="0"/>
              <a:t>) is the quadrupole focal length 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09109" y="1020538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116B13"/>
                </a:solidFill>
                <a:latin typeface="Arial" charset="0"/>
              </a:rPr>
              <a:t>Focusing</a:t>
            </a:r>
          </a:p>
          <a:p>
            <a:r>
              <a:rPr lang="en-US" sz="1800" dirty="0">
                <a:solidFill>
                  <a:srgbClr val="116B13"/>
                </a:solidFill>
                <a:latin typeface="Arial" charset="0"/>
              </a:rPr>
              <a:t>Quadrupole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340354" y="4459069"/>
            <a:ext cx="18694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116B13"/>
                </a:solidFill>
                <a:latin typeface="Arial" charset="0"/>
              </a:rPr>
              <a:t>Thin quadrupole approximation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29" y="4420933"/>
            <a:ext cx="4394962" cy="760667"/>
          </a:xfrm>
          <a:prstGeom prst="rect">
            <a:avLst/>
          </a:prstGeom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4800" y="2057400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116B13"/>
                </a:solidFill>
                <a:latin typeface="Arial" charset="0"/>
              </a:rPr>
              <a:t>Defocusing</a:t>
            </a:r>
          </a:p>
          <a:p>
            <a:r>
              <a:rPr lang="en-US" sz="1800" dirty="0">
                <a:solidFill>
                  <a:srgbClr val="116B13"/>
                </a:solidFill>
                <a:latin typeface="Arial" charset="0"/>
              </a:rPr>
              <a:t>Quadrupole</a:t>
            </a:r>
          </a:p>
        </p:txBody>
      </p:sp>
      <p:pic>
        <p:nvPicPr>
          <p:cNvPr id="17" name="Picture 4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5486400"/>
            <a:ext cx="1778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990600"/>
            <a:ext cx="6642100" cy="7747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82" y="1994158"/>
            <a:ext cx="6692900" cy="7747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836" y="3826164"/>
            <a:ext cx="1108364" cy="2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79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Picturing Drift and Quadrupole Motion</a:t>
            </a:r>
          </a:p>
        </p:txBody>
      </p:sp>
      <p:pic>
        <p:nvPicPr>
          <p:cNvPr id="2253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30"/>
          <a:stretch>
            <a:fillRect/>
          </a:stretch>
        </p:blipFill>
        <p:spPr bwMode="auto">
          <a:xfrm>
            <a:off x="590550" y="990600"/>
            <a:ext cx="4511675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15"/>
          <p:cNvSpPr txBox="1">
            <a:spLocks noChangeArrowheads="1"/>
          </p:cNvSpPr>
          <p:nvPr/>
        </p:nvSpPr>
        <p:spPr bwMode="auto">
          <a:xfrm>
            <a:off x="3389313" y="1066800"/>
            <a:ext cx="14700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300">
                <a:solidFill>
                  <a:srgbClr val="FF0000"/>
                </a:solidFill>
                <a:latin typeface="Arial" charset="0"/>
              </a:rPr>
              <a:t>KL=0.5 m</a:t>
            </a:r>
            <a:r>
              <a:rPr lang="en-US" sz="1300" baseline="30000">
                <a:solidFill>
                  <a:srgbClr val="FF0000"/>
                </a:solidFill>
                <a:latin typeface="Arial" charset="0"/>
              </a:rPr>
              <a:t>-1</a:t>
            </a:r>
            <a:r>
              <a:rPr lang="en-US" sz="1300">
                <a:solidFill>
                  <a:srgbClr val="FF0000"/>
                </a:solidFill>
                <a:latin typeface="Arial" charset="0"/>
              </a:rPr>
              <a:t>, f=2m</a:t>
            </a:r>
          </a:p>
        </p:txBody>
      </p:sp>
      <p:pic>
        <p:nvPicPr>
          <p:cNvPr id="2253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b="15652"/>
          <a:stretch>
            <a:fillRect/>
          </a:stretch>
        </p:blipFill>
        <p:spPr bwMode="auto">
          <a:xfrm>
            <a:off x="5227638" y="990600"/>
            <a:ext cx="3363912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15"/>
          <p:cNvSpPr txBox="1">
            <a:spLocks noChangeArrowheads="1"/>
          </p:cNvSpPr>
          <p:nvPr/>
        </p:nvSpPr>
        <p:spPr bwMode="auto">
          <a:xfrm>
            <a:off x="6894513" y="1066800"/>
            <a:ext cx="156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300">
                <a:solidFill>
                  <a:srgbClr val="FF0000"/>
                </a:solidFill>
                <a:latin typeface="Arial" charset="0"/>
              </a:rPr>
              <a:t>KL=0.1 m</a:t>
            </a:r>
            <a:r>
              <a:rPr lang="en-US" sz="1300" baseline="30000">
                <a:solidFill>
                  <a:srgbClr val="FF0000"/>
                </a:solidFill>
                <a:latin typeface="Arial" charset="0"/>
              </a:rPr>
              <a:t>-1</a:t>
            </a:r>
            <a:r>
              <a:rPr lang="en-US" sz="1300">
                <a:solidFill>
                  <a:srgbClr val="FF0000"/>
                </a:solidFill>
                <a:latin typeface="Arial" charset="0"/>
              </a:rPr>
              <a:t>, f=20m</a:t>
            </a:r>
          </a:p>
        </p:txBody>
      </p:sp>
      <p:pic>
        <p:nvPicPr>
          <p:cNvPr id="2253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/>
          <a:stretch>
            <a:fillRect/>
          </a:stretch>
        </p:blipFill>
        <p:spPr bwMode="auto">
          <a:xfrm>
            <a:off x="5278438" y="3351213"/>
            <a:ext cx="3313112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Box 15"/>
          <p:cNvSpPr txBox="1">
            <a:spLocks noChangeArrowheads="1"/>
          </p:cNvSpPr>
          <p:nvPr/>
        </p:nvSpPr>
        <p:spPr bwMode="auto">
          <a:xfrm>
            <a:off x="3268663" y="3200400"/>
            <a:ext cx="16557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300">
                <a:solidFill>
                  <a:srgbClr val="FF0000"/>
                </a:solidFill>
                <a:latin typeface="Arial" charset="0"/>
              </a:rPr>
              <a:t>KL=20 m</a:t>
            </a:r>
            <a:r>
              <a:rPr lang="en-US" sz="1300" baseline="30000">
                <a:solidFill>
                  <a:srgbClr val="FF0000"/>
                </a:solidFill>
                <a:latin typeface="Arial" charset="0"/>
              </a:rPr>
              <a:t>-1</a:t>
            </a:r>
            <a:r>
              <a:rPr lang="en-US" sz="1300">
                <a:solidFill>
                  <a:srgbClr val="FF0000"/>
                </a:solidFill>
                <a:latin typeface="Arial" charset="0"/>
              </a:rPr>
              <a:t>, f=0.05m</a:t>
            </a:r>
          </a:p>
        </p:txBody>
      </p:sp>
      <p:pic>
        <p:nvPicPr>
          <p:cNvPr id="2253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3424238"/>
            <a:ext cx="435610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Box 15"/>
          <p:cNvSpPr txBox="1">
            <a:spLocks noChangeArrowheads="1"/>
          </p:cNvSpPr>
          <p:nvPr/>
        </p:nvSpPr>
        <p:spPr bwMode="auto">
          <a:xfrm>
            <a:off x="6937375" y="3200400"/>
            <a:ext cx="16732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300">
                <a:solidFill>
                  <a:srgbClr val="FF0000"/>
                </a:solidFill>
                <a:latin typeface="Arial" charset="0"/>
              </a:rPr>
              <a:t>KL=-0.1 m</a:t>
            </a:r>
            <a:r>
              <a:rPr lang="en-US" sz="1300" baseline="30000">
                <a:solidFill>
                  <a:srgbClr val="FF0000"/>
                </a:solidFill>
                <a:latin typeface="Arial" charset="0"/>
              </a:rPr>
              <a:t>-1</a:t>
            </a:r>
            <a:r>
              <a:rPr lang="en-US" sz="1300">
                <a:solidFill>
                  <a:srgbClr val="FF0000"/>
                </a:solidFill>
                <a:latin typeface="Arial" charset="0"/>
              </a:rPr>
              <a:t>, f=-20m</a:t>
            </a:r>
          </a:p>
        </p:txBody>
      </p:sp>
    </p:spTree>
    <p:extLst>
      <p:ext uri="{BB962C8B-B14F-4D97-AF65-F5344CB8AC3E}">
        <p14:creationId xmlns:p14="http://schemas.microsoft.com/office/powerpoint/2010/main" val="982099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Picturing Drift and Quadrupole Motion</a:t>
            </a:r>
          </a:p>
        </p:txBody>
      </p:sp>
      <p:pic>
        <p:nvPicPr>
          <p:cNvPr id="2355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30"/>
          <a:stretch>
            <a:fillRect/>
          </a:stretch>
        </p:blipFill>
        <p:spPr bwMode="auto">
          <a:xfrm>
            <a:off x="590550" y="990600"/>
            <a:ext cx="4511675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15"/>
          <p:cNvSpPr txBox="1">
            <a:spLocks noChangeArrowheads="1"/>
          </p:cNvSpPr>
          <p:nvPr/>
        </p:nvSpPr>
        <p:spPr bwMode="auto">
          <a:xfrm>
            <a:off x="3389313" y="1066800"/>
            <a:ext cx="14700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300">
                <a:solidFill>
                  <a:srgbClr val="FF0000"/>
                </a:solidFill>
                <a:latin typeface="Arial" charset="0"/>
              </a:rPr>
              <a:t>KL=0.5 m</a:t>
            </a:r>
            <a:r>
              <a:rPr lang="en-US" sz="1300" baseline="30000">
                <a:solidFill>
                  <a:srgbClr val="FF0000"/>
                </a:solidFill>
                <a:latin typeface="Arial" charset="0"/>
              </a:rPr>
              <a:t>-1</a:t>
            </a:r>
            <a:r>
              <a:rPr lang="en-US" sz="1300">
                <a:solidFill>
                  <a:srgbClr val="FF0000"/>
                </a:solidFill>
                <a:latin typeface="Arial" charset="0"/>
              </a:rPr>
              <a:t>, f=2m</a:t>
            </a:r>
          </a:p>
        </p:txBody>
      </p:sp>
      <p:pic>
        <p:nvPicPr>
          <p:cNvPr id="2355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b="15652"/>
          <a:stretch>
            <a:fillRect/>
          </a:stretch>
        </p:blipFill>
        <p:spPr bwMode="auto">
          <a:xfrm>
            <a:off x="5227638" y="990600"/>
            <a:ext cx="3363912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15"/>
          <p:cNvSpPr txBox="1">
            <a:spLocks noChangeArrowheads="1"/>
          </p:cNvSpPr>
          <p:nvPr/>
        </p:nvSpPr>
        <p:spPr bwMode="auto">
          <a:xfrm>
            <a:off x="6894513" y="1066800"/>
            <a:ext cx="156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300">
                <a:solidFill>
                  <a:srgbClr val="FF0000"/>
                </a:solidFill>
                <a:latin typeface="Arial" charset="0"/>
              </a:rPr>
              <a:t>KL=0.1 m</a:t>
            </a:r>
            <a:r>
              <a:rPr lang="en-US" sz="1300" baseline="30000">
                <a:solidFill>
                  <a:srgbClr val="FF0000"/>
                </a:solidFill>
                <a:latin typeface="Arial" charset="0"/>
              </a:rPr>
              <a:t>-1</a:t>
            </a:r>
            <a:r>
              <a:rPr lang="en-US" sz="1300">
                <a:solidFill>
                  <a:srgbClr val="FF0000"/>
                </a:solidFill>
                <a:latin typeface="Arial" charset="0"/>
              </a:rPr>
              <a:t>, f=20m</a:t>
            </a:r>
          </a:p>
        </p:txBody>
      </p:sp>
      <p:pic>
        <p:nvPicPr>
          <p:cNvPr id="2355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/>
          <a:stretch>
            <a:fillRect/>
          </a:stretch>
        </p:blipFill>
        <p:spPr bwMode="auto">
          <a:xfrm>
            <a:off x="5278438" y="3351213"/>
            <a:ext cx="3313112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15"/>
          <p:cNvSpPr txBox="1">
            <a:spLocks noChangeArrowheads="1"/>
          </p:cNvSpPr>
          <p:nvPr/>
        </p:nvSpPr>
        <p:spPr bwMode="auto">
          <a:xfrm>
            <a:off x="3268663" y="3200400"/>
            <a:ext cx="16557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300">
                <a:solidFill>
                  <a:srgbClr val="FF0000"/>
                </a:solidFill>
                <a:latin typeface="Arial" charset="0"/>
              </a:rPr>
              <a:t>KL=20 m</a:t>
            </a:r>
            <a:r>
              <a:rPr lang="en-US" sz="1300" baseline="30000">
                <a:solidFill>
                  <a:srgbClr val="FF0000"/>
                </a:solidFill>
                <a:latin typeface="Arial" charset="0"/>
              </a:rPr>
              <a:t>-1</a:t>
            </a:r>
            <a:r>
              <a:rPr lang="en-US" sz="1300">
                <a:solidFill>
                  <a:srgbClr val="FF0000"/>
                </a:solidFill>
                <a:latin typeface="Arial" charset="0"/>
              </a:rPr>
              <a:t>, f=0.05m</a:t>
            </a:r>
          </a:p>
        </p:txBody>
      </p:sp>
      <p:pic>
        <p:nvPicPr>
          <p:cNvPr id="2356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3424238"/>
            <a:ext cx="435610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Box 15"/>
          <p:cNvSpPr txBox="1">
            <a:spLocks noChangeArrowheads="1"/>
          </p:cNvSpPr>
          <p:nvPr/>
        </p:nvSpPr>
        <p:spPr bwMode="auto">
          <a:xfrm>
            <a:off x="6937375" y="3200400"/>
            <a:ext cx="16732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300">
                <a:solidFill>
                  <a:srgbClr val="FF0000"/>
                </a:solidFill>
                <a:latin typeface="Arial" charset="0"/>
              </a:rPr>
              <a:t>KL=-0.1 m</a:t>
            </a:r>
            <a:r>
              <a:rPr lang="en-US" sz="1300" baseline="30000">
                <a:solidFill>
                  <a:srgbClr val="FF0000"/>
                </a:solidFill>
                <a:latin typeface="Arial" charset="0"/>
              </a:rPr>
              <a:t>-1</a:t>
            </a:r>
            <a:r>
              <a:rPr lang="en-US" sz="1300">
                <a:solidFill>
                  <a:srgbClr val="FF0000"/>
                </a:solidFill>
                <a:latin typeface="Arial" charset="0"/>
              </a:rPr>
              <a:t>, f=-20m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 rot="16200000" flipH="1">
            <a:off x="5957094" y="1891506"/>
            <a:ext cx="1354138" cy="952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rot="16200000" flipH="1">
            <a:off x="5978526" y="4311650"/>
            <a:ext cx="1352550" cy="952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5064125" y="6032500"/>
            <a:ext cx="3546475" cy="368300"/>
          </a:xfrm>
          <a:prstGeom prst="rect">
            <a:avLst/>
          </a:prstGeom>
          <a:solidFill>
            <a:srgbClr val="FF6600">
              <a:alpha val="36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6"/>
                </a:solidFill>
                <a:latin typeface="Arial" charset="0"/>
                <a:ea typeface="+mn-ea"/>
                <a:cs typeface="+mn-cs"/>
              </a:rPr>
              <a:t>Thin Quadrupole Approximations</a:t>
            </a:r>
          </a:p>
        </p:txBody>
      </p:sp>
    </p:spTree>
    <p:extLst>
      <p:ext uri="{BB962C8B-B14F-4D97-AF65-F5344CB8AC3E}">
        <p14:creationId xmlns:p14="http://schemas.microsoft.com/office/powerpoint/2010/main" val="4138650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Higher Orders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8768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We can follow the full expansion for 2(n+1)-pole: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For the sextupole (n=2) we find the nonlinear field as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Now define a strength as an n</a:t>
            </a:r>
            <a:r>
              <a:rPr lang="en-US" baseline="30000">
                <a:latin typeface="Arial" charset="0"/>
                <a:ea typeface="ＭＳ Ｐゴシック" charset="0"/>
                <a:cs typeface="ＭＳ Ｐゴシック" charset="0"/>
              </a:rPr>
              <a:t>th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derivative</a:t>
            </a:r>
          </a:p>
        </p:txBody>
      </p:sp>
      <p:pic>
        <p:nvPicPr>
          <p:cNvPr id="39940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1676400"/>
            <a:ext cx="40767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08250"/>
            <a:ext cx="8178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89375"/>
            <a:ext cx="4165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620000" y="5257800"/>
            <a:ext cx="1219200" cy="6858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944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5235575"/>
            <a:ext cx="3035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477000" y="5257800"/>
            <a:ext cx="609600" cy="6858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946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5257800"/>
            <a:ext cx="345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664139" y="6183868"/>
            <a:ext cx="64130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116B13"/>
                </a:solidFill>
                <a:latin typeface="Arial" charset="0"/>
              </a:rPr>
              <a:t>(NB: Be careful, ‘ has different meaning in B’, B’’, B’’’…)</a:t>
            </a:r>
          </a:p>
        </p:txBody>
      </p:sp>
    </p:spTree>
    <p:extLst>
      <p:ext uri="{BB962C8B-B14F-4D97-AF65-F5344CB8AC3E}">
        <p14:creationId xmlns:p14="http://schemas.microsoft.com/office/powerpoint/2010/main" val="155849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Hysteresis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3733800" cy="5029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Magnets with variable current carry 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memory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Hysteresis is quite important in iron-dominated magnets</a:t>
            </a:r>
          </a:p>
          <a:p>
            <a:r>
              <a:rPr lang="en-US" sz="2300" dirty="0">
                <a:latin typeface="Arial" charset="0"/>
                <a:ea typeface="ＭＳ Ｐゴシック" charset="0"/>
                <a:cs typeface="ＭＳ Ｐゴシック" charset="0"/>
              </a:rPr>
              <a:t>Usually try to run magnets </a:t>
            </a:r>
            <a:r>
              <a:rPr lang="ja-JP" altLang="en-US" sz="23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300" dirty="0">
                <a:latin typeface="Arial" charset="0"/>
                <a:ea typeface="ＭＳ Ｐゴシック" charset="0"/>
                <a:cs typeface="ＭＳ Ｐゴシック" charset="0"/>
              </a:rPr>
              <a:t>on hysteresis</a:t>
            </a:r>
            <a:r>
              <a:rPr lang="ja-JP" altLang="en-US" sz="23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sz="23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e.g. always on one side of hysteresis loop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Large spread at large field (1+ T): saturation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  Degaussing</a:t>
            </a:r>
          </a:p>
        </p:txBody>
      </p:sp>
      <p:pic>
        <p:nvPicPr>
          <p:cNvPr id="4096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838200"/>
            <a:ext cx="5254625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Box 6"/>
          <p:cNvSpPr txBox="1">
            <a:spLocks noChangeArrowheads="1"/>
          </p:cNvSpPr>
          <p:nvPr/>
        </p:nvSpPr>
        <p:spPr bwMode="auto">
          <a:xfrm>
            <a:off x="4572000" y="1169988"/>
            <a:ext cx="17526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700">
                <a:solidFill>
                  <a:srgbClr val="116B13"/>
                </a:solidFill>
                <a:latin typeface="Arial" charset="0"/>
              </a:rPr>
              <a:t>B</a:t>
            </a:r>
            <a:r>
              <a:rPr lang="en-US" sz="1700" baseline="-25000">
                <a:solidFill>
                  <a:srgbClr val="116B13"/>
                </a:solidFill>
                <a:latin typeface="Arial" charset="0"/>
              </a:rPr>
              <a:t>R</a:t>
            </a:r>
            <a:r>
              <a:rPr lang="en-US" sz="1700">
                <a:solidFill>
                  <a:srgbClr val="116B13"/>
                </a:solidFill>
                <a:latin typeface="Arial" charset="0"/>
              </a:rPr>
              <a:t>: Remanence</a:t>
            </a:r>
          </a:p>
        </p:txBody>
      </p:sp>
      <p:sp>
        <p:nvSpPr>
          <p:cNvPr id="40968" name="TextBox 7"/>
          <p:cNvSpPr txBox="1">
            <a:spLocks noChangeArrowheads="1"/>
          </p:cNvSpPr>
          <p:nvPr/>
        </p:nvSpPr>
        <p:spPr bwMode="auto">
          <a:xfrm>
            <a:off x="4267200" y="2286000"/>
            <a:ext cx="19812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700">
                <a:solidFill>
                  <a:srgbClr val="116B13"/>
                </a:solidFill>
                <a:latin typeface="Arial" charset="0"/>
              </a:rPr>
              <a:t>H</a:t>
            </a:r>
            <a:r>
              <a:rPr lang="en-US" sz="1700" baseline="-25000">
                <a:solidFill>
                  <a:srgbClr val="116B13"/>
                </a:solidFill>
                <a:latin typeface="Arial" charset="0"/>
              </a:rPr>
              <a:t>C</a:t>
            </a:r>
            <a:r>
              <a:rPr lang="en-US" sz="1700">
                <a:solidFill>
                  <a:srgbClr val="116B13"/>
                </a:solidFill>
                <a:latin typeface="Arial" charset="0"/>
              </a:rPr>
              <a:t>: Coercive field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B5AAE0-286B-EF63-0A90-E093D9FA9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4005263"/>
            <a:ext cx="4036682" cy="26214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967FEF-A099-8AC4-72F9-1F5B385A0013}"/>
              </a:ext>
            </a:extLst>
          </p:cNvPr>
          <p:cNvSpPr txBox="1"/>
          <p:nvPr/>
        </p:nvSpPr>
        <p:spPr>
          <a:xfrm>
            <a:off x="6781800" y="5196116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LHC</a:t>
            </a:r>
          </a:p>
          <a:p>
            <a:r>
              <a:rPr lang="en-US" sz="1800" dirty="0">
                <a:latin typeface="Arial"/>
                <a:cs typeface="Arial"/>
              </a:rPr>
              <a:t>magnet</a:t>
            </a:r>
          </a:p>
          <a:p>
            <a:r>
              <a:rPr lang="en-US" sz="1800" dirty="0">
                <a:latin typeface="Arial"/>
                <a:cs typeface="Arial"/>
              </a:rPr>
              <a:t>cycle</a:t>
            </a:r>
          </a:p>
        </p:txBody>
      </p:sp>
    </p:spTree>
    <p:extLst>
      <p:ext uri="{BB962C8B-B14F-4D97-AF65-F5344CB8AC3E}">
        <p14:creationId xmlns:p14="http://schemas.microsoft.com/office/powerpoint/2010/main" val="3528812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End Fields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5029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Magnets are not infinitely long: ends are important!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Conductors: where coils usually come in and turn around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Longitudinal symmetries break down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Sharp corners on iron are first areas to saturate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Usually a concern over distances of ±1-2 </a:t>
            </a:r>
            <a:r>
              <a:rPr lang="en-US" sz="2000" dirty="0">
                <a:latin typeface="Arial" charset="0"/>
                <a:ea typeface="ＭＳ Ｐゴシック" charset="0"/>
              </a:rPr>
              <a:t>times</a:t>
            </a:r>
            <a:r>
              <a:rPr lang="en-US" dirty="0">
                <a:latin typeface="Arial" charset="0"/>
                <a:ea typeface="ＭＳ Ｐゴシック" charset="0"/>
              </a:rPr>
              <a:t> magnet gap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A big deal for short, large-aperture magnets; ends dominate!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Solution: simulate… a lot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Test prototypes too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Quadratic end chamfer eases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    sextupoles from ends (first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    allowed harmonic of dipole)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More on dipole end focusing…</a:t>
            </a:r>
          </a:p>
          <a:p>
            <a:pPr lvl="2"/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4198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39" y="3848100"/>
            <a:ext cx="3189053" cy="20955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4"/>
          <p:cNvSpPr txBox="1">
            <a:spLocks noChangeArrowheads="1"/>
          </p:cNvSpPr>
          <p:nvPr/>
        </p:nvSpPr>
        <p:spPr bwMode="auto">
          <a:xfrm>
            <a:off x="5715000" y="5943600"/>
            <a:ext cx="3810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700">
                <a:solidFill>
                  <a:srgbClr val="116B13"/>
                </a:solidFill>
                <a:latin typeface="Arial" charset="0"/>
              </a:rPr>
              <a:t>PEFP prototype magnet (Korea)</a:t>
            </a:r>
          </a:p>
          <a:p>
            <a:r>
              <a:rPr lang="en-US" sz="1700">
                <a:solidFill>
                  <a:srgbClr val="116B13"/>
                </a:solidFill>
                <a:latin typeface="Arial" charset="0"/>
              </a:rPr>
              <a:t>9 cm gap,1.4m long</a:t>
            </a:r>
          </a:p>
        </p:txBody>
      </p:sp>
    </p:spTree>
    <p:extLst>
      <p:ext uri="{BB962C8B-B14F-4D97-AF65-F5344CB8AC3E}">
        <p14:creationId xmlns:p14="http://schemas.microsoft.com/office/powerpoint/2010/main" val="3333483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Dipoles, Sector and Rectangular Bends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001000" cy="5029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Sector bend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sbend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Beam design entry/exit angles are </a:t>
            </a:r>
            <a:r>
              <a:rPr lang="en-US" dirty="0">
                <a:ea typeface="ＭＳ Ｐゴシック" charset="0"/>
                <a:cs typeface="Arial"/>
              </a:rPr>
              <a:t>perpendicular to </a:t>
            </a:r>
            <a:r>
              <a:rPr lang="en-US" dirty="0">
                <a:latin typeface="Arial" charset="0"/>
                <a:ea typeface="ＭＳ Ｐゴシック" charset="0"/>
              </a:rPr>
              <a:t>end faces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Simpler to conceptualize, but harder to build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Rectangular bend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rbend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Beam design entry/exit angles are half of bend angle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Easier to build, but must include effects of edge focusing</a:t>
            </a:r>
          </a:p>
        </p:txBody>
      </p:sp>
      <p:pic>
        <p:nvPicPr>
          <p:cNvPr id="4301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2006600"/>
            <a:ext cx="29718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3" name="Group 7"/>
          <p:cNvGrpSpPr>
            <a:grpSpLocks/>
          </p:cNvGrpSpPr>
          <p:nvPr/>
        </p:nvGrpSpPr>
        <p:grpSpPr bwMode="auto">
          <a:xfrm>
            <a:off x="3124200" y="4876800"/>
            <a:ext cx="2971800" cy="1041400"/>
            <a:chOff x="3124200" y="3759200"/>
            <a:chExt cx="2971800" cy="1041400"/>
          </a:xfrm>
        </p:grpSpPr>
        <p:pic>
          <p:nvPicPr>
            <p:cNvPr id="43014" name="Picture 5" descr="dip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3759200"/>
              <a:ext cx="2971800" cy="104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5" name="Rectangle 6"/>
            <p:cNvSpPr>
              <a:spLocks noChangeArrowheads="1"/>
            </p:cNvSpPr>
            <p:nvPr/>
          </p:nvSpPr>
          <p:spPr bwMode="auto">
            <a:xfrm>
              <a:off x="3733800" y="3962400"/>
              <a:ext cx="16764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34" y="2846187"/>
            <a:ext cx="139700" cy="2413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70" y="5417050"/>
            <a:ext cx="139700" cy="2413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 flipV="1">
            <a:off x="5410200" y="5080000"/>
            <a:ext cx="304800" cy="37222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3450248" y="5104349"/>
            <a:ext cx="253547" cy="4108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942" y="4884019"/>
            <a:ext cx="304800" cy="2159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63" y="4893886"/>
            <a:ext cx="3048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36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Sector Bend Transport Matrix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229600" cy="5029200"/>
          </a:xfrm>
        </p:spPr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dipole “rotation” that we see in phase space movies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Has all the 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right</a:t>
            </a:r>
            <a:r>
              <a:rPr lang="ja-JP" altLang="en-US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behaviors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But what about rectangular bends?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4036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90800"/>
            <a:ext cx="9034463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863600"/>
            <a:ext cx="29718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787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Other References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001000" cy="5029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Magnet design and a construction is a specialized field all its own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Electric, Magnetic, Electromagnetic modeling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2D, 3D, static </a:t>
            </a:r>
            <a:r>
              <a:rPr lang="en-US" dirty="0" err="1">
                <a:latin typeface="Arial" charset="0"/>
                <a:ea typeface="ＭＳ Ｐゴシック" charset="0"/>
              </a:rPr>
              <a:t>vs</a:t>
            </a:r>
            <a:r>
              <a:rPr lang="en-US" dirty="0">
                <a:latin typeface="Arial" charset="0"/>
                <a:ea typeface="ＭＳ Ｐゴシック" charset="0"/>
              </a:rPr>
              <a:t> dynamic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Materials science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Conductors, superconductors, ferrites, </a:t>
            </a:r>
            <a:r>
              <a:rPr lang="en-US" dirty="0" err="1">
                <a:latin typeface="Arial" charset="0"/>
                <a:ea typeface="ＭＳ Ｐゴシック" charset="0"/>
              </a:rPr>
              <a:t>superferrites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Measurements and mapping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e.g. g-2 experiment: 1 PPM field uniformity, 14m SC dipole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Entire USPAS courses have been given on just superconducting magnet design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hlinkClick r:id="rId2"/>
              </a:rPr>
              <a:t>http://www.bnl.gov/magnets/staff/gupta/scmag-course/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2">
              <a:buFontTx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(Ramesh Gupta and </a:t>
            </a:r>
            <a:r>
              <a:rPr lang="en-US" dirty="0" err="1">
                <a:latin typeface="Arial" charset="0"/>
                <a:ea typeface="ＭＳ Ｐゴシック" charset="0"/>
              </a:rPr>
              <a:t>Animesh</a:t>
            </a:r>
            <a:r>
              <a:rPr lang="en-US" dirty="0">
                <a:latin typeface="Arial" charset="0"/>
                <a:ea typeface="ＭＳ Ｐゴシック" charset="0"/>
              </a:rPr>
              <a:t> Jain, BNL)</a:t>
            </a:r>
          </a:p>
        </p:txBody>
      </p:sp>
    </p:spTree>
    <p:extLst>
      <p:ext uri="{BB962C8B-B14F-4D97-AF65-F5344CB8AC3E}">
        <p14:creationId xmlns:p14="http://schemas.microsoft.com/office/powerpoint/2010/main" val="2664747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Dipole End Angles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685800" y="5181600"/>
            <a:ext cx="8001000" cy="9144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We treat general case of symmetric dipole end angles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Superposition: looks like wedges on end of sector dipole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Rectangular bends are a special case</a:t>
            </a:r>
          </a:p>
        </p:txBody>
      </p:sp>
      <p:pic>
        <p:nvPicPr>
          <p:cNvPr id="4506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90600"/>
            <a:ext cx="84963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3276600"/>
            <a:ext cx="7912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700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Kick from a Thin Wedge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48768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edge focusing calculation requires the kick from a thin wedge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>
                <a:latin typeface="Arial" charset="0"/>
                <a:ea typeface="ＭＳ Ｐゴシック" charset="0"/>
              </a:rPr>
              <a:t>What is L? (distance in wedge)</a:t>
            </a:r>
          </a:p>
          <a:p>
            <a:pPr lvl="1"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>
                <a:latin typeface="Arial" charset="0"/>
                <a:ea typeface="ＭＳ Ｐゴシック" charset="0"/>
              </a:rPr>
              <a:t>  Here </a:t>
            </a:r>
            <a:r>
              <a:rPr lang="en-US">
                <a:latin typeface="Symbol" charset="0"/>
                <a:ea typeface="ＭＳ Ｐゴシック" charset="0"/>
              </a:rPr>
              <a:t>ρ</a:t>
            </a:r>
            <a:r>
              <a:rPr lang="en-US">
                <a:latin typeface="Arial" charset="0"/>
                <a:ea typeface="ＭＳ Ｐゴシック" charset="0"/>
              </a:rPr>
              <a:t> is the curvature for a particle of this momentum!!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6084" name="Group 39"/>
          <p:cNvGrpSpPr>
            <a:grpSpLocks/>
          </p:cNvGrpSpPr>
          <p:nvPr/>
        </p:nvGrpSpPr>
        <p:grpSpPr bwMode="auto">
          <a:xfrm>
            <a:off x="5638800" y="2362200"/>
            <a:ext cx="2667000" cy="3125788"/>
            <a:chOff x="381000" y="2362199"/>
            <a:chExt cx="2667000" cy="3124995"/>
          </a:xfrm>
        </p:grpSpPr>
        <p:cxnSp>
          <p:nvCxnSpPr>
            <p:cNvPr id="46093" name="Straight Connector 4"/>
            <p:cNvCxnSpPr>
              <a:cxnSpLocks noChangeShapeType="1"/>
            </p:cNvCxnSpPr>
            <p:nvPr/>
          </p:nvCxnSpPr>
          <p:spPr bwMode="auto">
            <a:xfrm rot="16200000" flipH="1">
              <a:off x="-289378" y="3565978"/>
              <a:ext cx="3116943" cy="7093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4" name="Straight Connector 6"/>
            <p:cNvCxnSpPr>
              <a:cxnSpLocks noChangeShapeType="1"/>
            </p:cNvCxnSpPr>
            <p:nvPr/>
          </p:nvCxnSpPr>
          <p:spPr bwMode="auto">
            <a:xfrm>
              <a:off x="916214" y="2367645"/>
              <a:ext cx="1378857" cy="18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5" name="Straight Connector 7"/>
            <p:cNvCxnSpPr>
              <a:cxnSpLocks noChangeShapeType="1"/>
            </p:cNvCxnSpPr>
            <p:nvPr/>
          </p:nvCxnSpPr>
          <p:spPr bwMode="auto">
            <a:xfrm rot="5400000">
              <a:off x="400957" y="3575957"/>
              <a:ext cx="3098800" cy="6712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6" name="Straight Connector 20"/>
            <p:cNvCxnSpPr>
              <a:cxnSpLocks noChangeShapeType="1"/>
            </p:cNvCxnSpPr>
            <p:nvPr/>
          </p:nvCxnSpPr>
          <p:spPr bwMode="auto">
            <a:xfrm rot="5400000">
              <a:off x="65314" y="3924300"/>
              <a:ext cx="31242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7" name="Straight Arrow Connector 22"/>
            <p:cNvCxnSpPr>
              <a:cxnSpLocks noChangeShapeType="1"/>
            </p:cNvCxnSpPr>
            <p:nvPr/>
          </p:nvCxnSpPr>
          <p:spPr bwMode="auto">
            <a:xfrm>
              <a:off x="381000" y="3048000"/>
              <a:ext cx="1219200" cy="1588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8" name="Straight Arrow Connector 23"/>
            <p:cNvCxnSpPr>
              <a:cxnSpLocks noChangeShapeType="1"/>
            </p:cNvCxnSpPr>
            <p:nvPr/>
          </p:nvCxnSpPr>
          <p:spPr bwMode="auto">
            <a:xfrm flipV="1">
              <a:off x="1577475" y="2895600"/>
              <a:ext cx="1470525" cy="125663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099" name="Straight Arrow Connector 29"/>
            <p:cNvCxnSpPr>
              <a:cxnSpLocks noChangeShapeType="1"/>
            </p:cNvCxnSpPr>
            <p:nvPr/>
          </p:nvCxnSpPr>
          <p:spPr bwMode="auto">
            <a:xfrm rot="5400000" flipH="1" flipV="1">
              <a:off x="342900" y="3543300"/>
              <a:ext cx="990600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100" name="Straight Arrow Connector 31"/>
            <p:cNvCxnSpPr>
              <a:cxnSpLocks noChangeShapeType="1"/>
            </p:cNvCxnSpPr>
            <p:nvPr/>
          </p:nvCxnSpPr>
          <p:spPr bwMode="auto">
            <a:xfrm rot="5400000">
              <a:off x="457200" y="5105400"/>
              <a:ext cx="762000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6101" name="Picture 32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113" y="4275138"/>
              <a:ext cx="1651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02" name="Picture 33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9400" y="4729163"/>
              <a:ext cx="1905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03" name="Picture 34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363" y="3663950"/>
              <a:ext cx="2159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6104" name="Straight Arrow Connector 37"/>
            <p:cNvCxnSpPr>
              <a:cxnSpLocks noChangeShapeType="1"/>
            </p:cNvCxnSpPr>
            <p:nvPr/>
          </p:nvCxnSpPr>
          <p:spPr bwMode="auto">
            <a:xfrm>
              <a:off x="1066800" y="3124200"/>
              <a:ext cx="1066800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6105" name="Picture 38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3763" y="3033713"/>
              <a:ext cx="1905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85" name="Oval 40"/>
          <p:cNvSpPr>
            <a:spLocks noChangeArrowheads="1"/>
          </p:cNvSpPr>
          <p:nvPr/>
        </p:nvSpPr>
        <p:spPr bwMode="auto">
          <a:xfrm>
            <a:off x="7086600" y="25146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6086" name="Straight Connector 42"/>
          <p:cNvCxnSpPr>
            <a:cxnSpLocks noChangeShapeType="1"/>
            <a:stCxn id="46085" idx="1"/>
            <a:endCxn id="46085" idx="5"/>
          </p:cNvCxnSpPr>
          <p:nvPr/>
        </p:nvCxnSpPr>
        <p:spPr bwMode="auto">
          <a:xfrm rot="16200000" flipH="1">
            <a:off x="7131050" y="2559050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6087" name="Straight Connector 44"/>
          <p:cNvCxnSpPr>
            <a:cxnSpLocks noChangeShapeType="1"/>
            <a:stCxn id="46085" idx="7"/>
            <a:endCxn id="46085" idx="3"/>
          </p:cNvCxnSpPr>
          <p:nvPr/>
        </p:nvCxnSpPr>
        <p:spPr bwMode="auto">
          <a:xfrm rot="-5400000" flipH="1" flipV="1">
            <a:off x="7131050" y="2559050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46088" name="Picture 4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2098675"/>
            <a:ext cx="3429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4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1981200"/>
            <a:ext cx="1600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4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3276600"/>
            <a:ext cx="2082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4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114800"/>
            <a:ext cx="3403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5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5003800"/>
            <a:ext cx="4064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194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Dipole Matrix with Ends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48768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matrix of a dipole with thick ends is then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Rectangular bend is special case where </a:t>
            </a:r>
            <a:r>
              <a:rPr lang="en-US">
                <a:latin typeface="Symbol" charset="0"/>
                <a:ea typeface="ＭＳ Ｐゴシック" charset="0"/>
              </a:rPr>
              <a:t>α=θ/2</a:t>
            </a: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47108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25975"/>
            <a:ext cx="8064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41788"/>
            <a:ext cx="670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2743200"/>
            <a:ext cx="3505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600200"/>
            <a:ext cx="7518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407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(End Fields)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685800" y="3657600"/>
            <a:ext cx="5181600" cy="2819400"/>
          </a:xfrm>
        </p:spPr>
        <p:txBody>
          <a:bodyPr/>
          <a:lstStyle/>
          <a:p>
            <a:pPr marL="0" indent="0"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Field lines go from –y to +y for a positively charged particle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B</a:t>
            </a:r>
            <a:r>
              <a:rPr lang="en-US" baseline="-25000">
                <a:latin typeface="Arial" charset="0"/>
                <a:ea typeface="ＭＳ Ｐゴシック" charset="0"/>
              </a:rPr>
              <a:t>x</a:t>
            </a:r>
            <a:r>
              <a:rPr lang="en-US">
                <a:latin typeface="Arial" charset="0"/>
                <a:ea typeface="ＭＳ Ｐゴシック" charset="0"/>
              </a:rPr>
              <a:t> &lt;0 for y&gt;0; B</a:t>
            </a:r>
            <a:r>
              <a:rPr lang="en-US" baseline="-25000">
                <a:latin typeface="Arial" charset="0"/>
                <a:ea typeface="ＭＳ Ｐゴシック" charset="0"/>
              </a:rPr>
              <a:t>x</a:t>
            </a:r>
            <a:r>
              <a:rPr lang="en-US">
                <a:latin typeface="Arial" charset="0"/>
                <a:ea typeface="ＭＳ Ｐゴシック" charset="0"/>
              </a:rPr>
              <a:t>&gt;0 for y&lt;0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Net focusing!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Field goes like sin</a:t>
            </a:r>
            <a:r>
              <a:rPr lang="en-US">
                <a:latin typeface="Symbol" charset="0"/>
                <a:ea typeface="ＭＳ Ｐゴシック" charset="0"/>
              </a:rPr>
              <a:t>(α)</a:t>
            </a:r>
            <a:endParaRPr lang="en-US">
              <a:latin typeface="Arial" charset="0"/>
              <a:ea typeface="ＭＳ Ｐゴシック" charset="0"/>
            </a:endParaRP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get cos(</a:t>
            </a:r>
            <a:r>
              <a:rPr lang="en-US">
                <a:latin typeface="Symbol" charset="0"/>
                <a:ea typeface="ＭＳ Ｐゴシック" charset="0"/>
              </a:rPr>
              <a:t>α</a:t>
            </a:r>
            <a:r>
              <a:rPr lang="en-US">
                <a:latin typeface="Arial" charset="0"/>
                <a:ea typeface="ＭＳ Ｐゴシック" charset="0"/>
              </a:rPr>
              <a:t>) from integral length</a:t>
            </a:r>
          </a:p>
        </p:txBody>
      </p:sp>
      <p:pic>
        <p:nvPicPr>
          <p:cNvPr id="4813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" b="2835"/>
          <a:stretch>
            <a:fillRect/>
          </a:stretch>
        </p:blipFill>
        <p:spPr bwMode="auto">
          <a:xfrm>
            <a:off x="1028700" y="762000"/>
            <a:ext cx="70485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42"/>
          <a:stretch>
            <a:fillRect/>
          </a:stretch>
        </p:blipFill>
        <p:spPr bwMode="auto">
          <a:xfrm>
            <a:off x="5562600" y="3886200"/>
            <a:ext cx="28765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Box 7"/>
          <p:cNvSpPr txBox="1">
            <a:spLocks noChangeArrowheads="1"/>
          </p:cNvSpPr>
          <p:nvPr/>
        </p:nvSpPr>
        <p:spPr bwMode="auto">
          <a:xfrm>
            <a:off x="1295400" y="1600200"/>
            <a:ext cx="19812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700">
                <a:solidFill>
                  <a:srgbClr val="116B13"/>
                </a:solidFill>
                <a:latin typeface="Arial" charset="0"/>
              </a:rPr>
              <a:t>N</a:t>
            </a:r>
          </a:p>
        </p:txBody>
      </p:sp>
      <p:sp>
        <p:nvSpPr>
          <p:cNvPr id="48135" name="TextBox 7"/>
          <p:cNvSpPr txBox="1">
            <a:spLocks noChangeArrowheads="1"/>
          </p:cNvSpPr>
          <p:nvPr/>
        </p:nvSpPr>
        <p:spPr bwMode="auto">
          <a:xfrm>
            <a:off x="1295400" y="2971800"/>
            <a:ext cx="19812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700">
                <a:solidFill>
                  <a:srgbClr val="116B13"/>
                </a:solidFill>
                <a:latin typeface="Arial" charset="0"/>
              </a:rPr>
              <a:t>S</a:t>
            </a:r>
          </a:p>
        </p:txBody>
      </p:sp>
      <p:cxnSp>
        <p:nvCxnSpPr>
          <p:cNvPr id="48136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1447801" y="2438400"/>
            <a:ext cx="914400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8137" name="Curved Left Arrow 9"/>
          <p:cNvSpPr>
            <a:spLocks noChangeArrowheads="1"/>
          </p:cNvSpPr>
          <p:nvPr/>
        </p:nvSpPr>
        <p:spPr bwMode="auto">
          <a:xfrm>
            <a:off x="8001000" y="2667000"/>
            <a:ext cx="685800" cy="1676400"/>
          </a:xfrm>
          <a:prstGeom prst="curvedLeftArrow">
            <a:avLst>
              <a:gd name="adj1" fmla="val 25010"/>
              <a:gd name="adj2" fmla="val 49998"/>
              <a:gd name="adj3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8" name="TextBox 7"/>
          <p:cNvSpPr txBox="1">
            <a:spLocks noChangeArrowheads="1"/>
          </p:cNvSpPr>
          <p:nvPr/>
        </p:nvSpPr>
        <p:spPr bwMode="auto">
          <a:xfrm>
            <a:off x="1219200" y="1143000"/>
            <a:ext cx="19812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700">
                <a:solidFill>
                  <a:srgbClr val="116B13"/>
                </a:solidFill>
                <a:latin typeface="Arial" charset="0"/>
              </a:rPr>
              <a:t>Side view</a:t>
            </a:r>
          </a:p>
        </p:txBody>
      </p:sp>
      <p:sp>
        <p:nvSpPr>
          <p:cNvPr id="48139" name="TextBox 7"/>
          <p:cNvSpPr txBox="1">
            <a:spLocks noChangeArrowheads="1"/>
          </p:cNvSpPr>
          <p:nvPr/>
        </p:nvSpPr>
        <p:spPr bwMode="auto">
          <a:xfrm>
            <a:off x="7467600" y="990600"/>
            <a:ext cx="1143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700">
                <a:solidFill>
                  <a:srgbClr val="116B13"/>
                </a:solidFill>
                <a:latin typeface="Arial" charset="0"/>
              </a:rPr>
              <a:t>Overhead</a:t>
            </a:r>
          </a:p>
          <a:p>
            <a:r>
              <a:rPr lang="en-US" sz="1700">
                <a:solidFill>
                  <a:srgbClr val="116B13"/>
                </a:solidFill>
                <a:latin typeface="Arial" charset="0"/>
              </a:rPr>
              <a:t>view, </a:t>
            </a:r>
            <a:r>
              <a:rPr lang="en-US" sz="1700">
                <a:solidFill>
                  <a:srgbClr val="116B13"/>
                </a:solidFill>
                <a:latin typeface="Symbol" charset="0"/>
              </a:rPr>
              <a:t>α&gt;0</a:t>
            </a:r>
            <a:endParaRPr lang="en-US" sz="1700">
              <a:solidFill>
                <a:srgbClr val="116B13"/>
              </a:solidFill>
              <a:latin typeface="Arial" charset="0"/>
            </a:endParaRPr>
          </a:p>
        </p:txBody>
      </p:sp>
      <p:pic>
        <p:nvPicPr>
          <p:cNvPr id="48140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3276600"/>
            <a:ext cx="2032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351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Other Familiar Dipoles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685800" y="4648200"/>
            <a:ext cx="7772400" cy="14478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Weaker, cheaper dipoles can be made by conforming coils to a beam-pipe (no iron)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Relatively inexpensive, but not very precise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Field quality on the order of percent</a:t>
            </a:r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696200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194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Normal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vs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Superconducting Magnets 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685800" y="5638800"/>
            <a:ext cx="7772400" cy="457200"/>
          </a:xfrm>
        </p:spPr>
        <p:txBody>
          <a:bodyPr/>
          <a:lstStyle/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Note high field strengths (red) where flux lines are densely packed together</a:t>
            </a:r>
          </a:p>
        </p:txBody>
      </p:sp>
      <p:pic>
        <p:nvPicPr>
          <p:cNvPr id="5018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838200"/>
            <a:ext cx="43989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4303713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Box 5"/>
          <p:cNvSpPr txBox="1">
            <a:spLocks noChangeArrowheads="1"/>
          </p:cNvSpPr>
          <p:nvPr/>
        </p:nvSpPr>
        <p:spPr bwMode="auto">
          <a:xfrm>
            <a:off x="4876800" y="5105400"/>
            <a:ext cx="381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  <a:latin typeface="Arial" charset="0"/>
              </a:rPr>
              <a:t>LHC dipole magnets (SC)</a:t>
            </a:r>
          </a:p>
        </p:txBody>
      </p:sp>
      <p:sp>
        <p:nvSpPr>
          <p:cNvPr id="50183" name="TextBox 6"/>
          <p:cNvSpPr txBox="1">
            <a:spLocks noChangeArrowheads="1"/>
          </p:cNvSpPr>
          <p:nvPr/>
        </p:nvSpPr>
        <p:spPr bwMode="auto">
          <a:xfrm>
            <a:off x="228600" y="5105400"/>
            <a:ext cx="419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  <a:latin typeface="Arial" charset="0"/>
              </a:rPr>
              <a:t>LEP quadrupole magnet (NC)</a:t>
            </a:r>
          </a:p>
        </p:txBody>
      </p:sp>
    </p:spTree>
    <p:extLst>
      <p:ext uri="{BB962C8B-B14F-4D97-AF65-F5344CB8AC3E}">
        <p14:creationId xmlns:p14="http://schemas.microsoft.com/office/powerpoint/2010/main" val="393471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RHIC Dipole/Quadrupole Cross Sections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990600" y="4876800"/>
            <a:ext cx="7162800" cy="121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RHIC </a:t>
            </a:r>
            <a:r>
              <a:rPr lang="en-US" sz="2200" dirty="0" err="1">
                <a:latin typeface="Arial" charset="0"/>
                <a:ea typeface="ＭＳ Ｐゴシック" charset="0"/>
                <a:cs typeface="ＭＳ Ｐゴシック" charset="0"/>
              </a:rPr>
              <a:t>cos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200" dirty="0">
                <a:latin typeface="Symbol" charset="0"/>
                <a:ea typeface="ＭＳ Ｐゴシック" charset="0"/>
                <a:cs typeface="ＭＳ Ｐゴシック" charset="0"/>
              </a:rPr>
              <a:t>θ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)-style superconducting magnets and yokes</a:t>
            </a:r>
          </a:p>
          <a:p>
            <a:pPr>
              <a:buFont typeface="Wingdings" charset="0"/>
              <a:buNone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2200" dirty="0" err="1">
                <a:latin typeface="Arial" charset="0"/>
                <a:ea typeface="ＭＳ Ｐゴシック" charset="0"/>
                <a:cs typeface="ＭＳ Ｐゴシック" charset="0"/>
              </a:rPr>
              <a:t>NbTi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in Cu stabilizer, iron yokes, saturation holes</a:t>
            </a:r>
          </a:p>
          <a:p>
            <a:pPr>
              <a:buFont typeface="Wingdings" charset="0"/>
              <a:buNone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	Full field design strength is up to 20 </a:t>
            </a:r>
            <a:r>
              <a:rPr lang="en-US" sz="2200" dirty="0" err="1">
                <a:latin typeface="Arial" charset="0"/>
                <a:ea typeface="ＭＳ Ｐゴシック" charset="0"/>
                <a:cs typeface="ＭＳ Ｐゴシック" charset="0"/>
              </a:rPr>
              <a:t>MPa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 (3 </a:t>
            </a:r>
            <a:r>
              <a:rPr lang="en-US" sz="2200" dirty="0" err="1">
                <a:latin typeface="Arial" charset="0"/>
                <a:ea typeface="ＭＳ Ｐゴシック" charset="0"/>
                <a:cs typeface="ＭＳ Ｐゴシック" charset="0"/>
              </a:rPr>
              <a:t>kpsi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>
              <a:buFont typeface="Wingdings" charset="0"/>
              <a:buNone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		4.5 K, 3.45 Tesla</a:t>
            </a:r>
          </a:p>
        </p:txBody>
      </p:sp>
      <p:pic>
        <p:nvPicPr>
          <p:cNvPr id="5120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552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Rutherford Cable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685800" y="4038600"/>
            <a:ext cx="8153400" cy="2057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Superconducting cables: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NbTi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in Cu matrix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Single 5 μm filament at 6T carries ~50 mA of current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Strand has 5-10k filaments, or carries 250-500 A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Magnet currents are often 5-10 kA: 10-40 strands in cable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Balance of stresses, compactable to stable high density</a:t>
            </a:r>
          </a:p>
        </p:txBody>
      </p:sp>
      <p:pic>
        <p:nvPicPr>
          <p:cNvPr id="5222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669" y="685800"/>
            <a:ext cx="6182586" cy="333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880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able&#10;&#10;Description automatically generated">
            <a:extLst>
              <a:ext uri="{FF2B5EF4-FFF2-40B4-BE49-F238E27FC236}">
                <a16:creationId xmlns:a16="http://schemas.microsoft.com/office/drawing/2014/main" id="{43CF18F6-C108-A005-A6E2-8760CE95E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05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0B3724-A4A6-43B3-B0C6-868D3237EAFB}"/>
              </a:ext>
            </a:extLst>
          </p:cNvPr>
          <p:cNvSpPr txBox="1"/>
          <p:nvPr/>
        </p:nvSpPr>
        <p:spPr>
          <a:xfrm>
            <a:off x="4531036" y="6205222"/>
            <a:ext cx="35461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  <a:hlinkClick r:id="rId3"/>
              </a:rPr>
              <a:t>Jerome Fleitner CERN seminar 2021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742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Superconducting Dipole Magnet Comparison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62000"/>
            <a:ext cx="72390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Box 4"/>
          <p:cNvSpPr txBox="1">
            <a:spLocks noChangeArrowheads="1"/>
          </p:cNvSpPr>
          <p:nvPr/>
        </p:nvSpPr>
        <p:spPr bwMode="auto">
          <a:xfrm>
            <a:off x="838200" y="2617787"/>
            <a:ext cx="12954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700" dirty="0">
                <a:solidFill>
                  <a:srgbClr val="116B13"/>
                </a:solidFill>
                <a:latin typeface="Arial" charset="0"/>
              </a:rPr>
              <a:t>4T, 90mm</a:t>
            </a:r>
          </a:p>
        </p:txBody>
      </p:sp>
      <p:sp>
        <p:nvSpPr>
          <p:cNvPr id="53254" name="TextBox 4"/>
          <p:cNvSpPr txBox="1">
            <a:spLocks noChangeArrowheads="1"/>
          </p:cNvSpPr>
          <p:nvPr/>
        </p:nvSpPr>
        <p:spPr bwMode="auto">
          <a:xfrm>
            <a:off x="4953000" y="1752600"/>
            <a:ext cx="15240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700">
                <a:solidFill>
                  <a:srgbClr val="116B13"/>
                </a:solidFill>
                <a:latin typeface="Arial" charset="0"/>
              </a:rPr>
              <a:t>6.8 T, 50 mm</a:t>
            </a:r>
          </a:p>
        </p:txBody>
      </p:sp>
      <p:sp>
        <p:nvSpPr>
          <p:cNvPr id="53255" name="TextBox 4"/>
          <p:cNvSpPr txBox="1">
            <a:spLocks noChangeArrowheads="1"/>
          </p:cNvSpPr>
          <p:nvPr/>
        </p:nvSpPr>
        <p:spPr bwMode="auto">
          <a:xfrm>
            <a:off x="2209800" y="5486400"/>
            <a:ext cx="15240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700">
                <a:solidFill>
                  <a:srgbClr val="116B13"/>
                </a:solidFill>
                <a:latin typeface="Arial" charset="0"/>
              </a:rPr>
              <a:t>4.7T, 75 mm</a:t>
            </a:r>
          </a:p>
        </p:txBody>
      </p:sp>
      <p:sp>
        <p:nvSpPr>
          <p:cNvPr id="53256" name="TextBox 4"/>
          <p:cNvSpPr txBox="1">
            <a:spLocks noChangeArrowheads="1"/>
          </p:cNvSpPr>
          <p:nvPr/>
        </p:nvSpPr>
        <p:spPr bwMode="auto">
          <a:xfrm>
            <a:off x="5257800" y="5715000"/>
            <a:ext cx="15240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700" dirty="0">
                <a:solidFill>
                  <a:srgbClr val="116B13"/>
                </a:solidFill>
                <a:latin typeface="Arial" charset="0"/>
              </a:rPr>
              <a:t>3.4T, 80mm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914400"/>
            <a:ext cx="2375244" cy="2563755"/>
          </a:xfrm>
          <a:prstGeom prst="rect">
            <a:avLst/>
          </a:prstGeom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7620000" y="3505200"/>
            <a:ext cx="6858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700" dirty="0">
                <a:latin typeface="Arial" charset="0"/>
              </a:rPr>
              <a:t>LHC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7315200" y="3836987"/>
            <a:ext cx="144780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700" dirty="0">
                <a:solidFill>
                  <a:srgbClr val="008000"/>
                </a:solidFill>
                <a:latin typeface="Arial" charset="0"/>
              </a:rPr>
              <a:t>8.36T, 56mm</a:t>
            </a:r>
          </a:p>
        </p:txBody>
      </p:sp>
    </p:spTree>
    <p:extLst>
      <p:ext uri="{BB962C8B-B14F-4D97-AF65-F5344CB8AC3E}">
        <p14:creationId xmlns:p14="http://schemas.microsoft.com/office/powerpoint/2010/main" val="3397686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0"/>
            <a:ext cx="4445000" cy="295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g-2 magnet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838200"/>
            <a:ext cx="4343400" cy="2667000"/>
          </a:xfrm>
        </p:spPr>
        <p:txBody>
          <a:bodyPr/>
          <a:lstStyle/>
          <a:p>
            <a:r>
              <a:rPr lang="en-US" sz="2100" dirty="0"/>
              <a:t>Magnet moved from Brookhaven to Fermilab in 2013</a:t>
            </a:r>
          </a:p>
          <a:p>
            <a:pPr lvl="1"/>
            <a:r>
              <a:rPr lang="en-US" sz="1800" dirty="0"/>
              <a:t>17 tons, 44m circumference, 18 cm gap</a:t>
            </a:r>
          </a:p>
          <a:p>
            <a:pPr lvl="1"/>
            <a:r>
              <a:rPr lang="en-US" sz="1800" dirty="0"/>
              <a:t>35 days, over 3200 miles</a:t>
            </a:r>
          </a:p>
          <a:p>
            <a:pPr lvl="1"/>
            <a:r>
              <a:rPr lang="en-US" sz="1700" dirty="0">
                <a:hlinkClick r:id="rId3"/>
              </a:rPr>
              <a:t>http://muon-g-2.fnal.gov/bigmove/</a:t>
            </a:r>
            <a:endParaRPr lang="en-US" sz="1700" dirty="0"/>
          </a:p>
          <a:p>
            <a:pPr marL="457200" lvl="1" indent="0">
              <a:buNone/>
            </a:pPr>
            <a:endParaRPr lang="en-US" sz="1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733800"/>
            <a:ext cx="4995936" cy="28119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2895600"/>
            <a:ext cx="4199748" cy="335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762000"/>
            <a:ext cx="1530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At Brookhaven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26315" y="2938902"/>
            <a:ext cx="1233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At Fermilab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" y="3733800"/>
            <a:ext cx="135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On the move</a:t>
            </a:r>
          </a:p>
        </p:txBody>
      </p:sp>
    </p:spTree>
    <p:extLst>
      <p:ext uri="{BB962C8B-B14F-4D97-AF65-F5344CB8AC3E}">
        <p14:creationId xmlns:p14="http://schemas.microsoft.com/office/powerpoint/2010/main" val="16543354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LHC cryostat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4276" name="Picture 4" descr="C:\Home\SLIDES\Schools\EPFL\Cryodip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2750" cy="69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43978" y="603647"/>
            <a:ext cx="177622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700" dirty="0">
                <a:solidFill>
                  <a:schemeClr val="bg1"/>
                </a:solidFill>
                <a:latin typeface="Arial" charset="0"/>
              </a:rPr>
              <a:t>1.9 K, 8.36 T</a:t>
            </a:r>
          </a:p>
          <a:p>
            <a:r>
              <a:rPr lang="en-US" sz="1700" dirty="0">
                <a:solidFill>
                  <a:schemeClr val="bg1"/>
                </a:solidFill>
                <a:latin typeface="Arial" charset="0"/>
              </a:rPr>
              <a:t>(~5 T achieved)</a:t>
            </a:r>
          </a:p>
        </p:txBody>
      </p:sp>
    </p:spTree>
    <p:extLst>
      <p:ext uri="{BB962C8B-B14F-4D97-AF65-F5344CB8AC3E}">
        <p14:creationId xmlns:p14="http://schemas.microsoft.com/office/powerpoint/2010/main" val="37526209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Superconducting Magnet Transfer Function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685800" y="5486400"/>
            <a:ext cx="8458200" cy="6096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Transfer function: relationship between current/field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Persistent currents: surface currents during magnet ramping</a:t>
            </a:r>
          </a:p>
        </p:txBody>
      </p:sp>
      <p:pic>
        <p:nvPicPr>
          <p:cNvPr id="5632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762000"/>
            <a:ext cx="7397750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Box 4"/>
          <p:cNvSpPr txBox="1">
            <a:spLocks noChangeArrowheads="1"/>
          </p:cNvSpPr>
          <p:nvPr/>
        </p:nvSpPr>
        <p:spPr bwMode="auto">
          <a:xfrm>
            <a:off x="6096000" y="6324600"/>
            <a:ext cx="23622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700" dirty="0">
                <a:solidFill>
                  <a:srgbClr val="116B13"/>
                </a:solidFill>
                <a:latin typeface="Arial" charset="0"/>
              </a:rPr>
              <a:t>Luca </a:t>
            </a:r>
            <a:r>
              <a:rPr lang="en-US" sz="1700" dirty="0" err="1">
                <a:solidFill>
                  <a:srgbClr val="116B13"/>
                </a:solidFill>
                <a:latin typeface="Arial" charset="0"/>
              </a:rPr>
              <a:t>Bottura</a:t>
            </a:r>
            <a:r>
              <a:rPr lang="en-US" sz="1700" dirty="0">
                <a:solidFill>
                  <a:srgbClr val="116B13"/>
                </a:solidFill>
                <a:latin typeface="Arial" charset="0"/>
              </a:rPr>
              <a:t>, CERN</a:t>
            </a:r>
          </a:p>
        </p:txBody>
      </p:sp>
    </p:spTree>
    <p:extLst>
      <p:ext uri="{BB962C8B-B14F-4D97-AF65-F5344CB8AC3E}">
        <p14:creationId xmlns:p14="http://schemas.microsoft.com/office/powerpoint/2010/main" val="38732600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3886200" cy="5029200"/>
          </a:xfrm>
        </p:spPr>
        <p:txBody>
          <a:bodyPr/>
          <a:lstStyle/>
          <a:p>
            <a:r>
              <a:rPr lang="en-US" dirty="0"/>
              <a:t>Magnetic stored energy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LHC dipole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5943600" y="6352401"/>
            <a:ext cx="2438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rgbClr val="116B13"/>
                </a:solidFill>
                <a:latin typeface="Arial" charset="0"/>
              </a:rPr>
              <a:t>Martin Wilson, JUAS Feb 2006</a:t>
            </a:r>
          </a:p>
        </p:txBody>
      </p:sp>
      <p:pic>
        <p:nvPicPr>
          <p:cNvPr id="5" name="Picture 9" descr="test string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r="2965"/>
          <a:stretch>
            <a:fillRect/>
          </a:stretch>
        </p:blipFill>
        <p:spPr bwMode="auto">
          <a:xfrm>
            <a:off x="4598987" y="3055938"/>
            <a:ext cx="4356100" cy="3111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5321300" y="1046163"/>
            <a:ext cx="1606550" cy="2354262"/>
            <a:chOff x="3173" y="659"/>
            <a:chExt cx="1012" cy="1483"/>
          </a:xfrm>
        </p:grpSpPr>
        <p:pic>
          <p:nvPicPr>
            <p:cNvPr id="7" name="Picture 7" descr="smok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6"/>
            <a:stretch>
              <a:fillRect/>
            </a:stretch>
          </p:blipFill>
          <p:spPr bwMode="auto">
            <a:xfrm>
              <a:off x="3173" y="659"/>
              <a:ext cx="1012" cy="125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3646" y="1898"/>
              <a:ext cx="217" cy="244"/>
            </a:xfrm>
            <a:custGeom>
              <a:avLst/>
              <a:gdLst>
                <a:gd name="T0" fmla="*/ 5 w 247"/>
                <a:gd name="T1" fmla="*/ 4 h 277"/>
                <a:gd name="T2" fmla="*/ 50 w 247"/>
                <a:gd name="T3" fmla="*/ 43 h 277"/>
                <a:gd name="T4" fmla="*/ 89 w 247"/>
                <a:gd name="T5" fmla="*/ 85 h 277"/>
                <a:gd name="T6" fmla="*/ 134 w 247"/>
                <a:gd name="T7" fmla="*/ 145 h 277"/>
                <a:gd name="T8" fmla="*/ 143 w 247"/>
                <a:gd name="T9" fmla="*/ 169 h 277"/>
                <a:gd name="T10" fmla="*/ 164 w 247"/>
                <a:gd name="T11" fmla="*/ 235 h 277"/>
                <a:gd name="T12" fmla="*/ 170 w 247"/>
                <a:gd name="T13" fmla="*/ 271 h 277"/>
                <a:gd name="T14" fmla="*/ 194 w 247"/>
                <a:gd name="T15" fmla="*/ 274 h 277"/>
                <a:gd name="T16" fmla="*/ 212 w 247"/>
                <a:gd name="T17" fmla="*/ 274 h 277"/>
                <a:gd name="T18" fmla="*/ 218 w 247"/>
                <a:gd name="T19" fmla="*/ 256 h 277"/>
                <a:gd name="T20" fmla="*/ 221 w 247"/>
                <a:gd name="T21" fmla="*/ 214 h 277"/>
                <a:gd name="T22" fmla="*/ 221 w 247"/>
                <a:gd name="T23" fmla="*/ 181 h 277"/>
                <a:gd name="T24" fmla="*/ 233 w 247"/>
                <a:gd name="T25" fmla="*/ 139 h 277"/>
                <a:gd name="T26" fmla="*/ 233 w 247"/>
                <a:gd name="T27" fmla="*/ 115 h 277"/>
                <a:gd name="T28" fmla="*/ 230 w 247"/>
                <a:gd name="T29" fmla="*/ 94 h 277"/>
                <a:gd name="T30" fmla="*/ 239 w 247"/>
                <a:gd name="T31" fmla="*/ 22 h 277"/>
                <a:gd name="T32" fmla="*/ 182 w 247"/>
                <a:gd name="T33" fmla="*/ 19 h 277"/>
                <a:gd name="T34" fmla="*/ 95 w 247"/>
                <a:gd name="T35" fmla="*/ 10 h 277"/>
                <a:gd name="T36" fmla="*/ 23 w 247"/>
                <a:gd name="T37" fmla="*/ 19 h 277"/>
                <a:gd name="T38" fmla="*/ 5 w 247"/>
                <a:gd name="T39" fmla="*/ 4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7" h="277">
                  <a:moveTo>
                    <a:pt x="5" y="4"/>
                  </a:moveTo>
                  <a:cubicBezTo>
                    <a:pt x="10" y="8"/>
                    <a:pt x="36" y="30"/>
                    <a:pt x="50" y="43"/>
                  </a:cubicBezTo>
                  <a:cubicBezTo>
                    <a:pt x="64" y="56"/>
                    <a:pt x="75" y="68"/>
                    <a:pt x="89" y="85"/>
                  </a:cubicBezTo>
                  <a:cubicBezTo>
                    <a:pt x="103" y="102"/>
                    <a:pt x="125" y="131"/>
                    <a:pt x="134" y="145"/>
                  </a:cubicBezTo>
                  <a:cubicBezTo>
                    <a:pt x="143" y="159"/>
                    <a:pt x="138" y="154"/>
                    <a:pt x="143" y="169"/>
                  </a:cubicBezTo>
                  <a:cubicBezTo>
                    <a:pt x="148" y="184"/>
                    <a:pt x="160" y="218"/>
                    <a:pt x="164" y="235"/>
                  </a:cubicBezTo>
                  <a:cubicBezTo>
                    <a:pt x="168" y="252"/>
                    <a:pt x="165" y="265"/>
                    <a:pt x="170" y="271"/>
                  </a:cubicBezTo>
                  <a:cubicBezTo>
                    <a:pt x="175" y="277"/>
                    <a:pt x="187" y="273"/>
                    <a:pt x="194" y="274"/>
                  </a:cubicBezTo>
                  <a:cubicBezTo>
                    <a:pt x="201" y="275"/>
                    <a:pt x="208" y="277"/>
                    <a:pt x="212" y="274"/>
                  </a:cubicBezTo>
                  <a:cubicBezTo>
                    <a:pt x="216" y="271"/>
                    <a:pt x="216" y="266"/>
                    <a:pt x="218" y="256"/>
                  </a:cubicBezTo>
                  <a:cubicBezTo>
                    <a:pt x="220" y="246"/>
                    <a:pt x="221" y="226"/>
                    <a:pt x="221" y="214"/>
                  </a:cubicBezTo>
                  <a:cubicBezTo>
                    <a:pt x="221" y="202"/>
                    <a:pt x="219" y="193"/>
                    <a:pt x="221" y="181"/>
                  </a:cubicBezTo>
                  <a:cubicBezTo>
                    <a:pt x="223" y="169"/>
                    <a:pt x="231" y="150"/>
                    <a:pt x="233" y="139"/>
                  </a:cubicBezTo>
                  <a:cubicBezTo>
                    <a:pt x="235" y="128"/>
                    <a:pt x="233" y="122"/>
                    <a:pt x="233" y="115"/>
                  </a:cubicBezTo>
                  <a:cubicBezTo>
                    <a:pt x="233" y="108"/>
                    <a:pt x="229" y="109"/>
                    <a:pt x="230" y="94"/>
                  </a:cubicBezTo>
                  <a:cubicBezTo>
                    <a:pt x="231" y="79"/>
                    <a:pt x="247" y="34"/>
                    <a:pt x="239" y="22"/>
                  </a:cubicBezTo>
                  <a:cubicBezTo>
                    <a:pt x="231" y="10"/>
                    <a:pt x="206" y="21"/>
                    <a:pt x="182" y="19"/>
                  </a:cubicBezTo>
                  <a:cubicBezTo>
                    <a:pt x="158" y="17"/>
                    <a:pt x="121" y="10"/>
                    <a:pt x="95" y="10"/>
                  </a:cubicBezTo>
                  <a:cubicBezTo>
                    <a:pt x="69" y="10"/>
                    <a:pt x="37" y="20"/>
                    <a:pt x="23" y="19"/>
                  </a:cubicBezTo>
                  <a:cubicBezTo>
                    <a:pt x="9" y="18"/>
                    <a:pt x="0" y="0"/>
                    <a:pt x="5" y="4"/>
                  </a:cubicBezTo>
                  <a:close/>
                </a:path>
              </a:pathLst>
            </a:custGeom>
            <a:solidFill>
              <a:srgbClr val="8FEDE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5"/>
          <p:cNvGrpSpPr>
            <a:grpSpLocks/>
          </p:cNvGrpSpPr>
          <p:nvPr/>
        </p:nvGrpSpPr>
        <p:grpSpPr bwMode="auto">
          <a:xfrm>
            <a:off x="6591300" y="1047750"/>
            <a:ext cx="1606550" cy="2632075"/>
            <a:chOff x="3973" y="660"/>
            <a:chExt cx="1012" cy="1658"/>
          </a:xfrm>
        </p:grpSpPr>
        <p:pic>
          <p:nvPicPr>
            <p:cNvPr id="10" name="Picture 13" descr="smok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6"/>
            <a:stretch>
              <a:fillRect/>
            </a:stretch>
          </p:blipFill>
          <p:spPr bwMode="auto">
            <a:xfrm>
              <a:off x="3973" y="660"/>
              <a:ext cx="1012" cy="125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4439" y="1885"/>
              <a:ext cx="217" cy="433"/>
            </a:xfrm>
            <a:custGeom>
              <a:avLst/>
              <a:gdLst>
                <a:gd name="T0" fmla="*/ 5 w 247"/>
                <a:gd name="T1" fmla="*/ 4 h 277"/>
                <a:gd name="T2" fmla="*/ 50 w 247"/>
                <a:gd name="T3" fmla="*/ 43 h 277"/>
                <a:gd name="T4" fmla="*/ 89 w 247"/>
                <a:gd name="T5" fmla="*/ 85 h 277"/>
                <a:gd name="T6" fmla="*/ 134 w 247"/>
                <a:gd name="T7" fmla="*/ 145 h 277"/>
                <a:gd name="T8" fmla="*/ 143 w 247"/>
                <a:gd name="T9" fmla="*/ 169 h 277"/>
                <a:gd name="T10" fmla="*/ 164 w 247"/>
                <a:gd name="T11" fmla="*/ 235 h 277"/>
                <a:gd name="T12" fmla="*/ 170 w 247"/>
                <a:gd name="T13" fmla="*/ 271 h 277"/>
                <a:gd name="T14" fmla="*/ 194 w 247"/>
                <a:gd name="T15" fmla="*/ 274 h 277"/>
                <a:gd name="T16" fmla="*/ 212 w 247"/>
                <a:gd name="T17" fmla="*/ 274 h 277"/>
                <a:gd name="T18" fmla="*/ 218 w 247"/>
                <a:gd name="T19" fmla="*/ 256 h 277"/>
                <a:gd name="T20" fmla="*/ 221 w 247"/>
                <a:gd name="T21" fmla="*/ 214 h 277"/>
                <a:gd name="T22" fmla="*/ 221 w 247"/>
                <a:gd name="T23" fmla="*/ 181 h 277"/>
                <a:gd name="T24" fmla="*/ 233 w 247"/>
                <a:gd name="T25" fmla="*/ 139 h 277"/>
                <a:gd name="T26" fmla="*/ 233 w 247"/>
                <a:gd name="T27" fmla="*/ 115 h 277"/>
                <a:gd name="T28" fmla="*/ 230 w 247"/>
                <a:gd name="T29" fmla="*/ 94 h 277"/>
                <a:gd name="T30" fmla="*/ 239 w 247"/>
                <a:gd name="T31" fmla="*/ 22 h 277"/>
                <a:gd name="T32" fmla="*/ 182 w 247"/>
                <a:gd name="T33" fmla="*/ 19 h 277"/>
                <a:gd name="T34" fmla="*/ 95 w 247"/>
                <a:gd name="T35" fmla="*/ 10 h 277"/>
                <a:gd name="T36" fmla="*/ 23 w 247"/>
                <a:gd name="T37" fmla="*/ 19 h 277"/>
                <a:gd name="T38" fmla="*/ 5 w 247"/>
                <a:gd name="T39" fmla="*/ 4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7" h="277">
                  <a:moveTo>
                    <a:pt x="5" y="4"/>
                  </a:moveTo>
                  <a:cubicBezTo>
                    <a:pt x="10" y="8"/>
                    <a:pt x="36" y="30"/>
                    <a:pt x="50" y="43"/>
                  </a:cubicBezTo>
                  <a:cubicBezTo>
                    <a:pt x="64" y="56"/>
                    <a:pt x="75" y="68"/>
                    <a:pt x="89" y="85"/>
                  </a:cubicBezTo>
                  <a:cubicBezTo>
                    <a:pt x="103" y="102"/>
                    <a:pt x="125" y="131"/>
                    <a:pt x="134" y="145"/>
                  </a:cubicBezTo>
                  <a:cubicBezTo>
                    <a:pt x="143" y="159"/>
                    <a:pt x="138" y="154"/>
                    <a:pt x="143" y="169"/>
                  </a:cubicBezTo>
                  <a:cubicBezTo>
                    <a:pt x="148" y="184"/>
                    <a:pt x="160" y="218"/>
                    <a:pt x="164" y="235"/>
                  </a:cubicBezTo>
                  <a:cubicBezTo>
                    <a:pt x="168" y="252"/>
                    <a:pt x="165" y="265"/>
                    <a:pt x="170" y="271"/>
                  </a:cubicBezTo>
                  <a:cubicBezTo>
                    <a:pt x="175" y="277"/>
                    <a:pt x="187" y="273"/>
                    <a:pt x="194" y="274"/>
                  </a:cubicBezTo>
                  <a:cubicBezTo>
                    <a:pt x="201" y="275"/>
                    <a:pt x="208" y="277"/>
                    <a:pt x="212" y="274"/>
                  </a:cubicBezTo>
                  <a:cubicBezTo>
                    <a:pt x="216" y="271"/>
                    <a:pt x="216" y="266"/>
                    <a:pt x="218" y="256"/>
                  </a:cubicBezTo>
                  <a:cubicBezTo>
                    <a:pt x="220" y="246"/>
                    <a:pt x="221" y="226"/>
                    <a:pt x="221" y="214"/>
                  </a:cubicBezTo>
                  <a:cubicBezTo>
                    <a:pt x="221" y="202"/>
                    <a:pt x="219" y="193"/>
                    <a:pt x="221" y="181"/>
                  </a:cubicBezTo>
                  <a:cubicBezTo>
                    <a:pt x="223" y="169"/>
                    <a:pt x="231" y="150"/>
                    <a:pt x="233" y="139"/>
                  </a:cubicBezTo>
                  <a:cubicBezTo>
                    <a:pt x="235" y="128"/>
                    <a:pt x="233" y="122"/>
                    <a:pt x="233" y="115"/>
                  </a:cubicBezTo>
                  <a:cubicBezTo>
                    <a:pt x="233" y="108"/>
                    <a:pt x="229" y="109"/>
                    <a:pt x="230" y="94"/>
                  </a:cubicBezTo>
                  <a:cubicBezTo>
                    <a:pt x="231" y="79"/>
                    <a:pt x="247" y="34"/>
                    <a:pt x="239" y="22"/>
                  </a:cubicBezTo>
                  <a:cubicBezTo>
                    <a:pt x="231" y="10"/>
                    <a:pt x="206" y="21"/>
                    <a:pt x="182" y="19"/>
                  </a:cubicBezTo>
                  <a:cubicBezTo>
                    <a:pt x="158" y="17"/>
                    <a:pt x="121" y="10"/>
                    <a:pt x="95" y="10"/>
                  </a:cubicBezTo>
                  <a:cubicBezTo>
                    <a:pt x="69" y="10"/>
                    <a:pt x="37" y="20"/>
                    <a:pt x="23" y="19"/>
                  </a:cubicBezTo>
                  <a:cubicBezTo>
                    <a:pt x="9" y="18"/>
                    <a:pt x="0" y="0"/>
                    <a:pt x="5" y="4"/>
                  </a:cubicBezTo>
                  <a:close/>
                </a:path>
              </a:pathLst>
            </a:custGeom>
            <a:solidFill>
              <a:srgbClr val="8FEDEB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239000" y="582613"/>
            <a:ext cx="18288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800" b="1" i="1" dirty="0">
                <a:solidFill>
                  <a:schemeClr val="accent2"/>
                </a:solidFill>
              </a:rPr>
              <a:t>the most likely cause of </a:t>
            </a:r>
            <a:r>
              <a:rPr lang="en-GB" sz="2000" b="1" i="1" dirty="0">
                <a:solidFill>
                  <a:srgbClr val="FF33CC"/>
                </a:solidFill>
              </a:rPr>
              <a:t>death </a:t>
            </a:r>
            <a:r>
              <a:rPr lang="en-GB" sz="1800" b="1" i="1" dirty="0">
                <a:solidFill>
                  <a:schemeClr val="accent2"/>
                </a:solidFill>
              </a:rPr>
              <a:t>for a superconducting magnet 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021" y="1353306"/>
            <a:ext cx="1155700" cy="7366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28349"/>
            <a:ext cx="2442675" cy="286251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75115"/>
            <a:ext cx="3988430" cy="556281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91" y="3784600"/>
            <a:ext cx="2216727" cy="2540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66" y="4306613"/>
            <a:ext cx="1905000" cy="2794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2" y="4737520"/>
            <a:ext cx="3946446" cy="2623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8039" y="5105400"/>
            <a:ext cx="1860339" cy="139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493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914400"/>
            <a:ext cx="4419600" cy="5181600"/>
          </a:xfrm>
        </p:spPr>
        <p:txBody>
          <a:bodyPr/>
          <a:lstStyle/>
          <a:p>
            <a:pPr marL="347472">
              <a:spcBef>
                <a:spcPts val="0"/>
              </a:spcBef>
              <a:spcAft>
                <a:spcPts val="500"/>
              </a:spcAft>
              <a:buFontTx/>
              <a:buChar char="•"/>
            </a:pPr>
            <a:r>
              <a:rPr lang="en-GB" sz="2000" dirty="0"/>
              <a:t>Resistive region starts somewhere in the winding at a point: A problem!</a:t>
            </a:r>
          </a:p>
          <a:p>
            <a:pPr marL="747522" lvl="1">
              <a:spcBef>
                <a:spcPts val="0"/>
              </a:spcBef>
              <a:spcAft>
                <a:spcPts val="500"/>
              </a:spcAft>
              <a:buFontTx/>
              <a:buChar char="•"/>
            </a:pPr>
            <a:r>
              <a:rPr lang="en-GB" sz="1800" dirty="0"/>
              <a:t>Cable/insulation slipping</a:t>
            </a:r>
          </a:p>
          <a:p>
            <a:pPr marL="747522" lvl="1">
              <a:spcBef>
                <a:spcPts val="0"/>
              </a:spcBef>
              <a:spcAft>
                <a:spcPts val="500"/>
              </a:spcAft>
              <a:buFontTx/>
              <a:buChar char="•"/>
            </a:pPr>
            <a:r>
              <a:rPr lang="en-GB" sz="1800" dirty="0"/>
              <a:t>Inter-cable short; insulation failure</a:t>
            </a:r>
          </a:p>
          <a:p>
            <a:pPr marL="347472">
              <a:spcBef>
                <a:spcPts val="0"/>
              </a:spcBef>
              <a:spcAft>
                <a:spcPts val="500"/>
              </a:spcAft>
              <a:buFontTx/>
              <a:buChar char="•"/>
            </a:pPr>
            <a:r>
              <a:rPr lang="en-GB" sz="2000" dirty="0"/>
              <a:t>Grows by thermal conduction</a:t>
            </a:r>
            <a:endParaRPr lang="en-GB" sz="1800" dirty="0"/>
          </a:p>
          <a:p>
            <a:pPr marL="347472">
              <a:spcBef>
                <a:spcPts val="0"/>
              </a:spcBef>
              <a:spcAft>
                <a:spcPts val="500"/>
              </a:spcAft>
              <a:buFontTx/>
              <a:buChar char="•"/>
            </a:pPr>
            <a:r>
              <a:rPr lang="en-GB" sz="2000" dirty="0"/>
              <a:t>Stored energy</a:t>
            </a:r>
            <a:r>
              <a:rPr lang="en-GB" sz="2000" i="1" dirty="0"/>
              <a:t> ½LI</a:t>
            </a:r>
            <a:r>
              <a:rPr lang="en-GB" sz="2000" i="1" baseline="30000" dirty="0"/>
              <a:t>2</a:t>
            </a:r>
            <a:r>
              <a:rPr lang="en-GB" sz="2000" i="1" dirty="0"/>
              <a:t> </a:t>
            </a:r>
            <a:r>
              <a:rPr lang="en-GB" sz="2000" dirty="0"/>
              <a:t>of the magnet is dissipated as heat</a:t>
            </a:r>
          </a:p>
          <a:p>
            <a:pPr marL="347472">
              <a:spcBef>
                <a:spcPts val="0"/>
              </a:spcBef>
              <a:spcAft>
                <a:spcPts val="500"/>
              </a:spcAft>
              <a:buFontTx/>
              <a:buChar char="•"/>
            </a:pPr>
            <a:r>
              <a:rPr lang="en-GB" sz="2000" dirty="0"/>
              <a:t>Greatest integrated heat dissipation is at localized point where the quench starts</a:t>
            </a:r>
          </a:p>
          <a:p>
            <a:pPr marL="347472">
              <a:spcBef>
                <a:spcPts val="0"/>
              </a:spcBef>
              <a:spcAft>
                <a:spcPts val="500"/>
              </a:spcAft>
              <a:buFontTx/>
              <a:buChar char="•"/>
            </a:pPr>
            <a:r>
              <a:rPr lang="en-GB" sz="2000" dirty="0"/>
              <a:t>Internal voltages </a:t>
            </a:r>
            <a:r>
              <a:rPr lang="en-GB" sz="2000" b="1" dirty="0"/>
              <a:t>much</a:t>
            </a:r>
            <a:r>
              <a:rPr lang="en-GB" sz="2000" dirty="0"/>
              <a:t> greater than terminal voltage (= </a:t>
            </a:r>
            <a:r>
              <a:rPr lang="en-GB" sz="2000" dirty="0" err="1"/>
              <a:t>V</a:t>
            </a:r>
            <a:r>
              <a:rPr lang="en-GB" sz="2000" baseline="-25000" dirty="0" err="1"/>
              <a:t>cs</a:t>
            </a:r>
            <a:r>
              <a:rPr lang="en-GB" sz="2000" baseline="-25000" dirty="0"/>
              <a:t> </a:t>
            </a:r>
            <a:r>
              <a:rPr lang="en-GB" sz="2000" dirty="0"/>
              <a:t>current  supply)</a:t>
            </a:r>
          </a:p>
          <a:p>
            <a:pPr marL="747522" lvl="1">
              <a:spcBef>
                <a:spcPts val="0"/>
              </a:spcBef>
              <a:spcAft>
                <a:spcPts val="500"/>
              </a:spcAft>
              <a:buFontTx/>
              <a:buChar char="•"/>
            </a:pPr>
            <a:r>
              <a:rPr lang="en-GB" sz="1800" dirty="0"/>
              <a:t>Can profoundly damage magnet</a:t>
            </a:r>
          </a:p>
          <a:p>
            <a:pPr marL="747522" lvl="1">
              <a:spcBef>
                <a:spcPts val="0"/>
              </a:spcBef>
              <a:spcAft>
                <a:spcPts val="500"/>
              </a:spcAft>
              <a:buFontTx/>
              <a:buChar char="•"/>
            </a:pPr>
            <a:r>
              <a:rPr lang="en-GB" sz="1800" dirty="0"/>
              <a:t>Quench protection is important!</a:t>
            </a:r>
          </a:p>
          <a:p>
            <a:endParaRPr lang="en-US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229438" y="304708"/>
            <a:ext cx="4381531" cy="3733800"/>
            <a:chOff x="248" y="-195"/>
            <a:chExt cx="2544" cy="2544"/>
          </a:xfrm>
        </p:grpSpPr>
        <p:pic>
          <p:nvPicPr>
            <p:cNvPr id="6" name="Picture 6" descr="quench pro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" y="-195"/>
              <a:ext cx="2544" cy="25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552" y="1311"/>
              <a:ext cx="263" cy="150"/>
            </a:xfrm>
            <a:custGeom>
              <a:avLst/>
              <a:gdLst>
                <a:gd name="T0" fmla="*/ 0 w 480"/>
                <a:gd name="T1" fmla="*/ 96 h 192"/>
                <a:gd name="T2" fmla="*/ 96 w 480"/>
                <a:gd name="T3" fmla="*/ 96 h 192"/>
                <a:gd name="T4" fmla="*/ 144 w 480"/>
                <a:gd name="T5" fmla="*/ 0 h 192"/>
                <a:gd name="T6" fmla="*/ 192 w 480"/>
                <a:gd name="T7" fmla="*/ 192 h 192"/>
                <a:gd name="T8" fmla="*/ 240 w 480"/>
                <a:gd name="T9" fmla="*/ 0 h 192"/>
                <a:gd name="T10" fmla="*/ 288 w 480"/>
                <a:gd name="T11" fmla="*/ 192 h 192"/>
                <a:gd name="T12" fmla="*/ 336 w 480"/>
                <a:gd name="T13" fmla="*/ 0 h 192"/>
                <a:gd name="T14" fmla="*/ 384 w 480"/>
                <a:gd name="T15" fmla="*/ 96 h 192"/>
                <a:gd name="T16" fmla="*/ 480 w 480"/>
                <a:gd name="T17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192">
                  <a:moveTo>
                    <a:pt x="0" y="96"/>
                  </a:moveTo>
                  <a:lnTo>
                    <a:pt x="96" y="96"/>
                  </a:lnTo>
                  <a:lnTo>
                    <a:pt x="144" y="0"/>
                  </a:lnTo>
                  <a:lnTo>
                    <a:pt x="192" y="192"/>
                  </a:lnTo>
                  <a:lnTo>
                    <a:pt x="240" y="0"/>
                  </a:lnTo>
                  <a:lnTo>
                    <a:pt x="288" y="192"/>
                  </a:lnTo>
                  <a:lnTo>
                    <a:pt x="336" y="0"/>
                  </a:lnTo>
                  <a:lnTo>
                    <a:pt x="384" y="96"/>
                  </a:lnTo>
                  <a:lnTo>
                    <a:pt x="480" y="9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651" y="1827"/>
              <a:ext cx="263" cy="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943600" y="6352401"/>
            <a:ext cx="2438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rgbClr val="116B13"/>
                </a:solidFill>
                <a:latin typeface="Arial" charset="0"/>
              </a:rPr>
              <a:t>Martin Wilson, JUAS Feb 2006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062" y="3886200"/>
            <a:ext cx="2625938" cy="28467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Process</a:t>
            </a:r>
          </a:p>
        </p:txBody>
      </p:sp>
    </p:spTree>
    <p:extLst>
      <p:ext uri="{BB962C8B-B14F-4D97-AF65-F5344CB8AC3E}">
        <p14:creationId xmlns:p14="http://schemas.microsoft.com/office/powerpoint/2010/main" val="8081415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1752600"/>
          </a:xfrm>
        </p:spPr>
        <p:txBody>
          <a:bodyPr/>
          <a:lstStyle/>
          <a:p>
            <a:r>
              <a:rPr lang="en-US" dirty="0"/>
              <a:t>Intentionally raising current until magnet quenches</a:t>
            </a:r>
          </a:p>
          <a:p>
            <a:pPr lvl="1"/>
            <a:r>
              <a:rPr lang="en-US" dirty="0"/>
              <a:t>Later quenches presumably occur at higher currents</a:t>
            </a:r>
          </a:p>
          <a:p>
            <a:pPr lvl="2"/>
            <a:r>
              <a:rPr lang="en-US" dirty="0"/>
              <a:t>Compacts conductors in cables, settles in stable position</a:t>
            </a:r>
          </a:p>
          <a:p>
            <a:pPr lvl="1"/>
            <a:r>
              <a:rPr lang="en-US" dirty="0"/>
              <a:t>Sometimes necessary to achieve operating current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148" y="2590800"/>
            <a:ext cx="5677705" cy="3382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5121" y="2667000"/>
            <a:ext cx="3408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RHIC main dipole quench training 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0800" y="4343400"/>
            <a:ext cx="3438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Red: quench training data (62 quenches)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0" y="3200400"/>
            <a:ext cx="1751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Arial"/>
                <a:cs typeface="Arial"/>
              </a:rPr>
              <a:t>Blue: exponential fit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219200" y="5943600"/>
            <a:ext cx="7315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rgbClr val="116B13"/>
                </a:solidFill>
                <a:latin typeface="Arial" charset="0"/>
              </a:rPr>
              <a:t>“Energy Upgrade as Regards Quench Performance”, W.W. MacKay and S. </a:t>
            </a:r>
            <a:r>
              <a:rPr lang="en-US" sz="1200" dirty="0" err="1">
                <a:solidFill>
                  <a:srgbClr val="116B13"/>
                </a:solidFill>
                <a:latin typeface="Arial" charset="0"/>
              </a:rPr>
              <a:t>Tepikian</a:t>
            </a:r>
            <a:endParaRPr lang="en-US" sz="1200" dirty="0">
              <a:solidFill>
                <a:srgbClr val="116B13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9455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Direct-Wind Superconducting Magnets (BNL)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8768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6T Iron-free (superconducting)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Solid state coolers (no Helium)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Field containment (LC magnet)</a:t>
            </a:r>
          </a:p>
          <a:p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Direct-wind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construction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882900"/>
            <a:ext cx="437197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14400"/>
            <a:ext cx="32766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5791200" y="60198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116B13"/>
                </a:solidFill>
                <a:latin typeface="Arial" charset="0"/>
              </a:rPr>
              <a:t>Linear Collider magnet</a:t>
            </a:r>
          </a:p>
        </p:txBody>
      </p:sp>
      <p:sp>
        <p:nvSpPr>
          <p:cNvPr id="55303" name="Text Box 9"/>
          <p:cNvSpPr txBox="1">
            <a:spLocks noChangeArrowheads="1"/>
          </p:cNvSpPr>
          <p:nvPr/>
        </p:nvSpPr>
        <p:spPr bwMode="auto">
          <a:xfrm>
            <a:off x="304800" y="563880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rgbClr val="116B13"/>
                </a:solidFill>
                <a:latin typeface="Arial" charset="0"/>
              </a:rPr>
              <a:t>World</a:t>
            </a:r>
            <a:r>
              <a:rPr lang="ja-JP" altLang="en-US" sz="1800" dirty="0">
                <a:solidFill>
                  <a:srgbClr val="116B13"/>
                </a:solidFill>
                <a:latin typeface="Arial" charset="0"/>
              </a:rPr>
              <a:t>’</a:t>
            </a:r>
            <a:r>
              <a:rPr lang="en-US" sz="1800" dirty="0">
                <a:solidFill>
                  <a:srgbClr val="116B13"/>
                </a:solidFill>
                <a:latin typeface="Arial" charset="0"/>
              </a:rPr>
              <a:t>s first </a:t>
            </a:r>
            <a:r>
              <a:rPr lang="ja-JP" altLang="en-US" sz="1800" dirty="0">
                <a:solidFill>
                  <a:srgbClr val="116B13"/>
                </a:solidFill>
                <a:latin typeface="Arial" charset="0"/>
              </a:rPr>
              <a:t>“</a:t>
            </a:r>
            <a:r>
              <a:rPr lang="en-US" sz="1800" dirty="0">
                <a:solidFill>
                  <a:srgbClr val="116B13"/>
                </a:solidFill>
                <a:latin typeface="Arial" charset="0"/>
              </a:rPr>
              <a:t>direct wind</a:t>
            </a:r>
            <a:r>
              <a:rPr lang="ja-JP" altLang="en-US" sz="1800" dirty="0">
                <a:solidFill>
                  <a:srgbClr val="116B13"/>
                </a:solidFill>
                <a:latin typeface="Arial" charset="0"/>
              </a:rPr>
              <a:t>”</a:t>
            </a:r>
            <a:r>
              <a:rPr lang="en-US" sz="1800" dirty="0">
                <a:solidFill>
                  <a:srgbClr val="116B13"/>
                </a:solidFill>
                <a:latin typeface="Arial" charset="0"/>
              </a:rPr>
              <a:t> coil machine at BNL</a:t>
            </a:r>
          </a:p>
        </p:txBody>
      </p:sp>
    </p:spTree>
    <p:extLst>
      <p:ext uri="{BB962C8B-B14F-4D97-AF65-F5344CB8AC3E}">
        <p14:creationId xmlns:p14="http://schemas.microsoft.com/office/powerpoint/2010/main" val="2087552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88AAC-9372-8137-9B0C-3A4AA2F0D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IR Superconducting Magnets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99F31-9635-113D-92B2-9D2CDD418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6DF21B-2950-274C-6E51-D771884CA9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74"/>
          <a:stretch/>
        </p:blipFill>
        <p:spPr>
          <a:xfrm>
            <a:off x="152400" y="738554"/>
            <a:ext cx="6561404" cy="4314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3177C9-DBED-4BDF-A384-B07D1E286C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3804" y="2272004"/>
            <a:ext cx="2444510" cy="2758067"/>
          </a:xfrm>
          <a:prstGeom prst="rect">
            <a:avLst/>
          </a:prstGeom>
        </p:spPr>
      </p:pic>
      <p:pic>
        <p:nvPicPr>
          <p:cNvPr id="7" name="Picture 6" descr="A picture containing screenshot, light&#10;&#10;Description automatically generated">
            <a:extLst>
              <a:ext uri="{FF2B5EF4-FFF2-40B4-BE49-F238E27FC236}">
                <a16:creationId xmlns:a16="http://schemas.microsoft.com/office/drawing/2014/main" id="{50DFC2D2-90A7-25B2-2EB9-0CE284B93D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5412002"/>
            <a:ext cx="5112983" cy="10892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FE8D19-656D-68F0-6E9E-F28DFF0E1C39}"/>
              </a:ext>
            </a:extLst>
          </p:cNvPr>
          <p:cNvSpPr txBox="1"/>
          <p:nvPr/>
        </p:nvSpPr>
        <p:spPr>
          <a:xfrm>
            <a:off x="2803003" y="5110275"/>
            <a:ext cx="4418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Forward superconducting magnet integration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4BBB17-5C51-6086-678F-03E471748884}"/>
              </a:ext>
            </a:extLst>
          </p:cNvPr>
          <p:cNvSpPr txBox="1"/>
          <p:nvPr/>
        </p:nvSpPr>
        <p:spPr>
          <a:xfrm>
            <a:off x="6366957" y="1563059"/>
            <a:ext cx="2777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Multiple function spectrometer</a:t>
            </a:r>
          </a:p>
          <a:p>
            <a:r>
              <a:rPr lang="en-US" sz="1600" dirty="0"/>
              <a:t>magnet at the forward hadron</a:t>
            </a:r>
          </a:p>
          <a:p>
            <a:r>
              <a:rPr lang="en-US" sz="1600" dirty="0"/>
              <a:t>side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DFDDD5-0DEE-B665-53EE-AC457B56C681}"/>
              </a:ext>
            </a:extLst>
          </p:cNvPr>
          <p:cNvSpPr txBox="1"/>
          <p:nvPr/>
        </p:nvSpPr>
        <p:spPr>
          <a:xfrm>
            <a:off x="6152020" y="667992"/>
            <a:ext cx="2867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More from A. Seryi next week</a:t>
            </a:r>
          </a:p>
        </p:txBody>
      </p:sp>
    </p:spTree>
    <p:extLst>
      <p:ext uri="{BB962C8B-B14F-4D97-AF65-F5344CB8AC3E}">
        <p14:creationId xmlns:p14="http://schemas.microsoft.com/office/powerpoint/2010/main" val="9131542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FELs: Wigglers and Undulators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" y="2743200"/>
            <a:ext cx="8549640" cy="3352800"/>
          </a:xfrm>
        </p:spPr>
        <p:txBody>
          <a:bodyPr/>
          <a:lstStyle/>
          <a:p>
            <a:r>
              <a:rPr lang="en-US" dirty="0"/>
              <a:t>Used to produce synchrotron radiation for FELs</a:t>
            </a:r>
          </a:p>
          <a:p>
            <a:pPr lvl="1"/>
            <a:r>
              <a:rPr lang="en-US" dirty="0"/>
              <a:t>Often rare earth permanent magnets in </a:t>
            </a:r>
            <a:r>
              <a:rPr lang="en-US" dirty="0" err="1"/>
              <a:t>Halbach</a:t>
            </a:r>
            <a:r>
              <a:rPr lang="en-US" dirty="0"/>
              <a:t> arrays</a:t>
            </a:r>
          </a:p>
          <a:p>
            <a:pPr lvl="1"/>
            <a:r>
              <a:rPr lang="en-US" dirty="0"/>
              <a:t>Adjust magnetic field intensity by moving array up/down</a:t>
            </a:r>
          </a:p>
          <a:p>
            <a:pPr lvl="1"/>
            <a:r>
              <a:rPr lang="en-US" b="1" dirty="0"/>
              <a:t>Undulators</a:t>
            </a:r>
            <a:r>
              <a:rPr lang="en-US" dirty="0"/>
              <a:t>: produce nm wavelength FEL light from ~cm magnetic periods (</a:t>
            </a:r>
            <a:r>
              <a:rPr lang="en-US" dirty="0">
                <a:latin typeface="Symbol" charset="2"/>
                <a:cs typeface="Symbol" charset="2"/>
              </a:rPr>
              <a:t>γ</a:t>
            </a:r>
            <a:r>
              <a:rPr lang="en-US" baseline="30000" dirty="0"/>
              <a:t>2 </a:t>
            </a:r>
            <a:r>
              <a:rPr lang="en-US" dirty="0"/>
              <a:t>leverage in </a:t>
            </a:r>
            <a:r>
              <a:rPr lang="en-US" dirty="0" err="1"/>
              <a:t>undulator</a:t>
            </a:r>
            <a:r>
              <a:rPr lang="en-US" dirty="0"/>
              <a:t> equation)</a:t>
            </a:r>
          </a:p>
          <a:p>
            <a:pPr lvl="2"/>
            <a:r>
              <a:rPr lang="en-US" dirty="0"/>
              <a:t>Narrow band high spectral intensity</a:t>
            </a:r>
          </a:p>
          <a:p>
            <a:pPr lvl="1"/>
            <a:r>
              <a:rPr lang="en-US" b="1" dirty="0"/>
              <a:t>Wigglers</a:t>
            </a:r>
            <a:r>
              <a:rPr lang="en-US" dirty="0"/>
              <a:t>: higher energy, lower flux, more like dipole synchrotron radiation</a:t>
            </a:r>
          </a:p>
          <a:p>
            <a:pPr lvl="2"/>
            <a:r>
              <a:rPr lang="en-US" dirty="0"/>
              <a:t>LCLS/LCLS-II: 100+m long </a:t>
            </a:r>
            <a:r>
              <a:rPr lang="en-US" dirty="0" err="1"/>
              <a:t>undulator groups</a:t>
            </a:r>
            <a:r>
              <a:rPr lang="en-US" dirty="0"/>
              <a:t>!</a:t>
            </a:r>
          </a:p>
          <a:p>
            <a:pPr lvl="1"/>
            <a:endParaRPr lang="en-US" baseline="30000" dirty="0"/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507206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644982"/>
            <a:ext cx="3974393" cy="223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048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to Magnet Builders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752"/>
          <a:stretch/>
        </p:blipFill>
        <p:spPr>
          <a:xfrm>
            <a:off x="888432" y="1219200"/>
            <a:ext cx="7354651" cy="51277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1209" y="838200"/>
            <a:ext cx="740459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http://</a:t>
            </a:r>
            <a:r>
              <a:rPr lang="en-US" sz="2000" dirty="0" err="1">
                <a:latin typeface="Arial"/>
                <a:cs typeface="Arial"/>
              </a:rPr>
              <a:t>www.agsrhichome.bnl.gov</a:t>
            </a:r>
            <a:r>
              <a:rPr lang="en-US" sz="2000" dirty="0">
                <a:latin typeface="Arial"/>
                <a:cs typeface="Arial"/>
              </a:rPr>
              <a:t>/AP/</a:t>
            </a:r>
            <a:r>
              <a:rPr lang="en-US" sz="2000" dirty="0" err="1">
                <a:latin typeface="Arial"/>
                <a:cs typeface="Arial"/>
              </a:rPr>
              <a:t>ap_notes</a:t>
            </a:r>
            <a:r>
              <a:rPr lang="en-US" sz="2000" dirty="0">
                <a:latin typeface="Arial"/>
                <a:cs typeface="Arial"/>
              </a:rPr>
              <a:t>/RHIC_AP_80.pdf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962400" y="2133600"/>
            <a:ext cx="1371600" cy="381000"/>
          </a:xfrm>
          <a:prstGeom prst="rect">
            <a:avLst/>
          </a:prstGeom>
          <a:solidFill>
            <a:srgbClr val="FF66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86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438400" y="1295400"/>
            <a:ext cx="3886200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EM/Maxwell Review I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382000" cy="5029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Relativistic Lorentz force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For large </a:t>
            </a:r>
            <a:r>
              <a:rPr lang="en-US" dirty="0">
                <a:latin typeface="Symbol" charset="0"/>
                <a:ea typeface="ＭＳ Ｐゴシック" charset="0"/>
              </a:rPr>
              <a:t>γ</a:t>
            </a:r>
            <a:r>
              <a:rPr lang="en-US" dirty="0">
                <a:latin typeface="Arial" charset="0"/>
                <a:ea typeface="ＭＳ Ｐゴシック" charset="0"/>
              </a:rPr>
              <a:t> common in accelerators, transverse magnetic fields are </a:t>
            </a:r>
            <a:r>
              <a:rPr lang="en-US" b="1" dirty="0">
                <a:latin typeface="Arial" charset="0"/>
                <a:ea typeface="ＭＳ Ｐゴシック" charset="0"/>
              </a:rPr>
              <a:t>much</a:t>
            </a:r>
            <a:r>
              <a:rPr lang="en-US" dirty="0">
                <a:latin typeface="Arial" charset="0"/>
                <a:ea typeface="ＭＳ Ｐゴシック" charset="0"/>
              </a:rPr>
              <a:t> more effective for changing particle momenta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Can mostly separate E (RF, septa) and B (DC magnets)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Some exceptions, e.g. plasma </a:t>
            </a:r>
            <a:r>
              <a:rPr lang="en-US" dirty="0" err="1">
                <a:latin typeface="Arial" charset="0"/>
                <a:ea typeface="ＭＳ Ｐゴシック" charset="0"/>
              </a:rPr>
              <a:t>wakefields</a:t>
            </a:r>
            <a:r>
              <a:rPr lang="en-US" dirty="0">
                <a:latin typeface="Arial" charset="0"/>
                <a:ea typeface="ＭＳ Ｐゴシック" charset="0"/>
              </a:rPr>
              <a:t>, </a:t>
            </a:r>
            <a:r>
              <a:rPr lang="en-US" dirty="0" err="1">
                <a:latin typeface="Arial" charset="0"/>
                <a:ea typeface="ＭＳ Ｐゴシック" charset="0"/>
              </a:rPr>
              <a:t>betatrons</a:t>
            </a:r>
            <a:r>
              <a:rPr lang="en-US" dirty="0">
                <a:latin typeface="Arial" charset="0"/>
                <a:ea typeface="ＭＳ Ｐゴシック" charset="0"/>
              </a:rPr>
              <a:t>, RFQ</a:t>
            </a:r>
          </a:p>
          <a:p>
            <a:pPr lvl="2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Easiest/simplest: magnets with constant B field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Constant-strength optics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Most varying B field accelerator magnets change field so slowly that E fields are negligible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Consistent with constant (or slow-changing) field assumptions</a:t>
            </a:r>
          </a:p>
        </p:txBody>
      </p:sp>
      <p:pic>
        <p:nvPicPr>
          <p:cNvPr id="19460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1371600"/>
            <a:ext cx="36195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563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EM/Maxwell Review II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924800" cy="5029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Maxwell’s Equations for         and magnetization      are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magnetic vector potential      exists 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Transverse 2D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</a:t>
            </a:r>
            <a:r>
              <a:rPr lang="en-US" baseline="-25000" dirty="0" err="1">
                <a:latin typeface="Arial" charset="0"/>
                <a:ea typeface="ＭＳ Ｐゴシック" charset="0"/>
                <a:cs typeface="ＭＳ Ｐゴシック" charset="0"/>
              </a:rPr>
              <a:t>z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=H</a:t>
            </a:r>
            <a:r>
              <a:rPr lang="en-US" baseline="-25000" dirty="0">
                <a:latin typeface="Arial" charset="0"/>
                <a:ea typeface="ＭＳ Ｐゴシック" charset="0"/>
                <a:cs typeface="ＭＳ Ｐゴシック" charset="0"/>
              </a:rPr>
              <a:t>z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=0), paraxial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approx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baseline="-25000" dirty="0" err="1">
                <a:latin typeface="Arial" charset="0"/>
                <a:ea typeface="ＭＳ Ｐゴシック" charset="0"/>
                <a:cs typeface="ＭＳ Ｐゴシック" charset="0"/>
              </a:rPr>
              <a:t>x,y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&lt;&lt;p</a:t>
            </a:r>
            <a:r>
              <a:rPr lang="en-US" baseline="-25000" dirty="0">
                <a:latin typeface="Arial" charset="0"/>
                <a:ea typeface="ＭＳ Ｐゴシック" charset="0"/>
                <a:cs typeface="ＭＳ Ｐゴシック" charset="0"/>
              </a:rPr>
              <a:t>0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Away from magnet coils (                       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Simple homogeneous differential equations for fields</a:t>
            </a:r>
          </a:p>
        </p:txBody>
      </p:sp>
      <p:pic>
        <p:nvPicPr>
          <p:cNvPr id="21508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7289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505200"/>
            <a:ext cx="46863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5473700"/>
            <a:ext cx="509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461" y="1120272"/>
            <a:ext cx="647700" cy="3683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076" y="1117600"/>
            <a:ext cx="317500" cy="3048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4572000" y="1828800"/>
            <a:ext cx="8382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168" y="2855495"/>
            <a:ext cx="254000" cy="304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23" y="4552950"/>
            <a:ext cx="18288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3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36" y="4267791"/>
            <a:ext cx="4292600" cy="381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1818105" y="868947"/>
            <a:ext cx="5400842" cy="93579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Parameterizing Solutions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What are solutions to these equations?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Constant field: 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Dipole fields, usually either only </a:t>
            </a:r>
            <a:r>
              <a:rPr lang="en-US" dirty="0" err="1">
                <a:latin typeface="Arial" charset="0"/>
                <a:ea typeface="ＭＳ Ｐゴシック" charset="0"/>
              </a:rPr>
              <a:t>B</a:t>
            </a:r>
            <a:r>
              <a:rPr lang="en-US" baseline="-25000" dirty="0" err="1">
                <a:latin typeface="Arial" charset="0"/>
                <a:ea typeface="ＭＳ Ｐゴシック" charset="0"/>
              </a:rPr>
              <a:t>x</a:t>
            </a:r>
            <a:r>
              <a:rPr lang="en-US" dirty="0">
                <a:latin typeface="Arial" charset="0"/>
                <a:ea typeface="ＭＳ Ｐゴシック" charset="0"/>
              </a:rPr>
              <a:t> or B</a:t>
            </a:r>
            <a:r>
              <a:rPr lang="en-US" baseline="-25000" dirty="0">
                <a:latin typeface="Arial" charset="0"/>
                <a:ea typeface="ＭＳ Ｐゴシック" charset="0"/>
              </a:rPr>
              <a:t>y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360 degree (2</a:t>
            </a:r>
            <a:r>
              <a:rPr lang="en-US" dirty="0">
                <a:latin typeface="Symbol" charset="0"/>
                <a:ea typeface="ＭＳ Ｐゴシック" charset="0"/>
              </a:rPr>
              <a:t>π</a:t>
            </a:r>
            <a:r>
              <a:rPr lang="en-US" dirty="0">
                <a:latin typeface="Arial" charset="0"/>
                <a:ea typeface="ＭＳ Ｐゴシック" charset="0"/>
              </a:rPr>
              <a:t>) rotational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</a:rPr>
              <a:t>symmetry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First order field: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Maxwell reduces 4 </a:t>
            </a:r>
            <a:r>
              <a:rPr lang="en-US" dirty="0" err="1">
                <a:latin typeface="Arial" charset="0"/>
                <a:ea typeface="ＭＳ Ｐゴシック" charset="0"/>
              </a:rPr>
              <a:t>vars</a:t>
            </a:r>
            <a:r>
              <a:rPr lang="en-US" dirty="0">
                <a:latin typeface="Arial" charset="0"/>
                <a:ea typeface="ＭＳ Ｐゴシック" charset="0"/>
              </a:rPr>
              <a:t> to 2: </a:t>
            </a:r>
            <a:r>
              <a:rPr lang="en-US" dirty="0" err="1">
                <a:latin typeface="Arial" charset="0"/>
                <a:ea typeface="ＭＳ Ｐゴシック" charset="0"/>
              </a:rPr>
              <a:t>B</a:t>
            </a:r>
            <a:r>
              <a:rPr lang="en-US" baseline="-25000" dirty="0" err="1">
                <a:latin typeface="Arial" charset="0"/>
                <a:ea typeface="ＭＳ Ｐゴシック" charset="0"/>
              </a:rPr>
              <a:t>s</a:t>
            </a:r>
            <a:r>
              <a:rPr lang="en-US" dirty="0">
                <a:latin typeface="Arial" charset="0"/>
                <a:ea typeface="ＭＳ Ｐゴシック" charset="0"/>
              </a:rPr>
              <a:t>=</a:t>
            </a:r>
            <a:r>
              <a:rPr lang="en-US" dirty="0" err="1">
                <a:latin typeface="Arial" charset="0"/>
                <a:ea typeface="ＭＳ Ｐゴシック" charset="0"/>
              </a:rPr>
              <a:t>B</a:t>
            </a:r>
            <a:r>
              <a:rPr lang="en-US" baseline="-25000" dirty="0" err="1">
                <a:latin typeface="Arial" charset="0"/>
                <a:ea typeface="ＭＳ Ｐゴシック" charset="0"/>
              </a:rPr>
              <a:t>xx</a:t>
            </a:r>
            <a:r>
              <a:rPr lang="en-US" dirty="0">
                <a:latin typeface="Arial" charset="0"/>
                <a:ea typeface="ＭＳ Ｐゴシック" charset="0"/>
              </a:rPr>
              <a:t>=-</a:t>
            </a:r>
            <a:r>
              <a:rPr lang="en-US" dirty="0" err="1">
                <a:latin typeface="Arial" charset="0"/>
                <a:ea typeface="ＭＳ Ｐゴシック" charset="0"/>
              </a:rPr>
              <a:t>B</a:t>
            </a:r>
            <a:r>
              <a:rPr lang="en-US" baseline="-25000" dirty="0" err="1">
                <a:latin typeface="Arial" charset="0"/>
                <a:ea typeface="ＭＳ Ｐゴシック" charset="0"/>
              </a:rPr>
              <a:t>yy</a:t>
            </a:r>
            <a:r>
              <a:rPr lang="en-US" dirty="0">
                <a:latin typeface="Arial" charset="0"/>
                <a:ea typeface="ＭＳ Ｐゴシック" charset="0"/>
              </a:rPr>
              <a:t> and </a:t>
            </a:r>
            <a:r>
              <a:rPr lang="en-US" dirty="0" err="1">
                <a:latin typeface="Arial" charset="0"/>
                <a:ea typeface="ＭＳ Ｐゴシック" charset="0"/>
              </a:rPr>
              <a:t>B</a:t>
            </a:r>
            <a:r>
              <a:rPr lang="en-US" baseline="-25000" dirty="0" err="1">
                <a:latin typeface="Arial" charset="0"/>
                <a:ea typeface="ＭＳ Ｐゴシック" charset="0"/>
              </a:rPr>
              <a:t>n</a:t>
            </a:r>
            <a:r>
              <a:rPr lang="en-US" dirty="0">
                <a:latin typeface="Arial" charset="0"/>
                <a:ea typeface="ＭＳ Ｐゴシック" charset="0"/>
              </a:rPr>
              <a:t>=</a:t>
            </a:r>
            <a:r>
              <a:rPr lang="en-US" dirty="0" err="1">
                <a:latin typeface="Arial" charset="0"/>
                <a:ea typeface="ＭＳ Ｐゴシック" charset="0"/>
              </a:rPr>
              <a:t>B</a:t>
            </a:r>
            <a:r>
              <a:rPr lang="en-US" baseline="-25000" dirty="0" err="1">
                <a:latin typeface="Arial" charset="0"/>
                <a:ea typeface="ＭＳ Ｐゴシック" charset="0"/>
              </a:rPr>
              <a:t>xy</a:t>
            </a:r>
            <a:r>
              <a:rPr lang="en-US" dirty="0">
                <a:latin typeface="Arial" charset="0"/>
                <a:ea typeface="ＭＳ Ｐゴシック" charset="0"/>
              </a:rPr>
              <a:t>=</a:t>
            </a:r>
            <a:r>
              <a:rPr lang="en-US" dirty="0" err="1">
                <a:latin typeface="Arial" charset="0"/>
                <a:ea typeface="ＭＳ Ｐゴシック" charset="0"/>
              </a:rPr>
              <a:t>B</a:t>
            </a:r>
            <a:r>
              <a:rPr lang="en-US" baseline="-25000" dirty="0" err="1">
                <a:latin typeface="Arial" charset="0"/>
                <a:ea typeface="ＭＳ Ｐゴシック" charset="0"/>
              </a:rPr>
              <a:t>yx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2"/>
            <a:endParaRPr lang="en-US" dirty="0">
              <a:latin typeface="Arial" charset="0"/>
              <a:ea typeface="ＭＳ Ｐゴシック" charset="0"/>
            </a:endParaRPr>
          </a:p>
          <a:p>
            <a:pPr lvl="2"/>
            <a:endParaRPr lang="en-US" dirty="0">
              <a:latin typeface="Arial" charset="0"/>
              <a:ea typeface="ＭＳ Ｐゴシック" charset="0"/>
            </a:endParaRP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Quadrupole fields, either normal </a:t>
            </a:r>
            <a:r>
              <a:rPr lang="en-US" dirty="0" err="1">
                <a:latin typeface="Arial" charset="0"/>
                <a:ea typeface="ＭＳ Ｐゴシック" charset="0"/>
              </a:rPr>
              <a:t>B</a:t>
            </a:r>
            <a:r>
              <a:rPr lang="en-US" baseline="-25000" dirty="0" err="1">
                <a:latin typeface="Arial" charset="0"/>
                <a:ea typeface="ＭＳ Ｐゴシック" charset="0"/>
              </a:rPr>
              <a:t>n</a:t>
            </a:r>
            <a:r>
              <a:rPr lang="en-US" dirty="0">
                <a:latin typeface="Arial" charset="0"/>
                <a:ea typeface="ＭＳ Ｐゴシック" charset="0"/>
              </a:rPr>
              <a:t> or skew </a:t>
            </a:r>
            <a:r>
              <a:rPr lang="en-US" dirty="0" err="1">
                <a:latin typeface="Arial" charset="0"/>
                <a:ea typeface="ＭＳ Ｐゴシック" charset="0"/>
              </a:rPr>
              <a:t>B</a:t>
            </a:r>
            <a:r>
              <a:rPr lang="en-US" baseline="-25000" dirty="0" err="1">
                <a:latin typeface="Arial" charset="0"/>
                <a:ea typeface="ＭＳ Ｐゴシック" charset="0"/>
              </a:rPr>
              <a:t>s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180 degree (</a:t>
            </a:r>
            <a:r>
              <a:rPr lang="en-US" dirty="0">
                <a:latin typeface="Symbol" charset="0"/>
                <a:ea typeface="ＭＳ Ｐゴシック" charset="0"/>
              </a:rPr>
              <a:t>π</a:t>
            </a:r>
            <a:r>
              <a:rPr lang="en-US" dirty="0">
                <a:latin typeface="Arial" charset="0"/>
                <a:ea typeface="ＭＳ Ｐゴシック" charset="0"/>
              </a:rPr>
              <a:t>) rotational symmetry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90 degree rotation interchanges normal/skew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Higher order…</a:t>
            </a:r>
          </a:p>
        </p:txBody>
      </p:sp>
      <p:pic>
        <p:nvPicPr>
          <p:cNvPr id="23556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990600"/>
            <a:ext cx="509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2197100"/>
            <a:ext cx="27178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359150"/>
            <a:ext cx="52832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381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Visualizing Fields I</a:t>
            </a:r>
          </a:p>
        </p:txBody>
      </p:sp>
      <p:pic>
        <p:nvPicPr>
          <p:cNvPr id="2458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0138"/>
            <a:ext cx="45720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25550"/>
            <a:ext cx="44958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4006850"/>
            <a:ext cx="504825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609600" y="833438"/>
            <a:ext cx="403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  <a:latin typeface="Arial" charset="0"/>
              </a:rPr>
              <a:t>Dipole and </a:t>
            </a:r>
            <a:r>
              <a:rPr lang="ja-JP" altLang="en-US">
                <a:solidFill>
                  <a:srgbClr val="008000"/>
                </a:solidFill>
                <a:latin typeface="Arial" charset="0"/>
              </a:rPr>
              <a:t>“</a:t>
            </a:r>
            <a:r>
              <a:rPr lang="en-US">
                <a:solidFill>
                  <a:srgbClr val="008000"/>
                </a:solidFill>
                <a:latin typeface="Arial" charset="0"/>
              </a:rPr>
              <a:t>skew</a:t>
            </a:r>
            <a:r>
              <a:rPr lang="ja-JP" altLang="en-US">
                <a:solidFill>
                  <a:srgbClr val="008000"/>
                </a:solidFill>
                <a:latin typeface="Arial" charset="0"/>
              </a:rPr>
              <a:t>”</a:t>
            </a:r>
            <a:r>
              <a:rPr lang="en-US">
                <a:solidFill>
                  <a:srgbClr val="008000"/>
                </a:solidFill>
                <a:latin typeface="Arial" charset="0"/>
              </a:rPr>
              <a:t> dipole</a:t>
            </a:r>
          </a:p>
        </p:txBody>
      </p:sp>
      <p:sp>
        <p:nvSpPr>
          <p:cNvPr id="24584" name="TextBox 7"/>
          <p:cNvSpPr txBox="1">
            <a:spLocks noChangeArrowheads="1"/>
          </p:cNvSpPr>
          <p:nvPr/>
        </p:nvSpPr>
        <p:spPr bwMode="auto">
          <a:xfrm>
            <a:off x="5334000" y="838200"/>
            <a:ext cx="403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  <a:latin typeface="Arial" charset="0"/>
              </a:rPr>
              <a:t>Quad and skew quad</a:t>
            </a:r>
          </a:p>
        </p:txBody>
      </p:sp>
      <p:sp>
        <p:nvSpPr>
          <p:cNvPr id="24585" name="TextBox 8"/>
          <p:cNvSpPr txBox="1">
            <a:spLocks noChangeArrowheads="1"/>
          </p:cNvSpPr>
          <p:nvPr/>
        </p:nvSpPr>
        <p:spPr bwMode="auto">
          <a:xfrm>
            <a:off x="2438400" y="3576638"/>
            <a:ext cx="441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  <a:latin typeface="Arial" charset="0"/>
              </a:rPr>
              <a:t>Sextupole and skew sextupole</a:t>
            </a:r>
          </a:p>
        </p:txBody>
      </p:sp>
    </p:spTree>
    <p:extLst>
      <p:ext uri="{BB962C8B-B14F-4D97-AF65-F5344CB8AC3E}">
        <p14:creationId xmlns:p14="http://schemas.microsoft.com/office/powerpoint/2010/main" val="1594748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Visualizing Dipole and Quadrupole Fields II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685800" y="4495800"/>
            <a:ext cx="7772400" cy="16002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LHC dipole: B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y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gives horizontal bending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LEP quadrupole: B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y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on x axis, B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x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on y axis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Horizontal focusing=vertical defocusing or vice-versa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No coupling between horizontal/vertical motion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Note the nice </a:t>
            </a:r>
            <a:r>
              <a:rPr lang="ja-JP" altLang="en-US">
                <a:latin typeface="Arial" charset="0"/>
                <a:ea typeface="ＭＳ Ｐゴシック" charset="0"/>
              </a:rPr>
              <a:t>“</a:t>
            </a:r>
            <a:r>
              <a:rPr lang="en-US">
                <a:latin typeface="Arial" charset="0"/>
                <a:ea typeface="ＭＳ Ｐゴシック" charset="0"/>
              </a:rPr>
              <a:t>harmonic</a:t>
            </a:r>
            <a:r>
              <a:rPr lang="ja-JP" altLang="en-US">
                <a:latin typeface="Arial" charset="0"/>
                <a:ea typeface="ＭＳ Ｐゴシック" charset="0"/>
              </a:rPr>
              <a:t>”</a:t>
            </a:r>
            <a:r>
              <a:rPr lang="en-US">
                <a:latin typeface="Arial" charset="0"/>
                <a:ea typeface="ＭＳ Ｐゴシック" charset="0"/>
              </a:rPr>
              <a:t> field symmetries</a:t>
            </a:r>
          </a:p>
        </p:txBody>
      </p:sp>
      <p:pic>
        <p:nvPicPr>
          <p:cNvPr id="2560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2" t="30579" r="52583" b="29189"/>
          <a:stretch>
            <a:fillRect/>
          </a:stretch>
        </p:blipFill>
        <p:spPr bwMode="auto">
          <a:xfrm>
            <a:off x="1295400" y="838200"/>
            <a:ext cx="2133600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35556" r="33121" b="34074"/>
          <a:stretch>
            <a:fillRect/>
          </a:stretch>
        </p:blipFill>
        <p:spPr bwMode="auto">
          <a:xfrm>
            <a:off x="3732213" y="838200"/>
            <a:ext cx="3582987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76200" y="2000250"/>
            <a:ext cx="114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  <a:latin typeface="Arial" charset="0"/>
              </a:rPr>
              <a:t>LHC dipole</a:t>
            </a:r>
          </a:p>
          <a:p>
            <a:r>
              <a:rPr lang="en-US">
                <a:solidFill>
                  <a:srgbClr val="008000"/>
                </a:solidFill>
                <a:latin typeface="Arial" charset="0"/>
              </a:rPr>
              <a:t>field</a:t>
            </a:r>
          </a:p>
        </p:txBody>
      </p:sp>
      <p:sp>
        <p:nvSpPr>
          <p:cNvPr id="25607" name="TextBox 6"/>
          <p:cNvSpPr txBox="1">
            <a:spLocks noChangeArrowheads="1"/>
          </p:cNvSpPr>
          <p:nvPr/>
        </p:nvSpPr>
        <p:spPr bwMode="auto">
          <a:xfrm>
            <a:off x="7391400" y="1828800"/>
            <a:ext cx="175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  <a:latin typeface="Arial" charset="0"/>
              </a:rPr>
              <a:t>LEP quadrupole field</a:t>
            </a:r>
          </a:p>
        </p:txBody>
      </p:sp>
    </p:spTree>
    <p:extLst>
      <p:ext uri="{BB962C8B-B14F-4D97-AF65-F5344CB8AC3E}">
        <p14:creationId xmlns:p14="http://schemas.microsoft.com/office/powerpoint/2010/main" val="2547135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"/>
            <a:cs typeface="Arial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5888</TotalTime>
  <Words>2601</Words>
  <Application>Microsoft Macintosh PowerPoint</Application>
  <PresentationFormat>On-screen Show (4:3)</PresentationFormat>
  <Paragraphs>467</Paragraphs>
  <Slides>48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Symbol</vt:lpstr>
      <vt:lpstr>Times</vt:lpstr>
      <vt:lpstr>Wingdings</vt:lpstr>
      <vt:lpstr>Office Theme</vt:lpstr>
      <vt:lpstr>International Accelerator School 2023  Superconducting Science and Technology for Particle Accelerators  Linear Optics 3: Magnets</vt:lpstr>
      <vt:lpstr>Overview</vt:lpstr>
      <vt:lpstr>Other References</vt:lpstr>
      <vt:lpstr>g-2 magnet</vt:lpstr>
      <vt:lpstr>EM/Maxwell Review I</vt:lpstr>
      <vt:lpstr>EM/Maxwell Review II</vt:lpstr>
      <vt:lpstr>Parameterizing Solutions</vt:lpstr>
      <vt:lpstr>Visualizing Fields I</vt:lpstr>
      <vt:lpstr>Visualizing Dipole and Quadrupole Fields II</vt:lpstr>
      <vt:lpstr>General Multipole Field Expansions</vt:lpstr>
      <vt:lpstr>(But Do These Equations Solve Maxwell?)</vt:lpstr>
      <vt:lpstr>Multipoles</vt:lpstr>
      <vt:lpstr>Multipole Symmetries</vt:lpstr>
      <vt:lpstr>Multipole Symmetries II</vt:lpstr>
      <vt:lpstr>Equipotentials and Contours</vt:lpstr>
      <vt:lpstr>Equipotentials and Contours</vt:lpstr>
      <vt:lpstr>Equipotentials and Contours II</vt:lpstr>
      <vt:lpstr>Dipole Field/Current</vt:lpstr>
      <vt:lpstr>Wait, What’s That Δx’ Equation? </vt:lpstr>
      <vt:lpstr>Quadrupole Field/Current</vt:lpstr>
      <vt:lpstr>Quadrupole Transport Matrix</vt:lpstr>
      <vt:lpstr>Thin Quadrupole Transport Matrix</vt:lpstr>
      <vt:lpstr>Picturing Drift and Quadrupole Motion</vt:lpstr>
      <vt:lpstr>Picturing Drift and Quadrupole Motion</vt:lpstr>
      <vt:lpstr>Higher Orders</vt:lpstr>
      <vt:lpstr>Hysteresis</vt:lpstr>
      <vt:lpstr>End Fields</vt:lpstr>
      <vt:lpstr>Dipoles, Sector and Rectangular Bends</vt:lpstr>
      <vt:lpstr>Sector Bend Transport Matrix</vt:lpstr>
      <vt:lpstr>Dipole End Angles</vt:lpstr>
      <vt:lpstr>Kick from a Thin Wedge</vt:lpstr>
      <vt:lpstr>Dipole Matrix with Ends</vt:lpstr>
      <vt:lpstr>(End Fields)</vt:lpstr>
      <vt:lpstr>Other Familiar Dipoles</vt:lpstr>
      <vt:lpstr>Normal vs Superconducting Magnets </vt:lpstr>
      <vt:lpstr>RHIC Dipole/Quadrupole Cross Sections</vt:lpstr>
      <vt:lpstr>Rutherford Cable</vt:lpstr>
      <vt:lpstr>PowerPoint Presentation</vt:lpstr>
      <vt:lpstr>Superconducting Dipole Magnet Comparison</vt:lpstr>
      <vt:lpstr>LHC cryostat</vt:lpstr>
      <vt:lpstr>Superconducting Magnet Transfer Function</vt:lpstr>
      <vt:lpstr>Quenching</vt:lpstr>
      <vt:lpstr>Quench Process</vt:lpstr>
      <vt:lpstr>Quench Training</vt:lpstr>
      <vt:lpstr>Direct-Wind Superconducting Magnets (BNL)</vt:lpstr>
      <vt:lpstr>EIC IR Superconducting Magnets</vt:lpstr>
      <vt:lpstr>FELs: Wigglers and Undulators</vt:lpstr>
      <vt:lpstr>Feedback to Magnet Builders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Shannan Kyte</dc:creator>
  <cp:lastModifiedBy>Todd Satogata</cp:lastModifiedBy>
  <cp:revision>944</cp:revision>
  <cp:lastPrinted>2016-12-24T03:35:02Z</cp:lastPrinted>
  <dcterms:created xsi:type="dcterms:W3CDTF">2011-09-01T16:33:54Z</dcterms:created>
  <dcterms:modified xsi:type="dcterms:W3CDTF">2023-07-13T16:09:46Z</dcterms:modified>
</cp:coreProperties>
</file>