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981" r:id="rId2"/>
    <p:sldId id="967" r:id="rId3"/>
    <p:sldId id="635" r:id="rId4"/>
    <p:sldId id="987" r:id="rId5"/>
    <p:sldId id="1452" r:id="rId6"/>
    <p:sldId id="661" r:id="rId7"/>
    <p:sldId id="992" r:id="rId8"/>
    <p:sldId id="994" r:id="rId9"/>
    <p:sldId id="989" r:id="rId10"/>
    <p:sldId id="995" r:id="rId11"/>
    <p:sldId id="953" r:id="rId12"/>
    <p:sldId id="960" r:id="rId13"/>
    <p:sldId id="990" r:id="rId14"/>
    <p:sldId id="970" r:id="rId15"/>
    <p:sldId id="702" r:id="rId16"/>
    <p:sldId id="705" r:id="rId17"/>
    <p:sldId id="977" r:id="rId18"/>
    <p:sldId id="715" r:id="rId19"/>
    <p:sldId id="844" r:id="rId20"/>
    <p:sldId id="991" r:id="rId21"/>
    <p:sldId id="564" r:id="rId22"/>
    <p:sldId id="975" r:id="rId23"/>
    <p:sldId id="722" r:id="rId24"/>
    <p:sldId id="719" r:id="rId2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0066CC"/>
    <a:srgbClr val="000099"/>
    <a:srgbClr val="0033CC"/>
    <a:srgbClr val="008000"/>
    <a:srgbClr val="669900"/>
    <a:srgbClr val="33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9" autoAdjust="0"/>
    <p:restoredTop sz="94660"/>
  </p:normalViewPr>
  <p:slideViewPr>
    <p:cSldViewPr>
      <p:cViewPr varScale="1">
        <p:scale>
          <a:sx n="111" d="100"/>
          <a:sy n="111" d="100"/>
        </p:scale>
        <p:origin x="11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>
            <a:lvl1pPr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>
              <a:defRPr/>
            </a:pPr>
            <a:fld id="{28FAA3D3-1745-47FB-A9D3-C176B3B716ED}" type="slidenum">
              <a:rPr lang="en-US" altLang="en-US" sz="2000" smtClean="0">
                <a:latin typeface="Arial" pitchFamily="34" charset="0"/>
                <a:cs typeface="+mn-cs"/>
              </a:rPr>
              <a:pPr algn="r" eaLnBrk="0" hangingPunct="0">
                <a:defRPr/>
              </a:pPr>
              <a:t>‹#›</a:t>
            </a:fld>
            <a:endParaRPr lang="en-US" altLang="en-US" sz="2000"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17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860" tIns="62735" rIns="128860" bIns="627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723900"/>
            <a:ext cx="4786313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>
            <a:lvl1pPr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296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>
              <a:defRPr/>
            </a:pPr>
            <a:fld id="{94450F9C-D537-44A8-8E26-39E2A16D3E2C}" type="slidenum">
              <a:rPr lang="en-US" altLang="en-US" sz="2000" smtClean="0">
                <a:latin typeface="Arial" pitchFamily="34" charset="0"/>
                <a:cs typeface="+mn-cs"/>
              </a:rPr>
              <a:pPr algn="r" eaLnBrk="0" hangingPunct="0">
                <a:defRPr/>
              </a:pPr>
              <a:t>‹#›</a:t>
            </a:fld>
            <a:endParaRPr lang="en-US" altLang="en-US" sz="2000"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682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091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297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024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126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5647B20B-7826-2B75-6A0D-D8000E4209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2169F80B-9AB0-70F5-2D65-265F256F3A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5647B20B-7826-2B75-6A0D-D8000E4209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2169F80B-9AB0-70F5-2D65-265F256F3A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3858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68B1231A-E32D-4B9A-BE99-6AE9000898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711B76A-B781-4B70-8532-C5BA5FE6E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413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68B1231A-E32D-4B9A-BE99-6AE9000898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711B76A-B781-4B70-8532-C5BA5FE6E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57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879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222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119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5680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136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38100"/>
            <a:ext cx="2105025" cy="6286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"/>
            <a:ext cx="6162675" cy="6286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4630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8100"/>
            <a:ext cx="8420100" cy="628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614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193800"/>
            <a:ext cx="7759700" cy="5130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74766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669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627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832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151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4553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91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533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46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6"/>
          <p:cNvSpPr>
            <a:spLocks noChangeShapeType="1"/>
          </p:cNvSpPr>
          <p:nvPr/>
        </p:nvSpPr>
        <p:spPr bwMode="auto">
          <a:xfrm flipH="1">
            <a:off x="0" y="6477000"/>
            <a:ext cx="9144000" cy="0"/>
          </a:xfrm>
          <a:prstGeom prst="line">
            <a:avLst/>
          </a:prstGeom>
          <a:noFill/>
          <a:ln w="762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8100"/>
            <a:ext cx="75057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193800"/>
            <a:ext cx="77597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152400" y="6553199"/>
            <a:ext cx="2835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en-US" altLang="en-US" sz="1000" dirty="0">
                <a:cs typeface="+mn-cs"/>
              </a:rPr>
              <a:t>IAS 2023</a:t>
            </a:r>
          </a:p>
        </p:txBody>
      </p:sp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7162800" y="6553200"/>
            <a:ext cx="1735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>
              <a:defRPr/>
            </a:pPr>
            <a:r>
              <a:rPr lang="en-US" altLang="en-US" sz="1000">
                <a:cs typeface="+mn-cs"/>
              </a:rPr>
              <a:t>GianLuca Sabbi, LBNL</a:t>
            </a:r>
          </a:p>
        </p:txBody>
      </p:sp>
      <p:sp>
        <p:nvSpPr>
          <p:cNvPr id="1031" name="Text Box 12"/>
          <p:cNvSpPr txBox="1">
            <a:spLocks noChangeArrowheads="1"/>
          </p:cNvSpPr>
          <p:nvPr/>
        </p:nvSpPr>
        <p:spPr bwMode="auto">
          <a:xfrm>
            <a:off x="2836863" y="6553200"/>
            <a:ext cx="32591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1000" dirty="0">
                <a:cs typeface="+mn-cs"/>
              </a:rPr>
              <a:t>Superconducting Accelerator Magnets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tif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tiff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5" Type="http://schemas.openxmlformats.org/officeDocument/2006/relationships/image" Target="../media/image72.emf"/><Relationship Id="rId10" Type="http://schemas.openxmlformats.org/officeDocument/2006/relationships/image" Target="../media/image77.jpeg"/><Relationship Id="rId4" Type="http://schemas.openxmlformats.org/officeDocument/2006/relationships/image" Target="../media/image71.wmf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jpeg"/><Relationship Id="rId9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wmf"/><Relationship Id="rId7" Type="http://schemas.openxmlformats.org/officeDocument/2006/relationships/image" Target="../media/image100.png"/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wmf"/><Relationship Id="rId9" Type="http://schemas.openxmlformats.org/officeDocument/2006/relationships/image" Target="../media/image10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8.png"/><Relationship Id="rId5" Type="http://schemas.openxmlformats.org/officeDocument/2006/relationships/image" Target="../media/image32.emf"/><Relationship Id="rId10" Type="http://schemas.openxmlformats.org/officeDocument/2006/relationships/image" Target="../media/image2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524000"/>
            <a:ext cx="8458200" cy="14478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altLang="en-US" sz="3600" dirty="0"/>
              <a:t>Superconducting Magnets 2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6034" y="2998803"/>
            <a:ext cx="6400800" cy="144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GianLuca Sabbi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Lawrence Berkeley National Laboratory</a:t>
            </a:r>
          </a:p>
          <a:p>
            <a:pPr>
              <a:lnSpc>
                <a:spcPct val="90000"/>
              </a:lnSpc>
            </a:pPr>
            <a:r>
              <a:rPr lang="en-US" altLang="en-US" sz="2000" b="0" i="1" dirty="0"/>
              <a:t>IAS 2023</a:t>
            </a:r>
          </a:p>
          <a:p>
            <a:pPr>
              <a:lnSpc>
                <a:spcPct val="90000"/>
              </a:lnSpc>
            </a:pPr>
            <a:r>
              <a:rPr lang="en-US" altLang="en-US" sz="2000" b="0" i="1" dirty="0"/>
              <a:t>July 16-17,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D9C20-E66E-497E-8EA0-7230F162D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450" y="5105400"/>
            <a:ext cx="1066892" cy="1030313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49C2EAD-DA6B-493C-B65C-368E4190F0D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09" y="5134087"/>
            <a:ext cx="1468862" cy="10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E7E820-A0B3-75A5-CC81-ED580339A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9" y="0"/>
            <a:ext cx="9144000" cy="1601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91747-6685-F326-FF40-53CBD3CD68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48668"/>
            <a:ext cx="1752600" cy="430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97AC3E-DB72-C6B8-8FD7-484B2F9FB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5112636"/>
            <a:ext cx="2014947" cy="101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21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304800" y="152400"/>
            <a:ext cx="85931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Test Instrumentation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B5CC20-8559-B68C-F844-245747B7D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2394526"/>
            <a:ext cx="3216641" cy="75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9FEA77-8DBB-F3D6-597E-D19B8CA48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4" y="2416004"/>
            <a:ext cx="2102464" cy="1489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AECEBA-9DF1-9E38-87B6-9CE3C9080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90" y="2416005"/>
            <a:ext cx="1991827" cy="148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08EBD3-F847-A1DA-AAE1-6CA8FFB2602F}"/>
              </a:ext>
            </a:extLst>
          </p:cNvPr>
          <p:cNvSpPr txBox="1"/>
          <p:nvPr/>
        </p:nvSpPr>
        <p:spPr>
          <a:xfrm>
            <a:off x="228600" y="2371100"/>
            <a:ext cx="2108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Ultrasonic transducer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038670-7CBC-ABBC-B15B-06BFF0904F45}"/>
              </a:ext>
            </a:extLst>
          </p:cNvPr>
          <p:cNvSpPr txBox="1"/>
          <p:nvPr/>
        </p:nvSpPr>
        <p:spPr>
          <a:xfrm>
            <a:off x="2629918" y="2371100"/>
            <a:ext cx="1548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Acoustic sensor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6E24FFED-CCD0-68CD-E2E9-563A02DF5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89" y="4022425"/>
            <a:ext cx="4130767" cy="1873486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D5D837-2CBC-8D04-9EFD-983A8587E780}"/>
              </a:ext>
            </a:extLst>
          </p:cNvPr>
          <p:cNvSpPr txBox="1"/>
          <p:nvPr/>
        </p:nvSpPr>
        <p:spPr>
          <a:xfrm>
            <a:off x="3353557" y="6019800"/>
            <a:ext cx="2436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M. </a:t>
            </a:r>
            <a:r>
              <a:rPr kumimoji="0" lang="en-US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Marchevsky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</a:rPr>
              <a:t>, USPAS 2022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22E707-8788-B263-BD20-9F03A77C4D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3227614"/>
            <a:ext cx="3216641" cy="2715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240073-0239-F723-E38E-E905B74842D6}"/>
              </a:ext>
            </a:extLst>
          </p:cNvPr>
          <p:cNvSpPr txBox="1"/>
          <p:nvPr/>
        </p:nvSpPr>
        <p:spPr>
          <a:xfrm>
            <a:off x="5867400" y="3303814"/>
            <a:ext cx="1627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</a:rPr>
              <a:t>Quench antenna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FEE10A-82F4-B4D4-2F3A-0747451A8204}"/>
              </a:ext>
            </a:extLst>
          </p:cNvPr>
          <p:cNvSpPr txBox="1"/>
          <p:nvPr/>
        </p:nvSpPr>
        <p:spPr>
          <a:xfrm>
            <a:off x="231321" y="934448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New diagnostics are being developed to complement the traditional approach based on voltage taps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454DAA8-A6F3-4CEE-FF86-E7B6EA9DF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770" y="1095145"/>
            <a:ext cx="1817052" cy="9801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417C73-AA75-A0C7-E2A5-E1BA704A5E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945" y="971433"/>
            <a:ext cx="3317388" cy="92332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3C3A534-3265-C830-5DC7-50F737AF4851}"/>
              </a:ext>
            </a:extLst>
          </p:cNvPr>
          <p:cNvCxnSpPr/>
          <p:nvPr/>
        </p:nvCxnSpPr>
        <p:spPr bwMode="auto">
          <a:xfrm>
            <a:off x="304800" y="2237014"/>
            <a:ext cx="80172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A3F04F-C2B8-9DA4-FA01-97F34D4018D8}"/>
              </a:ext>
            </a:extLst>
          </p:cNvPr>
          <p:cNvCxnSpPr/>
          <p:nvPr/>
        </p:nvCxnSpPr>
        <p:spPr bwMode="auto">
          <a:xfrm>
            <a:off x="4800600" y="2237014"/>
            <a:ext cx="0" cy="36588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88766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304800" y="838200"/>
            <a:ext cx="8534400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0B84ED4-874F-C938-A3D6-6AC31CDE8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076" y="4306157"/>
            <a:ext cx="3337460" cy="188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0">
            <a:extLst>
              <a:ext uri="{FF2B5EF4-FFF2-40B4-BE49-F238E27FC236}">
                <a16:creationId xmlns:a16="http://schemas.microsoft.com/office/drawing/2014/main" id="{1A35F19E-02F5-4299-8151-D0BD077B8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8028" y="4996503"/>
            <a:ext cx="52770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300" b="1" dirty="0">
                <a:solidFill>
                  <a:srgbClr val="0033CC"/>
                </a:solidFill>
              </a:rPr>
              <a:t>190</a:t>
            </a:r>
          </a:p>
          <a:p>
            <a:r>
              <a:rPr lang="en-US" altLang="en-US" sz="1300" b="1" dirty="0">
                <a:solidFill>
                  <a:srgbClr val="0033CC"/>
                </a:solidFill>
              </a:rPr>
              <a:t>MPa</a:t>
            </a:r>
          </a:p>
        </p:txBody>
      </p:sp>
      <p:sp>
        <p:nvSpPr>
          <p:cNvPr id="4" name="Text Box 51">
            <a:extLst>
              <a:ext uri="{FF2B5EF4-FFF2-40B4-BE49-F238E27FC236}">
                <a16:creationId xmlns:a16="http://schemas.microsoft.com/office/drawing/2014/main" id="{8B7B80C1-74BF-3E42-7F8F-412385441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048" y="4381861"/>
            <a:ext cx="65274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>
                <a:solidFill>
                  <a:srgbClr val="FF0000"/>
                </a:solidFill>
              </a:rPr>
              <a:t>0 MPa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A38A6-4950-099A-707A-AF0D62126EC6}"/>
              </a:ext>
            </a:extLst>
          </p:cNvPr>
          <p:cNvSpPr txBox="1"/>
          <p:nvPr/>
        </p:nvSpPr>
        <p:spPr>
          <a:xfrm>
            <a:off x="5668745" y="3834368"/>
            <a:ext cx="248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Coil Stress @ B</a:t>
            </a:r>
            <a:r>
              <a:rPr lang="en-US" sz="1800" b="1" baseline="-25000" dirty="0"/>
              <a:t>0</a:t>
            </a:r>
            <a:r>
              <a:rPr lang="en-US" sz="1800" b="1" dirty="0"/>
              <a:t> = 16 T</a:t>
            </a:r>
            <a:endParaRPr lang="en-US" sz="1800" b="1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5E4E84-9D00-6F63-5A98-3FA965C148A0}"/>
              </a:ext>
            </a:extLst>
          </p:cNvPr>
          <p:cNvSpPr txBox="1"/>
          <p:nvPr/>
        </p:nvSpPr>
        <p:spPr>
          <a:xfrm>
            <a:off x="5379060" y="1066800"/>
            <a:ext cx="3021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Magnetic Field @ B</a:t>
            </a:r>
            <a:r>
              <a:rPr lang="en-US" sz="1800" b="1" baseline="-25000" dirty="0"/>
              <a:t>0</a:t>
            </a:r>
            <a:r>
              <a:rPr lang="en-US" sz="1800" b="1" dirty="0"/>
              <a:t> = 16 T</a:t>
            </a:r>
            <a:endParaRPr lang="en-US" sz="1800" b="1" baseline="-25000" dirty="0"/>
          </a:p>
        </p:txBody>
      </p:sp>
      <p:sp>
        <p:nvSpPr>
          <p:cNvPr id="7" name="Text Box 51">
            <a:extLst>
              <a:ext uri="{FF2B5EF4-FFF2-40B4-BE49-F238E27FC236}">
                <a16:creationId xmlns:a16="http://schemas.microsoft.com/office/drawing/2014/main" id="{32A596B5-3D00-618E-E019-28C97D020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048" y="5806409"/>
            <a:ext cx="65274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300" b="1" dirty="0">
                <a:solidFill>
                  <a:srgbClr val="FF0000"/>
                </a:solidFill>
              </a:rPr>
              <a:t>0 MPa</a:t>
            </a:r>
          </a:p>
        </p:txBody>
      </p:sp>
      <p:sp>
        <p:nvSpPr>
          <p:cNvPr id="8" name="Text Box 50">
            <a:extLst>
              <a:ext uri="{FF2B5EF4-FFF2-40B4-BE49-F238E27FC236}">
                <a16:creationId xmlns:a16="http://schemas.microsoft.com/office/drawing/2014/main" id="{5FCA94B1-FD65-63B7-13E3-C1543D934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983056"/>
            <a:ext cx="52770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1300" b="1" dirty="0">
                <a:solidFill>
                  <a:srgbClr val="0033CC"/>
                </a:solidFill>
              </a:rPr>
              <a:t>190</a:t>
            </a:r>
          </a:p>
          <a:p>
            <a:pPr algn="r"/>
            <a:r>
              <a:rPr lang="en-US" altLang="en-US" sz="1300" b="1" dirty="0">
                <a:solidFill>
                  <a:srgbClr val="0033CC"/>
                </a:solidFill>
              </a:rPr>
              <a:t>MPa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F0DB1E3C-5BBC-F1A2-8856-E35BBF0AE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46" y="1044577"/>
            <a:ext cx="4448654" cy="261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en-US" altLang="en-US" sz="1800" u="sng" dirty="0">
                <a:latin typeface="Arial" pitchFamily="34" charset="0"/>
              </a:rPr>
              <a:t>HD2 Design</a:t>
            </a:r>
            <a:r>
              <a:rPr lang="en-US" altLang="en-US" sz="1800" dirty="0">
                <a:latin typeface="Arial" pitchFamily="34" charset="0"/>
              </a:rPr>
              <a:t>:</a:t>
            </a:r>
          </a:p>
          <a:p>
            <a:pPr>
              <a:lnSpc>
                <a:spcPct val="105000"/>
              </a:lnSpc>
            </a:pPr>
            <a:r>
              <a:rPr lang="en-US" altLang="en-US" sz="800" dirty="0">
                <a:latin typeface="Arial" pitchFamily="34" charset="0"/>
              </a:rPr>
              <a:t> </a:t>
            </a:r>
          </a:p>
          <a:p>
            <a:pPr marL="285750" indent="-285750">
              <a:lnSpc>
                <a:spcPct val="105000"/>
              </a:lnSpc>
              <a:buFont typeface="Wingdings" panose="05000000000000000000" pitchFamily="2" charset="2"/>
              <a:buChar char="ü"/>
            </a:pPr>
            <a:r>
              <a:rPr lang="en-US" altLang="en-US" sz="1800" dirty="0">
                <a:latin typeface="Arial" pitchFamily="34" charset="0"/>
              </a:rPr>
              <a:t>High Je (</a:t>
            </a:r>
            <a:r>
              <a:rPr lang="en-US" altLang="en-US" sz="1800" dirty="0">
                <a:solidFill>
                  <a:srgbClr val="000099"/>
                </a:solidFill>
                <a:latin typeface="Arial" pitchFamily="34" charset="0"/>
              </a:rPr>
              <a:t>no spacers/structure </a:t>
            </a:r>
            <a:r>
              <a:rPr lang="en-US" altLang="en-US" sz="1800" dirty="0">
                <a:latin typeface="Arial" pitchFamily="34" charset="0"/>
              </a:rPr>
              <a:t>in coil) </a:t>
            </a:r>
          </a:p>
          <a:p>
            <a:pPr marL="742950" lvl="1" indent="-285750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altLang="en-US" sz="1800" dirty="0">
                <a:latin typeface="Arial" pitchFamily="34" charset="0"/>
              </a:rPr>
              <a:t> Efficient design for </a:t>
            </a:r>
            <a:r>
              <a:rPr lang="en-US" altLang="en-US" sz="1800" dirty="0">
                <a:solidFill>
                  <a:srgbClr val="000099"/>
                </a:solidFill>
                <a:latin typeface="Arial" pitchFamily="34" charset="0"/>
              </a:rPr>
              <a:t>small aperture</a:t>
            </a:r>
          </a:p>
          <a:p>
            <a:pPr marL="285750" indent="-285750">
              <a:lnSpc>
                <a:spcPct val="105000"/>
              </a:lnSpc>
              <a:buFont typeface="Wingdings" panose="05000000000000000000" pitchFamily="2" charset="2"/>
              <a:buChar char="ü"/>
            </a:pPr>
            <a:r>
              <a:rPr lang="en-US" altLang="en-US" sz="1800" dirty="0">
                <a:latin typeface="Arial" pitchFamily="34" charset="0"/>
              </a:rPr>
              <a:t> Only </a:t>
            </a:r>
            <a:r>
              <a:rPr lang="en-US" altLang="en-US" sz="1800" dirty="0">
                <a:solidFill>
                  <a:srgbClr val="000099"/>
                </a:solidFill>
                <a:latin typeface="Arial" pitchFamily="34" charset="0"/>
              </a:rPr>
              <a:t>two co-wound layers</a:t>
            </a:r>
            <a:r>
              <a:rPr lang="en-US" altLang="en-US" sz="1800" dirty="0">
                <a:latin typeface="Arial" pitchFamily="34" charset="0"/>
              </a:rPr>
              <a:t>/pole</a:t>
            </a:r>
          </a:p>
          <a:p>
            <a:pPr marL="742950" lvl="1" indent="-285750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en-US" altLang="en-US" sz="1800" dirty="0">
                <a:latin typeface="Arial" pitchFamily="34" charset="0"/>
              </a:rPr>
              <a:t> Optimize performance and cost</a:t>
            </a:r>
          </a:p>
          <a:p>
            <a:pPr marL="285750" indent="-285750">
              <a:lnSpc>
                <a:spcPct val="105000"/>
              </a:lnSpc>
              <a:buFont typeface="Wingdings" panose="05000000000000000000" pitchFamily="2" charset="2"/>
              <a:buChar char="ü"/>
            </a:pPr>
            <a:r>
              <a:rPr lang="en-US" altLang="en-US" sz="1800" dirty="0">
                <a:latin typeface="Arial" pitchFamily="34" charset="0"/>
              </a:rPr>
              <a:t> Concentrates </a:t>
            </a:r>
            <a:r>
              <a:rPr lang="en-US" altLang="en-US" sz="1800" dirty="0">
                <a:solidFill>
                  <a:srgbClr val="000099"/>
                </a:solidFill>
                <a:latin typeface="Arial" pitchFamily="34" charset="0"/>
              </a:rPr>
              <a:t>stress in low-field region</a:t>
            </a:r>
            <a:endParaRPr lang="en-US" altLang="en-US" sz="1800" dirty="0">
              <a:latin typeface="Arial" pitchFamily="34" charset="0"/>
            </a:endParaRPr>
          </a:p>
          <a:p>
            <a:pPr>
              <a:lnSpc>
                <a:spcPct val="105000"/>
              </a:lnSpc>
              <a:buFont typeface="Wingdings" pitchFamily="2" charset="2"/>
              <a:buNone/>
            </a:pPr>
            <a:endParaRPr lang="en-US" altLang="en-US" sz="400" dirty="0">
              <a:latin typeface="Arial" pitchFamily="34" charset="0"/>
            </a:endParaRPr>
          </a:p>
          <a:p>
            <a:pPr marL="285750" indent="-285750">
              <a:lnSpc>
                <a:spcPct val="105000"/>
              </a:lnSpc>
              <a:buFont typeface="Arial" panose="020B0604020202020204" pitchFamily="34" charset="0"/>
              <a:buChar char="?"/>
            </a:pPr>
            <a:r>
              <a:rPr lang="en-US" altLang="en-US" sz="1800" dirty="0">
                <a:solidFill>
                  <a:srgbClr val="C00000"/>
                </a:solidFill>
                <a:latin typeface="Arial" pitchFamily="34" charset="0"/>
              </a:rPr>
              <a:t>Internal bore support </a:t>
            </a:r>
            <a:r>
              <a:rPr lang="en-US" altLang="en-US" sz="1800" dirty="0">
                <a:latin typeface="Arial" pitchFamily="34" charset="0"/>
              </a:rPr>
              <a:t>(vs. Roman arch)</a:t>
            </a:r>
          </a:p>
          <a:p>
            <a:pPr marL="285750" indent="-285750">
              <a:lnSpc>
                <a:spcPct val="105000"/>
              </a:lnSpc>
              <a:buFont typeface="Arial" panose="020B0604020202020204" pitchFamily="34" charset="0"/>
              <a:buChar char="?"/>
            </a:pPr>
            <a:r>
              <a:rPr lang="en-US" altLang="en-US" sz="1800" dirty="0">
                <a:solidFill>
                  <a:srgbClr val="C00000"/>
                </a:solidFill>
                <a:latin typeface="Arial" pitchFamily="34" charset="0"/>
              </a:rPr>
              <a:t>Flared ends </a:t>
            </a:r>
            <a:r>
              <a:rPr lang="en-US" altLang="en-US" sz="1800" dirty="0">
                <a:latin typeface="Arial" pitchFamily="34" charset="0"/>
              </a:rPr>
              <a:t>(vs. saddle ends)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9F9807-FC47-AF88-6BD2-C934E5D90894}"/>
              </a:ext>
            </a:extLst>
          </p:cNvPr>
          <p:cNvGrpSpPr/>
          <p:nvPr/>
        </p:nvGrpSpPr>
        <p:grpSpPr>
          <a:xfrm>
            <a:off x="457200" y="3834270"/>
            <a:ext cx="4101353" cy="2414130"/>
            <a:chOff x="506506" y="3745468"/>
            <a:chExt cx="4101353" cy="2414130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172F79A3-1E75-7866-1A43-F731C72F8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188007"/>
              <a:ext cx="3453035" cy="1946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BB9FC259-9B93-41E4-F1AF-79858B13666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91045" y="4200443"/>
              <a:ext cx="744114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100" b="1" dirty="0">
                  <a:solidFill>
                    <a:srgbClr val="7030A0"/>
                  </a:solidFill>
                </a:rPr>
                <a:t>Winding </a:t>
              </a:r>
            </a:p>
            <a:p>
              <a:pPr algn="ctr"/>
              <a:r>
                <a:rPr lang="en-US" altLang="en-US" sz="1100" b="1" dirty="0">
                  <a:solidFill>
                    <a:srgbClr val="7030A0"/>
                  </a:solidFill>
                </a:rPr>
                <a:t>Pole</a:t>
              </a:r>
            </a:p>
          </p:txBody>
        </p:sp>
        <p:sp>
          <p:nvSpPr>
            <p:cNvPr id="13" name="Rectangle 28">
              <a:extLst>
                <a:ext uri="{FF2B5EF4-FFF2-40B4-BE49-F238E27FC236}">
                  <a16:creationId xmlns:a16="http://schemas.microsoft.com/office/drawing/2014/main" id="{DD4AEE9D-8AAB-51C1-EB2C-45C4DF2AB9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69455" y="5728711"/>
              <a:ext cx="1452642" cy="430887"/>
            </a:xfrm>
            <a:prstGeom prst="rect">
              <a:avLst/>
            </a:prstGeom>
            <a:noFill/>
            <a:ln w="22225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100" b="1" dirty="0">
                  <a:solidFill>
                    <a:srgbClr val="7030A0"/>
                  </a:solidFill>
                </a:rPr>
                <a:t>Central support tube</a:t>
              </a:r>
            </a:p>
            <a:p>
              <a:pPr algn="ctr"/>
              <a:r>
                <a:rPr lang="en-US" altLang="en-US" sz="1100" b="1" dirty="0">
                  <a:solidFill>
                    <a:srgbClr val="7030A0"/>
                  </a:solidFill>
                </a:rPr>
                <a:t>(tested with/without)</a:t>
              </a:r>
            </a:p>
          </p:txBody>
        </p:sp>
        <p:sp>
          <p:nvSpPr>
            <p:cNvPr id="15" name="Line 29">
              <a:extLst>
                <a:ext uri="{FF2B5EF4-FFF2-40B4-BE49-F238E27FC236}">
                  <a16:creationId xmlns:a16="http://schemas.microsoft.com/office/drawing/2014/main" id="{89447DC6-2B07-B31D-DFFB-AE282E04B10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2700000" flipV="1">
              <a:off x="1962187" y="5329774"/>
              <a:ext cx="0" cy="467383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 type="none" w="sm" len="sm"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B479FE-2766-24BA-072C-D51AB9A566AF}"/>
                </a:ext>
              </a:extLst>
            </p:cNvPr>
            <p:cNvSpPr txBox="1"/>
            <p:nvPr/>
          </p:nvSpPr>
          <p:spPr>
            <a:xfrm>
              <a:off x="1282705" y="3745468"/>
              <a:ext cx="2527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/>
                <a:t>Bore structural support</a:t>
              </a:r>
              <a:endParaRPr lang="en-US" sz="1800" b="1" baseline="-25000" dirty="0"/>
            </a:p>
          </p:txBody>
        </p:sp>
        <p:sp>
          <p:nvSpPr>
            <p:cNvPr id="17" name="Text Box 50">
              <a:extLst>
                <a:ext uri="{FF2B5EF4-FFF2-40B4-BE49-F238E27FC236}">
                  <a16:creationId xmlns:a16="http://schemas.microsoft.com/office/drawing/2014/main" id="{2216AFDE-6B06-087E-8E4E-BBC36E8BA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0513" y="4386590"/>
              <a:ext cx="1091967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200" b="1" dirty="0">
                  <a:solidFill>
                    <a:srgbClr val="0033CC"/>
                  </a:solidFill>
                </a:rPr>
                <a:t>200 MPa (0T)</a:t>
              </a:r>
            </a:p>
          </p:txBody>
        </p:sp>
        <p:sp>
          <p:nvSpPr>
            <p:cNvPr id="18" name="Text Box 50">
              <a:extLst>
                <a:ext uri="{FF2B5EF4-FFF2-40B4-BE49-F238E27FC236}">
                  <a16:creationId xmlns:a16="http://schemas.microsoft.com/office/drawing/2014/main" id="{52254ACE-41F6-2859-F1FF-5219D7DF7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7473" y="5646131"/>
              <a:ext cx="1087157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200" b="1" dirty="0">
                  <a:solidFill>
                    <a:srgbClr val="0033CC"/>
                  </a:solidFill>
                </a:rPr>
                <a:t>200 MPa (0T</a:t>
              </a:r>
              <a:r>
                <a:rPr lang="en-US" altLang="en-US" sz="1100" b="1" dirty="0">
                  <a:solidFill>
                    <a:srgbClr val="0033CC"/>
                  </a:solidFill>
                </a:rPr>
                <a:t>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627C813-4DAE-8D9B-9A99-DADCF0BBECD7}"/>
                </a:ext>
              </a:extLst>
            </p:cNvPr>
            <p:cNvCxnSpPr/>
            <p:nvPr/>
          </p:nvCxnSpPr>
          <p:spPr bwMode="auto">
            <a:xfrm flipH="1">
              <a:off x="4281629" y="4467733"/>
              <a:ext cx="324676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FA6F482-183A-6A25-EF72-4851E698EE98}"/>
                </a:ext>
              </a:extLst>
            </p:cNvPr>
            <p:cNvCxnSpPr/>
            <p:nvPr/>
          </p:nvCxnSpPr>
          <p:spPr bwMode="auto">
            <a:xfrm flipH="1">
              <a:off x="4283183" y="4878014"/>
              <a:ext cx="324676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8B2ED18-217E-F66D-451A-BD7FF0E213B9}"/>
                </a:ext>
              </a:extLst>
            </p:cNvPr>
            <p:cNvCxnSpPr/>
            <p:nvPr/>
          </p:nvCxnSpPr>
          <p:spPr bwMode="auto">
            <a:xfrm flipH="1">
              <a:off x="4271359" y="5478902"/>
              <a:ext cx="324676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6198B6A-04B3-4B3C-AFB6-B2166DC7B554}"/>
                </a:ext>
              </a:extLst>
            </p:cNvPr>
            <p:cNvCxnSpPr/>
            <p:nvPr/>
          </p:nvCxnSpPr>
          <p:spPr bwMode="auto">
            <a:xfrm flipH="1">
              <a:off x="4281629" y="5870248"/>
              <a:ext cx="324676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B9DB743-3A4C-0D29-2866-80198775ABC1}"/>
                </a:ext>
              </a:extLst>
            </p:cNvPr>
            <p:cNvCxnSpPr/>
            <p:nvPr/>
          </p:nvCxnSpPr>
          <p:spPr bwMode="auto">
            <a:xfrm flipH="1">
              <a:off x="516776" y="4468906"/>
              <a:ext cx="324676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56C40B3-AA01-FA4A-DCD4-DA3ED34D4A55}"/>
                </a:ext>
              </a:extLst>
            </p:cNvPr>
            <p:cNvCxnSpPr/>
            <p:nvPr/>
          </p:nvCxnSpPr>
          <p:spPr bwMode="auto">
            <a:xfrm flipH="1">
              <a:off x="518330" y="4879187"/>
              <a:ext cx="324676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B75E386-1D93-D684-2306-2818BAF2652A}"/>
                </a:ext>
              </a:extLst>
            </p:cNvPr>
            <p:cNvCxnSpPr/>
            <p:nvPr/>
          </p:nvCxnSpPr>
          <p:spPr bwMode="auto">
            <a:xfrm flipH="1">
              <a:off x="506506" y="5480075"/>
              <a:ext cx="324676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25EF64C-33BA-2B00-F18A-6DCFB45AD998}"/>
                </a:ext>
              </a:extLst>
            </p:cNvPr>
            <p:cNvCxnSpPr/>
            <p:nvPr/>
          </p:nvCxnSpPr>
          <p:spPr bwMode="auto">
            <a:xfrm flipH="1">
              <a:off x="516776" y="5871421"/>
              <a:ext cx="324676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07E61D6-6B58-CF53-3D5A-628BAD3DEEFF}"/>
                </a:ext>
              </a:extLst>
            </p:cNvPr>
            <p:cNvCxnSpPr/>
            <p:nvPr/>
          </p:nvCxnSpPr>
          <p:spPr bwMode="auto">
            <a:xfrm>
              <a:off x="2177598" y="5147629"/>
              <a:ext cx="744114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BB9BD4F3-FB09-17CD-E2F1-6AAE8675742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16205" y="5135143"/>
              <a:ext cx="633507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200" b="1" dirty="0">
                  <a:solidFill>
                    <a:srgbClr val="FFFF00"/>
                  </a:solidFill>
                </a:rPr>
                <a:t>36 mm</a:t>
              </a: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A2ADF57F-5206-2373-2866-D74381F12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520032"/>
            <a:ext cx="4038600" cy="20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801761-1D13-1A9C-288E-72F094ED080F}"/>
              </a:ext>
            </a:extLst>
          </p:cNvPr>
          <p:cNvCxnSpPr/>
          <p:nvPr/>
        </p:nvCxnSpPr>
        <p:spPr bwMode="auto">
          <a:xfrm>
            <a:off x="7543800" y="2310714"/>
            <a:ext cx="914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BCD2F34-CB3F-57CC-8F26-9B16FA0752EB}"/>
              </a:ext>
            </a:extLst>
          </p:cNvPr>
          <p:cNvCxnSpPr>
            <a:cxnSpLocks/>
          </p:cNvCxnSpPr>
          <p:nvPr/>
        </p:nvCxnSpPr>
        <p:spPr bwMode="auto">
          <a:xfrm>
            <a:off x="7347765" y="3276600"/>
            <a:ext cx="108574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DD3D2D2-8D66-B4D4-6F00-94F9A1AB1E87}"/>
              </a:ext>
            </a:extLst>
          </p:cNvPr>
          <p:cNvCxnSpPr/>
          <p:nvPr/>
        </p:nvCxnSpPr>
        <p:spPr bwMode="auto">
          <a:xfrm>
            <a:off x="7543800" y="2819400"/>
            <a:ext cx="914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1353D63-E753-F814-15D9-DCDDA0923B2A}"/>
              </a:ext>
            </a:extLst>
          </p:cNvPr>
          <p:cNvCxnSpPr>
            <a:cxnSpLocks/>
          </p:cNvCxnSpPr>
          <p:nvPr/>
        </p:nvCxnSpPr>
        <p:spPr bwMode="auto">
          <a:xfrm>
            <a:off x="7347744" y="1880286"/>
            <a:ext cx="108574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854848A-E720-1E24-70B2-E474E391C0C2}"/>
              </a:ext>
            </a:extLst>
          </p:cNvPr>
          <p:cNvCxnSpPr>
            <a:cxnSpLocks/>
          </p:cNvCxnSpPr>
          <p:nvPr/>
        </p:nvCxnSpPr>
        <p:spPr bwMode="auto">
          <a:xfrm flipH="1">
            <a:off x="5328309" y="1880286"/>
            <a:ext cx="107389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5D50144-D6CC-BE39-EE05-84D654AAB619}"/>
              </a:ext>
            </a:extLst>
          </p:cNvPr>
          <p:cNvCxnSpPr/>
          <p:nvPr/>
        </p:nvCxnSpPr>
        <p:spPr bwMode="auto">
          <a:xfrm flipH="1">
            <a:off x="5362584" y="2310714"/>
            <a:ext cx="86934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14273EA-7144-511E-7F1D-055AADF55EA4}"/>
              </a:ext>
            </a:extLst>
          </p:cNvPr>
          <p:cNvCxnSpPr/>
          <p:nvPr/>
        </p:nvCxnSpPr>
        <p:spPr bwMode="auto">
          <a:xfrm flipH="1">
            <a:off x="5370822" y="2819400"/>
            <a:ext cx="86934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B7E4D88-6060-EC51-9FB8-CC4AB56BD649}"/>
              </a:ext>
            </a:extLst>
          </p:cNvPr>
          <p:cNvCxnSpPr>
            <a:cxnSpLocks/>
          </p:cNvCxnSpPr>
          <p:nvPr/>
        </p:nvCxnSpPr>
        <p:spPr bwMode="auto">
          <a:xfrm flipH="1">
            <a:off x="5325762" y="3276600"/>
            <a:ext cx="107389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F34D2B0-A653-AE8E-2E49-7051B99A6752}"/>
              </a:ext>
            </a:extLst>
          </p:cNvPr>
          <p:cNvSpPr txBox="1"/>
          <p:nvPr/>
        </p:nvSpPr>
        <p:spPr>
          <a:xfrm>
            <a:off x="7563442" y="1678918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EM force</a:t>
            </a:r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E24DA7FF-F37D-3CC7-38C2-02FE01B49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19075"/>
            <a:ext cx="73914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charset="0"/>
              </a:defRPr>
            </a:lvl9pPr>
          </a:lstStyle>
          <a:p>
            <a:r>
              <a:rPr lang="en-US" altLang="en-US" kern="0" dirty="0"/>
              <a:t>Block-coil High Field Dipole Design</a:t>
            </a:r>
          </a:p>
        </p:txBody>
      </p:sp>
    </p:spTree>
    <p:extLst>
      <p:ext uri="{BB962C8B-B14F-4D97-AF65-F5344CB8AC3E}">
        <p14:creationId xmlns:p14="http://schemas.microsoft.com/office/powerpoint/2010/main" val="565600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304800" y="152400"/>
            <a:ext cx="85931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Twin-Aperture Collider Dipoles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3" descr="C:\GLS\Files\Projects\HighEnergy\HD-Series\HD-Study-for-FCC\HD-twoinone\Pics\Dipole.bmp">
            <a:extLst>
              <a:ext uri="{FF2B5EF4-FFF2-40B4-BE49-F238E27FC236}">
                <a16:creationId xmlns:a16="http://schemas.microsoft.com/office/drawing/2014/main" id="{1ECC35E5-43DB-F9FD-48C0-482E876EF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768" y="1096270"/>
            <a:ext cx="2684831" cy="256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GLS\Files\Projects\HighEnergy\HD-Series\HD-Study-for-FCC\HD-twoinone\Pics\HD2in1.bmp">
            <a:extLst>
              <a:ext uri="{FF2B5EF4-FFF2-40B4-BE49-F238E27FC236}">
                <a16:creationId xmlns:a16="http://schemas.microsoft.com/office/drawing/2014/main" id="{C1331F8C-0BB5-E3B0-BF9F-409856201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882" y="3733800"/>
            <a:ext cx="2528888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17D490-1E20-DCA1-CCCA-62B57898EAC8}"/>
              </a:ext>
            </a:extLst>
          </p:cNvPr>
          <p:cNvCxnSpPr/>
          <p:nvPr/>
        </p:nvCxnSpPr>
        <p:spPr bwMode="auto">
          <a:xfrm>
            <a:off x="6953656" y="2349177"/>
            <a:ext cx="0" cy="253420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99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F28ADC-A40F-9CBC-B84E-7B3DFE935514}"/>
              </a:ext>
            </a:extLst>
          </p:cNvPr>
          <p:cNvCxnSpPr/>
          <p:nvPr/>
        </p:nvCxnSpPr>
        <p:spPr bwMode="auto">
          <a:xfrm>
            <a:off x="6074920" y="2319993"/>
            <a:ext cx="0" cy="256338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99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43A954-AD55-B580-591C-4212F67E573B}"/>
              </a:ext>
            </a:extLst>
          </p:cNvPr>
          <p:cNvCxnSpPr/>
          <p:nvPr/>
        </p:nvCxnSpPr>
        <p:spPr bwMode="auto">
          <a:xfrm>
            <a:off x="8450096" y="2323288"/>
            <a:ext cx="0" cy="256338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99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BB6A87-6859-B787-F307-9EF2241B9786}"/>
              </a:ext>
            </a:extLst>
          </p:cNvPr>
          <p:cNvCxnSpPr/>
          <p:nvPr/>
        </p:nvCxnSpPr>
        <p:spPr bwMode="auto">
          <a:xfrm>
            <a:off x="7563256" y="2339449"/>
            <a:ext cx="0" cy="253420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99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162D034-7433-F668-F9DB-7DA066E8A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868952"/>
              </p:ext>
            </p:extLst>
          </p:nvPr>
        </p:nvGraphicFramePr>
        <p:xfrm>
          <a:off x="453145" y="5065716"/>
          <a:ext cx="5029203" cy="1117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8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Short sample performance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0" dirty="0" err="1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US" sz="1500" b="0" baseline="-25000" dirty="0" err="1">
                          <a:solidFill>
                            <a:schemeClr val="tx1"/>
                          </a:solidFill>
                        </a:rPr>
                        <a:t>ss</a:t>
                      </a:r>
                      <a:endParaRPr lang="en-US" sz="1500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5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500" b="0" baseline="30000" dirty="0">
                          <a:solidFill>
                            <a:schemeClr val="tx1"/>
                          </a:solidFill>
                        </a:rPr>
                        <a:t>ss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Temperature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4.5K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1.9K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4.5K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>
                          <a:solidFill>
                            <a:schemeClr val="tx1"/>
                          </a:solidFill>
                        </a:rPr>
                        <a:t>1.9K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tx1"/>
                          </a:solidFill>
                        </a:rPr>
                        <a:t>Single aperture    (HD2)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18.0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20.1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15.52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>
                          <a:solidFill>
                            <a:schemeClr val="tx1"/>
                          </a:solidFill>
                        </a:rPr>
                        <a:t>17.15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r>
                        <a:rPr lang="en-US" sz="1500" b="0" baseline="0" dirty="0">
                          <a:solidFill>
                            <a:schemeClr val="tx1"/>
                          </a:solidFill>
                        </a:rPr>
                        <a:t>Double aperture  (2HD)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17.8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19.7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15.49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dirty="0">
                          <a:solidFill>
                            <a:schemeClr val="tx1"/>
                          </a:solidFill>
                        </a:rPr>
                        <a:t>17.12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Picture 4">
            <a:extLst>
              <a:ext uri="{FF2B5EF4-FFF2-40B4-BE49-F238E27FC236}">
                <a16:creationId xmlns:a16="http://schemas.microsoft.com/office/drawing/2014/main" id="{FCA81874-8EF9-7E19-7B2E-BD49BD785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25" y="3130781"/>
            <a:ext cx="526803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EE5807-6932-3DE6-48ED-ADE55510DC4A}"/>
              </a:ext>
            </a:extLst>
          </p:cNvPr>
          <p:cNvSpPr txBox="1"/>
          <p:nvPr/>
        </p:nvSpPr>
        <p:spPr>
          <a:xfrm>
            <a:off x="453145" y="2744115"/>
            <a:ext cx="49295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Asymmetric coil design for smaller spacing between apertures</a:t>
            </a:r>
          </a:p>
        </p:txBody>
      </p:sp>
      <p:pic>
        <p:nvPicPr>
          <p:cNvPr id="12" name="Picture 2" descr="C:\Users\S64GLS\Desktop\LBNL-LOGO.jpg">
            <a:extLst>
              <a:ext uri="{FF2B5EF4-FFF2-40B4-BE49-F238E27FC236}">
                <a16:creationId xmlns:a16="http://schemas.microsoft.com/office/drawing/2014/main" id="{9D99BA23-ADE4-0623-35E5-47D7F961D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946879"/>
            <a:ext cx="431303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9BFD9BE-1DDB-2B31-A707-DC0148858961}"/>
              </a:ext>
            </a:extLst>
          </p:cNvPr>
          <p:cNvSpPr/>
          <p:nvPr/>
        </p:nvSpPr>
        <p:spPr bwMode="auto">
          <a:xfrm>
            <a:off x="5925768" y="3733800"/>
            <a:ext cx="2684831" cy="2519363"/>
          </a:xfrm>
          <a:prstGeom prst="rect">
            <a:avLst/>
          </a:prstGeom>
          <a:noFill/>
          <a:ln w="12700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F246C347-FFC5-04C0-BE1F-79815F810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080" y="1129553"/>
            <a:ext cx="301752" cy="30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1" descr="C:\Users\S64GLS\Desktop\logo_lhc.png">
            <a:extLst>
              <a:ext uri="{FF2B5EF4-FFF2-40B4-BE49-F238E27FC236}">
                <a16:creationId xmlns:a16="http://schemas.microsoft.com/office/drawing/2014/main" id="{92A67F7A-0452-1D06-BDE2-51940B619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59" y="1385442"/>
            <a:ext cx="123400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6F9BEF-5BE5-EEB8-8A11-5A845601574C}"/>
              </a:ext>
            </a:extLst>
          </p:cNvPr>
          <p:cNvSpPr txBox="1"/>
          <p:nvPr/>
        </p:nvSpPr>
        <p:spPr>
          <a:xfrm>
            <a:off x="299425" y="888473"/>
            <a:ext cx="5404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Horizontal layout has good magnetic and mechanical efficiency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E5F574E-57D2-B5CF-13FB-4809B428CA5E}"/>
              </a:ext>
            </a:extLst>
          </p:cNvPr>
          <p:cNvGrpSpPr/>
          <p:nvPr/>
        </p:nvGrpSpPr>
        <p:grpSpPr>
          <a:xfrm>
            <a:off x="2377595" y="1581598"/>
            <a:ext cx="3053176" cy="795337"/>
            <a:chOff x="255234" y="5427956"/>
            <a:chExt cx="3053176" cy="795337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824CEDD6-7C39-F06F-59E1-0ABAC4A20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023" y="5427956"/>
              <a:ext cx="1116856" cy="795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3941F57D-2F58-71B6-0466-9F7BDC61A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7344" y="5427956"/>
              <a:ext cx="1116856" cy="795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7C9A869-79D0-1030-3222-825007C4D57B}"/>
                </a:ext>
              </a:extLst>
            </p:cNvPr>
            <p:cNvCxnSpPr/>
            <p:nvPr/>
          </p:nvCxnSpPr>
          <p:spPr bwMode="auto">
            <a:xfrm>
              <a:off x="1568879" y="5656556"/>
              <a:ext cx="183721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64C12C0-3F10-479D-97B3-A0B637C3AE27}"/>
                </a:ext>
              </a:extLst>
            </p:cNvPr>
            <p:cNvCxnSpPr/>
            <p:nvPr/>
          </p:nvCxnSpPr>
          <p:spPr bwMode="auto">
            <a:xfrm>
              <a:off x="1568879" y="6037556"/>
              <a:ext cx="183721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7F87634-BFE0-D46A-57CC-90A197E3818A}"/>
                </a:ext>
              </a:extLst>
            </p:cNvPr>
            <p:cNvCxnSpPr/>
            <p:nvPr/>
          </p:nvCxnSpPr>
          <p:spPr bwMode="auto">
            <a:xfrm>
              <a:off x="3124689" y="5665434"/>
              <a:ext cx="183721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C35097B-543B-E297-0297-44D0E1AC9F81}"/>
                </a:ext>
              </a:extLst>
            </p:cNvPr>
            <p:cNvCxnSpPr/>
            <p:nvPr/>
          </p:nvCxnSpPr>
          <p:spPr bwMode="auto">
            <a:xfrm>
              <a:off x="3124200" y="6033116"/>
              <a:ext cx="183721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B3FD3B1-623C-9896-59F2-5F76020B5040}"/>
                </a:ext>
              </a:extLst>
            </p:cNvPr>
            <p:cNvCxnSpPr/>
            <p:nvPr/>
          </p:nvCxnSpPr>
          <p:spPr bwMode="auto">
            <a:xfrm>
              <a:off x="1828800" y="5661732"/>
              <a:ext cx="183721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3B5C020-5CAA-2F39-F812-EC9FCC5C6298}"/>
                </a:ext>
              </a:extLst>
            </p:cNvPr>
            <p:cNvCxnSpPr/>
            <p:nvPr/>
          </p:nvCxnSpPr>
          <p:spPr bwMode="auto">
            <a:xfrm>
              <a:off x="1828800" y="6037556"/>
              <a:ext cx="183721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C1F451B-2EA4-4C94-45F9-3AC73EFD304B}"/>
                </a:ext>
              </a:extLst>
            </p:cNvPr>
            <p:cNvCxnSpPr/>
            <p:nvPr/>
          </p:nvCxnSpPr>
          <p:spPr bwMode="auto">
            <a:xfrm>
              <a:off x="255234" y="6046434"/>
              <a:ext cx="183721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96021C0-44AA-F58D-86E7-59CA830D9267}"/>
                </a:ext>
              </a:extLst>
            </p:cNvPr>
            <p:cNvCxnSpPr/>
            <p:nvPr/>
          </p:nvCxnSpPr>
          <p:spPr bwMode="auto">
            <a:xfrm>
              <a:off x="255234" y="5656556"/>
              <a:ext cx="183721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69324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 txBox="1">
            <a:spLocks noChangeArrowheads="1"/>
          </p:cNvSpPr>
          <p:nvPr/>
        </p:nvSpPr>
        <p:spPr bwMode="auto">
          <a:xfrm>
            <a:off x="457200" y="215900"/>
            <a:ext cx="83058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3200" b="1" dirty="0">
                <a:solidFill>
                  <a:srgbClr val="00279F"/>
                </a:solidFill>
                <a:latin typeface="Arial" pitchFamily="34" charset="0"/>
              </a:rPr>
              <a:t>Past improvements of Nb</a:t>
            </a:r>
            <a:r>
              <a:rPr lang="en-US" altLang="en-US" sz="3200" b="1" baseline="-25000" dirty="0">
                <a:solidFill>
                  <a:srgbClr val="00279F"/>
                </a:solidFill>
                <a:latin typeface="Arial" pitchFamily="34" charset="0"/>
              </a:rPr>
              <a:t>3</a:t>
            </a:r>
            <a:r>
              <a:rPr lang="en-US" altLang="en-US" sz="3200" b="1" dirty="0">
                <a:solidFill>
                  <a:srgbClr val="00279F"/>
                </a:solidFill>
                <a:latin typeface="Arial" pitchFamily="34" charset="0"/>
              </a:rPr>
              <a:t>Sn J</a:t>
            </a:r>
            <a:r>
              <a:rPr lang="en-US" altLang="en-US" sz="3200" b="1" baseline="-25000" dirty="0">
                <a:solidFill>
                  <a:srgbClr val="00279F"/>
                </a:solidFill>
                <a:latin typeface="Arial" pitchFamily="34" charset="0"/>
              </a:rPr>
              <a:t>c</a:t>
            </a:r>
          </a:p>
        </p:txBody>
      </p:sp>
      <p:sp>
        <p:nvSpPr>
          <p:cNvPr id="7175" name="Rectangle 4"/>
          <p:cNvSpPr>
            <a:spLocks noChangeArrowheads="1"/>
          </p:cNvSpPr>
          <p:nvPr/>
        </p:nvSpPr>
        <p:spPr bwMode="auto">
          <a:xfrm>
            <a:off x="609600" y="5248126"/>
            <a:ext cx="7848600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7013" indent="-2270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en-US" sz="1800" dirty="0"/>
              <a:t>HEP conductor development program resulted in </a:t>
            </a:r>
            <a:r>
              <a:rPr lang="en-US" altLang="en-US" sz="1800" dirty="0">
                <a:solidFill>
                  <a:srgbClr val="000099"/>
                </a:solidFill>
              </a:rPr>
              <a:t>+3T field potential (4.5K)</a:t>
            </a:r>
          </a:p>
          <a:p>
            <a:pPr eaLnBrk="1" hangingPunct="1"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en-US" sz="1800" dirty="0"/>
              <a:t>Achieved performance consistent with improvements in conductor properties</a:t>
            </a:r>
          </a:p>
          <a:p>
            <a:pPr eaLnBrk="1" hangingPunct="1"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en-US" sz="1800" dirty="0"/>
              <a:t>Optimal design choices driven by accelerator requirements and production cost</a:t>
            </a:r>
          </a:p>
        </p:txBody>
      </p:sp>
      <p:sp>
        <p:nvSpPr>
          <p:cNvPr id="7187" name="TextBox 7186"/>
          <p:cNvSpPr txBox="1"/>
          <p:nvPr/>
        </p:nvSpPr>
        <p:spPr>
          <a:xfrm>
            <a:off x="6172200" y="3352800"/>
            <a:ext cx="20574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/>
              <a:t>Bore field to peak field ratios</a:t>
            </a:r>
            <a:r>
              <a:rPr lang="en-US" sz="1400" dirty="0"/>
              <a:t>:</a:t>
            </a:r>
          </a:p>
          <a:p>
            <a:endParaRPr lang="en-US" sz="600" dirty="0"/>
          </a:p>
          <a:p>
            <a:pPr lvl="1"/>
            <a:r>
              <a:rPr lang="en-US" sz="1400" dirty="0"/>
              <a:t>D20 : 0.98</a:t>
            </a:r>
          </a:p>
          <a:p>
            <a:pPr lvl="1"/>
            <a:r>
              <a:rPr lang="en-US" sz="1400" dirty="0"/>
              <a:t>HD2: 0.95</a:t>
            </a:r>
          </a:p>
          <a:p>
            <a:pPr lvl="1"/>
            <a:r>
              <a:rPr lang="en-US" sz="1400" dirty="0"/>
              <a:t>HD1: 1.06</a:t>
            </a:r>
          </a:p>
          <a:p>
            <a:pPr lvl="1"/>
            <a:r>
              <a:rPr lang="en-US" sz="1400" dirty="0"/>
              <a:t>RD3: 0.99</a:t>
            </a:r>
          </a:p>
        </p:txBody>
      </p:sp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89420"/>
            <a:ext cx="2057400" cy="19180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304800" y="838200"/>
            <a:ext cx="8534400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7055"/>
            <a:ext cx="5835925" cy="412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578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3988"/>
            <a:ext cx="7010400" cy="619125"/>
          </a:xfrm>
        </p:spPr>
        <p:txBody>
          <a:bodyPr/>
          <a:lstStyle/>
          <a:p>
            <a:r>
              <a:rPr lang="en-US" altLang="en-US" dirty="0"/>
              <a:t>Potential for further improvements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0" t="31163" r="24684" b="31085"/>
          <a:stretch/>
        </p:blipFill>
        <p:spPr>
          <a:xfrm>
            <a:off x="272901" y="1676400"/>
            <a:ext cx="2626301" cy="2139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119" y="958964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sng" dirty="0"/>
              <a:t>Principle</a:t>
            </a:r>
            <a:r>
              <a:rPr lang="en-US" sz="1800" dirty="0"/>
              <a:t>: increase of Nb</a:t>
            </a:r>
            <a:r>
              <a:rPr lang="en-US" sz="1800" baseline="-25000" dirty="0"/>
              <a:t>3</a:t>
            </a:r>
            <a:r>
              <a:rPr lang="en-US" sz="1800" dirty="0"/>
              <a:t>Sn pinning force at high field through grain refinement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Promising results in short samples </a:t>
            </a:r>
            <a:r>
              <a:rPr lang="en-US" sz="1800" i="1" dirty="0"/>
              <a:t>(</a:t>
            </a:r>
            <a:r>
              <a:rPr lang="fr-FR" sz="1800" i="1" dirty="0"/>
              <a:t>X. Xu et al, </a:t>
            </a:r>
            <a:r>
              <a:rPr lang="fr-FR" sz="1800" i="1" dirty="0" err="1"/>
              <a:t>Appl</a:t>
            </a:r>
            <a:r>
              <a:rPr lang="fr-FR" sz="1800" i="1" dirty="0"/>
              <a:t>. Phys. </a:t>
            </a:r>
            <a:r>
              <a:rPr lang="fr-FR" sz="1800" i="1" dirty="0" err="1"/>
              <a:t>Lett</a:t>
            </a:r>
            <a:r>
              <a:rPr lang="fr-FR" sz="1800" i="1" dirty="0"/>
              <a:t>. 104 082602):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733" y="4312547"/>
            <a:ext cx="2741684" cy="204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4119" y="3886200"/>
            <a:ext cx="854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Extrapolation to HD2 &amp; </a:t>
            </a:r>
            <a:r>
              <a:rPr lang="en-US" sz="1800" b="1" dirty="0">
                <a:solidFill>
                  <a:srgbClr val="7030A0"/>
                </a:solidFill>
              </a:rPr>
              <a:t>13 nm </a:t>
            </a:r>
            <a:r>
              <a:rPr lang="en-US" sz="1800" dirty="0"/>
              <a:t>grain size </a:t>
            </a:r>
            <a:r>
              <a:rPr lang="en-US" sz="1800" i="1" dirty="0"/>
              <a:t>(</a:t>
            </a:r>
            <a:r>
              <a:rPr lang="nb-NO" sz="1800" i="1" dirty="0"/>
              <a:t>G. Sabbi et al., IEEE-TAS 25 (3) 4001407):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9" t="31318" r="11423" b="30853"/>
          <a:stretch/>
        </p:blipFill>
        <p:spPr>
          <a:xfrm>
            <a:off x="3131395" y="1676400"/>
            <a:ext cx="3305146" cy="2139140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01" y="4391529"/>
            <a:ext cx="1780672" cy="178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1512" y="6172200"/>
            <a:ext cx="132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HD2 cross-section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2741" y="1648361"/>
            <a:ext cx="2294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J</a:t>
            </a:r>
            <a:r>
              <a:rPr lang="en-US" sz="1600" baseline="-25000" dirty="0"/>
              <a:t>c</a:t>
            </a:r>
            <a:r>
              <a:rPr lang="en-US" sz="1600" dirty="0"/>
              <a:t>(12 T, 4.2K): from </a:t>
            </a:r>
          </a:p>
          <a:p>
            <a:pPr algn="ctr"/>
            <a:r>
              <a:rPr lang="en-US" sz="1600" b="1" dirty="0">
                <a:solidFill>
                  <a:srgbClr val="0033CC"/>
                </a:solidFill>
              </a:rPr>
              <a:t>3.5 kA/mm</a:t>
            </a:r>
            <a:r>
              <a:rPr lang="en-US" sz="1600" b="1" baseline="30000" dirty="0">
                <a:solidFill>
                  <a:srgbClr val="0033CC"/>
                </a:solidFill>
              </a:rPr>
              <a:t>2</a:t>
            </a:r>
            <a:r>
              <a:rPr lang="en-US" sz="1600" b="1" dirty="0">
                <a:solidFill>
                  <a:srgbClr val="0033CC"/>
                </a:solidFill>
              </a:rPr>
              <a:t> </a:t>
            </a:r>
            <a:r>
              <a:rPr lang="en-US" sz="1600" dirty="0"/>
              <a:t>@ </a:t>
            </a:r>
            <a:r>
              <a:rPr lang="en-US" sz="1600" b="1" dirty="0">
                <a:solidFill>
                  <a:srgbClr val="7030A0"/>
                </a:solidFill>
              </a:rPr>
              <a:t>100+ nm </a:t>
            </a:r>
            <a:r>
              <a:rPr lang="en-US" sz="1600" dirty="0"/>
              <a:t>(e.g. best HD2 wire) to </a:t>
            </a:r>
          </a:p>
          <a:p>
            <a:pPr algn="ctr"/>
            <a:r>
              <a:rPr lang="en-US" sz="1600" b="1" dirty="0">
                <a:solidFill>
                  <a:srgbClr val="00B050"/>
                </a:solidFill>
              </a:rPr>
              <a:t>9.6 kA/mm</a:t>
            </a:r>
            <a:r>
              <a:rPr lang="en-US" sz="1600" b="1" baseline="30000" dirty="0">
                <a:solidFill>
                  <a:srgbClr val="00B050"/>
                </a:solidFill>
              </a:rPr>
              <a:t>2</a:t>
            </a:r>
            <a:r>
              <a:rPr lang="en-US" sz="1600" b="1" dirty="0"/>
              <a:t> </a:t>
            </a:r>
            <a:r>
              <a:rPr lang="en-US" sz="1600" dirty="0"/>
              <a:t>@ </a:t>
            </a:r>
            <a:r>
              <a:rPr lang="en-US" sz="1600" b="1" dirty="0">
                <a:solidFill>
                  <a:srgbClr val="7030A0"/>
                </a:solidFill>
              </a:rPr>
              <a:t>~35 nm</a:t>
            </a:r>
            <a:endParaRPr lang="en-US" sz="1600" dirty="0"/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304800" y="838200"/>
            <a:ext cx="8534400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073969" y="4253776"/>
            <a:ext cx="2781822" cy="2191762"/>
            <a:chOff x="6073969" y="4264409"/>
            <a:chExt cx="2781822" cy="2191762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3969" y="4264409"/>
              <a:ext cx="2781822" cy="2191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168459" y="4562740"/>
              <a:ext cx="538498" cy="4468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33CC"/>
                  </a:solidFill>
                </a:rPr>
                <a:t>B</a:t>
              </a:r>
              <a:r>
                <a:rPr lang="en-US" sz="1200" b="1" baseline="-25000" dirty="0">
                  <a:solidFill>
                    <a:srgbClr val="0033CC"/>
                  </a:solidFill>
                </a:rPr>
                <a:t>0</a:t>
              </a:r>
              <a:r>
                <a:rPr lang="en-US" sz="1200" b="1" dirty="0">
                  <a:solidFill>
                    <a:srgbClr val="0033CC"/>
                  </a:solidFill>
                </a:rPr>
                <a:t>&gt;19T </a:t>
              </a:r>
            </a:p>
            <a:p>
              <a:pPr algn="r"/>
              <a:r>
                <a:rPr lang="en-US" sz="1200" b="1" dirty="0">
                  <a:solidFill>
                    <a:srgbClr val="0033CC"/>
                  </a:solidFill>
                </a:rPr>
                <a:t>@ 4.5K</a:t>
              </a:r>
            </a:p>
          </p:txBody>
        </p:sp>
        <p:cxnSp>
          <p:nvCxnSpPr>
            <p:cNvPr id="3" name="Straight Connector 2"/>
            <p:cNvCxnSpPr/>
            <p:nvPr/>
          </p:nvCxnSpPr>
          <p:spPr bwMode="auto">
            <a:xfrm flipH="1">
              <a:off x="7768120" y="4953000"/>
              <a:ext cx="23288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7776746" y="4608948"/>
              <a:ext cx="0" cy="34405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792" y="2819400"/>
            <a:ext cx="21209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6" descr="OSU_9900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12151" y="1731298"/>
            <a:ext cx="230886" cy="23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6" descr="exaple 2 cop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99" y="1733318"/>
            <a:ext cx="38719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6" descr="exaple 2 cop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393" y="2841812"/>
            <a:ext cx="38719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326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 txBox="1">
            <a:spLocks noChangeArrowheads="1"/>
          </p:cNvSpPr>
          <p:nvPr/>
        </p:nvSpPr>
        <p:spPr bwMode="auto">
          <a:xfrm>
            <a:off x="304800" y="204788"/>
            <a:ext cx="85931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High Temperature Superconductors (HTS)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4876800" y="4476750"/>
            <a:ext cx="4038600" cy="1819275"/>
          </a:xfrm>
          <a:prstGeom prst="rect">
            <a:avLst/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45720" tIns="18288" rIns="45720" bIns="18288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2200" b="0">
                <a:latin typeface="Times New Roman" pitchFamily="18" charset="0"/>
              </a:rPr>
              <a:t>In-depth analysis &amp; optimization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endParaRPr lang="en-US" altLang="en-US" sz="400" b="0">
              <a:latin typeface="Times New Roman" pitchFamily="18" charset="0"/>
            </a:endParaRPr>
          </a:p>
          <a:p>
            <a:pPr>
              <a:spcBef>
                <a:spcPct val="0"/>
              </a:spcBef>
              <a:buSzTx/>
            </a:pPr>
            <a:r>
              <a:rPr lang="en-US" altLang="en-US" sz="2200" b="0" i="1">
                <a:latin typeface="Times New Roman" pitchFamily="18" charset="0"/>
              </a:rPr>
              <a:t> Conductor properties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2200" b="0" i="1">
                <a:latin typeface="Times New Roman" pitchFamily="18" charset="0"/>
              </a:rPr>
              <a:t> Fabrication technology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2200" b="0" i="1">
                <a:latin typeface="Times New Roman" pitchFamily="18" charset="0"/>
              </a:rPr>
              <a:t> Material characterization </a:t>
            </a:r>
          </a:p>
          <a:p>
            <a:pPr>
              <a:spcBef>
                <a:spcPct val="0"/>
              </a:spcBef>
              <a:buSzTx/>
            </a:pPr>
            <a:r>
              <a:rPr lang="en-US" altLang="en-US" sz="2200" b="0" i="1">
                <a:latin typeface="Times New Roman" pitchFamily="18" charset="0"/>
              </a:rPr>
              <a:t> Modeling and diagnostics</a:t>
            </a:r>
          </a:p>
        </p:txBody>
      </p:sp>
      <p:sp>
        <p:nvSpPr>
          <p:cNvPr id="4108" name="AutoShape 15"/>
          <p:cNvSpPr>
            <a:spLocks noChangeArrowheads="1"/>
          </p:cNvSpPr>
          <p:nvPr/>
        </p:nvSpPr>
        <p:spPr bwMode="auto">
          <a:xfrm>
            <a:off x="4338638" y="4776788"/>
            <a:ext cx="461962" cy="180975"/>
          </a:xfrm>
          <a:prstGeom prst="leftRightArrow">
            <a:avLst>
              <a:gd name="adj1" fmla="val 58333"/>
              <a:gd name="adj2" fmla="val 5436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en-US" b="0">
              <a:latin typeface="Times New Roman" pitchFamily="18" charset="0"/>
            </a:endParaRPr>
          </a:p>
        </p:txBody>
      </p:sp>
      <p:pic>
        <p:nvPicPr>
          <p:cNvPr id="41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44227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38269C58-1F37-9F23-6626-A9AF59D7C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093176"/>
            <a:ext cx="2971800" cy="1477328"/>
          </a:xfrm>
          <a:prstGeom prst="rect">
            <a:avLst/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dirty="0"/>
              <a:t>Technology foundation:</a:t>
            </a:r>
          </a:p>
          <a:p>
            <a:endParaRPr lang="en-US" sz="1000" dirty="0"/>
          </a:p>
          <a:p>
            <a:pPr>
              <a:buFontTx/>
              <a:buChar char="•"/>
            </a:pPr>
            <a:r>
              <a:rPr lang="en-US" sz="2000" i="1" dirty="0"/>
              <a:t> Conductor properties</a:t>
            </a:r>
          </a:p>
          <a:p>
            <a:pPr>
              <a:buFontTx/>
              <a:buChar char="•"/>
            </a:pPr>
            <a:r>
              <a:rPr lang="en-US" sz="2000" i="1" dirty="0"/>
              <a:t> Fabrication methods</a:t>
            </a:r>
          </a:p>
          <a:p>
            <a:pPr>
              <a:buFontTx/>
              <a:buChar char="•"/>
            </a:pPr>
            <a:r>
              <a:rPr lang="en-US" sz="2000" i="1" dirty="0"/>
              <a:t> Design concepts, tools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D14DFFC-BE53-B609-31F2-BD5A9F10D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226412"/>
            <a:ext cx="2971800" cy="707886"/>
          </a:xfrm>
          <a:prstGeom prst="rect">
            <a:avLst/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18288" r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dirty="0"/>
              <a:t>Performance demonstration in simple configurations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288FE035-0688-6C7C-DD15-7A11D120C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83100"/>
            <a:ext cx="2971800" cy="707886"/>
          </a:xfrm>
          <a:prstGeom prst="rect">
            <a:avLst/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dirty="0"/>
              <a:t>Full qualification in </a:t>
            </a:r>
          </a:p>
          <a:p>
            <a:pPr algn="ctr"/>
            <a:r>
              <a:rPr lang="en-US" sz="2000" dirty="0"/>
              <a:t>accelerator configurations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D924FC42-CEB8-9225-799B-D5917C631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824538"/>
            <a:ext cx="2971800" cy="400110"/>
          </a:xfrm>
          <a:prstGeom prst="rect">
            <a:avLst/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dirty="0"/>
              <a:t>System integration</a:t>
            </a:r>
          </a:p>
        </p:txBody>
      </p:sp>
      <p:sp>
        <p:nvSpPr>
          <p:cNvPr id="6" name="AutoShape 9">
            <a:extLst>
              <a:ext uri="{FF2B5EF4-FFF2-40B4-BE49-F238E27FC236}">
                <a16:creationId xmlns:a16="http://schemas.microsoft.com/office/drawing/2014/main" id="{09887AEF-9730-06A5-FBE2-B75B17292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743200"/>
            <a:ext cx="304800" cy="358775"/>
          </a:xfrm>
          <a:prstGeom prst="downArrow">
            <a:avLst>
              <a:gd name="adj1" fmla="val 50000"/>
              <a:gd name="adj2" fmla="val 60691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7" name="AutoShape 10">
            <a:extLst>
              <a:ext uri="{FF2B5EF4-FFF2-40B4-BE49-F238E27FC236}">
                <a16:creationId xmlns:a16="http://schemas.microsoft.com/office/drawing/2014/main" id="{CAAC1406-3292-37E8-F0EC-DD1D4BB6B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329728"/>
            <a:ext cx="304800" cy="358775"/>
          </a:xfrm>
          <a:prstGeom prst="downArrow">
            <a:avLst>
              <a:gd name="adj1" fmla="val 50000"/>
              <a:gd name="adj2" fmla="val 60691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2F499BF1-5648-5D2D-3D01-B923CDE52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039090"/>
            <a:ext cx="304800" cy="358775"/>
          </a:xfrm>
          <a:prstGeom prst="downArrow">
            <a:avLst>
              <a:gd name="adj1" fmla="val 50000"/>
              <a:gd name="adj2" fmla="val 60691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A86D0D49-EEB4-E293-C93E-A02CCFDD506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447675" y="2438400"/>
            <a:ext cx="1981200" cy="152400"/>
          </a:xfrm>
          <a:prstGeom prst="leftRightArrow">
            <a:avLst>
              <a:gd name="adj1" fmla="val 67944"/>
              <a:gd name="adj2" fmla="val 134394"/>
            </a:avLst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15">
            <a:extLst>
              <a:ext uri="{FF2B5EF4-FFF2-40B4-BE49-F238E27FC236}">
                <a16:creationId xmlns:a16="http://schemas.microsoft.com/office/drawing/2014/main" id="{3440977B-72D3-EB50-833E-34AF29A35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456" y="4750412"/>
            <a:ext cx="461962" cy="180975"/>
          </a:xfrm>
          <a:prstGeom prst="leftRightArrow">
            <a:avLst>
              <a:gd name="adj1" fmla="val 58333"/>
              <a:gd name="adj2" fmla="val 5436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16">
            <a:extLst>
              <a:ext uri="{FF2B5EF4-FFF2-40B4-BE49-F238E27FC236}">
                <a16:creationId xmlns:a16="http://schemas.microsoft.com/office/drawing/2014/main" id="{4C9A0D9A-28D0-E8AE-0C79-DB917ACE4B6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180975" y="4838700"/>
            <a:ext cx="1447800" cy="152400"/>
          </a:xfrm>
          <a:prstGeom prst="leftRightArrow">
            <a:avLst>
              <a:gd name="adj1" fmla="val 67944"/>
              <a:gd name="adj2" fmla="val 116067"/>
            </a:avLst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FFD62679-D083-1B50-ED84-E4829B5FD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2201863"/>
            <a:ext cx="771525" cy="5556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45720" tIns="27432" rIns="45720" bIns="2743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FF0000"/>
                </a:solidFill>
              </a:rPr>
              <a:t>Bi-2212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YBCO</a:t>
            </a: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8CD78238-F7C4-6599-235A-674B890FC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718050"/>
            <a:ext cx="757238" cy="311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45720" tIns="27432" rIns="45720" bIns="2743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 b="1">
                <a:solidFill>
                  <a:srgbClr val="0033CC"/>
                </a:solidFill>
              </a:rPr>
              <a:t>Nb</a:t>
            </a:r>
            <a:r>
              <a:rPr lang="en-US" sz="1600" b="1" baseline="-25000">
                <a:solidFill>
                  <a:srgbClr val="0033CC"/>
                </a:solidFill>
              </a:rPr>
              <a:t>3</a:t>
            </a:r>
            <a:r>
              <a:rPr lang="en-US" sz="1600" b="1">
                <a:solidFill>
                  <a:srgbClr val="0033CC"/>
                </a:solidFill>
              </a:rPr>
              <a:t>Sn</a:t>
            </a: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7B1E3346-CFCF-17A7-4E8E-E50BE765F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5880100"/>
            <a:ext cx="712788" cy="311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45720" tIns="27432" rIns="45720" bIns="2743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 b="1">
                <a:solidFill>
                  <a:srgbClr val="008000"/>
                </a:solidFill>
              </a:rPr>
              <a:t>NbTi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 txBox="1">
            <a:spLocks noChangeArrowheads="1"/>
          </p:cNvSpPr>
          <p:nvPr/>
        </p:nvSpPr>
        <p:spPr bwMode="auto">
          <a:xfrm>
            <a:off x="228600" y="204788"/>
            <a:ext cx="8763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Accelerator-type coils with Bi-2212</a:t>
            </a:r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4" b="4547"/>
          <a:stretch>
            <a:fillRect/>
          </a:stretch>
        </p:blipFill>
        <p:spPr bwMode="auto">
          <a:xfrm>
            <a:off x="6102350" y="4687888"/>
            <a:ext cx="2795588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" b="6619"/>
          <a:stretch>
            <a:fillRect/>
          </a:stretch>
        </p:blipFill>
        <p:spPr bwMode="auto">
          <a:xfrm>
            <a:off x="6080125" y="3370263"/>
            <a:ext cx="2840038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27275"/>
            <a:ext cx="5426075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6" name="TextBox 2"/>
          <p:cNvSpPr txBox="1">
            <a:spLocks noChangeArrowheads="1"/>
          </p:cNvSpPr>
          <p:nvPr/>
        </p:nvSpPr>
        <p:spPr bwMode="auto">
          <a:xfrm>
            <a:off x="666750" y="969963"/>
            <a:ext cx="817245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spcAft>
                <a:spcPts val="500"/>
              </a:spcAft>
              <a:buSzTx/>
              <a:defRPr/>
            </a:pP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Significant J</a:t>
            </a:r>
            <a:r>
              <a:rPr lang="en-US" altLang="en-US" sz="1800" b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improvements with </a:t>
            </a:r>
            <a:r>
              <a:rPr lang="en-US" altLang="en-US" sz="1800" b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high pressure heat treatment </a:t>
            </a: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and powers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500"/>
              </a:spcAft>
              <a:buSzTx/>
              <a:defRPr/>
            </a:pPr>
            <a:r>
              <a:rPr lang="en-US" altLang="en-US" sz="1800" b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RC-06 results </a:t>
            </a: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(0.8 mm strand, 17-strand Rutherford cable, 2-layer, 6-turn/layer):</a:t>
            </a:r>
          </a:p>
          <a:p>
            <a:pPr marL="1028700" lvl="1" eaLnBrk="1" hangingPunct="1">
              <a:spcBef>
                <a:spcPct val="0"/>
              </a:spcBef>
              <a:spcAft>
                <a:spcPts val="500"/>
              </a:spcAft>
              <a:buSzTx/>
              <a:buFont typeface="Wingdings" panose="05000000000000000000" pitchFamily="2" charset="2"/>
              <a:buChar char="Ø"/>
              <a:defRPr/>
            </a:pP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altLang="en-US" sz="1800" b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- 1365 A/mm</a:t>
            </a:r>
            <a:r>
              <a:rPr lang="en-US" altLang="en-US" sz="18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at 15 T (2xFCC spec); 1000 A/mm</a:t>
            </a:r>
            <a:r>
              <a:rPr lang="en-US" altLang="en-US" sz="18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at 27 T (1.3 GHz NMR)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500"/>
              </a:spcAft>
              <a:buSzTx/>
              <a:defRPr/>
            </a:pP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Two larger 11-turn coils (RC7-8) generated </a:t>
            </a:r>
            <a:r>
              <a:rPr lang="en-US" altLang="en-US" sz="1800" b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4.5 T field </a:t>
            </a: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in a shell-based structure </a:t>
            </a:r>
          </a:p>
        </p:txBody>
      </p:sp>
      <p:sp>
        <p:nvSpPr>
          <p:cNvPr id="16392" name="TextBox 1"/>
          <p:cNvSpPr txBox="1">
            <a:spLocks noChangeArrowheads="1"/>
          </p:cNvSpPr>
          <p:nvPr/>
        </p:nvSpPr>
        <p:spPr bwMode="auto">
          <a:xfrm>
            <a:off x="6989763" y="4038600"/>
            <a:ext cx="1150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rgbClr val="FFFF00"/>
                </a:solidFill>
                <a:latin typeface="Times New Roman" pitchFamily="18" charset="0"/>
              </a:rPr>
              <a:t>2x6 turn coil</a:t>
            </a:r>
          </a:p>
        </p:txBody>
      </p:sp>
      <p:sp>
        <p:nvSpPr>
          <p:cNvPr id="16393" name="TextBox 9"/>
          <p:cNvSpPr txBox="1">
            <a:spLocks noChangeArrowheads="1"/>
          </p:cNvSpPr>
          <p:nvPr/>
        </p:nvSpPr>
        <p:spPr bwMode="auto">
          <a:xfrm>
            <a:off x="6989763" y="5330825"/>
            <a:ext cx="1230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rgbClr val="FFFF00"/>
                </a:solidFill>
                <a:latin typeface="Times New Roman" pitchFamily="18" charset="0"/>
              </a:rPr>
              <a:t>2x11 turn coil</a:t>
            </a:r>
          </a:p>
        </p:txBody>
      </p:sp>
      <p:sp>
        <p:nvSpPr>
          <p:cNvPr id="16394" name="TextBox 10"/>
          <p:cNvSpPr txBox="1">
            <a:spLocks noChangeArrowheads="1"/>
          </p:cNvSpPr>
          <p:nvPr/>
        </p:nvSpPr>
        <p:spPr bwMode="auto">
          <a:xfrm>
            <a:off x="6019800" y="2630488"/>
            <a:ext cx="2967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Zhang et al. SuST, 31 (2018) 105009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Jiang et al., IEEE TAS, 29 (2019), 6400405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Shen et al., arXiv preprint arXiv:1808.02864</a:t>
            </a:r>
          </a:p>
        </p:txBody>
      </p:sp>
      <p:pic>
        <p:nvPicPr>
          <p:cNvPr id="16395" name="Content Placeholder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09863"/>
            <a:ext cx="14541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" descr="C:\Jianyi-data\Jianyi-Data-2016\Results-Bi2212\OP-HTs\Powder densification and green wire FF\160727-MTI-50bar-PD-pmm111017_160524\M160729-puck info and data\pmm160524 after densification_S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3089275"/>
            <a:ext cx="3873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7" name="Group 1"/>
          <p:cNvGrpSpPr>
            <a:grpSpLocks/>
          </p:cNvGrpSpPr>
          <p:nvPr/>
        </p:nvGrpSpPr>
        <p:grpSpPr bwMode="auto">
          <a:xfrm>
            <a:off x="4216400" y="4724400"/>
            <a:ext cx="1184275" cy="1066800"/>
            <a:chOff x="4216778" y="4723912"/>
            <a:chExt cx="1183209" cy="1067288"/>
          </a:xfrm>
        </p:grpSpPr>
        <p:pic>
          <p:nvPicPr>
            <p:cNvPr id="16398" name="Picture 2" descr="Image result for ngimat llc log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531" y="4723912"/>
              <a:ext cx="719964" cy="338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Picture 4" descr="Bruker-logo_rgb_300dpi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975" y="5108683"/>
              <a:ext cx="647012" cy="3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0" name="Content Placeholder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0903" y="5118538"/>
              <a:ext cx="457200" cy="347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1" name="Picture 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778" y="5543340"/>
              <a:ext cx="1155717" cy="247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763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solidFill>
                  <a:srgbClr val="00279F"/>
                </a:solidFill>
              </a:rPr>
              <a:t>REBCO tapes: the high field frontier</a:t>
            </a:r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60" name="Picture 4" descr="https://media.nature.com/w800/magazine-assets/d41586-019-01869-1/d41586-019-01869-1_168001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8"/>
          <a:stretch>
            <a:fillRect/>
          </a:stretch>
        </p:blipFill>
        <p:spPr bwMode="auto">
          <a:xfrm>
            <a:off x="5029200" y="2967038"/>
            <a:ext cx="3636963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44813"/>
            <a:ext cx="4462463" cy="307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381000" y="990600"/>
            <a:ext cx="8285163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400"/>
              </a:spcAft>
              <a:buSzTx/>
            </a:pPr>
            <a:r>
              <a:rPr lang="en-US" altLang="en-US" sz="2000" b="0">
                <a:latin typeface="Calibri" pitchFamily="34" charset="0"/>
                <a:cs typeface="Calibri" pitchFamily="34" charset="0"/>
              </a:rPr>
              <a:t>REBCO tapes provide by far the best current densities at the highest  field 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SzTx/>
            </a:pPr>
            <a:r>
              <a:rPr lang="en-US" altLang="en-US" sz="2000" b="0">
                <a:latin typeface="Calibri" pitchFamily="34" charset="0"/>
                <a:cs typeface="Calibri" pitchFamily="34" charset="0"/>
              </a:rPr>
              <a:t>Enabling impressive progress in hybrid LTS/HTS superconducting solenoids</a:t>
            </a:r>
          </a:p>
          <a:p>
            <a:pPr lvl="1" eaLnBrk="1" hangingPunct="1">
              <a:spcBef>
                <a:spcPct val="0"/>
              </a:spcBef>
              <a:spcAft>
                <a:spcPts val="400"/>
              </a:spcAft>
              <a:buSzTx/>
              <a:buFont typeface="Wingdings" pitchFamily="2" charset="2"/>
              <a:buChar char="Ø"/>
            </a:pPr>
            <a:r>
              <a:rPr lang="en-US" altLang="en-US" sz="2000" b="0">
                <a:latin typeface="Calibri" pitchFamily="34" charset="0"/>
                <a:cs typeface="Calibri" pitchFamily="34" charset="0"/>
              </a:rPr>
              <a:t>Highest field all superconducting </a:t>
            </a:r>
            <a:r>
              <a:rPr lang="en-US" altLang="en-US" sz="2000" b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user facility </a:t>
            </a:r>
            <a:r>
              <a:rPr lang="en-US" altLang="en-US" sz="2000" b="0">
                <a:latin typeface="Calibri" pitchFamily="34" charset="0"/>
                <a:cs typeface="Calibri" pitchFamily="34" charset="0"/>
              </a:rPr>
              <a:t>(32 T) – 12/2017</a:t>
            </a:r>
          </a:p>
          <a:p>
            <a:pPr lvl="1" eaLnBrk="1" hangingPunct="1">
              <a:spcBef>
                <a:spcPct val="0"/>
              </a:spcBef>
              <a:spcAft>
                <a:spcPts val="400"/>
              </a:spcAft>
              <a:buSzTx/>
              <a:buFont typeface="Wingdings" pitchFamily="2" charset="2"/>
              <a:buChar char="Ø"/>
            </a:pPr>
            <a:r>
              <a:rPr lang="en-US" altLang="en-US" sz="2000" b="0">
                <a:latin typeface="Calibri" pitchFamily="34" charset="0"/>
                <a:cs typeface="Calibri" pitchFamily="34" charset="0"/>
              </a:rPr>
              <a:t>All-SC test achieves </a:t>
            </a:r>
            <a:r>
              <a:rPr lang="en-US" altLang="en-US" sz="2000" b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highest magnetic field </a:t>
            </a:r>
            <a:r>
              <a:rPr lang="en-US" altLang="en-US" sz="2000" b="0">
                <a:latin typeface="Calibri" pitchFamily="34" charset="0"/>
                <a:cs typeface="Calibri" pitchFamily="34" charset="0"/>
              </a:rPr>
              <a:t>on</a:t>
            </a:r>
            <a:r>
              <a:rPr lang="en-US" altLang="en-US" sz="2000" b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2000" b="0">
                <a:latin typeface="Calibri" pitchFamily="34" charset="0"/>
                <a:cs typeface="Calibri" pitchFamily="34" charset="0"/>
              </a:rPr>
              <a:t>record (45.5 T) – 2/2019  </a:t>
            </a:r>
          </a:p>
          <a:p>
            <a:pPr lvl="1" eaLnBrk="1" hangingPunct="1">
              <a:spcBef>
                <a:spcPct val="0"/>
              </a:spcBef>
              <a:spcAft>
                <a:spcPts val="400"/>
              </a:spcAft>
              <a:buSzTx/>
              <a:buFont typeface="Wingdings" pitchFamily="2" charset="2"/>
              <a:buChar char="Ø"/>
            </a:pPr>
            <a:r>
              <a:rPr lang="en-US" altLang="en-US" sz="2000" b="0">
                <a:latin typeface="Calibri" pitchFamily="34" charset="0"/>
                <a:cs typeface="Calibri" pitchFamily="34" charset="0"/>
              </a:rPr>
              <a:t>First </a:t>
            </a:r>
            <a:r>
              <a:rPr lang="en-US" altLang="en-US" sz="2000" b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commercial 1.2 GHz NMR </a:t>
            </a:r>
            <a:r>
              <a:rPr lang="en-US" altLang="en-US" sz="2000" b="0">
                <a:latin typeface="Calibri" pitchFamily="34" charset="0"/>
                <a:cs typeface="Calibri" pitchFamily="34" charset="0"/>
              </a:rPr>
              <a:t>(28.2T) system by Bruker – 8/2019</a:t>
            </a:r>
          </a:p>
        </p:txBody>
      </p:sp>
      <p:sp>
        <p:nvSpPr>
          <p:cNvPr id="19463" name="TextBox 2"/>
          <p:cNvSpPr txBox="1">
            <a:spLocks noChangeArrowheads="1"/>
          </p:cNvSpPr>
          <p:nvPr/>
        </p:nvSpPr>
        <p:spPr bwMode="auto">
          <a:xfrm>
            <a:off x="2482850" y="3536950"/>
            <a:ext cx="197326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 b="0" i="1">
                <a:latin typeface="Times New Roman" pitchFamily="18" charset="0"/>
              </a:rPr>
              <a:t>D. Larbalestier, NHMFL</a:t>
            </a:r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7246938" y="5257800"/>
            <a:ext cx="128746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 b="0" i="1">
                <a:latin typeface="Times New Roman" pitchFamily="18" charset="0"/>
              </a:rPr>
              <a:t>M. Bird, NHMFL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1885950"/>
            <a:ext cx="29225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6" descr="C:\Users\S64GLS\Desktop\Header-kle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4398963"/>
            <a:ext cx="468471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763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solidFill>
                  <a:srgbClr val="00279F"/>
                </a:solidFill>
              </a:rPr>
              <a:t>Key technology: high current HS cables</a:t>
            </a:r>
          </a:p>
        </p:txBody>
      </p:sp>
      <p:sp>
        <p:nvSpPr>
          <p:cNvPr id="24581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TextBox 1"/>
          <p:cNvSpPr txBox="1">
            <a:spLocks noChangeArrowheads="1"/>
          </p:cNvSpPr>
          <p:nvPr/>
        </p:nvSpPr>
        <p:spPr bwMode="auto">
          <a:xfrm>
            <a:off x="304800" y="892175"/>
            <a:ext cx="54895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SzTx/>
            </a:pPr>
            <a:r>
              <a:rPr lang="en-US" altLang="en-US" sz="2000" b="0">
                <a:latin typeface="Calibri" pitchFamily="34" charset="0"/>
                <a:cs typeface="Calibri" pitchFamily="34" charset="0"/>
              </a:rPr>
              <a:t>Goal: develop </a:t>
            </a:r>
            <a:r>
              <a:rPr lang="en-US" altLang="en-US" sz="2000" b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multi-kA HTS cables</a:t>
            </a:r>
            <a:r>
              <a:rPr lang="en-US" altLang="en-US" sz="2000" b="0">
                <a:latin typeface="Calibri" pitchFamily="34" charset="0"/>
                <a:cs typeface="Calibri" pitchFamily="34" charset="0"/>
              </a:rPr>
              <a:t> with low degradation from cabling, bending and stress, and low AC losses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SzTx/>
            </a:pPr>
            <a:r>
              <a:rPr lang="en-US" altLang="en-US" sz="2000" b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REBCO is strongly preferred </a:t>
            </a:r>
            <a:r>
              <a:rPr lang="en-US" altLang="en-US" sz="2000" b="0">
                <a:latin typeface="Calibri" pitchFamily="34" charset="0"/>
                <a:cs typeface="Calibri" pitchFamily="34" charset="0"/>
              </a:rPr>
              <a:t>to Bi-2212 in large systems due to lower projected cost and avoiding the challenging reaction</a:t>
            </a:r>
          </a:p>
        </p:txBody>
      </p:sp>
      <p:sp>
        <p:nvSpPr>
          <p:cNvPr id="24583" name="TextBox 21"/>
          <p:cNvSpPr txBox="1">
            <a:spLocks noChangeArrowheads="1"/>
          </p:cNvSpPr>
          <p:nvPr/>
        </p:nvSpPr>
        <p:spPr bwMode="auto">
          <a:xfrm>
            <a:off x="5392738" y="4333875"/>
            <a:ext cx="3330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i="1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Conductor on Round Core (CORC)</a:t>
            </a:r>
          </a:p>
        </p:txBody>
      </p:sp>
      <p:pic>
        <p:nvPicPr>
          <p:cNvPr id="2458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46575"/>
            <a:ext cx="32131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5" name="TextBox 25"/>
          <p:cNvSpPr txBox="1">
            <a:spLocks noChangeArrowheads="1"/>
          </p:cNvSpPr>
          <p:nvPr/>
        </p:nvSpPr>
        <p:spPr bwMode="auto">
          <a:xfrm>
            <a:off x="381000" y="3429000"/>
            <a:ext cx="1484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i="1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Twisted stack</a:t>
            </a:r>
          </a:p>
        </p:txBody>
      </p:sp>
      <p:sp>
        <p:nvSpPr>
          <p:cNvPr id="24586" name="TextBox 26"/>
          <p:cNvSpPr txBox="1">
            <a:spLocks noChangeArrowheads="1"/>
          </p:cNvSpPr>
          <p:nvPr/>
        </p:nvSpPr>
        <p:spPr bwMode="auto">
          <a:xfrm>
            <a:off x="381000" y="5745163"/>
            <a:ext cx="1282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i="1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Robel cable</a:t>
            </a:r>
          </a:p>
        </p:txBody>
      </p:sp>
      <p:pic>
        <p:nvPicPr>
          <p:cNvPr id="2458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5573713"/>
            <a:ext cx="61722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8" name="Picture 5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5562600"/>
            <a:ext cx="84455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81363"/>
            <a:ext cx="61245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90" name="TextBox 31"/>
          <p:cNvSpPr txBox="1">
            <a:spLocks noChangeArrowheads="1"/>
          </p:cNvSpPr>
          <p:nvPr/>
        </p:nvSpPr>
        <p:spPr bwMode="auto">
          <a:xfrm>
            <a:off x="6705600" y="838200"/>
            <a:ext cx="1128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i="1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ITER CICC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i="1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(Nb</a:t>
            </a:r>
            <a:r>
              <a:rPr lang="en-US" altLang="en-US" sz="1800" i="1" baseline="-2500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altLang="en-US" sz="1800" i="1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Sn) </a:t>
            </a:r>
          </a:p>
        </p:txBody>
      </p:sp>
      <p:pic>
        <p:nvPicPr>
          <p:cNvPr id="24591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281363"/>
            <a:ext cx="69532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92" name="TextBox 35"/>
          <p:cNvSpPr txBox="1">
            <a:spLocks noChangeArrowheads="1"/>
          </p:cNvSpPr>
          <p:nvPr/>
        </p:nvSpPr>
        <p:spPr bwMode="auto">
          <a:xfrm>
            <a:off x="7970838" y="2097088"/>
            <a:ext cx="881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i="1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REBCO 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i="1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tape</a:t>
            </a:r>
          </a:p>
        </p:txBody>
      </p:sp>
      <p:pic>
        <p:nvPicPr>
          <p:cNvPr id="24593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892175"/>
            <a:ext cx="1023938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6DCA641-BF93-1108-5B9E-2D9D7447D2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82000" cy="619125"/>
          </a:xfrm>
        </p:spPr>
        <p:txBody>
          <a:bodyPr/>
          <a:lstStyle/>
          <a:p>
            <a:r>
              <a:rPr lang="en-US" altLang="en-US"/>
              <a:t>Cable-in-groove</a:t>
            </a:r>
          </a:p>
        </p:txBody>
      </p:sp>
      <p:sp>
        <p:nvSpPr>
          <p:cNvPr id="22531" name="Line 9">
            <a:extLst>
              <a:ext uri="{FF2B5EF4-FFF2-40B4-BE49-F238E27FC236}">
                <a16:creationId xmlns:a16="http://schemas.microsoft.com/office/drawing/2014/main" id="{EC3DB317-7C29-818B-41E2-54A4635C1F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" y="838200"/>
            <a:ext cx="8458200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TextBox 2">
            <a:extLst>
              <a:ext uri="{FF2B5EF4-FFF2-40B4-BE49-F238E27FC236}">
                <a16:creationId xmlns:a16="http://schemas.microsoft.com/office/drawing/2014/main" id="{C8C5F49F-54AD-FC1F-BDEA-4FCD25A4E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990600"/>
            <a:ext cx="81534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400"/>
              </a:spcAft>
              <a:buFontTx/>
              <a:buChar char="•"/>
            </a:pPr>
            <a:r>
              <a:rPr lang="en-US" altLang="en-US" sz="1900" u="sng" dirty="0">
                <a:latin typeface="Calibri" panose="020F0502020204030204" pitchFamily="34" charset="0"/>
              </a:rPr>
              <a:t>Concept</a:t>
            </a:r>
            <a:r>
              <a:rPr lang="en-US" altLang="en-US" sz="1900" dirty="0">
                <a:latin typeface="Calibri" panose="020F0502020204030204" pitchFamily="34" charset="0"/>
              </a:rPr>
              <a:t>: place individual turns in grooved formers </a:t>
            </a:r>
          </a:p>
          <a:p>
            <a:pPr>
              <a:spcAft>
                <a:spcPts val="400"/>
              </a:spcAft>
              <a:buFontTx/>
              <a:buChar char="•"/>
            </a:pPr>
            <a:r>
              <a:rPr lang="en-US" altLang="en-US" sz="1900" u="sng" dirty="0">
                <a:latin typeface="Calibri" panose="020F0502020204030204" pitchFamily="34" charset="0"/>
              </a:rPr>
              <a:t>Goals</a:t>
            </a:r>
            <a:r>
              <a:rPr lang="en-US" altLang="en-US" sz="1900" dirty="0">
                <a:latin typeface="Calibri" panose="020F0502020204030204" pitchFamily="34" charset="0"/>
              </a:rPr>
              <a:t>: </a:t>
            </a:r>
          </a:p>
          <a:p>
            <a:pPr lvl="1">
              <a:spcAft>
                <a:spcPts val="400"/>
              </a:spcAft>
              <a:buFontTx/>
              <a:buChar char="•"/>
            </a:pPr>
            <a:r>
              <a:rPr lang="en-US" altLang="en-US" sz="1900" dirty="0">
                <a:solidFill>
                  <a:srgbClr val="0033CC"/>
                </a:solidFill>
                <a:latin typeface="Calibri" panose="020F0502020204030204" pitchFamily="34" charset="0"/>
              </a:rPr>
              <a:t>More flexibility in the winding pattern, cable design, and coil grading</a:t>
            </a:r>
          </a:p>
          <a:p>
            <a:pPr lvl="1">
              <a:spcAft>
                <a:spcPts val="400"/>
              </a:spcAft>
              <a:buFontTx/>
              <a:buChar char="•"/>
            </a:pPr>
            <a:r>
              <a:rPr lang="en-US" altLang="en-US" sz="1900" dirty="0">
                <a:latin typeface="Calibri" panose="020F0502020204030204" pitchFamily="34" charset="0"/>
              </a:rPr>
              <a:t>Internal structure to </a:t>
            </a:r>
            <a:r>
              <a:rPr lang="en-US" altLang="en-US" sz="1900" dirty="0">
                <a:solidFill>
                  <a:srgbClr val="0033CC"/>
                </a:solidFill>
                <a:latin typeface="Calibri" panose="020F0502020204030204" pitchFamily="34" charset="0"/>
              </a:rPr>
              <a:t>protect the conductor from force accumulation</a:t>
            </a:r>
          </a:p>
          <a:p>
            <a:pPr>
              <a:spcAft>
                <a:spcPts val="400"/>
              </a:spcAft>
              <a:buFontTx/>
              <a:buChar char="•"/>
            </a:pPr>
            <a:r>
              <a:rPr lang="en-US" altLang="en-US" sz="1900" u="sng" dirty="0">
                <a:latin typeface="Calibri" panose="020F0502020204030204" pitchFamily="34" charset="0"/>
              </a:rPr>
              <a:t>Issues</a:t>
            </a:r>
            <a:r>
              <a:rPr lang="en-US" altLang="en-US" sz="1900" dirty="0">
                <a:latin typeface="Calibri" panose="020F0502020204030204" pitchFamily="34" charset="0"/>
              </a:rPr>
              <a:t> to be addressed for application to high field magnets</a:t>
            </a:r>
          </a:p>
          <a:p>
            <a:pPr lvl="1">
              <a:spcAft>
                <a:spcPts val="400"/>
              </a:spcAft>
              <a:buFontTx/>
              <a:buChar char="•"/>
            </a:pPr>
            <a:r>
              <a:rPr lang="en-US" altLang="en-US" sz="1900" dirty="0">
                <a:latin typeface="Calibri" panose="020F0502020204030204" pitchFamily="34" charset="0"/>
              </a:rPr>
              <a:t>Magnetic: </a:t>
            </a:r>
            <a:r>
              <a:rPr lang="en-US" altLang="en-US" sz="1900" dirty="0">
                <a:solidFill>
                  <a:srgbClr val="0033CC"/>
                </a:solidFill>
                <a:latin typeface="Calibri" panose="020F0502020204030204" pitchFamily="34" charset="0"/>
              </a:rPr>
              <a:t>engineering current density, quench propagation</a:t>
            </a:r>
          </a:p>
          <a:p>
            <a:pPr lvl="1">
              <a:spcAft>
                <a:spcPts val="400"/>
              </a:spcAft>
              <a:buFontTx/>
              <a:buChar char="•"/>
            </a:pPr>
            <a:r>
              <a:rPr lang="en-US" altLang="en-US" sz="1900" dirty="0">
                <a:latin typeface="Calibri" panose="020F0502020204030204" pitchFamily="34" charset="0"/>
              </a:rPr>
              <a:t>Mechanical: </a:t>
            </a:r>
            <a:r>
              <a:rPr lang="en-US" altLang="en-US" sz="1900" dirty="0">
                <a:solidFill>
                  <a:srgbClr val="0033CC"/>
                </a:solidFill>
                <a:latin typeface="Calibri" panose="020F0502020204030204" pitchFamily="34" charset="0"/>
              </a:rPr>
              <a:t>pre-load transfer</a:t>
            </a:r>
            <a:r>
              <a:rPr lang="en-US" altLang="en-US" sz="1900" dirty="0">
                <a:latin typeface="Calibri" panose="020F0502020204030204" pitchFamily="34" charset="0"/>
              </a:rPr>
              <a:t>, or </a:t>
            </a:r>
            <a:r>
              <a:rPr lang="en-US" altLang="en-US" sz="1900" dirty="0">
                <a:solidFill>
                  <a:srgbClr val="0033CC"/>
                </a:solidFill>
                <a:latin typeface="Calibri" panose="020F0502020204030204" pitchFamily="34" charset="0"/>
              </a:rPr>
              <a:t>capability to operate without pre-load</a:t>
            </a:r>
          </a:p>
          <a:p>
            <a:pPr lvl="1">
              <a:spcAft>
                <a:spcPts val="400"/>
              </a:spcAft>
              <a:buFontTx/>
              <a:buChar char="•"/>
            </a:pPr>
            <a:r>
              <a:rPr lang="en-US" altLang="en-US" sz="1900" dirty="0">
                <a:latin typeface="Calibri" panose="020F0502020204030204" pitchFamily="34" charset="0"/>
              </a:rPr>
              <a:t>Tooling/processes for </a:t>
            </a:r>
            <a:r>
              <a:rPr lang="en-US" altLang="en-US" sz="1900" dirty="0">
                <a:solidFill>
                  <a:srgbClr val="0033CC"/>
                </a:solidFill>
                <a:latin typeface="Calibri" panose="020F0502020204030204" pitchFamily="34" charset="0"/>
              </a:rPr>
              <a:t>reaction and impregnation; reliable insulation</a:t>
            </a:r>
          </a:p>
          <a:p>
            <a:pPr lvl="1">
              <a:spcAft>
                <a:spcPts val="400"/>
              </a:spcAft>
              <a:buFontTx/>
              <a:buChar char="•"/>
            </a:pPr>
            <a:r>
              <a:rPr lang="en-US" altLang="en-US" sz="1900" dirty="0">
                <a:latin typeface="Calibri" panose="020F0502020204030204" pitchFamily="34" charset="0"/>
              </a:rPr>
              <a:t>Field quality: </a:t>
            </a:r>
            <a:r>
              <a:rPr lang="en-US" altLang="en-US" sz="1900" dirty="0">
                <a:solidFill>
                  <a:srgbClr val="0033CC"/>
                </a:solidFill>
                <a:latin typeface="Calibri" panose="020F0502020204030204" pitchFamily="34" charset="0"/>
              </a:rPr>
              <a:t>tolerances </a:t>
            </a:r>
            <a:r>
              <a:rPr lang="en-US" altLang="en-US" sz="1900" dirty="0">
                <a:latin typeface="Calibri" panose="020F0502020204030204" pitchFamily="34" charset="0"/>
              </a:rPr>
              <a:t>for cable insertion, module assembly/alignment </a:t>
            </a:r>
          </a:p>
        </p:txBody>
      </p:sp>
      <p:pic>
        <p:nvPicPr>
          <p:cNvPr id="22533" name="Picture 10">
            <a:extLst>
              <a:ext uri="{FF2B5EF4-FFF2-40B4-BE49-F238E27FC236}">
                <a16:creationId xmlns:a16="http://schemas.microsoft.com/office/drawing/2014/main" id="{2A399027-19DB-4704-1959-6921EF1A6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4324350"/>
            <a:ext cx="16002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1">
            <a:extLst>
              <a:ext uri="{FF2B5EF4-FFF2-40B4-BE49-F238E27FC236}">
                <a16:creationId xmlns:a16="http://schemas.microsoft.com/office/drawing/2014/main" id="{418EDD70-FBD8-46E6-2E9F-4B5D72370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5"/>
          <a:stretch>
            <a:fillRect/>
          </a:stretch>
        </p:blipFill>
        <p:spPr bwMode="auto">
          <a:xfrm>
            <a:off x="5259388" y="4324350"/>
            <a:ext cx="2960687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9">
            <a:extLst>
              <a:ext uri="{FF2B5EF4-FFF2-40B4-BE49-F238E27FC236}">
                <a16:creationId xmlns:a16="http://schemas.microsoft.com/office/drawing/2014/main" id="{100FBDE4-B375-4F47-B110-99EAC50A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248150"/>
            <a:ext cx="17097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9">
            <a:extLst>
              <a:ext uri="{FF2B5EF4-FFF2-40B4-BE49-F238E27FC236}">
                <a16:creationId xmlns:a16="http://schemas.microsoft.com/office/drawing/2014/main" id="{AD7C34B7-3837-1247-44BA-4DF06C352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8" y="5924550"/>
            <a:ext cx="717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Cos</a:t>
            </a:r>
            <a:r>
              <a:rPr lang="en-US" altLang="en-US" sz="2000">
                <a:latin typeface="Symbol" panose="05050102010706020507" pitchFamily="18" charset="2"/>
              </a:rPr>
              <a:t>q</a:t>
            </a:r>
          </a:p>
        </p:txBody>
      </p:sp>
      <p:sp>
        <p:nvSpPr>
          <p:cNvPr id="22537" name="TextBox 10">
            <a:extLst>
              <a:ext uri="{FF2B5EF4-FFF2-40B4-BE49-F238E27FC236}">
                <a16:creationId xmlns:a16="http://schemas.microsoft.com/office/drawing/2014/main" id="{343B495C-102F-EA5E-066A-132745A7C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988" y="5924550"/>
            <a:ext cx="1209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Racetrack</a:t>
            </a:r>
            <a:endParaRPr lang="en-US" altLang="en-US" sz="2000">
              <a:latin typeface="Symbol" panose="05050102010706020507" pitchFamily="18" charset="2"/>
            </a:endParaRPr>
          </a:p>
        </p:txBody>
      </p:sp>
      <p:sp>
        <p:nvSpPr>
          <p:cNvPr id="22538" name="TextBox 11">
            <a:extLst>
              <a:ext uri="{FF2B5EF4-FFF2-40B4-BE49-F238E27FC236}">
                <a16:creationId xmlns:a16="http://schemas.microsoft.com/office/drawing/2014/main" id="{7B8DB8CB-45B4-CD03-7E19-D8B53311B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988" y="5924550"/>
            <a:ext cx="1868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Helical Winding</a:t>
            </a:r>
            <a:endParaRPr lang="en-US" altLang="en-US" sz="2000">
              <a:latin typeface="Symbol" panose="05050102010706020507" pitchFamily="18" charset="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6019800" cy="546100"/>
          </a:xfrm>
        </p:spPr>
        <p:txBody>
          <a:bodyPr/>
          <a:lstStyle/>
          <a:p>
            <a:r>
              <a:rPr lang="en-US" altLang="en-US"/>
              <a:t>Next HEP collider: HL-LHC</a:t>
            </a: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381000" y="885825"/>
            <a:ext cx="8410575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48" name="Picture 10" descr="2011-10-04_logoHiLumi561p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1763"/>
            <a:ext cx="137160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246063"/>
            <a:ext cx="547687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88" y="190500"/>
            <a:ext cx="458787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7875588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TextBox 3"/>
          <p:cNvSpPr txBox="1">
            <a:spLocks noChangeArrowheads="1"/>
          </p:cNvSpPr>
          <p:nvPr/>
        </p:nvSpPr>
        <p:spPr bwMode="auto">
          <a:xfrm>
            <a:off x="849313" y="990600"/>
            <a:ext cx="749141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2200" b="0" u="sng">
                <a:latin typeface="Calibri" pitchFamily="34" charset="0"/>
                <a:cs typeface="Calibri" pitchFamily="34" charset="0"/>
              </a:rPr>
              <a:t>Goal</a:t>
            </a:r>
            <a:r>
              <a:rPr lang="en-US" altLang="en-US" sz="2200" b="0">
                <a:latin typeface="Calibri" pitchFamily="34" charset="0"/>
                <a:cs typeface="Calibri" pitchFamily="34" charset="0"/>
              </a:rPr>
              <a:t>: </a:t>
            </a:r>
            <a:r>
              <a:rPr lang="en-US" altLang="en-US" sz="220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10x integrated luminosity enabled by new IR magnets</a:t>
            </a:r>
            <a:endParaRPr lang="en-US" altLang="en-US" sz="2200" b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r>
              <a:rPr lang="en-US" altLang="en-US" sz="2200" b="0" i="1">
                <a:solidFill>
                  <a:srgbClr val="000099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first application of Nb</a:t>
            </a:r>
            <a:r>
              <a:rPr lang="en-US" altLang="en-US" sz="2200" b="0" i="1" baseline="-25000">
                <a:solidFill>
                  <a:srgbClr val="000099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3</a:t>
            </a:r>
            <a:r>
              <a:rPr lang="en-US" altLang="en-US" sz="2200" b="0" i="1">
                <a:solidFill>
                  <a:srgbClr val="000099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Sn technology in a high energy collider</a:t>
            </a:r>
            <a:endParaRPr lang="en-US" altLang="en-US" sz="2200" b="0" i="1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5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4187825"/>
            <a:ext cx="8027988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030413" y="4302125"/>
            <a:ext cx="1414462" cy="2159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6DCA641-BF93-1108-5B9E-2D9D7447D2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82000" cy="619125"/>
          </a:xfrm>
        </p:spPr>
        <p:txBody>
          <a:bodyPr/>
          <a:lstStyle/>
          <a:p>
            <a:r>
              <a:rPr lang="en-US" altLang="en-US" dirty="0"/>
              <a:t>CORC Wires in Helical Windings</a:t>
            </a:r>
          </a:p>
        </p:txBody>
      </p:sp>
      <p:sp>
        <p:nvSpPr>
          <p:cNvPr id="22531" name="Line 9">
            <a:extLst>
              <a:ext uri="{FF2B5EF4-FFF2-40B4-BE49-F238E27FC236}">
                <a16:creationId xmlns:a16="http://schemas.microsoft.com/office/drawing/2014/main" id="{EC3DB317-7C29-818B-41E2-54A4635C1F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" y="838200"/>
            <a:ext cx="8458200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3AA3B5-FF92-C341-434F-8BBD80F3C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588" y="1219869"/>
            <a:ext cx="3105787" cy="1942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5C290A-378C-75F1-8AF4-FD397B0C5B37}"/>
              </a:ext>
            </a:extLst>
          </p:cNvPr>
          <p:cNvSpPr txBox="1"/>
          <p:nvPr/>
        </p:nvSpPr>
        <p:spPr>
          <a:xfrm>
            <a:off x="5271784" y="3213313"/>
            <a:ext cx="306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Two-layer dipole: 1.2 T at 4.2 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70BCF4-E2F9-DA13-A2EC-354D26999D02}"/>
              </a:ext>
            </a:extLst>
          </p:cNvPr>
          <p:cNvSpPr/>
          <p:nvPr/>
        </p:nvSpPr>
        <p:spPr>
          <a:xfrm>
            <a:off x="2895600" y="6044883"/>
            <a:ext cx="30684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X. Wang et al.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(2018) 075002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652E90-FD0E-1A85-90F2-62E3A6F6B28B}"/>
              </a:ext>
            </a:extLst>
          </p:cNvPr>
          <p:cNvSpPr txBox="1"/>
          <p:nvPr/>
        </p:nvSpPr>
        <p:spPr>
          <a:xfrm>
            <a:off x="5239127" y="5629439"/>
            <a:ext cx="3105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Four-layer dipole: 2.9 T at 4.2 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683A00-3BA1-8DB4-797D-E5300C16D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683" y="3695792"/>
            <a:ext cx="3086231" cy="1890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68B522-0AF8-F94B-CFB5-3184E0DC1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695792"/>
            <a:ext cx="3733800" cy="2239651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FB0028A8-3AD4-FC7E-B292-BA369BF90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14" y="1154814"/>
            <a:ext cx="4648201" cy="219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Aft>
                <a:spcPts val="400"/>
              </a:spcAft>
              <a:buFontTx/>
              <a:buChar char="•"/>
            </a:pPr>
            <a:r>
              <a:rPr lang="en-US" altLang="en-US" sz="1900" dirty="0">
                <a:latin typeface="Calibri" pitchFamily="34" charset="0"/>
              </a:rPr>
              <a:t>Basic concept: </a:t>
            </a:r>
            <a:r>
              <a:rPr lang="en-US" altLang="en-US" sz="1900" dirty="0">
                <a:solidFill>
                  <a:srgbClr val="0000FF"/>
                </a:solidFill>
                <a:latin typeface="Calibri" pitchFamily="34" charset="0"/>
              </a:rPr>
              <a:t>superposition of tilted solenoids to generate a dipole field </a:t>
            </a:r>
            <a:r>
              <a:rPr lang="en-US" altLang="en-US" sz="1900" dirty="0">
                <a:latin typeface="Calibri" pitchFamily="34" charset="0"/>
              </a:rPr>
              <a:t>(Meyer, NIM 1970)</a:t>
            </a:r>
          </a:p>
          <a:p>
            <a:pPr>
              <a:spcAft>
                <a:spcPts val="400"/>
              </a:spcAft>
              <a:buFontTx/>
              <a:buChar char="•"/>
            </a:pPr>
            <a:r>
              <a:rPr lang="en-US" altLang="en-US" sz="1900" dirty="0">
                <a:latin typeface="Calibri" pitchFamily="34" charset="0"/>
              </a:rPr>
              <a:t>Windings can be </a:t>
            </a:r>
            <a:r>
              <a:rPr lang="en-US" altLang="en-US" sz="1900" dirty="0">
                <a:solidFill>
                  <a:srgbClr val="0000FF"/>
                </a:solidFill>
                <a:latin typeface="Calibri" pitchFamily="34" charset="0"/>
              </a:rPr>
              <a:t>further modulated to generate higher order multipoles and control the field in curved or tapered geometries</a:t>
            </a:r>
          </a:p>
        </p:txBody>
      </p:sp>
    </p:spTree>
    <p:extLst>
      <p:ext uri="{BB962C8B-B14F-4D97-AF65-F5344CB8AC3E}">
        <p14:creationId xmlns:p14="http://schemas.microsoft.com/office/powerpoint/2010/main" val="4125253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 txBox="1">
            <a:spLocks noChangeArrowheads="1"/>
          </p:cNvSpPr>
          <p:nvPr/>
        </p:nvSpPr>
        <p:spPr bwMode="auto">
          <a:xfrm>
            <a:off x="346075" y="209550"/>
            <a:ext cx="8551863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3200" b="1" dirty="0">
                <a:solidFill>
                  <a:srgbClr val="00279F"/>
                </a:solidFill>
                <a:latin typeface="Arial" pitchFamily="34" charset="0"/>
              </a:rPr>
              <a:t>Accelerator-type coils for ECR sources</a:t>
            </a:r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1757363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26"/>
          <p:cNvSpPr txBox="1">
            <a:spLocks noChangeArrowheads="1"/>
          </p:cNvSpPr>
          <p:nvPr/>
        </p:nvSpPr>
        <p:spPr bwMode="auto">
          <a:xfrm>
            <a:off x="2190750" y="1574800"/>
            <a:ext cx="49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1800"/>
              <a:t>gas</a:t>
            </a:r>
          </a:p>
        </p:txBody>
      </p:sp>
      <p:sp>
        <p:nvSpPr>
          <p:cNvPr id="35846" name="TextBox 27"/>
          <p:cNvSpPr txBox="1">
            <a:spLocks noChangeArrowheads="1"/>
          </p:cNvSpPr>
          <p:nvPr/>
        </p:nvSpPr>
        <p:spPr bwMode="auto">
          <a:xfrm>
            <a:off x="203200" y="2057400"/>
            <a:ext cx="568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1800"/>
              <a:t>ions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00200" y="2895600"/>
            <a:ext cx="10699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sextupole</a:t>
            </a:r>
          </a:p>
        </p:txBody>
      </p:sp>
      <p:sp>
        <p:nvSpPr>
          <p:cNvPr id="35848" name="TextBox 29"/>
          <p:cNvSpPr txBox="1">
            <a:spLocks noChangeArrowheads="1"/>
          </p:cNvSpPr>
          <p:nvPr/>
        </p:nvSpPr>
        <p:spPr bwMode="auto">
          <a:xfrm>
            <a:off x="1243013" y="1163638"/>
            <a:ext cx="966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1800"/>
              <a:t>solenoid</a:t>
            </a:r>
          </a:p>
        </p:txBody>
      </p:sp>
      <p:pic>
        <p:nvPicPr>
          <p:cNvPr id="3584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41425"/>
            <a:ext cx="1676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90600"/>
            <a:ext cx="2895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TextBox 18"/>
          <p:cNvSpPr txBox="1">
            <a:spLocks noChangeArrowheads="1"/>
          </p:cNvSpPr>
          <p:nvPr/>
        </p:nvSpPr>
        <p:spPr bwMode="auto">
          <a:xfrm>
            <a:off x="3087688" y="2362200"/>
            <a:ext cx="5721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000"/>
              <a:t> Ion current scales as square of microwave frequency</a:t>
            </a:r>
          </a:p>
          <a:p>
            <a:pPr>
              <a:buFont typeface="Arial" pitchFamily="34" charset="0"/>
              <a:buChar char="•"/>
            </a:pPr>
            <a:r>
              <a:rPr lang="en-US" sz="2000"/>
              <a:t> Confinement </a:t>
            </a:r>
            <a:r>
              <a:rPr lang="en-US" sz="2000">
                <a:solidFill>
                  <a:srgbClr val="0033CC"/>
                </a:solidFill>
              </a:rPr>
              <a:t>field scales linearly with frequency</a:t>
            </a:r>
          </a:p>
        </p:txBody>
      </p:sp>
      <p:cxnSp>
        <p:nvCxnSpPr>
          <p:cNvPr id="35" name="Straight Arrow Connector 34"/>
          <p:cNvCxnSpPr/>
          <p:nvPr/>
        </p:nvCxnSpPr>
        <p:spPr bwMode="auto">
          <a:xfrm rot="16200000" flipV="1">
            <a:off x="1562100" y="2705100"/>
            <a:ext cx="457200" cy="762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5853" name="Picture 5" descr="venus_center_mech_section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" t="5566" r="27267" b="4607"/>
          <a:stretch>
            <a:fillRect/>
          </a:stretch>
        </p:blipFill>
        <p:spPr bwMode="auto">
          <a:xfrm>
            <a:off x="346075" y="3413125"/>
            <a:ext cx="269875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" descr="ecr_4-lay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8" t="15170" r="9428" b="15170"/>
          <a:stretch>
            <a:fillRect/>
          </a:stretch>
        </p:blipFill>
        <p:spPr bwMode="auto">
          <a:xfrm>
            <a:off x="3087688" y="3232150"/>
            <a:ext cx="354171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1"/>
          <a:stretch>
            <a:fillRect/>
          </a:stretch>
        </p:blipFill>
        <p:spPr bwMode="auto">
          <a:xfrm>
            <a:off x="6869113" y="3490913"/>
            <a:ext cx="18526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4800600"/>
            <a:ext cx="18510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Picture 2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4670425"/>
            <a:ext cx="2189163" cy="159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300038" y="914400"/>
            <a:ext cx="8561387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2000" b="0">
                <a:latin typeface="Calibri" pitchFamily="34" charset="0"/>
                <a:cs typeface="Calibri" pitchFamily="34" charset="0"/>
              </a:rPr>
              <a:t>Very </a:t>
            </a:r>
            <a:r>
              <a:rPr lang="en-US" altLang="en-US" sz="2000" b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favorable performance (current) scaling </a:t>
            </a:r>
            <a:r>
              <a:rPr lang="en-US" altLang="en-US" sz="2000" b="0">
                <a:latin typeface="Calibri" pitchFamily="34" charset="0"/>
                <a:cs typeface="Calibri" pitchFamily="34" charset="0"/>
              </a:rPr>
              <a:t>with square of frequency/field 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2000" b="0">
                <a:latin typeface="Calibri" pitchFamily="34" charset="0"/>
                <a:cs typeface="Calibri" pitchFamily="34" charset="0"/>
              </a:rPr>
              <a:t>Main challenge is the </a:t>
            </a:r>
            <a:r>
              <a:rPr lang="en-US" altLang="en-US" sz="2000" b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sextupole coil fabrication and mechanical support 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2000" b="0">
                <a:latin typeface="Calibri" pitchFamily="34" charset="0"/>
                <a:cs typeface="Calibri" pitchFamily="34" charset="0"/>
              </a:rPr>
              <a:t>Requires lower current (&lt;1-2 kA) than typical in large accelerator applications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SzTx/>
              <a:buFont typeface="Arial" charset="0"/>
              <a:buChar char="•"/>
            </a:pPr>
            <a:r>
              <a:rPr lang="en-US" altLang="en-US" sz="2000" b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Single wire or small Rutherford cable </a:t>
            </a:r>
            <a:r>
              <a:rPr lang="en-US" altLang="en-US" sz="2000" b="0">
                <a:latin typeface="Calibri" pitchFamily="34" charset="0"/>
                <a:cs typeface="Calibri" pitchFamily="34" charset="0"/>
              </a:rPr>
              <a:t>– but both require many layers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SzTx/>
            </a:pPr>
            <a:r>
              <a:rPr lang="en-US" altLang="en-US" sz="2000" b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Shell based structure is directly applicable </a:t>
            </a:r>
            <a:r>
              <a:rPr lang="en-US" altLang="en-US" sz="2000" b="0">
                <a:latin typeface="Calibri" pitchFamily="34" charset="0"/>
                <a:cs typeface="Calibri" pitchFamily="34" charset="0"/>
              </a:rPr>
              <a:t>with additional challenges</a:t>
            </a:r>
          </a:p>
          <a:p>
            <a:pPr lvl="1" eaLnBrk="1" hangingPunct="1">
              <a:spcBef>
                <a:spcPct val="0"/>
              </a:spcBef>
              <a:spcAft>
                <a:spcPts val="300"/>
              </a:spcAft>
              <a:buSzTx/>
              <a:buFont typeface="Arial" charset="0"/>
              <a:buChar char="•"/>
            </a:pPr>
            <a:r>
              <a:rPr lang="en-US" altLang="en-US" sz="2000" b="0">
                <a:latin typeface="Calibri" pitchFamily="34" charset="0"/>
                <a:cs typeface="Calibri" pitchFamily="34" charset="0"/>
              </a:rPr>
              <a:t>Asymmetric force distribution and sextupole-solenoid integration</a:t>
            </a:r>
          </a:p>
        </p:txBody>
      </p:sp>
      <p:sp>
        <p:nvSpPr>
          <p:cNvPr id="17411" name="Rectangle 2"/>
          <p:cNvSpPr txBox="1">
            <a:spLocks noChangeArrowheads="1"/>
          </p:cNvSpPr>
          <p:nvPr/>
        </p:nvSpPr>
        <p:spPr bwMode="auto">
          <a:xfrm>
            <a:off x="304800" y="204788"/>
            <a:ext cx="84867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solidFill>
                  <a:srgbClr val="00279F"/>
                </a:solidFill>
              </a:rPr>
              <a:t>45-56 GHz ECR magnets with Nb</a:t>
            </a:r>
            <a:r>
              <a:rPr lang="en-US" altLang="en-US" sz="3200" baseline="-25000">
                <a:solidFill>
                  <a:srgbClr val="00279F"/>
                </a:solidFill>
              </a:rPr>
              <a:t>3</a:t>
            </a:r>
            <a:r>
              <a:rPr lang="en-US" altLang="en-US" sz="3200">
                <a:solidFill>
                  <a:srgbClr val="00279F"/>
                </a:solidFill>
              </a:rPr>
              <a:t>Sn</a:t>
            </a:r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381000" y="838200"/>
            <a:ext cx="8410575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5156200"/>
            <a:ext cx="1630363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2" descr="C:\Users\S64GLS\Desktop\New Picture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6770">
            <a:off x="496888" y="3711575"/>
            <a:ext cx="79692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30600"/>
            <a:ext cx="3255963" cy="253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416" name="Group 1"/>
          <p:cNvGrpSpPr>
            <a:grpSpLocks/>
          </p:cNvGrpSpPr>
          <p:nvPr/>
        </p:nvGrpSpPr>
        <p:grpSpPr bwMode="auto">
          <a:xfrm>
            <a:off x="5562600" y="3429000"/>
            <a:ext cx="3429000" cy="2692400"/>
            <a:chOff x="178558" y="2894283"/>
            <a:chExt cx="4342262" cy="3429000"/>
          </a:xfrm>
        </p:grpSpPr>
        <p:pic>
          <p:nvPicPr>
            <p:cNvPr id="17424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2"/>
            <a:stretch>
              <a:fillRect/>
            </a:stretch>
          </p:blipFill>
          <p:spPr bwMode="auto">
            <a:xfrm>
              <a:off x="178558" y="2894283"/>
              <a:ext cx="4342262" cy="3429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25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989" y="5105400"/>
              <a:ext cx="888422" cy="754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417" name="Group 5"/>
          <p:cNvGrpSpPr>
            <a:grpSpLocks/>
          </p:cNvGrpSpPr>
          <p:nvPr/>
        </p:nvGrpSpPr>
        <p:grpSpPr bwMode="auto">
          <a:xfrm>
            <a:off x="381000" y="6062663"/>
            <a:ext cx="8277225" cy="338137"/>
            <a:chOff x="381000" y="3429000"/>
            <a:chExt cx="8277434" cy="338554"/>
          </a:xfrm>
        </p:grpSpPr>
        <p:sp>
          <p:nvSpPr>
            <p:cNvPr id="17421" name="TextBox 3"/>
            <p:cNvSpPr txBox="1">
              <a:spLocks noChangeArrowheads="1"/>
            </p:cNvSpPr>
            <p:nvPr/>
          </p:nvSpPr>
          <p:spPr bwMode="auto">
            <a:xfrm>
              <a:off x="381000" y="3429000"/>
              <a:ext cx="181209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00000"/>
                <a:buChar char="—"/>
                <a:defRPr sz="2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600">
                  <a:solidFill>
                    <a:srgbClr val="0033CC"/>
                  </a:solidFill>
                  <a:latin typeface="Calibri" pitchFamily="34" charset="0"/>
                  <a:cs typeface="Calibri" pitchFamily="34" charset="0"/>
                </a:rPr>
                <a:t>Conductor options </a:t>
              </a:r>
            </a:p>
          </p:txBody>
        </p:sp>
        <p:sp>
          <p:nvSpPr>
            <p:cNvPr id="17422" name="TextBox 19"/>
            <p:cNvSpPr txBox="1">
              <a:spLocks noChangeArrowheads="1"/>
            </p:cNvSpPr>
            <p:nvPr/>
          </p:nvSpPr>
          <p:spPr bwMode="auto">
            <a:xfrm>
              <a:off x="2589068" y="3429000"/>
              <a:ext cx="296004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00000"/>
                <a:buChar char="—"/>
                <a:defRPr sz="2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600">
                  <a:solidFill>
                    <a:srgbClr val="0033CC"/>
                  </a:solidFill>
                  <a:latin typeface="Calibri" pitchFamily="34" charset="0"/>
                  <a:cs typeface="Calibri" pitchFamily="34" charset="0"/>
                </a:rPr>
                <a:t>Magnetic and mechanical design</a:t>
              </a:r>
            </a:p>
          </p:txBody>
        </p:sp>
        <p:sp>
          <p:nvSpPr>
            <p:cNvPr id="17423" name="TextBox 20"/>
            <p:cNvSpPr txBox="1">
              <a:spLocks noChangeArrowheads="1"/>
            </p:cNvSpPr>
            <p:nvPr/>
          </p:nvSpPr>
          <p:spPr bwMode="auto">
            <a:xfrm>
              <a:off x="6267523" y="3429000"/>
              <a:ext cx="239091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100000"/>
                <a:buChar char="—"/>
                <a:defRPr sz="2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600">
                  <a:solidFill>
                    <a:srgbClr val="0033CC"/>
                  </a:solidFill>
                  <a:latin typeface="Calibri" pitchFamily="34" charset="0"/>
                  <a:cs typeface="Calibri" pitchFamily="34" charset="0"/>
                </a:rPr>
                <a:t>Energy extraction vs. CLIQ</a:t>
              </a:r>
            </a:p>
          </p:txBody>
        </p:sp>
      </p:grpSp>
      <p:sp>
        <p:nvSpPr>
          <p:cNvPr id="17418" name="TextBox 4"/>
          <p:cNvSpPr txBox="1">
            <a:spLocks noChangeArrowheads="1"/>
          </p:cNvSpPr>
          <p:nvPr/>
        </p:nvSpPr>
        <p:spPr bwMode="auto">
          <a:xfrm>
            <a:off x="2438400" y="3028950"/>
            <a:ext cx="355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45 GHz Design by IMP and LBNL</a:t>
            </a:r>
          </a:p>
        </p:txBody>
      </p:sp>
      <p:sp>
        <p:nvSpPr>
          <p:cNvPr id="17419" name="TextBox 6"/>
          <p:cNvSpPr txBox="1">
            <a:spLocks noChangeArrowheads="1"/>
          </p:cNvSpPr>
          <p:nvPr/>
        </p:nvSpPr>
        <p:spPr bwMode="auto">
          <a:xfrm>
            <a:off x="1322388" y="3817938"/>
            <a:ext cx="1116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b="0">
                <a:latin typeface="Calibri" pitchFamily="34" charset="0"/>
                <a:cs typeface="Calibri" pitchFamily="34" charset="0"/>
              </a:rPr>
              <a:t>Single wire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b="0">
                <a:latin typeface="Calibri" pitchFamily="34" charset="0"/>
                <a:cs typeface="Calibri" pitchFamily="34" charset="0"/>
              </a:rPr>
              <a:t>(baseline)</a:t>
            </a:r>
          </a:p>
        </p:txBody>
      </p:sp>
      <p:sp>
        <p:nvSpPr>
          <p:cNvPr id="17420" name="TextBox 24"/>
          <p:cNvSpPr txBox="1">
            <a:spLocks noChangeArrowheads="1"/>
          </p:cNvSpPr>
          <p:nvPr/>
        </p:nvSpPr>
        <p:spPr bwMode="auto">
          <a:xfrm>
            <a:off x="457200" y="4597400"/>
            <a:ext cx="1790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b="0">
                <a:latin typeface="Calibri" pitchFamily="34" charset="0"/>
                <a:cs typeface="Calibri" pitchFamily="34" charset="0"/>
              </a:rPr>
              <a:t>6-strand mini-cable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600" b="0">
                <a:latin typeface="Calibri" pitchFamily="34" charset="0"/>
                <a:cs typeface="Calibri" pitchFamily="34" charset="0"/>
              </a:rPr>
              <a:t>(alternative)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4400" cy="619125"/>
          </a:xfrm>
        </p:spPr>
        <p:txBody>
          <a:bodyPr/>
          <a:lstStyle/>
          <a:p>
            <a:r>
              <a:rPr lang="en-US" altLang="en-US"/>
              <a:t>Medical applications: compact cyclotrons</a:t>
            </a:r>
          </a:p>
        </p:txBody>
      </p:sp>
      <p:sp>
        <p:nvSpPr>
          <p:cNvPr id="22531" name="Line 9"/>
          <p:cNvSpPr>
            <a:spLocks noChangeShapeType="1"/>
          </p:cNvSpPr>
          <p:nvPr/>
        </p:nvSpPr>
        <p:spPr bwMode="auto">
          <a:xfrm>
            <a:off x="381000" y="838200"/>
            <a:ext cx="8534400" cy="0"/>
          </a:xfrm>
          <a:prstGeom prst="line">
            <a:avLst/>
          </a:prstGeom>
          <a:noFill/>
          <a:ln w="158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381000" y="990600"/>
            <a:ext cx="8534400" cy="53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1085850" indent="-34290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400"/>
              </a:spcAft>
              <a:buSzTx/>
            </a:pPr>
            <a:r>
              <a:rPr lang="en-US" altLang="en-US" sz="2200" b="0">
                <a:latin typeface="Calibri" pitchFamily="34" charset="0"/>
                <a:cs typeface="Calibri" pitchFamily="34" charset="0"/>
              </a:rPr>
              <a:t>Strong </a:t>
            </a:r>
            <a:r>
              <a:rPr lang="en-US" altLang="en-US" sz="2200" b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reduction of cyclotron size and weight </a:t>
            </a:r>
            <a:r>
              <a:rPr lang="en-US" altLang="en-US" sz="2200" b="0">
                <a:latin typeface="Calibri" pitchFamily="34" charset="0"/>
                <a:cs typeface="Calibri" pitchFamily="34" charset="0"/>
              </a:rPr>
              <a:t>at higher field (1/B</a:t>
            </a:r>
            <a:r>
              <a:rPr lang="en-US" altLang="en-US" sz="2200" b="0" baseline="30000">
                <a:latin typeface="Calibri" pitchFamily="34" charset="0"/>
                <a:cs typeface="Calibri" pitchFamily="34" charset="0"/>
              </a:rPr>
              <a:t>3</a:t>
            </a:r>
            <a:r>
              <a:rPr lang="en-US" altLang="en-US" sz="2200" b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 eaLnBrk="1" hangingPunct="1">
              <a:spcBef>
                <a:spcPct val="0"/>
              </a:spcBef>
              <a:spcAft>
                <a:spcPts val="400"/>
              </a:spcAft>
              <a:buSzTx/>
              <a:buFont typeface="Wingdings" pitchFamily="2" charset="2"/>
              <a:buChar char="Ø"/>
            </a:pPr>
            <a:r>
              <a:rPr lang="en-US" altLang="en-US" sz="2200" b="0" i="1">
                <a:latin typeface="Calibri" pitchFamily="34" charset="0"/>
                <a:cs typeface="Calibri" pitchFamily="34" charset="0"/>
              </a:rPr>
              <a:t>Of particular benefit for installations in medical facilities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SzTx/>
            </a:pPr>
            <a:r>
              <a:rPr lang="en-US" altLang="en-US" sz="2200" b="0">
                <a:latin typeface="Calibri" pitchFamily="34" charset="0"/>
                <a:cs typeface="Calibri" pitchFamily="34" charset="0"/>
              </a:rPr>
              <a:t>Significant progress in compact (synchro)cyclotrons for proton therapy</a:t>
            </a:r>
          </a:p>
          <a:p>
            <a:pPr lvl="1" eaLnBrk="1" hangingPunct="1">
              <a:spcBef>
                <a:spcPct val="0"/>
              </a:spcBef>
              <a:spcAft>
                <a:spcPts val="400"/>
              </a:spcAft>
              <a:buSzTx/>
              <a:buFont typeface="Wingdings" pitchFamily="2" charset="2"/>
              <a:buChar char="Ø"/>
            </a:pPr>
            <a:r>
              <a:rPr lang="en-US" altLang="en-US" sz="2200" b="0" i="1">
                <a:latin typeface="Calibri" pitchFamily="34" charset="0"/>
                <a:cs typeface="Calibri" pitchFamily="34" charset="0"/>
              </a:rPr>
              <a:t>Up to </a:t>
            </a:r>
            <a:r>
              <a:rPr lang="en-US" altLang="en-US" sz="2200" b="0" i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7 T with NbTi and 9 T with Nb</a:t>
            </a:r>
            <a:r>
              <a:rPr lang="en-US" altLang="en-US" sz="2200" b="0" i="1" baseline="-2500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altLang="en-US" sz="2200" b="0" i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Sn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endParaRPr lang="en-US" altLang="en-US" sz="2200" b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endParaRPr lang="en-US" altLang="en-US" sz="2200" b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endParaRPr lang="en-US" altLang="en-US" sz="2200" b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endParaRPr lang="en-US" altLang="en-US" sz="2200" b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SzTx/>
              <a:buFontTx/>
              <a:buNone/>
            </a:pPr>
            <a:endParaRPr lang="en-US" altLang="en-US" sz="2200" b="0"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SzTx/>
            </a:pPr>
            <a:r>
              <a:rPr lang="en-US" altLang="en-US" sz="2200" b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Higher field is possible from a magnet perspective</a:t>
            </a:r>
            <a:r>
              <a:rPr lang="en-US" altLang="en-US" sz="2200" b="0">
                <a:latin typeface="Calibri" pitchFamily="34" charset="0"/>
                <a:cs typeface="Calibri" pitchFamily="34" charset="0"/>
              </a:rPr>
              <a:t>, but there are challenges in beam physics and system integration</a:t>
            </a:r>
          </a:p>
          <a:p>
            <a:pPr lvl="1" eaLnBrk="1" hangingPunct="1">
              <a:spcBef>
                <a:spcPct val="0"/>
              </a:spcBef>
              <a:spcAft>
                <a:spcPts val="400"/>
              </a:spcAft>
              <a:buSzTx/>
              <a:buFont typeface="Wingdings" pitchFamily="2" charset="2"/>
              <a:buChar char="Ø"/>
            </a:pPr>
            <a:r>
              <a:rPr lang="en-US" altLang="en-US" sz="2200" b="0">
                <a:latin typeface="Calibri" pitchFamily="34" charset="0"/>
                <a:cs typeface="Calibri" pitchFamily="34" charset="0"/>
              </a:rPr>
              <a:t>Potential opportunities in carbon therapy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  <a:buSzTx/>
            </a:pPr>
            <a:r>
              <a:rPr lang="en-US" altLang="en-US" sz="2200" b="0">
                <a:latin typeface="Calibri" pitchFamily="34" charset="0"/>
                <a:cs typeface="Calibri" pitchFamily="34" charset="0"/>
              </a:rPr>
              <a:t>Consider potential </a:t>
            </a:r>
            <a:r>
              <a:rPr lang="en-US" altLang="en-US" sz="2200" b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benefits from “high field” technology in specific sub-systems</a:t>
            </a:r>
            <a:r>
              <a:rPr lang="en-US" altLang="en-US" sz="2200" b="0">
                <a:latin typeface="Calibri" pitchFamily="34" charset="0"/>
                <a:cs typeface="Calibri" pitchFamily="34" charset="0"/>
              </a:rPr>
              <a:t>: gantries, cryogenics, flux return coils etc.</a:t>
            </a:r>
          </a:p>
        </p:txBody>
      </p:sp>
      <p:grpSp>
        <p:nvGrpSpPr>
          <p:cNvPr id="22533" name="Group 1"/>
          <p:cNvGrpSpPr>
            <a:grpSpLocks/>
          </p:cNvGrpSpPr>
          <p:nvPr/>
        </p:nvGrpSpPr>
        <p:grpSpPr bwMode="auto">
          <a:xfrm>
            <a:off x="838200" y="2652713"/>
            <a:ext cx="7391400" cy="1736725"/>
            <a:chOff x="914400" y="2652423"/>
            <a:chExt cx="7391400" cy="1736867"/>
          </a:xfrm>
        </p:grpSpPr>
        <p:pic>
          <p:nvPicPr>
            <p:cNvPr id="2253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656052"/>
              <a:ext cx="2182616" cy="171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2652423"/>
              <a:ext cx="2927935" cy="171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6" descr="article07_image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6543" y="2652423"/>
              <a:ext cx="2039257" cy="1736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5" descr="Mevion Medical System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164440"/>
              <a:ext cx="1042292" cy="224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265" y="4011611"/>
              <a:ext cx="489535" cy="330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 txBox="1">
            <a:spLocks noChangeArrowheads="1"/>
          </p:cNvSpPr>
          <p:nvPr/>
        </p:nvSpPr>
        <p:spPr bwMode="auto">
          <a:xfrm>
            <a:off x="228600" y="204788"/>
            <a:ext cx="8763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solidFill>
                  <a:srgbClr val="00279F"/>
                </a:solidFill>
              </a:rPr>
              <a:t>Concluding Remarks</a:t>
            </a:r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685800" y="1188452"/>
            <a:ext cx="7848600" cy="475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SzTx/>
            </a:pPr>
            <a:r>
              <a:rPr lang="en-US" altLang="en-US" b="0" dirty="0">
                <a:latin typeface="Calibri" pitchFamily="34" charset="0"/>
                <a:cs typeface="Calibri" pitchFamily="34" charset="0"/>
              </a:rPr>
              <a:t>Superconducting Accelerator Magnets are a very broad subject combining different disciplines from material science to magnetics, mechanical engineering, cryogenics, power electronics and related instrumentation and diagnostics</a:t>
            </a:r>
          </a:p>
          <a:p>
            <a:pPr>
              <a:spcBef>
                <a:spcPct val="0"/>
              </a:spcBef>
              <a:spcAft>
                <a:spcPts val="600"/>
              </a:spcAft>
              <a:buSzTx/>
            </a:pPr>
            <a:r>
              <a:rPr lang="en-US" altLang="en-US" b="0" dirty="0">
                <a:latin typeface="Calibri" pitchFamily="34" charset="0"/>
                <a:cs typeface="Calibri" pitchFamily="34" charset="0"/>
              </a:rPr>
              <a:t>Solid technological basis and exciting developments with many technical challenges, both near term and long term</a:t>
            </a:r>
          </a:p>
          <a:p>
            <a:pPr>
              <a:spcBef>
                <a:spcPct val="0"/>
              </a:spcBef>
              <a:spcAft>
                <a:spcPts val="600"/>
              </a:spcAft>
              <a:buSzTx/>
            </a:pPr>
            <a:r>
              <a:rPr lang="en-US" altLang="en-US" b="0" dirty="0">
                <a:latin typeface="Calibri" pitchFamily="34" charset="0"/>
                <a:cs typeface="Calibri" pitchFamily="34" charset="0"/>
              </a:rPr>
              <a:t>Progress in high field magnets requires a convergence of technical feasibility, performance benefits for the application and  critical mass to support the R&amp;D</a:t>
            </a:r>
          </a:p>
          <a:p>
            <a:pPr>
              <a:spcBef>
                <a:spcPct val="0"/>
              </a:spcBef>
              <a:spcAft>
                <a:spcPts val="600"/>
              </a:spcAft>
              <a:buSzTx/>
            </a:pPr>
            <a:r>
              <a:rPr lang="en-US" altLang="en-US" b="0" dirty="0">
                <a:latin typeface="Calibri" pitchFamily="34" charset="0"/>
                <a:cs typeface="Calibri" pitchFamily="34" charset="0"/>
              </a:rPr>
              <a:t>Several new technologies are reaching maturity,  offering opportunities for new application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546100"/>
          </a:xfrm>
        </p:spPr>
        <p:txBody>
          <a:bodyPr lIns="0" rIns="0"/>
          <a:lstStyle/>
          <a:p>
            <a:r>
              <a:rPr lang="en-US" altLang="en-US"/>
              <a:t>IR Quadrupole Parameter Optimization </a:t>
            </a: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381000" y="885825"/>
            <a:ext cx="8410575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2" name="Picture 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06111"/>
            <a:ext cx="8482013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60"/>
          <p:cNvSpPr txBox="1">
            <a:spLocks noChangeArrowheads="1"/>
          </p:cNvSpPr>
          <p:nvPr/>
        </p:nvSpPr>
        <p:spPr bwMode="auto">
          <a:xfrm>
            <a:off x="228600" y="1066800"/>
            <a:ext cx="8610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10000"/>
              </a:spcBef>
              <a:buSzTx/>
              <a:buFontTx/>
              <a:buNone/>
            </a:pPr>
            <a:r>
              <a:rPr lang="en-US" altLang="en-US" sz="2200" i="1" dirty="0">
                <a:solidFill>
                  <a:srgbClr val="000099"/>
                </a:solidFill>
                <a:latin typeface="Times New Roman" pitchFamily="18" charset="0"/>
              </a:rPr>
              <a:t>Nb</a:t>
            </a:r>
            <a:r>
              <a:rPr lang="en-US" altLang="en-US" sz="2200" i="1" baseline="-25000" dirty="0">
                <a:solidFill>
                  <a:srgbClr val="000099"/>
                </a:solidFill>
                <a:latin typeface="Times New Roman" pitchFamily="18" charset="0"/>
              </a:rPr>
              <a:t>3</a:t>
            </a:r>
            <a:r>
              <a:rPr lang="en-US" altLang="en-US" sz="2200" i="1" dirty="0">
                <a:solidFill>
                  <a:srgbClr val="000099"/>
                </a:solidFill>
                <a:latin typeface="Times New Roman" pitchFamily="18" charset="0"/>
              </a:rPr>
              <a:t>Sn technology enables HL-LHC luminosity target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7C0600-F678-F9AA-902F-F52689FCB19D}"/>
              </a:ext>
            </a:extLst>
          </p:cNvPr>
          <p:cNvSpPr/>
          <p:nvPr/>
        </p:nvSpPr>
        <p:spPr bwMode="auto">
          <a:xfrm>
            <a:off x="4152550" y="2811010"/>
            <a:ext cx="2019650" cy="389389"/>
          </a:xfrm>
          <a:prstGeom prst="rect">
            <a:avLst/>
          </a:prstGeom>
          <a:noFill/>
          <a:ln w="222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016DC4-D2EC-27B9-35CA-EA2CE8E3F6D2}"/>
              </a:ext>
            </a:extLst>
          </p:cNvPr>
          <p:cNvSpPr/>
          <p:nvPr/>
        </p:nvSpPr>
        <p:spPr bwMode="auto">
          <a:xfrm>
            <a:off x="1489745" y="2133601"/>
            <a:ext cx="1828800" cy="617988"/>
          </a:xfrm>
          <a:prstGeom prst="rect">
            <a:avLst/>
          </a:prstGeom>
          <a:noFill/>
          <a:ln w="222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4FBD91-7C1C-1123-D8A7-835F5703C2F8}"/>
              </a:ext>
            </a:extLst>
          </p:cNvPr>
          <p:cNvSpPr/>
          <p:nvPr/>
        </p:nvSpPr>
        <p:spPr bwMode="auto">
          <a:xfrm>
            <a:off x="4152550" y="3734151"/>
            <a:ext cx="1920240" cy="411480"/>
          </a:xfrm>
          <a:prstGeom prst="rect">
            <a:avLst/>
          </a:prstGeom>
          <a:noFill/>
          <a:ln w="21844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0A6406-6DF4-C9A3-1C66-76001CC8CA10}"/>
              </a:ext>
            </a:extLst>
          </p:cNvPr>
          <p:cNvSpPr/>
          <p:nvPr/>
        </p:nvSpPr>
        <p:spPr bwMode="auto">
          <a:xfrm>
            <a:off x="4156044" y="1709678"/>
            <a:ext cx="2092355" cy="389389"/>
          </a:xfrm>
          <a:prstGeom prst="rect">
            <a:avLst/>
          </a:prstGeom>
          <a:noFill/>
          <a:ln w="222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75D20-4EA6-2428-F0F1-A1033988E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70" y="2504934"/>
            <a:ext cx="3039054" cy="2644424"/>
          </a:xfrm>
          <a:prstGeom prst="rect">
            <a:avLst/>
          </a:prstGeom>
        </p:spPr>
      </p:pic>
      <p:sp>
        <p:nvSpPr>
          <p:cNvPr id="11266" name="Rectangle 2">
            <a:extLst>
              <a:ext uri="{FF2B5EF4-FFF2-40B4-BE49-F238E27FC236}">
                <a16:creationId xmlns:a16="http://schemas.microsoft.com/office/drawing/2014/main" id="{6D3BE7E1-94FB-4FEC-B26B-0D9B88B99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43347"/>
            <a:ext cx="8839200" cy="622300"/>
          </a:xfrm>
        </p:spPr>
        <p:txBody>
          <a:bodyPr/>
          <a:lstStyle/>
          <a:p>
            <a:r>
              <a:rPr lang="en-US" altLang="en-US" dirty="0"/>
              <a:t>Nb</a:t>
            </a:r>
            <a:r>
              <a:rPr lang="en-US" altLang="en-US" baseline="-25000" dirty="0"/>
              <a:t>3</a:t>
            </a:r>
            <a:r>
              <a:rPr lang="en-US" altLang="en-US" dirty="0"/>
              <a:t>Sn Technology</a:t>
            </a:r>
          </a:p>
        </p:txBody>
      </p:sp>
      <p:sp>
        <p:nvSpPr>
          <p:cNvPr id="11267" name="Line 3">
            <a:extLst>
              <a:ext uri="{FF2B5EF4-FFF2-40B4-BE49-F238E27FC236}">
                <a16:creationId xmlns:a16="http://schemas.microsoft.com/office/drawing/2014/main" id="{9562B79A-9823-4070-8820-CA306A33F0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00DB55-0CC6-4BFB-92D4-168E5ACAAB77}"/>
              </a:ext>
            </a:extLst>
          </p:cNvPr>
          <p:cNvSpPr txBox="1"/>
          <p:nvPr/>
        </p:nvSpPr>
        <p:spPr>
          <a:xfrm>
            <a:off x="455613" y="1014413"/>
            <a:ext cx="3941762" cy="13542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400"/>
              </a:spcAft>
              <a:defRPr/>
            </a:pPr>
            <a:r>
              <a:rPr lang="en-US" sz="1800" i="1" dirty="0">
                <a:cs typeface="Arial" charset="0"/>
              </a:rPr>
              <a:t>Brittle material</a:t>
            </a:r>
            <a:r>
              <a:rPr lang="en-US" sz="1800" dirty="0">
                <a:cs typeface="Arial" charset="0"/>
              </a:rPr>
              <a:t>: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charset="0"/>
              </a:rPr>
              <a:t>Severe </a:t>
            </a:r>
            <a:r>
              <a:rPr lang="en-US" sz="1800" dirty="0">
                <a:solidFill>
                  <a:srgbClr val="000099"/>
                </a:solidFill>
                <a:cs typeface="Arial" charset="0"/>
              </a:rPr>
              <a:t>damage in cabling/winding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React coils after winding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charset="0"/>
              </a:rPr>
              <a:t>New </a:t>
            </a:r>
            <a:r>
              <a:rPr lang="en-US" sz="1800" dirty="0">
                <a:solidFill>
                  <a:srgbClr val="000099"/>
                </a:solidFill>
                <a:cs typeface="Arial" charset="0"/>
              </a:rPr>
              <a:t>coil materials </a:t>
            </a:r>
            <a:r>
              <a:rPr lang="en-US" sz="1800" dirty="0">
                <a:cs typeface="Arial" charset="0"/>
              </a:rPr>
              <a:t>(insulation, parts)</a:t>
            </a:r>
          </a:p>
        </p:txBody>
      </p:sp>
      <p:sp>
        <p:nvSpPr>
          <p:cNvPr id="11305" name="Rectangle 22">
            <a:extLst>
              <a:ext uri="{FF2B5EF4-FFF2-40B4-BE49-F238E27FC236}">
                <a16:creationId xmlns:a16="http://schemas.microsoft.com/office/drawing/2014/main" id="{38EABD9C-3986-409C-8B82-57C2B4344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6221" y="4267200"/>
            <a:ext cx="103233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i="1" dirty="0"/>
              <a:t>Cheggour</a:t>
            </a:r>
          </a:p>
          <a:p>
            <a:pPr algn="ctr" eaLnBrk="1" hangingPunct="1"/>
            <a:r>
              <a:rPr lang="en-US" altLang="en-US" sz="1200" i="1" dirty="0"/>
              <a:t>Sci Rep 9 (2019</a:t>
            </a:r>
            <a:r>
              <a:rPr lang="en-US" altLang="en-US" sz="12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E35967-B85A-C597-1ED5-B6DCB0575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220" y="1050721"/>
            <a:ext cx="3941762" cy="1332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FBE326-D82A-C708-1F54-454A04D47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858" y="2535988"/>
            <a:ext cx="3842063" cy="25716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C464DC-6D41-46FC-594D-CBB5748D30CB}"/>
              </a:ext>
            </a:extLst>
          </p:cNvPr>
          <p:cNvSpPr txBox="1"/>
          <p:nvPr/>
        </p:nvSpPr>
        <p:spPr>
          <a:xfrm>
            <a:off x="630238" y="5149358"/>
            <a:ext cx="3391967" cy="1025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defRPr/>
            </a:pPr>
            <a:r>
              <a:rPr lang="en-US" sz="1800" i="1" dirty="0">
                <a:cs typeface="Arial" charset="0"/>
              </a:rPr>
              <a:t>Sensitivity to stress/strain</a:t>
            </a:r>
            <a:r>
              <a:rPr lang="en-US" sz="1800" dirty="0">
                <a:cs typeface="Arial" charset="0"/>
              </a:rPr>
              <a:t>: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charset="0"/>
              </a:rPr>
              <a:t>Epoxy </a:t>
            </a:r>
            <a:r>
              <a:rPr lang="en-US" sz="1800" dirty="0">
                <a:solidFill>
                  <a:srgbClr val="000099"/>
                </a:solidFill>
                <a:cs typeface="Arial" charset="0"/>
              </a:rPr>
              <a:t>impregnation</a:t>
            </a:r>
            <a:r>
              <a:rPr lang="en-US" sz="1800" dirty="0">
                <a:cs typeface="Arial" charset="0"/>
              </a:rPr>
              <a:t>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charset="0"/>
              </a:rPr>
              <a:t>New </a:t>
            </a:r>
            <a:r>
              <a:rPr lang="en-US" sz="1800" dirty="0">
                <a:solidFill>
                  <a:srgbClr val="000099"/>
                </a:solidFill>
                <a:cs typeface="Arial" charset="0"/>
              </a:rPr>
              <a:t>mechanical designs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98FDC741-681F-B17E-12D4-526536332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21719" r="6335" b="5882"/>
          <a:stretch>
            <a:fillRect/>
          </a:stretch>
        </p:blipFill>
        <p:spPr bwMode="auto">
          <a:xfrm>
            <a:off x="4643610" y="5111255"/>
            <a:ext cx="1789280" cy="107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05F325-C9BF-23B4-7348-833540016B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97" r="18760"/>
          <a:stretch/>
        </p:blipFill>
        <p:spPr>
          <a:xfrm rot="10800000">
            <a:off x="6476999" y="5117716"/>
            <a:ext cx="2102982" cy="10718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7D6A05-BDCB-41D5-DB05-DB98AF454911}"/>
              </a:ext>
            </a:extLst>
          </p:cNvPr>
          <p:cNvSpPr txBox="1"/>
          <p:nvPr/>
        </p:nvSpPr>
        <p:spPr>
          <a:xfrm>
            <a:off x="7556977" y="2023718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4B2AC3-5D2B-228E-6F95-1BA9CB59C000}"/>
              </a:ext>
            </a:extLst>
          </p:cNvPr>
          <p:cNvSpPr txBox="1"/>
          <p:nvPr/>
        </p:nvSpPr>
        <p:spPr>
          <a:xfrm>
            <a:off x="4800818" y="5820234"/>
            <a:ext cx="142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Post-reaction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E5CA24-2A57-7C19-70C0-B6A9257C5515}"/>
              </a:ext>
            </a:extLst>
          </p:cNvPr>
          <p:cNvSpPr txBox="1"/>
          <p:nvPr/>
        </p:nvSpPr>
        <p:spPr>
          <a:xfrm>
            <a:off x="6477000" y="5830341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Epoxy-impregnation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2E513E-CDB4-9C01-2A72-D2723BC975C5}"/>
              </a:ext>
            </a:extLst>
          </p:cNvPr>
          <p:cNvSpPr txBox="1"/>
          <p:nvPr/>
        </p:nvSpPr>
        <p:spPr>
          <a:xfrm>
            <a:off x="7239000" y="2736343"/>
            <a:ext cx="1002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Reaction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512084B-A422-1770-1259-8CB19D46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669" y="3356129"/>
            <a:ext cx="405469" cy="5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8BB428-93DC-7A26-AD6D-9B854788C05E}"/>
              </a:ext>
            </a:extLst>
          </p:cNvPr>
          <p:cNvSpPr/>
          <p:nvPr/>
        </p:nvSpPr>
        <p:spPr bwMode="auto">
          <a:xfrm>
            <a:off x="4511858" y="914400"/>
            <a:ext cx="4209724" cy="5410199"/>
          </a:xfrm>
          <a:prstGeom prst="rect">
            <a:avLst/>
          </a:prstGeom>
          <a:noFill/>
          <a:ln w="127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413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D3BE7E1-94FB-4FEC-B26B-0D9B88B99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43347"/>
            <a:ext cx="8839200" cy="622300"/>
          </a:xfrm>
        </p:spPr>
        <p:txBody>
          <a:bodyPr/>
          <a:lstStyle/>
          <a:p>
            <a:r>
              <a:rPr lang="en-US" altLang="en-US" dirty="0"/>
              <a:t>Aluminum-shell based support structure</a:t>
            </a:r>
          </a:p>
        </p:txBody>
      </p:sp>
      <p:sp>
        <p:nvSpPr>
          <p:cNvPr id="11267" name="Line 3">
            <a:extLst>
              <a:ext uri="{FF2B5EF4-FFF2-40B4-BE49-F238E27FC236}">
                <a16:creationId xmlns:a16="http://schemas.microsoft.com/office/drawing/2014/main" id="{9562B79A-9823-4070-8820-CA306A33F0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63DD2B91-B573-6B54-5C7B-4C029613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894" y="4229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F7AFC326-20AE-5349-A114-5656811A5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9" r="8586" b="2942"/>
          <a:stretch>
            <a:fillRect/>
          </a:stretch>
        </p:blipFill>
        <p:spPr bwMode="auto">
          <a:xfrm>
            <a:off x="4343400" y="3276600"/>
            <a:ext cx="4202310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31C766EC-29DC-C243-EC2C-335E6A798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90" y="3276600"/>
            <a:ext cx="3393863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C75071-CDE7-22A5-DB80-EF0479D953DB}"/>
              </a:ext>
            </a:extLst>
          </p:cNvPr>
          <p:cNvSpPr txBox="1"/>
          <p:nvPr/>
        </p:nvSpPr>
        <p:spPr>
          <a:xfrm>
            <a:off x="218066" y="947678"/>
            <a:ext cx="8240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Mechanical design of Nb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Sn magnets needs to satisfy stringent constraints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Full support without exceeding stress limits (150-200 MPa cold)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Selected structure is based on aluminum shell over iron yoke, preloaded with pressurized bladders and interference keys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Minimize and precisely control warm pre-load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Increase to full pre-load during cool-down, avoiding overshoot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859EA9-0C9C-27C0-D4DB-6FCE2CE1BA92}"/>
              </a:ext>
            </a:extLst>
          </p:cNvPr>
          <p:cNvSpPr txBox="1"/>
          <p:nvPr/>
        </p:nvSpPr>
        <p:spPr>
          <a:xfrm>
            <a:off x="2819400" y="6006676"/>
            <a:ext cx="20289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S. Caspi, P. Ferracin et al.</a:t>
            </a:r>
          </a:p>
        </p:txBody>
      </p:sp>
    </p:spTree>
    <p:extLst>
      <p:ext uri="{BB962C8B-B14F-4D97-AF65-F5344CB8AC3E}">
        <p14:creationId xmlns:p14="http://schemas.microsoft.com/office/powerpoint/2010/main" val="2298375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 txBox="1">
            <a:spLocks noChangeArrowheads="1"/>
          </p:cNvSpPr>
          <p:nvPr/>
        </p:nvSpPr>
        <p:spPr bwMode="auto">
          <a:xfrm>
            <a:off x="228600" y="204788"/>
            <a:ext cx="8763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solidFill>
                  <a:srgbClr val="00279F"/>
                </a:solidFill>
              </a:rPr>
              <a:t>HL-LHC IR Quad production is underway </a:t>
            </a: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3656013"/>
            <a:ext cx="18542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1236663"/>
            <a:ext cx="19589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3563938"/>
            <a:ext cx="3203575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3611563"/>
            <a:ext cx="7826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27" descr="1mm 102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4845050"/>
            <a:ext cx="763588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52413" y="6016625"/>
            <a:ext cx="8643937" cy="30797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lIns="27432" rIns="27432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1F497D"/>
                </a:solidFill>
                <a:latin typeface="Franklin Gothic Book"/>
                <a:cs typeface="+mn-cs"/>
              </a:rPr>
              <a:t>Common design for US (Q1/Q3) and CERN (Q2a/b) Quadrupoles except for different length (4.2+4.2 m vs 7.15 m)</a:t>
            </a:r>
          </a:p>
        </p:txBody>
      </p:sp>
      <p:sp>
        <p:nvSpPr>
          <p:cNvPr id="8202" name="TextBox 29"/>
          <p:cNvSpPr txBox="1">
            <a:spLocks noChangeArrowheads="1"/>
          </p:cNvSpPr>
          <p:nvPr/>
        </p:nvSpPr>
        <p:spPr bwMode="auto">
          <a:xfrm>
            <a:off x="2857500" y="5245100"/>
            <a:ext cx="6191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457200"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100">
                <a:solidFill>
                  <a:srgbClr val="1F497D"/>
                </a:solidFill>
                <a:latin typeface="Franklin Gothic Book" pitchFamily="34" charset="0"/>
              </a:rPr>
              <a:t>Nb</a:t>
            </a:r>
            <a:r>
              <a:rPr lang="en-US" altLang="en-US" sz="1100" baseline="-25000">
                <a:solidFill>
                  <a:srgbClr val="1F497D"/>
                </a:solidFill>
                <a:latin typeface="Franklin Gothic Book" pitchFamily="34" charset="0"/>
              </a:rPr>
              <a:t>3</a:t>
            </a:r>
            <a:r>
              <a:rPr lang="en-US" altLang="en-US" sz="1100">
                <a:solidFill>
                  <a:srgbClr val="1F497D"/>
                </a:solidFill>
                <a:latin typeface="Franklin Gothic Book" pitchFamily="34" charset="0"/>
              </a:rPr>
              <a:t>Sn strand</a:t>
            </a:r>
          </a:p>
        </p:txBody>
      </p:sp>
      <p:sp>
        <p:nvSpPr>
          <p:cNvPr id="8203" name="TextBox 30"/>
          <p:cNvSpPr txBox="1">
            <a:spLocks noChangeArrowheads="1"/>
          </p:cNvSpPr>
          <p:nvPr/>
        </p:nvSpPr>
        <p:spPr bwMode="auto">
          <a:xfrm>
            <a:off x="1111250" y="3665538"/>
            <a:ext cx="9556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457200"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100">
                <a:solidFill>
                  <a:srgbClr val="1F497D"/>
                </a:solidFill>
                <a:latin typeface="Franklin Gothic Book" pitchFamily="34" charset="0"/>
              </a:rPr>
              <a:t>Beam screen w/tungsten absorbers</a:t>
            </a:r>
          </a:p>
        </p:txBody>
      </p:sp>
      <p:sp>
        <p:nvSpPr>
          <p:cNvPr id="8204" name="TextBox 31"/>
          <p:cNvSpPr txBox="1">
            <a:spLocks noChangeArrowheads="1"/>
          </p:cNvSpPr>
          <p:nvPr/>
        </p:nvSpPr>
        <p:spPr bwMode="auto">
          <a:xfrm>
            <a:off x="4514850" y="3297238"/>
            <a:ext cx="24606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457200"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100">
                <a:solidFill>
                  <a:srgbClr val="1F497D"/>
                </a:solidFill>
                <a:latin typeface="Franklin Gothic Book" pitchFamily="34" charset="0"/>
              </a:rPr>
              <a:t>Cross-section of cold mass and cryostat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6483350" y="3535363"/>
            <a:ext cx="166688" cy="160337"/>
          </a:xfrm>
          <a:prstGeom prst="straightConnector1">
            <a:avLst/>
          </a:prstGeom>
          <a:noFill/>
          <a:ln w="9525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4" name="Straight Arrow Connector 33"/>
          <p:cNvCxnSpPr/>
          <p:nvPr/>
        </p:nvCxnSpPr>
        <p:spPr>
          <a:xfrm flipV="1">
            <a:off x="5962650" y="3163888"/>
            <a:ext cx="0" cy="161925"/>
          </a:xfrm>
          <a:prstGeom prst="straightConnector1">
            <a:avLst/>
          </a:prstGeom>
          <a:noFill/>
          <a:ln w="9525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8207" name="Group 34"/>
          <p:cNvGrpSpPr>
            <a:grpSpLocks/>
          </p:cNvGrpSpPr>
          <p:nvPr/>
        </p:nvGrpSpPr>
        <p:grpSpPr bwMode="auto">
          <a:xfrm>
            <a:off x="7142163" y="1236663"/>
            <a:ext cx="1741487" cy="4468812"/>
            <a:chOff x="7142647" y="1206797"/>
            <a:chExt cx="1740634" cy="4467507"/>
          </a:xfrm>
        </p:grpSpPr>
        <p:pic>
          <p:nvPicPr>
            <p:cNvPr id="8211" name="Picture 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0" t="40184" r="19252" b="23978"/>
            <a:stretch>
              <a:fillRect/>
            </a:stretch>
          </p:blipFill>
          <p:spPr bwMode="auto">
            <a:xfrm rot="5400000">
              <a:off x="5779210" y="2570234"/>
              <a:ext cx="4467507" cy="174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2" name="TextBox 36"/>
            <p:cNvSpPr txBox="1">
              <a:spLocks noChangeArrowheads="1"/>
            </p:cNvSpPr>
            <p:nvPr/>
          </p:nvSpPr>
          <p:spPr bwMode="auto">
            <a:xfrm>
              <a:off x="7187989" y="2002757"/>
              <a:ext cx="656202" cy="599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defTabSz="457200" eaLnBrk="0" hangingPunct="0">
                <a:spcBef>
                  <a:spcPct val="2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SzPct val="100000"/>
                <a:buChar char="—"/>
                <a:defRPr sz="2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100">
                  <a:solidFill>
                    <a:srgbClr val="FFFF00"/>
                  </a:solidFill>
                  <a:latin typeface="Franklin Gothic Book" pitchFamily="34" charset="0"/>
                </a:rPr>
                <a:t>4 m long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100">
                  <a:solidFill>
                    <a:srgbClr val="FFFF00"/>
                  </a:solidFill>
                  <a:latin typeface="Franklin Gothic Book" pitchFamily="34" charset="0"/>
                </a:rPr>
                <a:t>Nb</a:t>
              </a:r>
              <a:r>
                <a:rPr lang="en-US" altLang="en-US" sz="1100" baseline="-25000">
                  <a:solidFill>
                    <a:srgbClr val="FFFF00"/>
                  </a:solidFill>
                  <a:latin typeface="Franklin Gothic Book" pitchFamily="34" charset="0"/>
                </a:rPr>
                <a:t>3</a:t>
              </a:r>
              <a:r>
                <a:rPr lang="en-US" altLang="en-US" sz="1100">
                  <a:solidFill>
                    <a:srgbClr val="FFFF00"/>
                  </a:solidFill>
                  <a:latin typeface="Franklin Gothic Book" pitchFamily="34" charset="0"/>
                </a:rPr>
                <a:t>Sn </a:t>
              </a:r>
            </a:p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1100">
                  <a:solidFill>
                    <a:srgbClr val="FFFF00"/>
                  </a:solidFill>
                  <a:latin typeface="Franklin Gothic Book" pitchFamily="34" charset="0"/>
                </a:rPr>
                <a:t>coil</a:t>
              </a:r>
            </a:p>
          </p:txBody>
        </p:sp>
      </p:grpSp>
      <p:pic>
        <p:nvPicPr>
          <p:cNvPr id="820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90600"/>
            <a:ext cx="3979862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52F057-6A49-ED7B-C2D4-1E813C6F8D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4" y="5069258"/>
            <a:ext cx="1035937" cy="431800"/>
          </a:xfrm>
          <a:prstGeom prst="rect">
            <a:avLst/>
          </a:prstGeom>
        </p:spPr>
      </p:pic>
      <p:pic>
        <p:nvPicPr>
          <p:cNvPr id="3" name="Image 11" descr="HLU-logoN-title.png">
            <a:extLst>
              <a:ext uri="{FF2B5EF4-FFF2-40B4-BE49-F238E27FC236}">
                <a16:creationId xmlns:a16="http://schemas.microsoft.com/office/drawing/2014/main" id="{76FA4891-D551-7E10-4370-A9763AFADA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50" y="5501058"/>
            <a:ext cx="958850" cy="4155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304800" y="152400"/>
            <a:ext cx="85931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Field Quality Table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B65E8-846B-0275-39D9-976DA8B0D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11460"/>
            <a:ext cx="8758497" cy="52607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46E774-C3E0-BA81-511B-401E7EDC7C6B}"/>
              </a:ext>
            </a:extLst>
          </p:cNvPr>
          <p:cNvSpPr txBox="1"/>
          <p:nvPr/>
        </p:nvSpPr>
        <p:spPr>
          <a:xfrm>
            <a:off x="228600" y="6127629"/>
            <a:ext cx="8686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Reference: Hi Lumi LHC Work Package 3 - Magnets for Insertion Regions https://espace.cern.ch/HiLumi/WP3/SitePages/Home.aspx</a:t>
            </a:r>
          </a:p>
        </p:txBody>
      </p:sp>
    </p:spTree>
    <p:extLst>
      <p:ext uri="{BB962C8B-B14F-4D97-AF65-F5344CB8AC3E}">
        <p14:creationId xmlns:p14="http://schemas.microsoft.com/office/powerpoint/2010/main" val="1835032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304800" y="152400"/>
            <a:ext cx="85931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Field Error Measurements and Analysis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BF1AC-D93B-D3FA-9014-F5DDDE320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79" y="932415"/>
            <a:ext cx="4437488" cy="3029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89C36-434E-4A91-3859-F496CF7F0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22" y="4156431"/>
            <a:ext cx="1727493" cy="116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636F2A1-09E3-E3B8-B84A-B2D5D72C654C}"/>
              </a:ext>
            </a:extLst>
          </p:cNvPr>
          <p:cNvGrpSpPr/>
          <p:nvPr/>
        </p:nvGrpSpPr>
        <p:grpSpPr>
          <a:xfrm>
            <a:off x="457200" y="3962400"/>
            <a:ext cx="3429000" cy="2590058"/>
            <a:chOff x="457199" y="2362202"/>
            <a:chExt cx="5283769" cy="39616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2BA30DC-E52A-F033-29BD-27D4D97A1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199" y="2362202"/>
              <a:ext cx="5283769" cy="39616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DCB462-9998-C0F0-1E44-793A32A73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7848" y="2739907"/>
              <a:ext cx="1956664" cy="16796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6F7BBE-AA1A-5FB8-0B0E-F779B4A2E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442" t="9542" r="10644" b="67333"/>
            <a:stretch/>
          </p:blipFill>
          <p:spPr>
            <a:xfrm>
              <a:off x="1295400" y="4953000"/>
              <a:ext cx="1668934" cy="762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9A3F24C-846A-E01D-9BCB-7EDB650675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6005" y="1143000"/>
            <a:ext cx="3346994" cy="2633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8344C9-84A5-B9BE-50AA-B3766D374E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1200" y="3831832"/>
            <a:ext cx="3098574" cy="23691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4B38BFC-91AE-D6A8-318C-218D5B936CC5}"/>
              </a:ext>
            </a:extLst>
          </p:cNvPr>
          <p:cNvSpPr txBox="1"/>
          <p:nvPr/>
        </p:nvSpPr>
        <p:spPr>
          <a:xfrm>
            <a:off x="7364231" y="6200997"/>
            <a:ext cx="1627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USPAS 2006 - A. Jan, BNL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7CE505-D4C9-0FB3-9777-979B30B296E7}"/>
              </a:ext>
            </a:extLst>
          </p:cNvPr>
          <p:cNvSpPr txBox="1"/>
          <p:nvPr/>
        </p:nvSpPr>
        <p:spPr>
          <a:xfrm>
            <a:off x="6375706" y="929128"/>
            <a:ext cx="176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Conductor Magnetization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814453-28F9-8DD8-717C-BF0EAC40DEE6}"/>
              </a:ext>
            </a:extLst>
          </p:cNvPr>
          <p:cNvSpPr txBox="1"/>
          <p:nvPr/>
        </p:nvSpPr>
        <p:spPr>
          <a:xfrm>
            <a:off x="3775045" y="3868829"/>
            <a:ext cx="1939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Magnetization measurement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A39E2C-C66B-89A7-F391-F37C19F9CDAB}"/>
              </a:ext>
            </a:extLst>
          </p:cNvPr>
          <p:cNvSpPr txBox="1"/>
          <p:nvPr/>
        </p:nvSpPr>
        <p:spPr>
          <a:xfrm>
            <a:off x="1684925" y="3855810"/>
            <a:ext cx="1088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Iron saturation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D92057-7804-F5E3-F572-58CEACC7BCD4}"/>
              </a:ext>
            </a:extLst>
          </p:cNvPr>
          <p:cNvSpPr txBox="1"/>
          <p:nvPr/>
        </p:nvSpPr>
        <p:spPr>
          <a:xfrm>
            <a:off x="2828261" y="1252090"/>
            <a:ext cx="1341714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/>
              <a:t>Integrated Harmonics</a:t>
            </a:r>
          </a:p>
          <a:p>
            <a:pPr algn="ctr"/>
            <a:r>
              <a:rPr lang="en-US" sz="1200" dirty="0"/>
              <a:t>at nominal field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DAAC10-0EAA-9168-C27D-D036F52695EE}"/>
              </a:ext>
            </a:extLst>
          </p:cNvPr>
          <p:cNvSpPr txBox="1"/>
          <p:nvPr/>
        </p:nvSpPr>
        <p:spPr>
          <a:xfrm>
            <a:off x="3875314" y="5505346"/>
            <a:ext cx="1658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S. Izquierdo Bermudez, X. Wang, A. Ben Yahia,</a:t>
            </a:r>
          </a:p>
          <a:p>
            <a:r>
              <a:rPr lang="en-US" sz="1200" i="1" dirty="0"/>
              <a:t>M. Sumption et 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F7B64-47F8-0C5B-36A5-268E5F7F38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0068" y="1153963"/>
            <a:ext cx="1035937" cy="431800"/>
          </a:xfrm>
          <a:prstGeom prst="rect">
            <a:avLst/>
          </a:prstGeom>
        </p:spPr>
      </p:pic>
      <p:pic>
        <p:nvPicPr>
          <p:cNvPr id="7" name="Image 11" descr="HLU-logoN-title.png">
            <a:extLst>
              <a:ext uri="{FF2B5EF4-FFF2-40B4-BE49-F238E27FC236}">
                <a16:creationId xmlns:a16="http://schemas.microsoft.com/office/drawing/2014/main" id="{E2DC3A6A-92C5-1670-7995-125A6C0F0D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184" y="1585763"/>
            <a:ext cx="958850" cy="41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22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304800" y="152400"/>
            <a:ext cx="85931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—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solidFill>
                  <a:srgbClr val="00279F"/>
                </a:solidFill>
              </a:rPr>
              <a:t>Quench Protection with CLIQ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304800" y="762000"/>
            <a:ext cx="8593138" cy="0"/>
          </a:xfrm>
          <a:prstGeom prst="line">
            <a:avLst/>
          </a:prstGeom>
          <a:noFill/>
          <a:ln w="15875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577C6D-58AB-AC2A-F6C5-47A5DA233F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48202"/>
            <a:ext cx="5048245" cy="3365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433D41-41F6-3B9C-E175-A3F5AD489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824832"/>
            <a:ext cx="2135837" cy="950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138487-3477-A7BF-384B-48F4AADA4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660" y="1148009"/>
            <a:ext cx="2581197" cy="2433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DCD93F-3CD6-A552-3F46-30570538DC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56" y="3575958"/>
            <a:ext cx="3571944" cy="2678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77B8C-EACC-69DB-8B9F-65DAD523AE08}"/>
              </a:ext>
            </a:extLst>
          </p:cNvPr>
          <p:cNvSpPr txBox="1"/>
          <p:nvPr/>
        </p:nvSpPr>
        <p:spPr>
          <a:xfrm>
            <a:off x="3722729" y="762000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E. Ravaioli, CERN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A5DED5-7A1E-47F9-A6D4-2178F1F155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276" y="4484791"/>
            <a:ext cx="1525175" cy="15512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D63AF1-F988-BADB-D576-078C99FB5B44}"/>
              </a:ext>
            </a:extLst>
          </p:cNvPr>
          <p:cNvSpPr txBox="1"/>
          <p:nvPr/>
        </p:nvSpPr>
        <p:spPr>
          <a:xfrm>
            <a:off x="533400" y="4418168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Power is deposited by inter-filament coupling currents induced by the rapid current oscillations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9EB19E-6C4F-D9EF-4738-2B646AF4A9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800" y="5355645"/>
            <a:ext cx="2058426" cy="68043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70398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BN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B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BN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BN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Settings\Administrator\Application Data\Microsoft\Templates\LBNL.pot</Template>
  <TotalTime>15303</TotalTime>
  <Pages>1</Pages>
  <Words>1421</Words>
  <Application>Microsoft Office PowerPoint</Application>
  <PresentationFormat>On-screen Show (4:3)</PresentationFormat>
  <Paragraphs>235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Franklin Gothic Book</vt:lpstr>
      <vt:lpstr>Symbol</vt:lpstr>
      <vt:lpstr>Times New Roman</vt:lpstr>
      <vt:lpstr>Wingdings</vt:lpstr>
      <vt:lpstr>LBNL</vt:lpstr>
      <vt:lpstr>Superconducting Magnets 2</vt:lpstr>
      <vt:lpstr>Next HEP collider: HL-LHC</vt:lpstr>
      <vt:lpstr>IR Quadrupole Parameter Optimization </vt:lpstr>
      <vt:lpstr>Nb3Sn Technology</vt:lpstr>
      <vt:lpstr>Aluminum-shell based support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Potential for further improvements</vt:lpstr>
      <vt:lpstr>PowerPoint Presentation</vt:lpstr>
      <vt:lpstr>PowerPoint Presentation</vt:lpstr>
      <vt:lpstr>PowerPoint Presentation</vt:lpstr>
      <vt:lpstr>PowerPoint Presentation</vt:lpstr>
      <vt:lpstr>Cable-in-groove</vt:lpstr>
      <vt:lpstr>CORC Wires in Helical Windings</vt:lpstr>
      <vt:lpstr>PowerPoint Presentation</vt:lpstr>
      <vt:lpstr>PowerPoint Presentation</vt:lpstr>
      <vt:lpstr>Medical applications: compact cyclotrons</vt:lpstr>
      <vt:lpstr>PowerPoint Presentation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Division Future Plans</dc:title>
  <dc:subject>Berkeley Lab Generic Presentation</dc:subject>
  <dc:creator>PCuser</dc:creator>
  <cp:keywords>Presentation Generic</cp:keywords>
  <cp:lastModifiedBy>GianLuca Sabbi</cp:lastModifiedBy>
  <cp:revision>724</cp:revision>
  <cp:lastPrinted>2002-11-06T00:03:50Z</cp:lastPrinted>
  <dcterms:created xsi:type="dcterms:W3CDTF">2004-10-30T19:36:16Z</dcterms:created>
  <dcterms:modified xsi:type="dcterms:W3CDTF">2023-07-19T20:13:45Z</dcterms:modified>
</cp:coreProperties>
</file>