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352" r:id="rId3"/>
    <p:sldId id="275" r:id="rId4"/>
    <p:sldId id="270" r:id="rId5"/>
    <p:sldId id="279" r:id="rId6"/>
    <p:sldId id="280" r:id="rId7"/>
    <p:sldId id="281" r:id="rId8"/>
    <p:sldId id="326" r:id="rId9"/>
    <p:sldId id="283" r:id="rId10"/>
    <p:sldId id="338" r:id="rId11"/>
    <p:sldId id="327" r:id="rId12"/>
    <p:sldId id="339" r:id="rId13"/>
    <p:sldId id="288" r:id="rId14"/>
    <p:sldId id="289" r:id="rId15"/>
    <p:sldId id="334" r:id="rId16"/>
    <p:sldId id="343" r:id="rId17"/>
    <p:sldId id="296" r:id="rId18"/>
    <p:sldId id="297" r:id="rId19"/>
    <p:sldId id="337" r:id="rId20"/>
    <p:sldId id="328" r:id="rId21"/>
    <p:sldId id="299" r:id="rId22"/>
    <p:sldId id="340" r:id="rId23"/>
    <p:sldId id="341" r:id="rId24"/>
    <p:sldId id="342" r:id="rId25"/>
    <p:sldId id="356" r:id="rId26"/>
    <p:sldId id="353" r:id="rId27"/>
    <p:sldId id="354" r:id="rId28"/>
    <p:sldId id="300" r:id="rId29"/>
    <p:sldId id="358" r:id="rId30"/>
    <p:sldId id="323" r:id="rId31"/>
    <p:sldId id="303" r:id="rId32"/>
    <p:sldId id="302" r:id="rId33"/>
    <p:sldId id="324" r:id="rId34"/>
    <p:sldId id="325" r:id="rId35"/>
    <p:sldId id="308" r:id="rId36"/>
    <p:sldId id="310" r:id="rId37"/>
    <p:sldId id="311" r:id="rId38"/>
    <p:sldId id="316" r:id="rId39"/>
    <p:sldId id="317" r:id="rId40"/>
    <p:sldId id="318" r:id="rId41"/>
    <p:sldId id="355" r:id="rId42"/>
    <p:sldId id="320" r:id="rId43"/>
    <p:sldId id="268" r:id="rId44"/>
    <p:sldId id="344" r:id="rId45"/>
    <p:sldId id="348" r:id="rId4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2B41E-D61E-4858-984F-4EC0F2AB5961}" type="datetimeFigureOut">
              <a:rPr kumimoji="1" lang="ja-JP" altLang="en-US" smtClean="0"/>
              <a:pPr/>
              <a:t>2023/7/21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5CCA2-D51A-4312-BC9E-29B5FFAE09B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395575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5CCA2-D51A-4312-BC9E-29B5FFAE09BB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233300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30" name="日付プレースホル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9FE3-CF88-431F-A1AA-B28C02DB857F}" type="datetimeFigureOut">
              <a:rPr kumimoji="1" lang="ja-JP" altLang="en-US" smtClean="0"/>
              <a:pPr/>
              <a:t>2023/7/21</a:t>
            </a:fld>
            <a:endParaRPr kumimoji="1" lang="ja-JP" altLang="en-US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A14C-927D-4494-848F-7FD2B66BEAC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9FE3-CF88-431F-A1AA-B28C02DB857F}" type="datetimeFigureOut">
              <a:rPr kumimoji="1" lang="ja-JP" altLang="en-US" smtClean="0"/>
              <a:pPr/>
              <a:t>2023/7/21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A14C-927D-4494-848F-7FD2B66BEAC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9FE3-CF88-431F-A1AA-B28C02DB857F}" type="datetimeFigureOut">
              <a:rPr kumimoji="1" lang="ja-JP" altLang="en-US" smtClean="0"/>
              <a:pPr/>
              <a:t>2023/7/21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A14C-927D-4494-848F-7FD2B66BEAC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9FE3-CF88-431F-A1AA-B28C02DB857F}" type="datetimeFigureOut">
              <a:rPr kumimoji="1" lang="ja-JP" altLang="en-US" smtClean="0"/>
              <a:pPr/>
              <a:t>2023/7/21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A14C-927D-4494-848F-7FD2B66BEAC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9FE3-CF88-431F-A1AA-B28C02DB857F}" type="datetimeFigureOut">
              <a:rPr kumimoji="1" lang="ja-JP" altLang="en-US" smtClean="0"/>
              <a:pPr/>
              <a:t>2023/7/21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A14C-927D-4494-848F-7FD2B66BEAC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9FE3-CF88-431F-A1AA-B28C02DB857F}" type="datetimeFigureOut">
              <a:rPr kumimoji="1" lang="ja-JP" altLang="en-US" smtClean="0"/>
              <a:pPr/>
              <a:t>2023/7/21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A14C-927D-4494-848F-7FD2B66BEAC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9FE3-CF88-431F-A1AA-B28C02DB857F}" type="datetimeFigureOut">
              <a:rPr kumimoji="1" lang="ja-JP" altLang="en-US" smtClean="0"/>
              <a:pPr/>
              <a:t>2023/7/21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A14C-927D-4494-848F-7FD2B66BEAC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9FE3-CF88-431F-A1AA-B28C02DB857F}" type="datetimeFigureOut">
              <a:rPr kumimoji="1" lang="ja-JP" altLang="en-US" smtClean="0"/>
              <a:pPr/>
              <a:t>2023/7/21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A14C-927D-4494-848F-7FD2B66BEAC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9FE3-CF88-431F-A1AA-B28C02DB857F}" type="datetimeFigureOut">
              <a:rPr kumimoji="1" lang="ja-JP" altLang="en-US" smtClean="0"/>
              <a:pPr/>
              <a:t>2023/7/21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A14C-927D-4494-848F-7FD2B66BEAC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9FE3-CF88-431F-A1AA-B28C02DB857F}" type="datetimeFigureOut">
              <a:rPr kumimoji="1" lang="ja-JP" altLang="en-US" smtClean="0"/>
              <a:pPr/>
              <a:t>2023/7/21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9A14C-927D-4494-848F-7FD2B66BEAC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つの角を丸めた四角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9FE3-CF88-431F-A1AA-B28C02DB857F}" type="datetimeFigureOut">
              <a:rPr kumimoji="1" lang="ja-JP" altLang="en-US" smtClean="0"/>
              <a:pPr/>
              <a:t>2023/7/21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D59A14C-927D-4494-848F-7FD2B66BEAC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10" name="フリーフォーム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フリーフォーム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タイトル プレースホル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0" name="テキスト プレースホル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F69FE3-CF88-431F-A1AA-B28C02DB857F}" type="datetimeFigureOut">
              <a:rPr kumimoji="1" lang="ja-JP" altLang="en-US" smtClean="0"/>
              <a:pPr/>
              <a:t>2023/7/21</a:t>
            </a:fld>
            <a:endParaRPr kumimoji="1" lang="ja-JP" altLang="en-US"/>
          </a:p>
        </p:txBody>
      </p:sp>
      <p:sp>
        <p:nvSpPr>
          <p:cNvPr id="22" name="フッター プレースホル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59A14C-927D-4494-848F-7FD2B66BEAC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フリーフォーム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フリーフォーム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1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KEKB experience with crab cavities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20230717</a:t>
            </a:r>
          </a:p>
          <a:p>
            <a:r>
              <a:rPr lang="en-US" altLang="ja-JP" dirty="0" smtClean="0"/>
              <a:t>Yoshiyuki Morita</a:t>
            </a:r>
          </a:p>
          <a:p>
            <a:r>
              <a:rPr kumimoji="1" lang="en-US" altLang="ja-JP" dirty="0" smtClean="0"/>
              <a:t>KEK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Cavity tuning with beams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Search for the field center in the cavity (beam-induced power)</a:t>
            </a:r>
          </a:p>
          <a:p>
            <a:r>
              <a:rPr lang="en-US" altLang="ja-JP" dirty="0" smtClean="0"/>
              <a:t>Search for the crabbing phase and calibration of the crabbing voltage (closed orbit distortion)</a:t>
            </a:r>
          </a:p>
          <a:p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Phase stability</a:t>
            </a:r>
          </a:p>
          <a:p>
            <a:pPr lvl="1"/>
            <a:r>
              <a:rPr lang="en-US" altLang="ja-JP" dirty="0" smtClean="0"/>
              <a:t>Tuner mechanism problem of LER crab cavity</a:t>
            </a:r>
          </a:p>
          <a:p>
            <a:pPr lvl="1"/>
            <a:r>
              <a:rPr lang="en-US" altLang="ja-JP" dirty="0" smtClean="0"/>
              <a:t>Tuner phase stability</a:t>
            </a:r>
          </a:p>
          <a:p>
            <a:pPr lvl="1"/>
            <a:r>
              <a:rPr lang="en-US" altLang="ja-JP" dirty="0" smtClean="0"/>
              <a:t>Crab phase stability</a:t>
            </a:r>
          </a:p>
          <a:p>
            <a:endParaRPr kumimoji="1" lang="ja-JP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グループ化 23"/>
          <p:cNvGrpSpPr/>
          <p:nvPr/>
        </p:nvGrpSpPr>
        <p:grpSpPr>
          <a:xfrm>
            <a:off x="277813" y="1075581"/>
            <a:ext cx="8683625" cy="5665787"/>
            <a:chOff x="277813" y="430213"/>
            <a:chExt cx="8683625" cy="5665787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277813" y="430213"/>
              <a:ext cx="4365625" cy="5651500"/>
              <a:chOff x="277813" y="430213"/>
              <a:chExt cx="4365625" cy="5651500"/>
            </a:xfrm>
          </p:grpSpPr>
          <p:pic>
            <p:nvPicPr>
              <p:cNvPr id="66562" name="Picture 2" descr="her-field-center-search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77813" y="430213"/>
                <a:ext cx="4365625" cy="5651500"/>
              </a:xfrm>
              <a:prstGeom prst="rect">
                <a:avLst/>
              </a:prstGeom>
              <a:noFill/>
            </p:spPr>
          </p:pic>
          <p:sp>
            <p:nvSpPr>
              <p:cNvPr id="66564" name="Text Box 4"/>
              <p:cNvSpPr txBox="1">
                <a:spLocks noChangeArrowheads="1"/>
              </p:cNvSpPr>
              <p:nvPr/>
            </p:nvSpPr>
            <p:spPr bwMode="auto">
              <a:xfrm>
                <a:off x="887413" y="1771650"/>
                <a:ext cx="762000" cy="49212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93AFF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>
                    <a:solidFill>
                      <a:srgbClr val="3333FF"/>
                    </a:solidFill>
                    <a:latin typeface="HG創英角ﾎﾟｯﾌﾟ体" pitchFamily="49" charset="-128"/>
                    <a:ea typeface="HG創英角ﾎﾟｯﾌﾟ体" pitchFamily="49" charset="-128"/>
                  </a:rPr>
                  <a:t>HER</a:t>
                </a:r>
              </a:p>
            </p:txBody>
          </p:sp>
          <p:sp>
            <p:nvSpPr>
              <p:cNvPr id="66566" name="Line 6"/>
              <p:cNvSpPr>
                <a:spLocks noChangeShapeType="1"/>
              </p:cNvSpPr>
              <p:nvPr/>
            </p:nvSpPr>
            <p:spPr bwMode="auto">
              <a:xfrm>
                <a:off x="1763713" y="1843088"/>
                <a:ext cx="1587" cy="863600"/>
              </a:xfrm>
              <a:prstGeom prst="line">
                <a:avLst/>
              </a:prstGeom>
              <a:noFill/>
              <a:ln w="28575">
                <a:solidFill>
                  <a:srgbClr val="CC0099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2" name="グループ化 21"/>
            <p:cNvGrpSpPr/>
            <p:nvPr/>
          </p:nvGrpSpPr>
          <p:grpSpPr>
            <a:xfrm>
              <a:off x="4584700" y="430213"/>
              <a:ext cx="4376738" cy="5665787"/>
              <a:chOff x="4584700" y="430213"/>
              <a:chExt cx="4376738" cy="5665787"/>
            </a:xfrm>
          </p:grpSpPr>
          <p:pic>
            <p:nvPicPr>
              <p:cNvPr id="66563" name="Picture 3" descr="ler-field-center-search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84700" y="430213"/>
                <a:ext cx="4376738" cy="5665787"/>
              </a:xfrm>
              <a:prstGeom prst="rect">
                <a:avLst/>
              </a:prstGeom>
              <a:noFill/>
            </p:spPr>
          </p:pic>
          <p:sp>
            <p:nvSpPr>
              <p:cNvPr id="66565" name="Text Box 5"/>
              <p:cNvSpPr txBox="1">
                <a:spLocks noChangeArrowheads="1"/>
              </p:cNvSpPr>
              <p:nvPr/>
            </p:nvSpPr>
            <p:spPr bwMode="auto">
              <a:xfrm>
                <a:off x="5219700" y="1727200"/>
                <a:ext cx="730250" cy="49212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903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ja-JP" sz="2400">
                    <a:solidFill>
                      <a:srgbClr val="FF0000"/>
                    </a:solidFill>
                    <a:latin typeface="HG創英角ﾎﾟｯﾌﾟ体" pitchFamily="49" charset="-128"/>
                    <a:ea typeface="HG創英角ﾎﾟｯﾌﾟ体" pitchFamily="49" charset="-128"/>
                  </a:rPr>
                  <a:t>LER</a:t>
                </a:r>
              </a:p>
            </p:txBody>
          </p:sp>
          <p:sp>
            <p:nvSpPr>
              <p:cNvPr id="66567" name="Line 7"/>
              <p:cNvSpPr>
                <a:spLocks noChangeShapeType="1"/>
              </p:cNvSpPr>
              <p:nvPr/>
            </p:nvSpPr>
            <p:spPr bwMode="auto">
              <a:xfrm>
                <a:off x="6443663" y="1771650"/>
                <a:ext cx="1587" cy="647700"/>
              </a:xfrm>
              <a:prstGeom prst="line">
                <a:avLst/>
              </a:prstGeom>
              <a:noFill/>
              <a:ln w="28575">
                <a:solidFill>
                  <a:srgbClr val="CC0099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66568" name="Text Box 8"/>
            <p:cNvSpPr txBox="1">
              <a:spLocks noChangeArrowheads="1"/>
            </p:cNvSpPr>
            <p:nvPr/>
          </p:nvSpPr>
          <p:spPr bwMode="auto">
            <a:xfrm>
              <a:off x="2627313" y="4306888"/>
              <a:ext cx="6286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Arial" charset="0"/>
                  <a:ea typeface="HG創英角ﾎﾟｯﾌﾟ体" pitchFamily="49" charset="-128"/>
                </a:rPr>
                <a:t>Outer</a:t>
              </a:r>
            </a:p>
          </p:txBody>
        </p:sp>
        <p:sp>
          <p:nvSpPr>
            <p:cNvPr id="66569" name="Text Box 9"/>
            <p:cNvSpPr txBox="1">
              <a:spLocks noChangeArrowheads="1"/>
            </p:cNvSpPr>
            <p:nvPr/>
          </p:nvSpPr>
          <p:spPr bwMode="auto">
            <a:xfrm>
              <a:off x="7170738" y="4316413"/>
              <a:ext cx="6286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Arial" charset="0"/>
                  <a:ea typeface="HG創英角ﾎﾟｯﾌﾟ体" pitchFamily="49" charset="-128"/>
                </a:rPr>
                <a:t>Outer</a:t>
              </a:r>
            </a:p>
          </p:txBody>
        </p:sp>
        <p:sp>
          <p:nvSpPr>
            <p:cNvPr id="66570" name="Text Box 10"/>
            <p:cNvSpPr txBox="1">
              <a:spLocks noChangeArrowheads="1"/>
            </p:cNvSpPr>
            <p:nvPr/>
          </p:nvSpPr>
          <p:spPr bwMode="auto">
            <a:xfrm>
              <a:off x="900113" y="4306888"/>
              <a:ext cx="5889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Arial" charset="0"/>
                  <a:ea typeface="HG創英角ﾎﾟｯﾌﾟ体" pitchFamily="49" charset="-128"/>
                </a:rPr>
                <a:t>Inner</a:t>
              </a:r>
            </a:p>
          </p:txBody>
        </p:sp>
        <p:sp>
          <p:nvSpPr>
            <p:cNvPr id="66571" name="Text Box 11"/>
            <p:cNvSpPr txBox="1">
              <a:spLocks noChangeArrowheads="1"/>
            </p:cNvSpPr>
            <p:nvPr/>
          </p:nvSpPr>
          <p:spPr bwMode="auto">
            <a:xfrm>
              <a:off x="5299075" y="4316413"/>
              <a:ext cx="5889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Arial" charset="0"/>
                  <a:ea typeface="HG創英角ﾎﾟｯﾌﾟ体" pitchFamily="49" charset="-128"/>
                </a:rPr>
                <a:t>Inner</a:t>
              </a:r>
            </a:p>
          </p:txBody>
        </p:sp>
        <p:sp>
          <p:nvSpPr>
            <p:cNvPr id="66572" name="Text Box 12"/>
            <p:cNvSpPr txBox="1">
              <a:spLocks noChangeArrowheads="1"/>
            </p:cNvSpPr>
            <p:nvPr/>
          </p:nvSpPr>
          <p:spPr bwMode="auto">
            <a:xfrm>
              <a:off x="2751138" y="3648075"/>
              <a:ext cx="768350" cy="37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800">
                  <a:latin typeface="HG創英角ﾎﾟｯﾌﾟ体" pitchFamily="49" charset="-128"/>
                  <a:ea typeface="HG創英角ﾎﾟｯﾌﾟ体" pitchFamily="49" charset="-128"/>
                </a:rPr>
                <a:t>40kHz</a:t>
              </a:r>
            </a:p>
          </p:txBody>
        </p:sp>
        <p:sp>
          <p:nvSpPr>
            <p:cNvPr id="66573" name="Text Box 13"/>
            <p:cNvSpPr txBox="1">
              <a:spLocks noChangeArrowheads="1"/>
            </p:cNvSpPr>
            <p:nvPr/>
          </p:nvSpPr>
          <p:spPr bwMode="auto">
            <a:xfrm>
              <a:off x="7200900" y="3643313"/>
              <a:ext cx="768350" cy="37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800">
                  <a:latin typeface="HG創英角ﾎﾟｯﾌﾟ体" pitchFamily="49" charset="-128"/>
                  <a:ea typeface="HG創英角ﾎﾟｯﾌﾟ体" pitchFamily="49" charset="-128"/>
                </a:rPr>
                <a:t>40kHz</a:t>
              </a:r>
            </a:p>
          </p:txBody>
        </p:sp>
        <p:sp>
          <p:nvSpPr>
            <p:cNvPr id="66574" name="Text Box 14"/>
            <p:cNvSpPr txBox="1">
              <a:spLocks noChangeArrowheads="1"/>
            </p:cNvSpPr>
            <p:nvPr/>
          </p:nvSpPr>
          <p:spPr bwMode="auto">
            <a:xfrm>
              <a:off x="7416800" y="2419350"/>
              <a:ext cx="654050" cy="37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800">
                  <a:solidFill>
                    <a:srgbClr val="FF000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5kHz</a:t>
              </a:r>
            </a:p>
          </p:txBody>
        </p:sp>
        <p:sp>
          <p:nvSpPr>
            <p:cNvPr id="66575" name="Text Box 15"/>
            <p:cNvSpPr txBox="1">
              <a:spLocks noChangeArrowheads="1"/>
            </p:cNvSpPr>
            <p:nvPr/>
          </p:nvSpPr>
          <p:spPr bwMode="auto">
            <a:xfrm>
              <a:off x="2916238" y="2419350"/>
              <a:ext cx="654050" cy="37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800">
                  <a:solidFill>
                    <a:srgbClr val="FF0000"/>
                  </a:solidFill>
                  <a:latin typeface="HG創英角ﾎﾟｯﾌﾟ体" pitchFamily="49" charset="-128"/>
                  <a:ea typeface="HG創英角ﾎﾟｯﾌﾟ体" pitchFamily="49" charset="-128"/>
                </a:rPr>
                <a:t>5kHz</a:t>
              </a:r>
            </a:p>
          </p:txBody>
        </p:sp>
      </p:grpSp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685800" y="685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ja-JP" sz="2800" dirty="0" smtClean="0">
                <a:solidFill>
                  <a:schemeClr val="tx2"/>
                </a:solidFill>
              </a:rPr>
              <a:t>Search for </a:t>
            </a:r>
            <a:r>
              <a:rPr lang="en-US" altLang="ja-JP" sz="2800" dirty="0">
                <a:solidFill>
                  <a:schemeClr val="tx2"/>
                </a:solidFill>
              </a:rPr>
              <a:t>f</a:t>
            </a:r>
            <a:r>
              <a:rPr lang="en-US" altLang="ja-JP" sz="2800" dirty="0" smtClean="0">
                <a:solidFill>
                  <a:schemeClr val="tx2"/>
                </a:solidFill>
              </a:rPr>
              <a:t>ield </a:t>
            </a:r>
            <a:r>
              <a:rPr lang="en-US" altLang="ja-JP" sz="2800" dirty="0">
                <a:solidFill>
                  <a:schemeClr val="tx2"/>
                </a:solidFill>
              </a:rPr>
              <a:t>c</a:t>
            </a:r>
            <a:r>
              <a:rPr lang="en-US" altLang="ja-JP" sz="2800" dirty="0" smtClean="0">
                <a:solidFill>
                  <a:schemeClr val="tx2"/>
                </a:solidFill>
              </a:rPr>
              <a:t>enter </a:t>
            </a:r>
            <a:r>
              <a:rPr lang="en-US" altLang="ja-JP" sz="2800" dirty="0">
                <a:solidFill>
                  <a:schemeClr val="tx2"/>
                </a:solidFill>
              </a:rPr>
              <a:t>in </a:t>
            </a:r>
            <a:r>
              <a:rPr lang="en-US" altLang="ja-JP" sz="2800" dirty="0" smtClean="0">
                <a:solidFill>
                  <a:schemeClr val="tx2"/>
                </a:solidFill>
              </a:rPr>
              <a:t>crab </a:t>
            </a:r>
            <a:r>
              <a:rPr lang="en-US" altLang="ja-JP" sz="2800" dirty="0">
                <a:solidFill>
                  <a:schemeClr val="tx2"/>
                </a:solidFill>
              </a:rPr>
              <a:t>c</a:t>
            </a:r>
            <a:r>
              <a:rPr lang="en-US" altLang="ja-JP" sz="2800" dirty="0" smtClean="0">
                <a:solidFill>
                  <a:schemeClr val="tx2"/>
                </a:solidFill>
              </a:rPr>
              <a:t>avity</a:t>
            </a:r>
            <a:endParaRPr lang="en-US" altLang="ja-JP" sz="2800" dirty="0">
              <a:solidFill>
                <a:schemeClr val="tx2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331640" y="5805264"/>
            <a:ext cx="6539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Field center search by measuring  beam-induced crabbing mode</a:t>
            </a:r>
          </a:p>
          <a:p>
            <a:r>
              <a:rPr lang="en-US" altLang="ja-JP" dirty="0" smtClean="0"/>
              <a:t>Crab cavities detuned by 5 kHz and 40 kHz.</a:t>
            </a:r>
          </a:p>
          <a:p>
            <a:r>
              <a:rPr lang="en-US" altLang="ja-JP" dirty="0" smtClean="0"/>
              <a:t>Field centers given at the minimum induced voltage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27584" y="1412776"/>
            <a:ext cx="564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A local bump orbit was set with the crab cavity detuned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4067944" y="1340768"/>
            <a:ext cx="5076056" cy="2673588"/>
            <a:chOff x="4067944" y="1979548"/>
            <a:chExt cx="5076056" cy="267358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67944" y="2300700"/>
              <a:ext cx="5076056" cy="2352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6804248" y="1979548"/>
              <a:ext cx="12858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Crab cavity</a:t>
              </a:r>
              <a:endParaRPr kumimoji="1" lang="ja-JP" altLang="en-US" dirty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kumimoji="1" lang="en-US" altLang="ja-JP" dirty="0" smtClean="0"/>
              <a:t>Search for the crabbing phase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Horizontal orbit distortion by crab kick</a:t>
            </a:r>
          </a:p>
          <a:p>
            <a:r>
              <a:rPr lang="en-US" altLang="ja-JP" dirty="0" smtClean="0"/>
              <a:t>Crabbing phase determined at the minimum crab kick</a:t>
            </a:r>
            <a:endParaRPr kumimoji="1" lang="en-US" altLang="ja-JP" dirty="0" smtClean="0"/>
          </a:p>
          <a:p>
            <a:pPr lvl="1"/>
            <a:r>
              <a:rPr lang="en-US" altLang="ja-JP" dirty="0"/>
              <a:t>Vc set: </a:t>
            </a:r>
            <a:r>
              <a:rPr lang="en-US" altLang="ja-JP" dirty="0" smtClean="0"/>
              <a:t>1.0MV</a:t>
            </a:r>
          </a:p>
          <a:p>
            <a:pPr lvl="1"/>
            <a:r>
              <a:rPr lang="en-US" altLang="ja-JP" dirty="0" smtClean="0"/>
              <a:t>Vc calibrated from this orbit distortion: 0.987MV</a:t>
            </a:r>
          </a:p>
        </p:txBody>
      </p:sp>
      <p:sp>
        <p:nvSpPr>
          <p:cNvPr id="7" name="下矢印 6"/>
          <p:cNvSpPr/>
          <p:nvPr/>
        </p:nvSpPr>
        <p:spPr>
          <a:xfrm>
            <a:off x="7308304" y="1700808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077072"/>
            <a:ext cx="40005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733256"/>
            <a:ext cx="1971675" cy="895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98638"/>
            <a:ext cx="3429000" cy="4740275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ja-JP" sz="2800" dirty="0"/>
              <a:t>Tuner phase control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84213" y="1484313"/>
            <a:ext cx="3529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>
                <a:solidFill>
                  <a:srgbClr val="9900CC"/>
                </a:solidFill>
                <a:latin typeface="Helvetica" pitchFamily="84" charset="0"/>
                <a:ea typeface="HG創英角ﾎﾟｯﾌﾟ体" pitchFamily="49" charset="-128"/>
              </a:rPr>
              <a:t>Distribution of tuner phase for Vc &gt; 0.3 MV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925513" y="2085975"/>
            <a:ext cx="685800" cy="385763"/>
          </a:xfrm>
          <a:prstGeom prst="rect">
            <a:avLst/>
          </a:prstGeom>
          <a:noFill/>
          <a:ln w="19050">
            <a:solidFill>
              <a:srgbClr val="093A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FF"/>
                </a:solidFill>
              </a:rPr>
              <a:t>HER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925513" y="4448175"/>
            <a:ext cx="647700" cy="385763"/>
          </a:xfrm>
          <a:prstGeom prst="rect">
            <a:avLst/>
          </a:prstGeom>
          <a:noFill/>
          <a:ln w="19050">
            <a:solidFill>
              <a:srgbClr val="FF0903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00"/>
                </a:solidFill>
              </a:rPr>
              <a:t>LER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4140200" y="4149725"/>
            <a:ext cx="46799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dirty="0"/>
              <a:t>The HER frequency tuner is well controlled.</a:t>
            </a:r>
          </a:p>
          <a:p>
            <a:r>
              <a:rPr lang="en-US" altLang="ja-JP" dirty="0"/>
              <a:t>Tuning phase stays within +/- 1 deg.</a:t>
            </a:r>
          </a:p>
          <a:p>
            <a:r>
              <a:rPr lang="en-US" altLang="ja-JP" dirty="0"/>
              <a:t>The LER frequency tuner mechanism has a large backlash.</a:t>
            </a:r>
          </a:p>
          <a:p>
            <a:r>
              <a:rPr lang="en-US" altLang="ja-JP" dirty="0" smtClean="0"/>
              <a:t>Tuning </a:t>
            </a:r>
            <a:r>
              <a:rPr lang="en-US" altLang="ja-JP" dirty="0"/>
              <a:t>phase fluctuates about +/- 15 deg.</a:t>
            </a:r>
          </a:p>
        </p:txBody>
      </p:sp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268413"/>
            <a:ext cx="2025650" cy="2671762"/>
          </a:xfrm>
          <a:prstGeom prst="rect">
            <a:avLst/>
          </a:prstGeom>
          <a:noFill/>
        </p:spPr>
      </p:pic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2843213" y="2349500"/>
            <a:ext cx="887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/>
              <a:t>+/-1 deg.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2843213" y="4724400"/>
            <a:ext cx="9858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/>
              <a:t>+/-15 deg.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ja-JP" sz="2800" dirty="0"/>
              <a:t>Crab phase control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773238"/>
            <a:ext cx="3635375" cy="4905375"/>
          </a:xfrm>
          <a:prstGeom prst="rect">
            <a:avLst/>
          </a:prstGeom>
          <a:noFill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557338"/>
            <a:ext cx="3609975" cy="1985962"/>
          </a:xfrm>
          <a:prstGeom prst="rect">
            <a:avLst/>
          </a:prstGeom>
          <a:noFill/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4284663" y="4005263"/>
            <a:ext cx="46291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dirty="0"/>
              <a:t>Low level feed back loops well stabilize the cavity voltage and phase.</a:t>
            </a:r>
          </a:p>
          <a:p>
            <a:r>
              <a:rPr lang="en-US" altLang="ja-JP" dirty="0"/>
              <a:t>Phase distributes within </a:t>
            </a:r>
          </a:p>
          <a:p>
            <a:r>
              <a:rPr lang="en-US" altLang="ja-JP" dirty="0" smtClean="0"/>
              <a:t>0.01 </a:t>
            </a:r>
            <a:r>
              <a:rPr lang="en-US" altLang="ja-JP" dirty="0"/>
              <a:t>deg. in the HER crab cavity,</a:t>
            </a:r>
          </a:p>
          <a:p>
            <a:r>
              <a:rPr lang="en-US" altLang="ja-JP" dirty="0" smtClean="0"/>
              <a:t>0.05 </a:t>
            </a:r>
            <a:r>
              <a:rPr lang="en-US" altLang="ja-JP" dirty="0"/>
              <a:t>deg. in the LER crab cavity.</a:t>
            </a:r>
          </a:p>
          <a:p>
            <a:endParaRPr lang="en-US" altLang="ja-JP" dirty="0"/>
          </a:p>
        </p:txBody>
      </p:sp>
      <p:sp>
        <p:nvSpPr>
          <p:cNvPr id="44038" name="Oval 6"/>
          <p:cNvSpPr>
            <a:spLocks noChangeArrowheads="1"/>
          </p:cNvSpPr>
          <p:nvPr/>
        </p:nvSpPr>
        <p:spPr bwMode="auto">
          <a:xfrm>
            <a:off x="5292725" y="1628775"/>
            <a:ext cx="792163" cy="14398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925513" y="2085975"/>
            <a:ext cx="685800" cy="385763"/>
          </a:xfrm>
          <a:prstGeom prst="rect">
            <a:avLst/>
          </a:prstGeom>
          <a:noFill/>
          <a:ln w="19050">
            <a:solidFill>
              <a:srgbClr val="093A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FF"/>
                </a:solidFill>
              </a:rPr>
              <a:t>HER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925513" y="4448175"/>
            <a:ext cx="647700" cy="385763"/>
          </a:xfrm>
          <a:prstGeom prst="rect">
            <a:avLst/>
          </a:prstGeom>
          <a:noFill/>
          <a:ln w="19050">
            <a:solidFill>
              <a:srgbClr val="FF0903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00"/>
                </a:solidFill>
              </a:rPr>
              <a:t>LER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2843213" y="2349500"/>
            <a:ext cx="8427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0.01 </a:t>
            </a:r>
            <a:r>
              <a:rPr lang="en-US" altLang="ja-JP" sz="1400" dirty="0"/>
              <a:t>deg.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2843213" y="4724400"/>
            <a:ext cx="8707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0.05 </a:t>
            </a:r>
            <a:r>
              <a:rPr lang="en-US" altLang="ja-JP" sz="1400" dirty="0"/>
              <a:t>deg.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altLang="ja-JP" dirty="0" smtClean="0"/>
              <a:t>Observation with Streak Cameras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107504" y="2114272"/>
            <a:ext cx="6192211" cy="3114928"/>
            <a:chOff x="467544" y="2114272"/>
            <a:chExt cx="6192211" cy="311492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40967" y="2530832"/>
              <a:ext cx="4333875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テキスト ボックス 3"/>
            <p:cNvSpPr txBox="1"/>
            <p:nvPr/>
          </p:nvSpPr>
          <p:spPr>
            <a:xfrm rot="16200000">
              <a:off x="10536" y="3372659"/>
              <a:ext cx="24354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Longitudinal direction</a:t>
              </a:r>
              <a:endParaRPr kumimoji="1" lang="ja-JP" altLang="en-US" dirty="0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2411760" y="4787860"/>
              <a:ext cx="2223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Horizontal direction</a:t>
              </a:r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467544" y="4859868"/>
              <a:ext cx="1628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Inside the ring</a:t>
              </a:r>
              <a:endParaRPr kumimoji="1" lang="ja-JP" altLang="en-US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4788024" y="4859868"/>
              <a:ext cx="1871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Outside the ring</a:t>
              </a:r>
              <a:endParaRPr kumimoji="1" lang="ja-JP" altLang="en-US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2394392" y="2123564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LER</a:t>
              </a:r>
              <a:endParaRPr kumimoji="1" lang="ja-JP" altLang="en-US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4427984" y="2114272"/>
              <a:ext cx="647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H</a:t>
              </a:r>
              <a:r>
                <a:rPr kumimoji="1" lang="en-US" altLang="ja-JP" dirty="0" smtClean="0"/>
                <a:t>ER</a:t>
              </a:r>
              <a:endParaRPr kumimoji="1" lang="ja-JP" altLang="en-US" dirty="0"/>
            </a:p>
          </p:txBody>
        </p:sp>
      </p:grp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5" y="1891794"/>
            <a:ext cx="3635896" cy="290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797152"/>
            <a:ext cx="2267744" cy="196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テキスト ボックス 13"/>
          <p:cNvSpPr txBox="1"/>
          <p:nvPr/>
        </p:nvSpPr>
        <p:spPr>
          <a:xfrm>
            <a:off x="8595350" y="2462699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HER</a:t>
            </a:r>
            <a:endParaRPr kumimoji="1" lang="ja-JP" altLang="en-US" sz="1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579126" y="4262899"/>
            <a:ext cx="410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 smtClean="0"/>
              <a:t>L</a:t>
            </a:r>
            <a:r>
              <a:rPr kumimoji="1" lang="en-US" altLang="ja-JP" sz="1000" dirty="0" smtClean="0"/>
              <a:t>ER</a:t>
            </a:r>
            <a:endParaRPr kumimoji="1" lang="ja-JP" altLang="en-US" sz="1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85546" y="5517232"/>
            <a:ext cx="280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Beam bunches really tilted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5536" y="1691516"/>
            <a:ext cx="547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Bunch rotations were observed by two streak cameras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629816"/>
            <a:ext cx="8229600" cy="1143000"/>
          </a:xfrm>
        </p:spPr>
        <p:txBody>
          <a:bodyPr anchor="t">
            <a:normAutofit fontScale="90000"/>
          </a:bodyPr>
          <a:lstStyle/>
          <a:p>
            <a:r>
              <a:rPr kumimoji="1" lang="en-US" altLang="ja-JP" dirty="0" smtClean="0"/>
              <a:t>Collision tuning at low current</a:t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ja-JP" dirty="0" smtClean="0"/>
              <a:t>With crab crossing, specific luminosity / bunch was improved more than the geometrical gain</a:t>
            </a:r>
          </a:p>
          <a:p>
            <a:pPr lvl="1"/>
            <a:r>
              <a:rPr lang="en-US" altLang="ja-JP" dirty="0" smtClean="0"/>
              <a:t>The vertical beam-beam parameter </a:t>
            </a:r>
            <a:r>
              <a:rPr lang="en-US" altLang="ja-JP" dirty="0" smtClean="0">
                <a:latin typeface="Symbol" pitchFamily="18" charset="2"/>
              </a:rPr>
              <a:t>x</a:t>
            </a:r>
            <a:r>
              <a:rPr lang="en-US" altLang="ja-JP" dirty="0" smtClean="0"/>
              <a:t> became 0.088</a:t>
            </a:r>
          </a:p>
          <a:p>
            <a:pPr lvl="1"/>
            <a:r>
              <a:rPr lang="en-US" altLang="ja-JP" dirty="0" smtClean="0"/>
              <a:t>It was 0.055 before the crab crossing</a:t>
            </a:r>
          </a:p>
          <a:p>
            <a:r>
              <a:rPr kumimoji="1" lang="en-US" altLang="ja-JP" dirty="0" smtClean="0"/>
              <a:t>Still lower than the prediction</a:t>
            </a:r>
          </a:p>
          <a:p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0052" y="2204864"/>
            <a:ext cx="4713948" cy="378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6444208" y="4437112"/>
            <a:ext cx="1768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3"/>
                </a:solidFill>
              </a:rPr>
              <a:t>Before Crab crossing</a:t>
            </a:r>
          </a:p>
          <a:p>
            <a:r>
              <a:rPr lang="en-US" altLang="ja-JP" sz="1400" dirty="0" smtClean="0">
                <a:solidFill>
                  <a:schemeClr val="accent3"/>
                </a:solidFill>
                <a:latin typeface="Symbol" pitchFamily="18" charset="2"/>
              </a:rPr>
              <a:t>x</a:t>
            </a:r>
            <a:r>
              <a:rPr lang="en-US" altLang="ja-JP" sz="1400" dirty="0" smtClean="0">
                <a:solidFill>
                  <a:schemeClr val="accent3"/>
                </a:solidFill>
              </a:rPr>
              <a:t>=0.055</a:t>
            </a:r>
            <a:endParaRPr kumimoji="1" lang="ja-JP" altLang="en-US" sz="1400" dirty="0">
              <a:solidFill>
                <a:schemeClr val="accent3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12160" y="1772816"/>
            <a:ext cx="1228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Crab crossing</a:t>
            </a:r>
          </a:p>
          <a:p>
            <a:r>
              <a:rPr lang="en-US" altLang="ja-JP" sz="1400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kumimoji="1" lang="en-US" altLang="ja-JP" sz="1400" dirty="0" smtClean="0">
                <a:solidFill>
                  <a:srgbClr val="FF0000"/>
                </a:solidFill>
              </a:rPr>
              <a:t>=80,84 cm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5796136" y="2276872"/>
            <a:ext cx="3347864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7740352" y="2348880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Simulation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87995" y="3193812"/>
            <a:ext cx="1228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70C0"/>
                </a:solidFill>
              </a:rPr>
              <a:t>Crab crossing</a:t>
            </a:r>
          </a:p>
          <a:p>
            <a:r>
              <a:rPr lang="en-US" altLang="ja-JP" sz="1400" dirty="0" smtClean="0">
                <a:solidFill>
                  <a:srgbClr val="0070C0"/>
                </a:solidFill>
                <a:latin typeface="Symbol" pitchFamily="18" charset="2"/>
              </a:rPr>
              <a:t>b</a:t>
            </a:r>
            <a:r>
              <a:rPr kumimoji="1" lang="en-US" altLang="ja-JP" sz="1400" dirty="0" smtClean="0">
                <a:solidFill>
                  <a:srgbClr val="0070C0"/>
                </a:solidFill>
              </a:rPr>
              <a:t>=68~100 cm</a:t>
            </a:r>
            <a:endParaRPr kumimoji="1" lang="ja-JP" altLang="en-US" sz="1400" dirty="0">
              <a:solidFill>
                <a:srgbClr val="0070C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3608" y="5805264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Remember that the crab crossing improves the luminosity reduction due to the geometrical overlap loss and also increase the beam-beam parameter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716016" y="1340768"/>
            <a:ext cx="220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Lsp=L/(Ib</a:t>
            </a:r>
            <a:r>
              <a:rPr kumimoji="1" lang="en-US" altLang="ja-JP" baseline="-25000" dirty="0" smtClean="0"/>
              <a:t>+</a:t>
            </a:r>
            <a:r>
              <a:rPr kumimoji="1" lang="en-US" altLang="ja-JP" dirty="0" smtClean="0"/>
              <a:t>Ib</a:t>
            </a:r>
            <a:r>
              <a:rPr kumimoji="1" lang="en-US" altLang="ja-JP" baseline="-25000" dirty="0" smtClean="0"/>
              <a:t>-</a:t>
            </a:r>
            <a:r>
              <a:rPr kumimoji="1" lang="en-US" altLang="ja-JP" dirty="0" smtClean="0"/>
              <a:t>N</a:t>
            </a:r>
            <a:r>
              <a:rPr kumimoji="1" lang="en-US" altLang="ja-JP" baseline="-25000" dirty="0" smtClean="0"/>
              <a:t>bunch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High current trial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kumimoji="1" lang="en-US" altLang="ja-JP" dirty="0" smtClean="0"/>
              <a:t>First trial with crab crossing</a:t>
            </a:r>
            <a:r>
              <a:rPr lang="ja-JP" altLang="en-US" dirty="0"/>
              <a:t> </a:t>
            </a:r>
            <a:r>
              <a:rPr lang="en-US" altLang="ja-JP" dirty="0" smtClean="0"/>
              <a:t>was not successful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Vacuum pressure increased</a:t>
            </a:r>
          </a:p>
          <a:p>
            <a:pPr lvl="1"/>
            <a:r>
              <a:rPr kumimoji="1" lang="en-US" altLang="ja-JP" dirty="0" smtClean="0"/>
              <a:t>Cavity trip rate increased</a:t>
            </a:r>
          </a:p>
          <a:p>
            <a:pPr lvl="1"/>
            <a:r>
              <a:rPr lang="en-US" altLang="ja-JP" dirty="0" smtClean="0"/>
              <a:t>Warm up to 80K for evacuation</a:t>
            </a:r>
            <a:endParaRPr kumimoji="1" lang="en-US" altLang="ja-JP" dirty="0" smtClean="0"/>
          </a:p>
          <a:p>
            <a:r>
              <a:rPr lang="en-US" altLang="ja-JP" dirty="0" smtClean="0"/>
              <a:t>Crab crossing suspended </a:t>
            </a:r>
          </a:p>
          <a:p>
            <a:pPr lvl="1"/>
            <a:r>
              <a:rPr lang="en-US" altLang="ja-JP" dirty="0" smtClean="0"/>
              <a:t>Cavities detuned and scrubbing</a:t>
            </a:r>
          </a:p>
          <a:p>
            <a:pPr lvl="1"/>
            <a:r>
              <a:rPr lang="en-US" altLang="ja-JP" dirty="0" smtClean="0"/>
              <a:t>Currents increased</a:t>
            </a:r>
          </a:p>
          <a:p>
            <a:pPr lvl="2"/>
            <a:r>
              <a:rPr lang="en-US" altLang="ja-JP" dirty="0" smtClean="0"/>
              <a:t>LER:1.4A</a:t>
            </a:r>
          </a:p>
          <a:p>
            <a:pPr lvl="2"/>
            <a:r>
              <a:rPr lang="en-US" altLang="ja-JP" dirty="0" smtClean="0"/>
              <a:t>HER:1.2A</a:t>
            </a:r>
          </a:p>
          <a:p>
            <a:pPr lvl="1"/>
            <a:r>
              <a:rPr lang="en-US" altLang="ja-JP" dirty="0" smtClean="0"/>
              <a:t>Warm up to 300K</a:t>
            </a:r>
          </a:p>
          <a:p>
            <a:r>
              <a:rPr lang="en-US" altLang="ja-JP" dirty="0" smtClean="0"/>
              <a:t>Second trial with crab crossing</a:t>
            </a:r>
          </a:p>
          <a:p>
            <a:pPr lvl="1"/>
            <a:r>
              <a:rPr lang="en-US" altLang="ja-JP" dirty="0" smtClean="0"/>
              <a:t>Stable vacuum pressure with crab crossing</a:t>
            </a:r>
          </a:p>
          <a:p>
            <a:pPr lvl="1"/>
            <a:r>
              <a:rPr lang="en-US" altLang="ja-JP" dirty="0" smtClean="0"/>
              <a:t>Currents increased</a:t>
            </a:r>
          </a:p>
          <a:p>
            <a:pPr lvl="2"/>
            <a:r>
              <a:rPr lang="en-US" altLang="ja-JP" dirty="0" smtClean="0"/>
              <a:t>LER:1.3A</a:t>
            </a:r>
          </a:p>
          <a:p>
            <a:pPr lvl="2"/>
            <a:r>
              <a:rPr lang="en-US" altLang="ja-JP" dirty="0" smtClean="0"/>
              <a:t>HER:0.7A</a:t>
            </a:r>
          </a:p>
          <a:p>
            <a:r>
              <a:rPr lang="en-US" altLang="ja-JP" dirty="0" smtClean="0"/>
              <a:t>Current increase with crab cavities detuned</a:t>
            </a:r>
          </a:p>
          <a:p>
            <a:pPr lvl="2"/>
            <a:r>
              <a:rPr lang="en-US" altLang="ja-JP" dirty="0" smtClean="0"/>
              <a:t>LER:1.7A</a:t>
            </a:r>
          </a:p>
          <a:p>
            <a:pPr lvl="2"/>
            <a:r>
              <a:rPr lang="en-US" altLang="ja-JP" dirty="0" smtClean="0"/>
              <a:t>HER:1.35A</a:t>
            </a:r>
          </a:p>
          <a:p>
            <a:pPr lvl="1"/>
            <a:endParaRPr lang="en-US" altLang="ja-JP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981075"/>
            <a:ext cx="7658100" cy="5380038"/>
          </a:xfrm>
          <a:prstGeom prst="rect">
            <a:avLst/>
          </a:prstGeom>
          <a:noFill/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 rot="-5400000">
            <a:off x="830262" y="4649788"/>
            <a:ext cx="11287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b="1"/>
              <a:t>Conditioning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 rot="-5400000">
            <a:off x="2211387" y="4538663"/>
            <a:ext cx="1395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b="1"/>
              <a:t>Warm-up to 80 K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 rot="-5400000">
            <a:off x="3160712" y="4538663"/>
            <a:ext cx="1395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b="1"/>
              <a:t>Warm-up to 80 K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 rot="-5400000">
            <a:off x="4185444" y="4568031"/>
            <a:ext cx="1479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b="1"/>
              <a:t>Warm-up to 300 K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 rot="-5400000">
            <a:off x="3765550" y="4738688"/>
            <a:ext cx="11668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b="1"/>
              <a:t>Crab detuned</a:t>
            </a: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 rot="-5400000">
            <a:off x="6731001" y="4724400"/>
            <a:ext cx="11668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b="1"/>
              <a:t>Crab detuned</a:t>
            </a: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 rot="-5400000">
            <a:off x="2822575" y="4645025"/>
            <a:ext cx="16144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b="1">
                <a:solidFill>
                  <a:srgbClr val="000099"/>
                </a:solidFill>
              </a:rPr>
              <a:t>1</a:t>
            </a:r>
            <a:r>
              <a:rPr lang="en-US" altLang="ja-JP" sz="1200" b="1" baseline="30000">
                <a:solidFill>
                  <a:srgbClr val="000099"/>
                </a:solidFill>
              </a:rPr>
              <a:t>st</a:t>
            </a:r>
            <a:r>
              <a:rPr lang="en-US" altLang="ja-JP" sz="1200" b="1">
                <a:solidFill>
                  <a:srgbClr val="000099"/>
                </a:solidFill>
              </a:rPr>
              <a:t> high current trial</a:t>
            </a: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 rot="-5400000">
            <a:off x="6045994" y="4628357"/>
            <a:ext cx="1647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b="1">
                <a:solidFill>
                  <a:srgbClr val="000099"/>
                </a:solidFill>
              </a:rPr>
              <a:t>2</a:t>
            </a:r>
            <a:r>
              <a:rPr lang="en-US" altLang="ja-JP" sz="1200" b="1" baseline="30000">
                <a:solidFill>
                  <a:srgbClr val="000099"/>
                </a:solidFill>
              </a:rPr>
              <a:t>nd</a:t>
            </a:r>
            <a:r>
              <a:rPr lang="en-US" altLang="ja-JP" sz="1200" b="1">
                <a:solidFill>
                  <a:srgbClr val="000099"/>
                </a:solidFill>
              </a:rPr>
              <a:t> high current trial</a:t>
            </a: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 rot="-5400000">
            <a:off x="2110582" y="2937668"/>
            <a:ext cx="10985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b="1" dirty="0"/>
              <a:t>3/17</a:t>
            </a:r>
          </a:p>
          <a:p>
            <a:r>
              <a:rPr lang="en-US" altLang="ja-JP" sz="1200" b="1" dirty="0"/>
              <a:t>Vc degraded</a:t>
            </a:r>
          </a:p>
          <a:p>
            <a:r>
              <a:rPr lang="en-US" altLang="ja-JP" sz="1200" b="1" dirty="0"/>
              <a:t>to 1 MV</a:t>
            </a:r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1312863" y="1549400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HER</a:t>
            </a:r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1350963" y="277495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LER</a:t>
            </a:r>
          </a:p>
        </p:txBody>
      </p:sp>
      <p:sp>
        <p:nvSpPr>
          <p:cNvPr id="68622" name="Rectangle 14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77875"/>
          </a:xfrm>
        </p:spPr>
        <p:txBody>
          <a:bodyPr/>
          <a:lstStyle/>
          <a:p>
            <a:r>
              <a:rPr lang="en-US" altLang="ja-JP" sz="2400"/>
              <a:t>Overview of the crab commissioning (1</a:t>
            </a:r>
            <a:r>
              <a:rPr lang="en-US" altLang="ja-JP" sz="2400" baseline="30000"/>
              <a:t>st</a:t>
            </a:r>
            <a:r>
              <a:rPr lang="en-US" altLang="ja-JP" sz="2400"/>
              <a:t> period)</a:t>
            </a:r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 rot="-5400000">
            <a:off x="3964782" y="1899444"/>
            <a:ext cx="1200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b="1"/>
              <a:t>1.2A(detuned)</a:t>
            </a:r>
          </a:p>
        </p:txBody>
      </p:sp>
      <p:sp>
        <p:nvSpPr>
          <p:cNvPr id="68624" name="Text Box 16"/>
          <p:cNvSpPr txBox="1">
            <a:spLocks noChangeArrowheads="1"/>
          </p:cNvSpPr>
          <p:nvPr/>
        </p:nvSpPr>
        <p:spPr bwMode="auto">
          <a:xfrm rot="-5400000">
            <a:off x="3966369" y="3267869"/>
            <a:ext cx="1200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b="1"/>
              <a:t>1.4A(detuned)</a:t>
            </a:r>
          </a:p>
        </p:txBody>
      </p:sp>
      <p:sp>
        <p:nvSpPr>
          <p:cNvPr id="68625" name="Text Box 17"/>
          <p:cNvSpPr txBox="1">
            <a:spLocks noChangeArrowheads="1"/>
          </p:cNvSpPr>
          <p:nvPr/>
        </p:nvSpPr>
        <p:spPr bwMode="auto">
          <a:xfrm rot="-5400000">
            <a:off x="6990557" y="3196431"/>
            <a:ext cx="120015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b="1"/>
              <a:t>1.7A(detuned)</a:t>
            </a:r>
          </a:p>
        </p:txBody>
      </p:sp>
      <p:sp>
        <p:nvSpPr>
          <p:cNvPr id="68626" name="Text Box 18"/>
          <p:cNvSpPr txBox="1">
            <a:spLocks noChangeArrowheads="1"/>
          </p:cNvSpPr>
          <p:nvPr/>
        </p:nvSpPr>
        <p:spPr bwMode="auto">
          <a:xfrm rot="-5400000">
            <a:off x="6948488" y="1857375"/>
            <a:ext cx="1284288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b="1"/>
              <a:t>1.35A(detuned)</a:t>
            </a:r>
          </a:p>
        </p:txBody>
      </p:sp>
      <p:sp>
        <p:nvSpPr>
          <p:cNvPr id="68627" name="Text Box 19"/>
          <p:cNvSpPr txBox="1">
            <a:spLocks noChangeArrowheads="1"/>
          </p:cNvSpPr>
          <p:nvPr/>
        </p:nvSpPr>
        <p:spPr bwMode="auto">
          <a:xfrm rot="-5400000">
            <a:off x="6395244" y="3101182"/>
            <a:ext cx="1241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b="1"/>
              <a:t>1.3A (crab ON)</a:t>
            </a:r>
          </a:p>
        </p:txBody>
      </p:sp>
      <p:sp>
        <p:nvSpPr>
          <p:cNvPr id="68628" name="Text Box 20"/>
          <p:cNvSpPr txBox="1">
            <a:spLocks noChangeArrowheads="1"/>
          </p:cNvSpPr>
          <p:nvPr/>
        </p:nvSpPr>
        <p:spPr bwMode="auto">
          <a:xfrm rot="-5400000">
            <a:off x="6407944" y="1851819"/>
            <a:ext cx="1241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b="1"/>
              <a:t>0.7A (crab ON)</a:t>
            </a:r>
          </a:p>
        </p:txBody>
      </p:sp>
      <p:sp>
        <p:nvSpPr>
          <p:cNvPr id="68629" name="Text Box 21"/>
          <p:cNvSpPr txBox="1">
            <a:spLocks noChangeArrowheads="1"/>
          </p:cNvSpPr>
          <p:nvPr/>
        </p:nvSpPr>
        <p:spPr bwMode="auto">
          <a:xfrm rot="-5400000">
            <a:off x="3063081" y="3066257"/>
            <a:ext cx="1133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 b="1"/>
              <a:t>High trip rate</a:t>
            </a:r>
          </a:p>
        </p:txBody>
      </p:sp>
      <p:sp>
        <p:nvSpPr>
          <p:cNvPr id="68630" name="Text Box 22"/>
          <p:cNvSpPr txBox="1">
            <a:spLocks noChangeArrowheads="1"/>
          </p:cNvSpPr>
          <p:nvPr/>
        </p:nvSpPr>
        <p:spPr bwMode="auto">
          <a:xfrm rot="-5400000">
            <a:off x="650081" y="4415632"/>
            <a:ext cx="1927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b="1">
                <a:solidFill>
                  <a:srgbClr val="000099"/>
                </a:solidFill>
              </a:rPr>
              <a:t>2/19 First crabbed beam</a:t>
            </a:r>
          </a:p>
        </p:txBody>
      </p:sp>
      <p:sp>
        <p:nvSpPr>
          <p:cNvPr id="68631" name="Text Box 23"/>
          <p:cNvSpPr txBox="1">
            <a:spLocks noChangeArrowheads="1"/>
          </p:cNvSpPr>
          <p:nvPr/>
        </p:nvSpPr>
        <p:spPr bwMode="auto">
          <a:xfrm rot="-5400000">
            <a:off x="891382" y="4439444"/>
            <a:ext cx="187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b="1">
                <a:solidFill>
                  <a:srgbClr val="000099"/>
                </a:solidFill>
              </a:rPr>
              <a:t>2/21 First crab collision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160066" y="1052736"/>
            <a:ext cx="835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r>
              <a:rPr kumimoji="1" lang="en-US" altLang="ja-JP" baseline="30000" dirty="0" smtClean="0"/>
              <a:t>st</a:t>
            </a:r>
            <a:r>
              <a:rPr kumimoji="1" lang="en-US" altLang="ja-JP" dirty="0" smtClean="0"/>
              <a:t> trial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328418" y="1052736"/>
            <a:ext cx="939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</a:t>
            </a:r>
            <a:r>
              <a:rPr lang="en-US" altLang="ja-JP" baseline="30000" dirty="0" smtClean="0"/>
              <a:t>nd</a:t>
            </a:r>
            <a:r>
              <a:rPr kumimoji="1" lang="en-US" altLang="ja-JP" dirty="0" smtClean="0"/>
              <a:t> trial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99262" y="1043444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300K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411943" y="1682224"/>
            <a:ext cx="1536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crab crossing tuning at low currents</a:t>
            </a:r>
            <a:endParaRPr kumimoji="1" lang="ja-JP" altLang="en-US" sz="1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099575" y="1700808"/>
            <a:ext cx="1536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crab crossing tuning at low currents</a:t>
            </a:r>
            <a:endParaRPr kumimoji="1" lang="ja-JP" alt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t="23364" b="27487"/>
          <a:stretch>
            <a:fillRect/>
          </a:stretch>
        </p:blipFill>
        <p:spPr bwMode="auto">
          <a:xfrm>
            <a:off x="395536" y="1628800"/>
            <a:ext cx="5094297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1043608" y="4941168"/>
            <a:ext cx="3324885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Green line: maintenance day</a:t>
            </a:r>
          </a:p>
          <a:p>
            <a:r>
              <a:rPr lang="en-US" altLang="ja-JP" sz="1400" dirty="0" smtClean="0"/>
              <a:t>Machine maintenance in a day shift</a:t>
            </a:r>
          </a:p>
          <a:p>
            <a:r>
              <a:rPr kumimoji="1" lang="en-US" altLang="ja-JP" sz="1400" dirty="0" smtClean="0"/>
              <a:t>Conditioning of crab cavities</a:t>
            </a:r>
          </a:p>
          <a:p>
            <a:r>
              <a:rPr lang="en-US" altLang="ja-JP" dirty="0" smtClean="0"/>
              <a:t>Black line: warm-up </a:t>
            </a:r>
          </a:p>
          <a:p>
            <a:r>
              <a:rPr kumimoji="1" lang="en-US" altLang="ja-JP" sz="1400" dirty="0" smtClean="0"/>
              <a:t>First two: up to 80K for one day</a:t>
            </a:r>
          </a:p>
          <a:p>
            <a:r>
              <a:rPr lang="en-US" altLang="ja-JP" sz="1400" dirty="0" smtClean="0"/>
              <a:t>Third: up to 300K for about three weeks</a:t>
            </a:r>
            <a:endParaRPr kumimoji="1" lang="ja-JP" altLang="en-US" sz="1400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kumimoji="1" lang="en-US" altLang="ja-JP" sz="3200" dirty="0" smtClean="0"/>
              <a:t>Number of trips per cavity </a:t>
            </a:r>
            <a:r>
              <a:rPr lang="en-US" altLang="ja-JP" sz="3200" dirty="0" smtClean="0"/>
              <a:t>from Mar. 1 to Jun. 30</a:t>
            </a:r>
            <a:endParaRPr kumimoji="1" lang="ja-JP" altLang="en-US" sz="3200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5868144" y="1988840"/>
          <a:ext cx="2471937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3979"/>
                <a:gridCol w="823979"/>
                <a:gridCol w="823979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LER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HER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Mar.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43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Apr.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21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May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16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June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Total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137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112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Rate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1.56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1.27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KEKB experience with crab cavities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KEKB accelerator and crab crossing</a:t>
            </a:r>
            <a:endParaRPr lang="en-US" altLang="ja-JP" dirty="0" smtClean="0"/>
          </a:p>
          <a:p>
            <a:r>
              <a:rPr lang="en-US" altLang="ja-JP" dirty="0" smtClean="0"/>
              <a:t>RF system</a:t>
            </a:r>
            <a:endParaRPr kumimoji="1" lang="en-US" altLang="ja-JP" dirty="0" smtClean="0"/>
          </a:p>
          <a:p>
            <a:r>
              <a:rPr lang="en-US" altLang="ja-JP" dirty="0" smtClean="0"/>
              <a:t>Crab cavity commissioning</a:t>
            </a:r>
          </a:p>
          <a:p>
            <a:r>
              <a:rPr lang="en-US" altLang="ja-JP" dirty="0" smtClean="0"/>
              <a:t>Crab c</a:t>
            </a:r>
            <a:r>
              <a:rPr kumimoji="1" lang="en-US" altLang="ja-JP" dirty="0" smtClean="0"/>
              <a:t>avity operation 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9366" r="10523" b="14325"/>
          <a:stretch>
            <a:fillRect/>
          </a:stretch>
        </p:blipFill>
        <p:spPr bwMode="auto">
          <a:xfrm>
            <a:off x="897885" y="1611293"/>
            <a:ext cx="7346523" cy="498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kumimoji="1" lang="en-US" altLang="ja-JP" sz="3200" dirty="0" smtClean="0"/>
              <a:t>Improvements of vacuum pressure after warm-up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00192" y="5301208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R</a:t>
            </a:r>
            <a:r>
              <a:rPr kumimoji="1" lang="en-US" altLang="ja-JP" sz="1400" dirty="0" smtClean="0"/>
              <a:t>einforcement of cooling power </a:t>
            </a:r>
            <a:r>
              <a:rPr lang="en-US" altLang="ja-JP" sz="1400" dirty="0" smtClean="0"/>
              <a:t>was done for </a:t>
            </a:r>
            <a:r>
              <a:rPr kumimoji="1" lang="en-US" altLang="ja-JP" sz="1400" dirty="0" smtClean="0"/>
              <a:t>the LER inner conductor</a:t>
            </a:r>
            <a:endParaRPr kumimoji="1" lang="ja-JP" altLang="en-US" sz="14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70498" y="1275588"/>
            <a:ext cx="7832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Vacuum pressure in each cavity improved after vacuum scrubbing and warmup to 300K</a:t>
            </a:r>
            <a:endParaRPr kumimoji="1" lang="ja-JP" altLang="en-US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Achieved parameters and problems during </a:t>
            </a:r>
            <a:r>
              <a:rPr lang="en-US" altLang="ja-JP" dirty="0" smtClean="0"/>
              <a:t>commissioning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Achieved parameters</a:t>
            </a:r>
          </a:p>
          <a:p>
            <a:r>
              <a:rPr lang="en-US" altLang="ja-JP" dirty="0" smtClean="0"/>
              <a:t>LER voltage drop</a:t>
            </a:r>
          </a:p>
          <a:p>
            <a:r>
              <a:rPr lang="en-US" altLang="ja-JP" dirty="0" smtClean="0"/>
              <a:t>LER Tuner problem</a:t>
            </a:r>
          </a:p>
          <a:p>
            <a:r>
              <a:rPr lang="en-US" altLang="ja-JP" dirty="0" smtClean="0"/>
              <a:t>Phase stability</a:t>
            </a:r>
          </a:p>
          <a:p>
            <a:r>
              <a:rPr kumimoji="1" lang="en-US" altLang="ja-JP" dirty="0" smtClean="0"/>
              <a:t>Voltage oscillation at high current crabbing beams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Achieved parameters</a:t>
            </a:r>
            <a:endParaRPr kumimoji="1" lang="ja-JP" altLang="en-US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1860896"/>
              </p:ext>
            </p:extLst>
          </p:nvPr>
        </p:nvGraphicFramePr>
        <p:xfrm>
          <a:off x="1331640" y="2276872"/>
          <a:ext cx="7056784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1584176"/>
                <a:gridCol w="1656184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LER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HER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Beam current (Crabbing)</a:t>
                      </a:r>
                      <a:r>
                        <a:rPr kumimoji="1" lang="en-US" altLang="ja-JP" baseline="0" dirty="0" smtClean="0"/>
                        <a:t> (</a:t>
                      </a:r>
                      <a:r>
                        <a:rPr kumimoji="1" lang="en-US" altLang="ja-JP" dirty="0" err="1" smtClean="0"/>
                        <a:t>mA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1620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850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Beam current (Crab detuned)</a:t>
                      </a:r>
                      <a:r>
                        <a:rPr kumimoji="1" lang="en-US" altLang="ja-JP" baseline="0" dirty="0" smtClean="0"/>
                        <a:t> (</a:t>
                      </a:r>
                      <a:r>
                        <a:rPr kumimoji="1" lang="en-US" altLang="ja-JP" dirty="0" err="1" smtClean="0"/>
                        <a:t>mA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1700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1350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Maximum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dirty="0" smtClean="0"/>
                        <a:t>crabbing voltage </a:t>
                      </a:r>
                      <a:r>
                        <a:rPr kumimoji="1" lang="en-US" altLang="ja-JP" baseline="0" dirty="0" smtClean="0"/>
                        <a:t> (</a:t>
                      </a:r>
                      <a:r>
                        <a:rPr kumimoji="1" lang="en-US" altLang="ja-JP" dirty="0" smtClean="0"/>
                        <a:t>MV)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1.6</a:t>
                      </a:r>
                      <a:r>
                        <a:rPr kumimoji="1" lang="ja-JP" altLang="en-US" dirty="0" smtClean="0"/>
                        <a:t>→</a:t>
                      </a:r>
                      <a:r>
                        <a:rPr kumimoji="1" lang="en-US" altLang="ja-JP" dirty="0" smtClean="0"/>
                        <a:t>1.3</a:t>
                      </a:r>
                      <a:r>
                        <a:rPr kumimoji="1" lang="ja-JP" altLang="en-US" dirty="0" smtClean="0"/>
                        <a:t>→</a:t>
                      </a:r>
                      <a:r>
                        <a:rPr kumimoji="1" lang="en-US" altLang="ja-JP" dirty="0" smtClean="0"/>
                        <a:t>1.1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1.8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Operating crab</a:t>
                      </a:r>
                      <a:r>
                        <a:rPr kumimoji="1" lang="en-US" altLang="ja-JP" baseline="0" dirty="0" smtClean="0"/>
                        <a:t> voltage (MV)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0.8</a:t>
                      </a:r>
                      <a:r>
                        <a:rPr kumimoji="1" lang="ja-JP" altLang="en-US" dirty="0" smtClean="0"/>
                        <a:t>～</a:t>
                      </a:r>
                      <a:r>
                        <a:rPr kumimoji="1" lang="en-US" altLang="ja-JP" dirty="0" smtClean="0"/>
                        <a:t>0.95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1.3~1.48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Ferrite HOM damper load(kW)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Tuner phase  (deg.)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±13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±1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Tuner phase w/o piezo (deg.)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±15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±3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Crab phase</a:t>
                      </a:r>
                      <a:r>
                        <a:rPr kumimoji="1" lang="en-US" altLang="ja-JP" baseline="0" dirty="0" smtClean="0"/>
                        <a:t>  (deg.)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±0.1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±0.1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/>
                        <a:t>Trip rate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1.6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1.3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Crabbing voltage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HER crab cavity</a:t>
            </a:r>
          </a:p>
          <a:p>
            <a:pPr lvl="1"/>
            <a:r>
              <a:rPr lang="en-US" altLang="ja-JP" dirty="0" smtClean="0"/>
              <a:t>Maintained high crabbing voltage around 1.45 MV</a:t>
            </a:r>
          </a:p>
          <a:p>
            <a:pPr lvl="1"/>
            <a:r>
              <a:rPr lang="en-US" altLang="ja-JP" dirty="0" smtClean="0"/>
              <a:t>Sometimes raised up to 1.7MV to search the best crabbing angle</a:t>
            </a:r>
          </a:p>
          <a:p>
            <a:pPr lvl="1"/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LER Crab cavity</a:t>
            </a:r>
          </a:p>
          <a:p>
            <a:pPr lvl="1"/>
            <a:r>
              <a:rPr kumimoji="1" lang="en-US" altLang="ja-JP" dirty="0" smtClean="0"/>
              <a:t>Degraded from 1.6 to 1.3 MV shortly after the startup</a:t>
            </a:r>
          </a:p>
          <a:p>
            <a:pPr lvl="1"/>
            <a:r>
              <a:rPr kumimoji="1" lang="en-US" altLang="ja-JP" dirty="0" smtClean="0"/>
              <a:t>Further degraded to 1.0 MV after a heavy quench on Mar. 17, 2007</a:t>
            </a:r>
          </a:p>
          <a:p>
            <a:pPr lvl="1"/>
            <a:r>
              <a:rPr lang="en-US" altLang="ja-JP" dirty="0" smtClean="0"/>
              <a:t>Slight recovery to 1.1 MV after warm-up</a:t>
            </a:r>
            <a:r>
              <a:rPr lang="ja-JP" altLang="en-US" dirty="0"/>
              <a:t> </a:t>
            </a:r>
            <a:r>
              <a:rPr lang="en-US" altLang="ja-JP" dirty="0" smtClean="0"/>
              <a:t>to 80 K</a:t>
            </a:r>
          </a:p>
          <a:p>
            <a:pPr lvl="1"/>
            <a:r>
              <a:rPr lang="en-US" altLang="ja-JP" dirty="0" smtClean="0"/>
              <a:t>Crabbing angle kept at 11 mrad </a:t>
            </a:r>
            <a:r>
              <a:rPr lang="en-US" altLang="ja-JP" dirty="0" smtClean="0">
                <a:solidFill>
                  <a:srgbClr val="FF0000"/>
                </a:solidFill>
              </a:rPr>
              <a:t>by increasing the beta function from 40 to 80 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Frequency t</a:t>
            </a:r>
            <a:r>
              <a:rPr kumimoji="1" lang="en-US" altLang="ja-JP" dirty="0" smtClean="0"/>
              <a:t>uner problems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The LER tuner has large backlash behavior</a:t>
            </a:r>
          </a:p>
          <a:p>
            <a:pPr lvl="1"/>
            <a:r>
              <a:rPr lang="en-US" altLang="ja-JP" dirty="0" smtClean="0"/>
              <a:t>Tuner phase fluctuates </a:t>
            </a:r>
            <a:r>
              <a:rPr kumimoji="1" lang="en-US" altLang="ja-JP" dirty="0" smtClean="0"/>
              <a:t>+/- 15 deg.</a:t>
            </a:r>
          </a:p>
          <a:p>
            <a:r>
              <a:rPr kumimoji="1" lang="en-US" altLang="ja-JP" dirty="0" smtClean="0"/>
              <a:t>Piezo actuator broke down</a:t>
            </a:r>
          </a:p>
          <a:p>
            <a:pPr lvl="1"/>
            <a:r>
              <a:rPr lang="en-US" altLang="ja-JP" dirty="0" smtClean="0"/>
              <a:t>Frequency tuner operates w/o piezo actuator</a:t>
            </a:r>
          </a:p>
          <a:p>
            <a:pPr lvl="1"/>
            <a:r>
              <a:rPr kumimoji="1" lang="en-US" altLang="ja-JP" dirty="0" smtClean="0"/>
              <a:t>Tuner phase fluctuation increased +/-2 deg.</a:t>
            </a:r>
          </a:p>
          <a:p>
            <a:r>
              <a:rPr lang="en-US" altLang="ja-JP" dirty="0" smtClean="0"/>
              <a:t>LLRF still well controls crabbing phase even with large tuner phase fluctuation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ja-JP" dirty="0"/>
              <a:t>Phase stability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idx="1"/>
          </p:nvPr>
        </p:nvSpPr>
        <p:spPr>
          <a:xfrm>
            <a:off x="666750" y="1417638"/>
            <a:ext cx="7770813" cy="1335087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ja-JP" sz="1600" dirty="0"/>
              <a:t>Spectrum of pick up signal </a:t>
            </a:r>
            <a:r>
              <a:rPr lang="en-US" altLang="ja-JP" sz="1600" dirty="0" smtClean="0"/>
              <a:t>was analyzed and consistent </a:t>
            </a:r>
            <a:r>
              <a:rPr lang="en-US" altLang="ja-JP" sz="1600" dirty="0"/>
              <a:t>with phase detector data.</a:t>
            </a:r>
          </a:p>
          <a:p>
            <a:pPr>
              <a:lnSpc>
                <a:spcPct val="90000"/>
              </a:lnSpc>
            </a:pPr>
            <a:r>
              <a:rPr lang="en-US" altLang="ja-JP" sz="1600" dirty="0"/>
              <a:t>Phase fluctuation faster than 1 kHz is less than ± 0.01°, and slow fluctuation from ten to several hundreds of hertz is about ± 0.1°. </a:t>
            </a:r>
          </a:p>
          <a:p>
            <a:pPr>
              <a:lnSpc>
                <a:spcPct val="90000"/>
              </a:lnSpc>
            </a:pPr>
            <a:r>
              <a:rPr lang="en-US" altLang="ja-JP" sz="1600" dirty="0"/>
              <a:t>They are much less than the allowed phase error obtained from the beam-beam simulations for the crabbing beams in KEKB.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403225" y="5143500"/>
            <a:ext cx="16891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1000">
                <a:solidFill>
                  <a:srgbClr val="0922FF"/>
                </a:solidFill>
                <a:latin typeface="Helvetica" pitchFamily="84" charset="0"/>
                <a:ea typeface="Osaka" pitchFamily="84" charset="-128"/>
              </a:rPr>
              <a:t>Span 200 kHz</a:t>
            </a:r>
          </a:p>
          <a:p>
            <a:r>
              <a:rPr lang="en-US" altLang="ja-JP" sz="1000">
                <a:latin typeface="Helvetica" pitchFamily="84" charset="0"/>
                <a:ea typeface="Osaka" pitchFamily="84" charset="-128"/>
              </a:rPr>
              <a:t>Sideband peaks at 32kHz and 64kHz.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2354263" y="5141913"/>
            <a:ext cx="9064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>
                <a:solidFill>
                  <a:srgbClr val="0922FF"/>
                </a:solidFill>
                <a:latin typeface="Helvetica" pitchFamily="84" charset="0"/>
                <a:ea typeface="Osaka" pitchFamily="84" charset="-128"/>
              </a:rPr>
              <a:t>Span 10 kHz</a:t>
            </a:r>
            <a:endParaRPr lang="en-US" altLang="ja-JP" sz="1000">
              <a:latin typeface="Helvetica" pitchFamily="84" charset="0"/>
              <a:ea typeface="Osaka" pitchFamily="84" charset="-128"/>
            </a:endParaRP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4030663" y="5116513"/>
            <a:ext cx="15970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>
                <a:solidFill>
                  <a:srgbClr val="0922FF"/>
                </a:solidFill>
                <a:latin typeface="Helvetica" pitchFamily="84" charset="0"/>
                <a:ea typeface="Osaka" pitchFamily="84" charset="-128"/>
              </a:rPr>
              <a:t>Span 500 Hz</a:t>
            </a:r>
          </a:p>
          <a:p>
            <a:r>
              <a:rPr lang="en-US" altLang="ja-JP" sz="1000">
                <a:latin typeface="Helvetica" pitchFamily="84" charset="0"/>
                <a:ea typeface="Osaka" pitchFamily="84" charset="-128"/>
              </a:rPr>
              <a:t>Sideband peaks </a:t>
            </a:r>
          </a:p>
          <a:p>
            <a:r>
              <a:rPr lang="en-US" altLang="ja-JP" sz="1000">
                <a:latin typeface="Helvetica" pitchFamily="84" charset="0"/>
                <a:ea typeface="Osaka" pitchFamily="84" charset="-128"/>
              </a:rPr>
              <a:t>at 32, 37, 46, 50, 100 Hz.</a:t>
            </a: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1019175" y="2809875"/>
            <a:ext cx="4391025" cy="4746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>
                <a:latin typeface="Helvetica" pitchFamily="84" charset="0"/>
                <a:ea typeface="Osaka" pitchFamily="84" charset="-128"/>
              </a:rPr>
              <a:t>According to b-b simulation by Ohmi-san, allowed phase error </a:t>
            </a:r>
          </a:p>
          <a:p>
            <a:r>
              <a:rPr lang="en-US" altLang="ja-JP" sz="1200">
                <a:latin typeface="Helvetica" pitchFamily="84" charset="0"/>
                <a:ea typeface="Osaka" pitchFamily="84" charset="-128"/>
              </a:rPr>
              <a:t>for N-turn correlation is 0.1×√N (degree). </a:t>
            </a:r>
          </a:p>
        </p:txBody>
      </p:sp>
      <p:pic>
        <p:nvPicPr>
          <p:cNvPr id="10036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350" y="3467100"/>
            <a:ext cx="1731963" cy="1568450"/>
          </a:xfrm>
          <a:prstGeom prst="rect">
            <a:avLst/>
          </a:prstGeom>
          <a:noFill/>
        </p:spPr>
      </p:pic>
      <p:pic>
        <p:nvPicPr>
          <p:cNvPr id="10036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5363" y="3473450"/>
            <a:ext cx="1692275" cy="1552575"/>
          </a:xfrm>
          <a:prstGeom prst="rect">
            <a:avLst/>
          </a:prstGeom>
          <a:noFill/>
        </p:spPr>
      </p:pic>
      <p:pic>
        <p:nvPicPr>
          <p:cNvPr id="10036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4000" y="3479800"/>
            <a:ext cx="1708150" cy="1554163"/>
          </a:xfrm>
          <a:prstGeom prst="rect">
            <a:avLst/>
          </a:prstGeom>
          <a:noFill/>
        </p:spPr>
      </p:pic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585788" y="5745163"/>
            <a:ext cx="5008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1200">
                <a:solidFill>
                  <a:srgbClr val="0304FF"/>
                </a:solidFill>
                <a:latin typeface="Helvetica" pitchFamily="84" charset="0"/>
                <a:ea typeface="Osaka" pitchFamily="84" charset="-128"/>
              </a:rPr>
              <a:t>Spectrum around the crabbing mode</a:t>
            </a:r>
            <a:r>
              <a:rPr lang="en-US" altLang="ja-JP" sz="1200">
                <a:latin typeface="Helvetica" pitchFamily="84" charset="0"/>
                <a:ea typeface="Osaka" pitchFamily="84" charset="-128"/>
              </a:rPr>
              <a:t> measured at a pick up port of the LER crab cavity. Beam current was between 450 and 600 mA.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069013" y="3170238"/>
            <a:ext cx="2890837" cy="2168525"/>
            <a:chOff x="3805" y="2119"/>
            <a:chExt cx="1821" cy="1366"/>
          </a:xfrm>
        </p:grpSpPr>
        <p:pic>
          <p:nvPicPr>
            <p:cNvPr id="100365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05" y="2119"/>
              <a:ext cx="1821" cy="1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0366" name="Text Box 14"/>
            <p:cNvSpPr txBox="1">
              <a:spLocks noChangeArrowheads="1"/>
            </p:cNvSpPr>
            <p:nvPr/>
          </p:nvSpPr>
          <p:spPr bwMode="auto">
            <a:xfrm>
              <a:off x="4019" y="2279"/>
              <a:ext cx="686" cy="154"/>
            </a:xfrm>
            <a:prstGeom prst="rect">
              <a:avLst/>
            </a:prstGeom>
            <a:solidFill>
              <a:srgbClr val="FF8DA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000">
                  <a:latin typeface="Helvetica" pitchFamily="84" charset="0"/>
                  <a:ea typeface="Osaka" pitchFamily="84" charset="-128"/>
                </a:rPr>
                <a:t>LER crab phase</a:t>
              </a:r>
            </a:p>
          </p:txBody>
        </p:sp>
        <p:sp>
          <p:nvSpPr>
            <p:cNvPr id="100367" name="Text Box 15"/>
            <p:cNvSpPr txBox="1">
              <a:spLocks noChangeArrowheads="1"/>
            </p:cNvSpPr>
            <p:nvPr/>
          </p:nvSpPr>
          <p:spPr bwMode="auto">
            <a:xfrm>
              <a:off x="4009" y="2850"/>
              <a:ext cx="700" cy="154"/>
            </a:xfrm>
            <a:prstGeom prst="rect">
              <a:avLst/>
            </a:prstGeom>
            <a:solidFill>
              <a:srgbClr val="A1B4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000">
                  <a:latin typeface="Helvetica" pitchFamily="84" charset="0"/>
                  <a:ea typeface="Osaka" pitchFamily="84" charset="-128"/>
                </a:rPr>
                <a:t>HER crab phase</a:t>
              </a:r>
            </a:p>
          </p:txBody>
        </p:sp>
        <p:sp>
          <p:nvSpPr>
            <p:cNvPr id="100368" name="Line 16"/>
            <p:cNvSpPr>
              <a:spLocks noChangeShapeType="1"/>
            </p:cNvSpPr>
            <p:nvPr/>
          </p:nvSpPr>
          <p:spPr bwMode="auto">
            <a:xfrm flipH="1">
              <a:off x="4836" y="2394"/>
              <a:ext cx="0" cy="26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0369" name="Text Box 17"/>
            <p:cNvSpPr txBox="1">
              <a:spLocks noChangeArrowheads="1"/>
            </p:cNvSpPr>
            <p:nvPr/>
          </p:nvSpPr>
          <p:spPr bwMode="auto">
            <a:xfrm>
              <a:off x="4839" y="2541"/>
              <a:ext cx="43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200">
                  <a:solidFill>
                    <a:schemeClr val="bg1"/>
                  </a:solidFill>
                  <a:latin typeface="Helvetica" pitchFamily="84" charset="0"/>
                  <a:ea typeface="Osaka" pitchFamily="84" charset="-128"/>
                </a:rPr>
                <a:t>± 1 deg</a:t>
              </a:r>
            </a:p>
          </p:txBody>
        </p:sp>
      </p:grpSp>
      <p:sp>
        <p:nvSpPr>
          <p:cNvPr id="100370" name="Rectangle 18"/>
          <p:cNvSpPr>
            <a:spLocks noChangeArrowheads="1"/>
          </p:cNvSpPr>
          <p:nvPr/>
        </p:nvSpPr>
        <p:spPr bwMode="auto">
          <a:xfrm>
            <a:off x="6037263" y="5475288"/>
            <a:ext cx="283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1200">
                <a:solidFill>
                  <a:srgbClr val="0304FF"/>
                </a:solidFill>
                <a:latin typeface="Helvetica" pitchFamily="84" charset="0"/>
                <a:ea typeface="Osaka" pitchFamily="84" charset="-128"/>
              </a:rPr>
              <a:t>Phase detector signal.</a:t>
            </a:r>
            <a:r>
              <a:rPr lang="en-US" altLang="ja-JP" sz="1200">
                <a:latin typeface="Helvetica" pitchFamily="84" charset="0"/>
                <a:ea typeface="Osaka" pitchFamily="84" charset="-128"/>
              </a:rPr>
              <a:t> Beam current was 385mA (HER) and 600 mA (LER).</a:t>
            </a:r>
          </a:p>
        </p:txBody>
      </p:sp>
      <p:sp>
        <p:nvSpPr>
          <p:cNvPr id="100371" name="Text Box 19"/>
          <p:cNvSpPr txBox="1">
            <a:spLocks noChangeArrowheads="1"/>
          </p:cNvSpPr>
          <p:nvPr/>
        </p:nvSpPr>
        <p:spPr bwMode="auto">
          <a:xfrm>
            <a:off x="8028384" y="2564904"/>
            <a:ext cx="1008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/>
              <a:t>K</a:t>
            </a:r>
            <a:r>
              <a:rPr lang="en-US" altLang="ja-JP" dirty="0"/>
              <a:t>. Akai</a:t>
            </a:r>
          </a:p>
        </p:txBody>
      </p:sp>
    </p:spTree>
    <p:extLst>
      <p:ext uri="{BB962C8B-B14F-4D97-AF65-F5344CB8AC3E}">
        <p14:creationId xmlns:p14="http://schemas.microsoft.com/office/powerpoint/2010/main" xmlns="" val="1114487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685800" y="685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ja-JP" sz="2800" dirty="0">
                <a:solidFill>
                  <a:schemeClr val="tx2"/>
                </a:solidFill>
              </a:rPr>
              <a:t>Oscillation of high-current crabbing beams</a:t>
            </a: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4143375" y="1476375"/>
            <a:ext cx="4611688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2000" dirty="0"/>
              <a:t>A large-amplitude oscillation was observed in high-current crab-crossing operation in June.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ja-JP" sz="1600" dirty="0"/>
              <a:t>It caused unstable collision, short beam life time and luminosity degradation.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ja-JP" sz="1600" dirty="0">
                <a:solidFill>
                  <a:srgbClr val="FF0903"/>
                </a:solidFill>
              </a:rPr>
              <a:t>Crab amplitude and phase were modulated at 540 Hz. Horizontal oscillation of beams was also observed at the same frequency.</a:t>
            </a:r>
            <a:r>
              <a:rPr lang="en-US" altLang="ja-JP" sz="1600" dirty="0"/>
              <a:t>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ja-JP" sz="1600" dirty="0">
                <a:solidFill>
                  <a:srgbClr val="093AFF"/>
                </a:solidFill>
              </a:rPr>
              <a:t>None of the beam orbit feedback systems is responsible,</a:t>
            </a:r>
            <a:r>
              <a:rPr lang="en-US" altLang="ja-JP" sz="1600" dirty="0"/>
              <a:t> since their time constants are 1 to 20 sec, much slower than the oscillation.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ja-JP" sz="1600" dirty="0"/>
              <a:t>The oscillation occurred when the LER tuning phase migrated to the positive side. This gave us a hint to understand the phenomena.</a:t>
            </a:r>
          </a:p>
        </p:txBody>
      </p:sp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963" y="1311275"/>
            <a:ext cx="2847975" cy="2936875"/>
          </a:xfrm>
          <a:prstGeom prst="rect">
            <a:avLst/>
          </a:prstGeom>
          <a:noFill/>
        </p:spPr>
      </p:pic>
      <p:pic>
        <p:nvPicPr>
          <p:cNvPr id="1249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8725" y="4335463"/>
            <a:ext cx="250825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288925" y="2849563"/>
            <a:ext cx="20431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>
                <a:latin typeface="Helvetica" pitchFamily="84" charset="0"/>
                <a:ea typeface="Osaka" pitchFamily="84" charset="-128"/>
              </a:rPr>
              <a:t>Beam-beam kick is shaken.</a:t>
            </a:r>
          </a:p>
        </p:txBody>
      </p:sp>
      <p:sp>
        <p:nvSpPr>
          <p:cNvPr id="124935" name="Line 7"/>
          <p:cNvSpPr>
            <a:spLocks noChangeShapeType="1"/>
          </p:cNvSpPr>
          <p:nvPr/>
        </p:nvSpPr>
        <p:spPr bwMode="auto">
          <a:xfrm flipV="1">
            <a:off x="1603375" y="2501900"/>
            <a:ext cx="315913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36" name="Oval 8"/>
          <p:cNvSpPr>
            <a:spLocks noChangeArrowheads="1"/>
          </p:cNvSpPr>
          <p:nvPr/>
        </p:nvSpPr>
        <p:spPr bwMode="auto">
          <a:xfrm>
            <a:off x="1755775" y="2090738"/>
            <a:ext cx="803275" cy="4683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7812088" y="333375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K. Akai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ja-JP" sz="2800" dirty="0"/>
              <a:t>A remedy for the oscillation was found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>
          <a:xfrm>
            <a:off x="4524375" y="1447800"/>
            <a:ext cx="4221163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000" dirty="0"/>
              <a:t>Observations at a machine study</a:t>
            </a:r>
          </a:p>
          <a:p>
            <a:pPr lvl="1">
              <a:lnSpc>
                <a:spcPct val="90000"/>
              </a:lnSpc>
            </a:pPr>
            <a:r>
              <a:rPr lang="en-US" altLang="ja-JP" sz="1600" dirty="0"/>
              <a:t>The oscillation occurred only with high-current colliding beams: it never occurred with a single beam, even at a high current. </a:t>
            </a:r>
          </a:p>
          <a:p>
            <a:pPr lvl="1">
              <a:lnSpc>
                <a:spcPct val="90000"/>
              </a:lnSpc>
            </a:pPr>
            <a:r>
              <a:rPr lang="en-US" altLang="ja-JP" sz="1600" dirty="0"/>
              <a:t>Both beams oscillates coherently.</a:t>
            </a:r>
          </a:p>
          <a:p>
            <a:pPr lvl="1">
              <a:lnSpc>
                <a:spcPct val="90000"/>
              </a:lnSpc>
            </a:pPr>
            <a:r>
              <a:rPr lang="en-US" altLang="ja-JP" sz="1600" dirty="0"/>
              <a:t>The threshold for the oscillation is dependent on the crab phase and tuning phase (see left).</a:t>
            </a:r>
          </a:p>
          <a:p>
            <a:pPr>
              <a:lnSpc>
                <a:spcPct val="90000"/>
              </a:lnSpc>
            </a:pPr>
            <a:r>
              <a:rPr lang="en-US" altLang="ja-JP" sz="2000" dirty="0"/>
              <a:t>Cause and remedy	</a:t>
            </a:r>
          </a:p>
          <a:p>
            <a:pPr lvl="1">
              <a:lnSpc>
                <a:spcPct val="90000"/>
              </a:lnSpc>
            </a:pPr>
            <a:r>
              <a:rPr lang="en-US" altLang="ja-JP" sz="1600" dirty="0">
                <a:solidFill>
                  <a:srgbClr val="FF0903"/>
                </a:solidFill>
              </a:rPr>
              <a:t>We concluded that the oscillation is caused by beam loading on crab cavities together with beam-beam force at the </a:t>
            </a:r>
            <a:r>
              <a:rPr lang="en-US" altLang="ja-JP" sz="1600" dirty="0" smtClean="0">
                <a:solidFill>
                  <a:srgbClr val="FF0903"/>
                </a:solidFill>
              </a:rPr>
              <a:t>IP.</a:t>
            </a:r>
            <a:endParaRPr lang="en-US" altLang="ja-JP" sz="1600" dirty="0"/>
          </a:p>
          <a:p>
            <a:pPr lvl="1">
              <a:lnSpc>
                <a:spcPct val="90000"/>
              </a:lnSpc>
            </a:pPr>
            <a:r>
              <a:rPr lang="en-US" altLang="ja-JP" sz="1600" dirty="0">
                <a:solidFill>
                  <a:srgbClr val="093AFF"/>
                </a:solidFill>
              </a:rPr>
              <a:t>We found that it can be avoided by shifting the crabbing phase by +10° and controlling the tuning offset angle appropriately.</a:t>
            </a:r>
            <a:endParaRPr lang="en-US" altLang="ja-JP" sz="16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07963" y="1543050"/>
            <a:ext cx="4687887" cy="3881438"/>
            <a:chOff x="131" y="972"/>
            <a:chExt cx="2953" cy="2445"/>
          </a:xfrm>
        </p:grpSpPr>
        <p:pic>
          <p:nvPicPr>
            <p:cNvPr id="12390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1" y="972"/>
              <a:ext cx="2953" cy="2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3910" name="Text Box 6"/>
            <p:cNvSpPr txBox="1">
              <a:spLocks noChangeArrowheads="1"/>
            </p:cNvSpPr>
            <p:nvPr/>
          </p:nvSpPr>
          <p:spPr bwMode="auto">
            <a:xfrm>
              <a:off x="1025" y="3032"/>
              <a:ext cx="1381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400">
                  <a:solidFill>
                    <a:srgbClr val="059F08"/>
                  </a:solidFill>
                  <a:latin typeface="Helvetica" pitchFamily="84" charset="0"/>
                  <a:ea typeface="Osaka" pitchFamily="84" charset="-128"/>
                </a:rPr>
                <a:t>Both crab phase (degree)</a:t>
              </a:r>
            </a:p>
          </p:txBody>
        </p:sp>
        <p:sp>
          <p:nvSpPr>
            <p:cNvPr id="123911" name="Text Box 7"/>
            <p:cNvSpPr txBox="1">
              <a:spLocks noChangeArrowheads="1"/>
            </p:cNvSpPr>
            <p:nvPr/>
          </p:nvSpPr>
          <p:spPr bwMode="auto">
            <a:xfrm rot="-5400000">
              <a:off x="-417" y="1872"/>
              <a:ext cx="1425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400">
                  <a:solidFill>
                    <a:srgbClr val="059F08"/>
                  </a:solidFill>
                  <a:latin typeface="Helvetica" pitchFamily="84" charset="0"/>
                  <a:ea typeface="Osaka" pitchFamily="84" charset="-128"/>
                </a:rPr>
                <a:t>LER tuning offset (degree)</a:t>
              </a:r>
            </a:p>
          </p:txBody>
        </p:sp>
        <p:sp>
          <p:nvSpPr>
            <p:cNvPr id="123912" name="Text Box 8"/>
            <p:cNvSpPr txBox="1">
              <a:spLocks noChangeArrowheads="1"/>
            </p:cNvSpPr>
            <p:nvPr/>
          </p:nvSpPr>
          <p:spPr bwMode="auto">
            <a:xfrm>
              <a:off x="1615" y="1176"/>
              <a:ext cx="921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200">
                  <a:solidFill>
                    <a:srgbClr val="059F08"/>
                  </a:solidFill>
                  <a:latin typeface="Helvetica" pitchFamily="84" charset="0"/>
                  <a:ea typeface="Osaka" pitchFamily="84" charset="-128"/>
                </a:rPr>
                <a:t>HER tuning offset: </a:t>
              </a:r>
            </a:p>
            <a:p>
              <a:r>
                <a:rPr lang="en-US" altLang="ja-JP" sz="1200">
                  <a:solidFill>
                    <a:srgbClr val="059F08"/>
                  </a:solidFill>
                  <a:latin typeface="Helvetica" pitchFamily="84" charset="0"/>
                  <a:ea typeface="Osaka" pitchFamily="84" charset="-128"/>
                </a:rPr>
                <a:t>φtun (HER)</a:t>
              </a:r>
            </a:p>
          </p:txBody>
        </p:sp>
        <p:sp>
          <p:nvSpPr>
            <p:cNvPr id="123913" name="Freeform 9"/>
            <p:cNvSpPr>
              <a:spLocks/>
            </p:cNvSpPr>
            <p:nvPr/>
          </p:nvSpPr>
          <p:spPr bwMode="auto">
            <a:xfrm>
              <a:off x="1023" y="1245"/>
              <a:ext cx="1648" cy="921"/>
            </a:xfrm>
            <a:custGeom>
              <a:avLst/>
              <a:gdLst/>
              <a:ahLst/>
              <a:cxnLst>
                <a:cxn ang="0">
                  <a:pos x="0" y="921"/>
                </a:cxn>
                <a:cxn ang="0">
                  <a:pos x="517" y="758"/>
                </a:cxn>
                <a:cxn ang="0">
                  <a:pos x="824" y="608"/>
                </a:cxn>
                <a:cxn ang="0">
                  <a:pos x="1251" y="349"/>
                </a:cxn>
                <a:cxn ang="0">
                  <a:pos x="1581" y="67"/>
                </a:cxn>
                <a:cxn ang="0">
                  <a:pos x="1648" y="0"/>
                </a:cxn>
              </a:cxnLst>
              <a:rect l="0" t="0" r="r" b="b"/>
              <a:pathLst>
                <a:path w="1648" h="921">
                  <a:moveTo>
                    <a:pt x="0" y="921"/>
                  </a:moveTo>
                  <a:cubicBezTo>
                    <a:pt x="190" y="865"/>
                    <a:pt x="380" y="810"/>
                    <a:pt x="517" y="758"/>
                  </a:cubicBezTo>
                  <a:cubicBezTo>
                    <a:pt x="654" y="706"/>
                    <a:pt x="702" y="676"/>
                    <a:pt x="824" y="608"/>
                  </a:cubicBezTo>
                  <a:cubicBezTo>
                    <a:pt x="946" y="540"/>
                    <a:pt x="1125" y="439"/>
                    <a:pt x="1251" y="349"/>
                  </a:cubicBezTo>
                  <a:cubicBezTo>
                    <a:pt x="1377" y="259"/>
                    <a:pt x="1515" y="125"/>
                    <a:pt x="1581" y="67"/>
                  </a:cubicBezTo>
                  <a:cubicBezTo>
                    <a:pt x="1647" y="9"/>
                    <a:pt x="1647" y="4"/>
                    <a:pt x="1648" y="0"/>
                  </a:cubicBezTo>
                </a:path>
              </a:pathLst>
            </a:custGeom>
            <a:noFill/>
            <a:ln w="9525" cap="flat">
              <a:solidFill>
                <a:srgbClr val="059F08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3914" name="Freeform 10"/>
            <p:cNvSpPr>
              <a:spLocks/>
            </p:cNvSpPr>
            <p:nvPr/>
          </p:nvSpPr>
          <p:spPr bwMode="auto">
            <a:xfrm>
              <a:off x="1119" y="2195"/>
              <a:ext cx="1588" cy="572"/>
            </a:xfrm>
            <a:custGeom>
              <a:avLst/>
              <a:gdLst/>
              <a:ahLst/>
              <a:cxnLst>
                <a:cxn ang="0">
                  <a:pos x="0" y="921"/>
                </a:cxn>
                <a:cxn ang="0">
                  <a:pos x="517" y="758"/>
                </a:cxn>
                <a:cxn ang="0">
                  <a:pos x="824" y="608"/>
                </a:cxn>
                <a:cxn ang="0">
                  <a:pos x="1251" y="349"/>
                </a:cxn>
                <a:cxn ang="0">
                  <a:pos x="1581" y="67"/>
                </a:cxn>
                <a:cxn ang="0">
                  <a:pos x="1648" y="0"/>
                </a:cxn>
              </a:cxnLst>
              <a:rect l="0" t="0" r="r" b="b"/>
              <a:pathLst>
                <a:path w="1648" h="921">
                  <a:moveTo>
                    <a:pt x="0" y="921"/>
                  </a:moveTo>
                  <a:cubicBezTo>
                    <a:pt x="190" y="865"/>
                    <a:pt x="380" y="810"/>
                    <a:pt x="517" y="758"/>
                  </a:cubicBezTo>
                  <a:cubicBezTo>
                    <a:pt x="654" y="706"/>
                    <a:pt x="702" y="676"/>
                    <a:pt x="824" y="608"/>
                  </a:cubicBezTo>
                  <a:cubicBezTo>
                    <a:pt x="946" y="540"/>
                    <a:pt x="1125" y="439"/>
                    <a:pt x="1251" y="349"/>
                  </a:cubicBezTo>
                  <a:cubicBezTo>
                    <a:pt x="1377" y="259"/>
                    <a:pt x="1515" y="125"/>
                    <a:pt x="1581" y="67"/>
                  </a:cubicBezTo>
                  <a:cubicBezTo>
                    <a:pt x="1647" y="9"/>
                    <a:pt x="1647" y="4"/>
                    <a:pt x="1648" y="0"/>
                  </a:cubicBezTo>
                </a:path>
              </a:pathLst>
            </a:custGeom>
            <a:noFill/>
            <a:ln w="9525" cap="flat">
              <a:solidFill>
                <a:srgbClr val="059F08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3915" name="Freeform 11"/>
            <p:cNvSpPr>
              <a:spLocks/>
            </p:cNvSpPr>
            <p:nvPr/>
          </p:nvSpPr>
          <p:spPr bwMode="auto">
            <a:xfrm>
              <a:off x="674" y="1787"/>
              <a:ext cx="1955" cy="890"/>
            </a:xfrm>
            <a:custGeom>
              <a:avLst/>
              <a:gdLst/>
              <a:ahLst/>
              <a:cxnLst>
                <a:cxn ang="0">
                  <a:pos x="0" y="890"/>
                </a:cxn>
                <a:cxn ang="0">
                  <a:pos x="367" y="818"/>
                </a:cxn>
                <a:cxn ang="0">
                  <a:pos x="661" y="740"/>
                </a:cxn>
                <a:cxn ang="0">
                  <a:pos x="974" y="649"/>
                </a:cxn>
                <a:cxn ang="0">
                  <a:pos x="1239" y="559"/>
                </a:cxn>
                <a:cxn ang="0">
                  <a:pos x="1558" y="397"/>
                </a:cxn>
                <a:cxn ang="0">
                  <a:pos x="1786" y="210"/>
                </a:cxn>
                <a:cxn ang="0">
                  <a:pos x="1955" y="0"/>
                </a:cxn>
              </a:cxnLst>
              <a:rect l="0" t="0" r="r" b="b"/>
              <a:pathLst>
                <a:path w="1955" h="890">
                  <a:moveTo>
                    <a:pt x="0" y="890"/>
                  </a:moveTo>
                  <a:cubicBezTo>
                    <a:pt x="128" y="866"/>
                    <a:pt x="257" y="843"/>
                    <a:pt x="367" y="818"/>
                  </a:cubicBezTo>
                  <a:cubicBezTo>
                    <a:pt x="477" y="793"/>
                    <a:pt x="560" y="768"/>
                    <a:pt x="661" y="740"/>
                  </a:cubicBezTo>
                  <a:cubicBezTo>
                    <a:pt x="762" y="712"/>
                    <a:pt x="878" y="679"/>
                    <a:pt x="974" y="649"/>
                  </a:cubicBezTo>
                  <a:cubicBezTo>
                    <a:pt x="1070" y="619"/>
                    <a:pt x="1142" y="601"/>
                    <a:pt x="1239" y="559"/>
                  </a:cubicBezTo>
                  <a:cubicBezTo>
                    <a:pt x="1336" y="517"/>
                    <a:pt x="1467" y="455"/>
                    <a:pt x="1558" y="397"/>
                  </a:cubicBezTo>
                  <a:cubicBezTo>
                    <a:pt x="1649" y="339"/>
                    <a:pt x="1720" y="276"/>
                    <a:pt x="1786" y="210"/>
                  </a:cubicBezTo>
                  <a:cubicBezTo>
                    <a:pt x="1852" y="144"/>
                    <a:pt x="1903" y="72"/>
                    <a:pt x="1955" y="0"/>
                  </a:cubicBezTo>
                </a:path>
              </a:pathLst>
            </a:custGeom>
            <a:noFill/>
            <a:ln w="9525">
              <a:solidFill>
                <a:srgbClr val="059F0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3916" name="Text Box 12"/>
            <p:cNvSpPr txBox="1">
              <a:spLocks noChangeArrowheads="1"/>
            </p:cNvSpPr>
            <p:nvPr/>
          </p:nvSpPr>
          <p:spPr bwMode="auto">
            <a:xfrm rot="-1025363">
              <a:off x="1170" y="2161"/>
              <a:ext cx="83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200">
                  <a:solidFill>
                    <a:srgbClr val="059F08"/>
                  </a:solidFill>
                  <a:latin typeface="Helvetica" pitchFamily="84" charset="0"/>
                  <a:ea typeface="Osaka" pitchFamily="84" charset="-128"/>
                </a:rPr>
                <a:t>φtun (HER) = 0°</a:t>
              </a:r>
            </a:p>
          </p:txBody>
        </p:sp>
        <p:sp>
          <p:nvSpPr>
            <p:cNvPr id="123917" name="Text Box 13"/>
            <p:cNvSpPr txBox="1">
              <a:spLocks noChangeArrowheads="1"/>
            </p:cNvSpPr>
            <p:nvPr/>
          </p:nvSpPr>
          <p:spPr bwMode="auto">
            <a:xfrm rot="-1025363">
              <a:off x="1745" y="2533"/>
              <a:ext cx="924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200">
                  <a:solidFill>
                    <a:srgbClr val="059F08"/>
                  </a:solidFill>
                  <a:latin typeface="Helvetica" pitchFamily="84" charset="0"/>
                  <a:ea typeface="Osaka" pitchFamily="84" charset="-128"/>
                </a:rPr>
                <a:t>φtun (HER) = -10°</a:t>
              </a:r>
            </a:p>
          </p:txBody>
        </p:sp>
        <p:sp>
          <p:nvSpPr>
            <p:cNvPr id="123918" name="Text Box 14"/>
            <p:cNvSpPr txBox="1">
              <a:spLocks noChangeArrowheads="1"/>
            </p:cNvSpPr>
            <p:nvPr/>
          </p:nvSpPr>
          <p:spPr bwMode="auto">
            <a:xfrm rot="-1570722">
              <a:off x="1269" y="1681"/>
              <a:ext cx="948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200">
                  <a:solidFill>
                    <a:srgbClr val="059F08"/>
                  </a:solidFill>
                  <a:latin typeface="Helvetica" pitchFamily="84" charset="0"/>
                  <a:ea typeface="Osaka" pitchFamily="84" charset="-128"/>
                </a:rPr>
                <a:t>φtun (HER) = +10°</a:t>
              </a:r>
            </a:p>
          </p:txBody>
        </p:sp>
        <p:sp>
          <p:nvSpPr>
            <p:cNvPr id="123919" name="Line 15"/>
            <p:cNvSpPr>
              <a:spLocks noChangeShapeType="1"/>
            </p:cNvSpPr>
            <p:nvPr/>
          </p:nvSpPr>
          <p:spPr bwMode="auto">
            <a:xfrm flipV="1">
              <a:off x="890" y="2003"/>
              <a:ext cx="0" cy="5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3920" name="Text Box 16"/>
            <p:cNvSpPr txBox="1">
              <a:spLocks noChangeArrowheads="1"/>
            </p:cNvSpPr>
            <p:nvPr/>
          </p:nvSpPr>
          <p:spPr bwMode="auto">
            <a:xfrm>
              <a:off x="658" y="1691"/>
              <a:ext cx="60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400">
                  <a:latin typeface="Helvetica" pitchFamily="84" charset="0"/>
                  <a:ea typeface="Osaka" pitchFamily="84" charset="-128"/>
                </a:rPr>
                <a:t>oscillation</a:t>
              </a:r>
            </a:p>
            <a:p>
              <a:r>
                <a:rPr lang="en-US" altLang="ja-JP" sz="1400">
                  <a:latin typeface="Helvetica" pitchFamily="84" charset="0"/>
                  <a:ea typeface="Osaka" pitchFamily="84" charset="-128"/>
                </a:rPr>
                <a:t>occurs</a:t>
              </a:r>
            </a:p>
          </p:txBody>
        </p:sp>
        <p:sp>
          <p:nvSpPr>
            <p:cNvPr id="123921" name="Line 17"/>
            <p:cNvSpPr>
              <a:spLocks noChangeShapeType="1"/>
            </p:cNvSpPr>
            <p:nvPr/>
          </p:nvSpPr>
          <p:spPr bwMode="auto">
            <a:xfrm>
              <a:off x="998" y="2726"/>
              <a:ext cx="0" cy="6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3922" name="Text Box 18"/>
            <p:cNvSpPr txBox="1">
              <a:spLocks noChangeArrowheads="1"/>
            </p:cNvSpPr>
            <p:nvPr/>
          </p:nvSpPr>
          <p:spPr bwMode="auto">
            <a:xfrm>
              <a:off x="549" y="3079"/>
              <a:ext cx="41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400">
                  <a:latin typeface="Helvetica" pitchFamily="84" charset="0"/>
                  <a:ea typeface="Osaka" pitchFamily="84" charset="-128"/>
                </a:rPr>
                <a:t>stable</a:t>
              </a:r>
            </a:p>
          </p:txBody>
        </p:sp>
      </p:grpSp>
      <p:sp>
        <p:nvSpPr>
          <p:cNvPr id="123923" name="Text Box 19"/>
          <p:cNvSpPr txBox="1">
            <a:spLocks noChangeArrowheads="1"/>
          </p:cNvSpPr>
          <p:nvPr/>
        </p:nvSpPr>
        <p:spPr bwMode="auto">
          <a:xfrm>
            <a:off x="366713" y="5519738"/>
            <a:ext cx="44815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>
                <a:latin typeface="Helvetica" pitchFamily="84" charset="0"/>
                <a:ea typeface="Osaka" pitchFamily="84" charset="-128"/>
              </a:rPr>
              <a:t>Dependence on the crab phase and tuning phase.</a:t>
            </a:r>
          </a:p>
          <a:p>
            <a:r>
              <a:rPr lang="en-US" altLang="ja-JP" sz="1400">
                <a:latin typeface="Helvetica" pitchFamily="84" charset="0"/>
                <a:ea typeface="Osaka" pitchFamily="84" charset="-128"/>
              </a:rPr>
              <a:t>Beam current was 1150 mA (LER) and 620 mA (HER).</a:t>
            </a:r>
          </a:p>
        </p:txBody>
      </p:sp>
      <p:sp>
        <p:nvSpPr>
          <p:cNvPr id="123924" name="Text Box 20"/>
          <p:cNvSpPr txBox="1">
            <a:spLocks noChangeArrowheads="1"/>
          </p:cNvSpPr>
          <p:nvPr/>
        </p:nvSpPr>
        <p:spPr bwMode="auto">
          <a:xfrm>
            <a:off x="7812088" y="333375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K. Akai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226860" y="6037263"/>
            <a:ext cx="359361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Tuning offset +5</a:t>
            </a:r>
            <a:r>
              <a:rPr lang="en-US" altLang="ja-JP" baseline="30000" dirty="0" smtClean="0"/>
              <a:t>o</a:t>
            </a:r>
            <a:r>
              <a:rPr kumimoji="1" lang="en-US" altLang="ja-JP" dirty="0" smtClean="0"/>
              <a:t> (HER), -8</a:t>
            </a:r>
            <a:r>
              <a:rPr lang="en-US" altLang="ja-JP" baseline="30000" dirty="0" smtClean="0"/>
              <a:t>o</a:t>
            </a:r>
            <a:r>
              <a:rPr kumimoji="1" lang="en-US" altLang="ja-JP" dirty="0" smtClean="0"/>
              <a:t> (LER)</a:t>
            </a:r>
          </a:p>
          <a:p>
            <a:r>
              <a:rPr lang="en-US" altLang="ja-JP" dirty="0" smtClean="0"/>
              <a:t>Crab phase: +10</a:t>
            </a:r>
            <a:r>
              <a:rPr lang="en-US" altLang="ja-JP" baseline="30000" dirty="0" smtClean="0"/>
              <a:t>o</a:t>
            </a:r>
            <a:r>
              <a:rPr lang="en-US" altLang="ja-JP" dirty="0" smtClean="0"/>
              <a:t> (HER/LER)</a:t>
            </a:r>
            <a:endParaRPr kumimoji="1" lang="ja-JP" altLang="en-US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Crab cavity operation</a:t>
            </a:r>
            <a:endParaRPr kumimoji="1" lang="ja-JP" alt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Brief history</a:t>
            </a:r>
          </a:p>
          <a:p>
            <a:r>
              <a:rPr kumimoji="1" lang="en-US" altLang="ja-JP" dirty="0" smtClean="0"/>
              <a:t>Trip rate</a:t>
            </a:r>
          </a:p>
          <a:p>
            <a:r>
              <a:rPr lang="en-US" altLang="ja-JP" dirty="0" smtClean="0"/>
              <a:t>Breakdown of piezo actuator</a:t>
            </a:r>
          </a:p>
          <a:p>
            <a:r>
              <a:rPr kumimoji="1" lang="en-US" altLang="ja-JP" dirty="0" smtClean="0"/>
              <a:t>Cavity voltage </a:t>
            </a:r>
          </a:p>
          <a:p>
            <a:pPr lvl="1"/>
            <a:r>
              <a:rPr lang="en-US" altLang="ja-JP" dirty="0" smtClean="0"/>
              <a:t>Degradation </a:t>
            </a:r>
          </a:p>
          <a:p>
            <a:pPr lvl="1"/>
            <a:r>
              <a:rPr kumimoji="1" lang="en-US" altLang="ja-JP" dirty="0" smtClean="0"/>
              <a:t>Voltage scanning</a:t>
            </a:r>
          </a:p>
          <a:p>
            <a:pPr lvl="1"/>
            <a:r>
              <a:rPr lang="en-US" altLang="ja-JP" dirty="0" smtClean="0"/>
              <a:t>Voltage oscillation and its remedy</a:t>
            </a:r>
            <a:endParaRPr kumimoji="1" lang="en-US" altLang="ja-JP" dirty="0" smtClean="0"/>
          </a:p>
          <a:p>
            <a:r>
              <a:rPr lang="en-US" altLang="ja-JP" dirty="0" smtClean="0"/>
              <a:t>Beam-induced RF spectrum</a:t>
            </a:r>
            <a:endParaRPr kumimoji="1" lang="en-US" altLang="ja-JP" dirty="0" smtClean="0"/>
          </a:p>
          <a:p>
            <a:r>
              <a:rPr lang="en-US" altLang="ja-JP" dirty="0" smtClean="0"/>
              <a:t>HOM l</a:t>
            </a:r>
            <a:r>
              <a:rPr kumimoji="1" lang="en-US" altLang="ja-JP" dirty="0" smtClean="0"/>
              <a:t>oads</a:t>
            </a:r>
          </a:p>
          <a:p>
            <a:r>
              <a:rPr kumimoji="1" lang="en-US" altLang="ja-JP" dirty="0" smtClean="0"/>
              <a:t>Need for higher voltage </a:t>
            </a:r>
          </a:p>
          <a:p>
            <a:pPr lvl="1"/>
            <a:r>
              <a:rPr kumimoji="1" lang="en-US" altLang="ja-JP" dirty="0" smtClean="0"/>
              <a:t>Effort to cool down below 4K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699542"/>
            <a:ext cx="7467600" cy="8572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4400" dirty="0" smtClean="0">
                <a:latin typeface="Times New Roman" pitchFamily="18" charset="0"/>
                <a:cs typeface="Times New Roman" pitchFamily="18" charset="0"/>
              </a:rPr>
              <a:t>Brief history</a:t>
            </a:r>
            <a:endParaRPr lang="ja-JP" alt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2069548"/>
              </p:ext>
            </p:extLst>
          </p:nvPr>
        </p:nvGraphicFramePr>
        <p:xfrm>
          <a:off x="214313" y="1658704"/>
          <a:ext cx="8715436" cy="4287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45063"/>
                <a:gridCol w="7470373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month/year</a:t>
                      </a:r>
                      <a:endParaRPr kumimoji="1" lang="ja-JP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comments</a:t>
                      </a:r>
                      <a:endParaRPr kumimoji="1" lang="ja-JP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Jan/2007</a:t>
                      </a:r>
                      <a:endParaRPr kumimoji="1" lang="ja-JP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Crab cavities were installed into KEKB.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Feb/2007</a:t>
                      </a:r>
                      <a:endParaRPr kumimoji="1" lang="ja-JP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Beam commissioning</a:t>
                      </a:r>
                      <a:r>
                        <a:rPr kumimoji="1" lang="en-US" altLang="ja-JP" sz="16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started with “Crab ON”.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Mar/2007</a:t>
                      </a:r>
                      <a:endParaRPr kumimoji="1" lang="ja-JP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Cavity voltage</a:t>
                      </a:r>
                      <a:r>
                        <a:rPr kumimoji="1" lang="en-US" altLang="ja-JP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LER Crab dropped suddenly.</a:t>
                      </a:r>
                      <a:endParaRPr kumimoji="1" lang="ja-JP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Jun/2007</a:t>
                      </a:r>
                      <a:endParaRPr kumimoji="1" lang="ja-JP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Piezo</a:t>
                      </a:r>
                      <a:r>
                        <a:rPr kumimoji="1" lang="en-US" altLang="ja-JP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actuator of LER Crab broke down for the first time.</a:t>
                      </a:r>
                    </a:p>
                    <a:p>
                      <a:r>
                        <a:rPr kumimoji="1" lang="en-US" altLang="ja-JP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Oscillation was observed at high beam current with crabbing collision.</a:t>
                      </a:r>
                      <a:endParaRPr kumimoji="1" lang="ja-JP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Oct/2007</a:t>
                      </a:r>
                      <a:endParaRPr kumimoji="1" lang="ja-JP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Physics run started with “Crab ON”.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May/2008</a:t>
                      </a:r>
                      <a:endParaRPr kumimoji="1" lang="ja-JP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Cavity voltage of LER Crab was recovered slightly.</a:t>
                      </a:r>
                      <a:endParaRPr kumimoji="1" lang="ja-JP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Oct/2008</a:t>
                      </a:r>
                      <a:endParaRPr kumimoji="1" lang="ja-JP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Lower temperature operation was tried to recover cavity voltage of LER Crab.</a:t>
                      </a:r>
                      <a:endParaRPr kumimoji="1" lang="ja-JP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Mar/2009</a:t>
                      </a:r>
                      <a:endParaRPr kumimoji="1" lang="ja-JP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Lower temperature operation was retried.</a:t>
                      </a:r>
                      <a:endParaRPr kumimoji="1" lang="ja-JP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Oct/2009</a:t>
                      </a:r>
                      <a:endParaRPr kumimoji="1" lang="ja-JP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Oscillation was observed again, regardless of setting tuning phase offset and crab</a:t>
                      </a:r>
                      <a:r>
                        <a:rPr kumimoji="1" lang="en-US" altLang="ja-JP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phase.</a:t>
                      </a:r>
                      <a:endParaRPr kumimoji="1" lang="ja-JP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Dec/2009</a:t>
                      </a:r>
                      <a:endParaRPr kumimoji="1" lang="ja-JP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Beam current with “Crab ON” achieved</a:t>
                      </a:r>
                      <a:r>
                        <a:rPr kumimoji="1" lang="en-US" altLang="ja-JP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1250mA for HER and 1700mA for LER.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9167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6617755" y="1497558"/>
            <a:ext cx="2346733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dirty="0">
                <a:ea typeface="HGSｺﾞｼｯｸE" pitchFamily="50" charset="-128"/>
              </a:rPr>
              <a:t>LER: e+ 3.5 GeV </a:t>
            </a:r>
            <a:r>
              <a:rPr lang="en-US" altLang="ja-JP" dirty="0" smtClean="0">
                <a:ea typeface="HGSｺﾞｼｯｸE" pitchFamily="50" charset="-128"/>
              </a:rPr>
              <a:t>1.7A</a:t>
            </a:r>
            <a:endParaRPr lang="en-US" altLang="ja-JP" dirty="0">
              <a:ea typeface="HGSｺﾞｼｯｸE" pitchFamily="50" charset="-128"/>
            </a:endParaRPr>
          </a:p>
          <a:p>
            <a:r>
              <a:rPr lang="en-US" altLang="ja-JP" dirty="0">
                <a:ea typeface="HGSｺﾞｼｯｸE" pitchFamily="50" charset="-128"/>
              </a:rPr>
              <a:t>HER: e- 8.0 GeV </a:t>
            </a:r>
            <a:r>
              <a:rPr lang="en-US" altLang="ja-JP" dirty="0" smtClean="0">
                <a:ea typeface="HGSｺﾞｼｯｸE" pitchFamily="50" charset="-128"/>
              </a:rPr>
              <a:t>1.4A</a:t>
            </a:r>
            <a:endParaRPr lang="en-US" altLang="ja-JP" dirty="0">
              <a:ea typeface="HGSｺﾞｼｯｸE" pitchFamily="50" charset="-128"/>
            </a:endParaRPr>
          </a:p>
          <a:p>
            <a:r>
              <a:rPr lang="en-US" altLang="ja-JP" dirty="0">
                <a:ea typeface="HGSｺﾞｼｯｸE" pitchFamily="50" charset="-128"/>
              </a:rPr>
              <a:t>Cross. Angle: 22 mrad</a:t>
            </a:r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6948264" y="476672"/>
            <a:ext cx="14654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4000" dirty="0">
                <a:solidFill>
                  <a:schemeClr val="tx2"/>
                </a:solidFill>
                <a:ea typeface="HGSｺﾞｼｯｸE" pitchFamily="50" charset="-128"/>
              </a:rPr>
              <a:t>KEKB</a:t>
            </a:r>
          </a:p>
        </p:txBody>
      </p:sp>
      <p:pic>
        <p:nvPicPr>
          <p:cNvPr id="26629" name="Picture 5" descr="kekb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75" y="1042988"/>
            <a:ext cx="6096000" cy="5815012"/>
          </a:xfrm>
          <a:prstGeom prst="rect">
            <a:avLst/>
          </a:prstGeom>
          <a:noFill/>
        </p:spPr>
      </p:pic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2103438" y="1762125"/>
            <a:ext cx="144462" cy="144463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2374900" y="1536700"/>
            <a:ext cx="144463" cy="144463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943100" y="738188"/>
            <a:ext cx="1798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u="sng">
                <a:latin typeface="HGSｺﾞｼｯｸE" pitchFamily="50" charset="-128"/>
                <a:ea typeface="HGSｺﾞｼｯｸE" pitchFamily="50" charset="-128"/>
              </a:rPr>
              <a:t>LER Crab cavity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2085975" y="2178050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u="sng">
                <a:latin typeface="HGSｺﾞｼｯｸE" pitchFamily="50" charset="-128"/>
                <a:ea typeface="HGSｺﾞｼｯｸE" pitchFamily="50" charset="-128"/>
              </a:rPr>
              <a:t>HER Crab cavity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323850" y="1484313"/>
            <a:ext cx="1474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latin typeface="HGSｺﾞｼｯｸE" pitchFamily="50" charset="-128"/>
                <a:ea typeface="HGSｺﾞｼｯｸE" pitchFamily="50" charset="-128"/>
              </a:rPr>
              <a:t>8 SC cavities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5292725" y="3141663"/>
            <a:ext cx="157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latin typeface="HGSｺﾞｼｯｸE" pitchFamily="50" charset="-128"/>
                <a:ea typeface="HGSｺﾞｼｯｸE" pitchFamily="50" charset="-128"/>
              </a:rPr>
              <a:t>ARES cavities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755650" y="3429000"/>
            <a:ext cx="157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latin typeface="HGSｺﾞｼｯｸE" pitchFamily="50" charset="-128"/>
                <a:ea typeface="HGSｺﾞｼｯｸE" pitchFamily="50" charset="-128"/>
              </a:rPr>
              <a:t>ARES cavities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4932363" y="1052513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>
                <a:latin typeface="HGSｺﾞｼｯｸE" pitchFamily="50" charset="-128"/>
                <a:ea typeface="HGSｺﾞｼｯｸE" pitchFamily="50" charset="-128"/>
              </a:rPr>
              <a:t>BELLE</a:t>
            </a:r>
          </a:p>
          <a:p>
            <a:pPr algn="ctr"/>
            <a:r>
              <a:rPr lang="en-US" altLang="ja-JP">
                <a:latin typeface="HGSｺﾞｼｯｸE" pitchFamily="50" charset="-128"/>
                <a:ea typeface="HGSｺﾞｼｯｸE" pitchFamily="50" charset="-128"/>
              </a:rPr>
              <a:t>IP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527425" y="1746250"/>
            <a:ext cx="600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99FF"/>
                </a:solidFill>
                <a:latin typeface="HGSｺﾞｼｯｸE" pitchFamily="50" charset="-128"/>
                <a:ea typeface="HGSｺﾞｼｯｸE" pitchFamily="50" charset="-128"/>
              </a:rPr>
              <a:t>HER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4822825" y="2249488"/>
            <a:ext cx="588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3300"/>
                </a:solidFill>
                <a:latin typeface="HGSｺﾞｼｯｸE" pitchFamily="50" charset="-128"/>
                <a:ea typeface="HGSｺﾞｼｯｸE" pitchFamily="50" charset="-128"/>
              </a:rPr>
              <a:t>LER</a:t>
            </a:r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 flipH="1" flipV="1">
            <a:off x="2303463" y="1906588"/>
            <a:ext cx="21590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 flipH="1">
            <a:off x="2519363" y="1098550"/>
            <a:ext cx="7143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2268538" y="4365625"/>
            <a:ext cx="1006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latin typeface="HGSｺﾞｼｯｸE" pitchFamily="50" charset="-128"/>
                <a:ea typeface="HGSｺﾞｼｯｸE" pitchFamily="50" charset="-128"/>
              </a:rPr>
              <a:t>e+ Linac</a:t>
            </a: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4500563" y="4868863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latin typeface="HGSｺﾞｼｯｸE" pitchFamily="50" charset="-128"/>
                <a:ea typeface="HGSｺﾞｼｯｸE" pitchFamily="50" charset="-128"/>
              </a:rPr>
              <a:t>e- Linac</a:t>
            </a:r>
          </a:p>
        </p:txBody>
      </p:sp>
      <p:sp>
        <p:nvSpPr>
          <p:cNvPr id="26649" name="Line 25"/>
          <p:cNvSpPr>
            <a:spLocks noChangeShapeType="1"/>
          </p:cNvSpPr>
          <p:nvPr/>
        </p:nvSpPr>
        <p:spPr bwMode="auto">
          <a:xfrm>
            <a:off x="3959225" y="1746250"/>
            <a:ext cx="431800" cy="144463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6650" name="Line 26"/>
          <p:cNvSpPr>
            <a:spLocks noChangeShapeType="1"/>
          </p:cNvSpPr>
          <p:nvPr/>
        </p:nvSpPr>
        <p:spPr bwMode="auto">
          <a:xfrm flipH="1" flipV="1">
            <a:off x="5038725" y="2106613"/>
            <a:ext cx="431800" cy="1444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6658" name="AutoShape 34"/>
          <p:cNvSpPr>
            <a:spLocks noChangeArrowheads="1"/>
          </p:cNvSpPr>
          <p:nvPr/>
        </p:nvSpPr>
        <p:spPr bwMode="auto">
          <a:xfrm>
            <a:off x="1438275" y="1025525"/>
            <a:ext cx="360363" cy="504825"/>
          </a:xfrm>
          <a:prstGeom prst="can">
            <a:avLst>
              <a:gd name="adj" fmla="val 35022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80000"/>
                </a:schemeClr>
              </a:gs>
            </a:gsLst>
            <a:lin ang="0" scaled="1"/>
          </a:gradFill>
          <a:ln w="9525">
            <a:solidFill>
              <a:srgbClr val="0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659" name="Text Box 35"/>
          <p:cNvSpPr txBox="1">
            <a:spLocks noChangeArrowheads="1"/>
          </p:cNvSpPr>
          <p:nvPr/>
        </p:nvSpPr>
        <p:spPr bwMode="auto">
          <a:xfrm>
            <a:off x="250825" y="593725"/>
            <a:ext cx="1685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latin typeface="HGSｺﾞｼｯｸE" pitchFamily="50" charset="-128"/>
                <a:ea typeface="HGSｺﾞｼｯｸE" pitchFamily="50" charset="-128"/>
              </a:rPr>
              <a:t>He Refrigerator</a:t>
            </a:r>
          </a:p>
        </p:txBody>
      </p:sp>
      <p:pic>
        <p:nvPicPr>
          <p:cNvPr id="26663" name="Picture 39" descr="tsuku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797425"/>
            <a:ext cx="2289175" cy="1785938"/>
          </a:xfrm>
          <a:prstGeom prst="rect">
            <a:avLst/>
          </a:prstGeom>
          <a:noFill/>
        </p:spPr>
      </p:pic>
      <p:sp>
        <p:nvSpPr>
          <p:cNvPr id="26665" name="Text Box 41"/>
          <p:cNvSpPr txBox="1">
            <a:spLocks noChangeArrowheads="1"/>
          </p:cNvSpPr>
          <p:nvPr/>
        </p:nvSpPr>
        <p:spPr bwMode="auto">
          <a:xfrm>
            <a:off x="5580111" y="3717032"/>
            <a:ext cx="345638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1600" dirty="0"/>
              <a:t>B</a:t>
            </a:r>
            <a:r>
              <a:rPr lang="en-US" altLang="ja-JP" sz="1600" dirty="0" smtClean="0"/>
              <a:t>eam-beam simulation predicted </a:t>
            </a:r>
          </a:p>
          <a:p>
            <a:r>
              <a:rPr lang="en-US" altLang="ja-JP" sz="1600" dirty="0"/>
              <a:t>l</a:t>
            </a:r>
            <a:r>
              <a:rPr lang="en-US" altLang="ja-JP" sz="1600" dirty="0" smtClean="0"/>
              <a:t>uminosity can be increased by a factor of 2 or more with crab crossing</a:t>
            </a:r>
          </a:p>
          <a:p>
            <a:r>
              <a:rPr lang="en-US" altLang="ja-JP" sz="1600" dirty="0" smtClean="0"/>
              <a:t>KEKB applied the single crab cavity scheme</a:t>
            </a:r>
            <a:endParaRPr lang="en-US" altLang="ja-JP" sz="1600" dirty="0"/>
          </a:p>
          <a:p>
            <a:endParaRPr lang="en-US" altLang="ja-JP" sz="1600" dirty="0"/>
          </a:p>
          <a:p>
            <a:r>
              <a:rPr lang="en-US" altLang="ja-JP" sz="1600" dirty="0" smtClean="0"/>
              <a:t>Crab cavity location</a:t>
            </a:r>
          </a:p>
          <a:p>
            <a:r>
              <a:rPr lang="en-US" altLang="ja-JP" sz="1600" dirty="0" smtClean="0"/>
              <a:t>~1 </a:t>
            </a:r>
            <a:r>
              <a:rPr lang="en-US" altLang="ja-JP" sz="1600" dirty="0"/>
              <a:t>km away from the IP</a:t>
            </a:r>
          </a:p>
          <a:p>
            <a:r>
              <a:rPr lang="en-US" altLang="ja-JP" sz="1600" dirty="0" smtClean="0"/>
              <a:t>He </a:t>
            </a:r>
            <a:r>
              <a:rPr lang="en-US" altLang="ja-JP" sz="1600" dirty="0"/>
              <a:t>refrigerator (8 kW@4.4K</a:t>
            </a:r>
            <a:r>
              <a:rPr lang="en-US" altLang="ja-JP" sz="1600" dirty="0" smtClean="0"/>
              <a:t>) for 8 SC cavities </a:t>
            </a:r>
          </a:p>
          <a:p>
            <a:r>
              <a:rPr lang="en-US" altLang="ja-JP" sz="1600" dirty="0" smtClean="0"/>
              <a:t>HP RF stations re-used for crab cavities</a:t>
            </a:r>
            <a:endParaRPr lang="en-US" altLang="ja-JP" sz="16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454775" y="1052736"/>
            <a:ext cx="265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Double ring </a:t>
            </a:r>
            <a:r>
              <a:rPr kumimoji="1" lang="en-US" altLang="ja-JP" dirty="0" err="1" smtClean="0"/>
              <a:t>e+e</a:t>
            </a:r>
            <a:r>
              <a:rPr kumimoji="1" lang="en-US" altLang="ja-JP" dirty="0" smtClean="0"/>
              <a:t>- collider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45757"/>
            <a:ext cx="7467600" cy="785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4400" dirty="0" smtClean="0">
                <a:latin typeface="Times New Roman" pitchFamily="18" charset="0"/>
                <a:cs typeface="Times New Roman" pitchFamily="18" charset="0"/>
              </a:rPr>
              <a:t>RF trip of crab cavity</a:t>
            </a:r>
            <a:endParaRPr lang="ja-JP" alt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コンテンツ プレースホルダ 5" descr="Crab_RF_Trip_ra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" y="1431632"/>
            <a:ext cx="7994650" cy="4500563"/>
          </a:xfrm>
        </p:spPr>
      </p:pic>
      <p:sp>
        <p:nvSpPr>
          <p:cNvPr id="11270" name="テキスト ボックス 6"/>
          <p:cNvSpPr txBox="1">
            <a:spLocks noChangeArrowheads="1"/>
          </p:cNvSpPr>
          <p:nvPr/>
        </p:nvSpPr>
        <p:spPr bwMode="auto">
          <a:xfrm>
            <a:off x="6588224" y="6093296"/>
            <a:ext cx="1511952" cy="6463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FF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HER : 1.3/day</a:t>
            </a:r>
          </a:p>
          <a:p>
            <a:r>
              <a:rPr lang="en-US" altLang="ja-JP">
                <a:solidFill>
                  <a:srgbClr val="FF0000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LER : 0.5/day</a:t>
            </a:r>
            <a:endParaRPr lang="ja-JP" altLang="en-US">
              <a:solidFill>
                <a:srgbClr val="FF0000"/>
              </a:solidFill>
              <a:latin typeface="Times New Roman" pitchFamily="18" charset="0"/>
              <a:ea typeface="ＭＳ Ｐ明朝" charset="-128"/>
              <a:cs typeface="Times New Roman" pitchFamily="18" charset="0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642938" y="6003632"/>
            <a:ext cx="7072312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2" name="テキスト ボックス 9"/>
          <p:cNvSpPr txBox="1">
            <a:spLocks noChangeArrowheads="1"/>
          </p:cNvSpPr>
          <p:nvPr/>
        </p:nvSpPr>
        <p:spPr bwMode="auto">
          <a:xfrm>
            <a:off x="5003800" y="5817895"/>
            <a:ext cx="1068388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rgbClr val="FF6600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558days</a:t>
            </a:r>
            <a:endParaRPr lang="ja-JP" altLang="en-US" sz="2000" b="1">
              <a:solidFill>
                <a:srgbClr val="FF6600"/>
              </a:solidFill>
              <a:latin typeface="Times New Roman" pitchFamily="18" charset="0"/>
              <a:ea typeface="ＭＳ Ｐ明朝" charset="-128"/>
              <a:cs typeface="Times New Roman" pitchFamily="18" charset="0"/>
            </a:endParaRPr>
          </a:p>
        </p:txBody>
      </p:sp>
      <p:sp>
        <p:nvSpPr>
          <p:cNvPr id="11273" name="テキスト ボックス 10"/>
          <p:cNvSpPr txBox="1">
            <a:spLocks noChangeArrowheads="1"/>
          </p:cNvSpPr>
          <p:nvPr/>
        </p:nvSpPr>
        <p:spPr bwMode="auto">
          <a:xfrm>
            <a:off x="2532063" y="2919120"/>
            <a:ext cx="896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00FF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2.8/day</a:t>
            </a:r>
            <a:endParaRPr lang="ja-JP" altLang="en-US" b="1">
              <a:solidFill>
                <a:srgbClr val="0000FF"/>
              </a:solidFill>
              <a:latin typeface="Times New Roman" pitchFamily="18" charset="0"/>
              <a:ea typeface="ＭＳ Ｐ明朝" charset="-128"/>
              <a:cs typeface="Times New Roman" pitchFamily="18" charset="0"/>
            </a:endParaRPr>
          </a:p>
        </p:txBody>
      </p:sp>
      <p:sp>
        <p:nvSpPr>
          <p:cNvPr id="11274" name="テキスト ボックス 11"/>
          <p:cNvSpPr txBox="1">
            <a:spLocks noChangeArrowheads="1"/>
          </p:cNvSpPr>
          <p:nvPr/>
        </p:nvSpPr>
        <p:spPr bwMode="auto">
          <a:xfrm>
            <a:off x="2317750" y="4289132"/>
            <a:ext cx="896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FF0000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0.4/day</a:t>
            </a:r>
            <a:endParaRPr lang="ja-JP" altLang="en-US" b="1">
              <a:solidFill>
                <a:srgbClr val="FF0000"/>
              </a:solidFill>
              <a:latin typeface="Times New Roman" pitchFamily="18" charset="0"/>
              <a:ea typeface="ＭＳ Ｐ明朝" charset="-128"/>
              <a:cs typeface="Times New Roman" pitchFamily="18" charset="0"/>
            </a:endParaRPr>
          </a:p>
        </p:txBody>
      </p:sp>
      <p:sp>
        <p:nvSpPr>
          <p:cNvPr id="11275" name="テキスト ボックス 12"/>
          <p:cNvSpPr txBox="1">
            <a:spLocks noChangeArrowheads="1"/>
          </p:cNvSpPr>
          <p:nvPr/>
        </p:nvSpPr>
        <p:spPr bwMode="auto">
          <a:xfrm>
            <a:off x="6889750" y="4633620"/>
            <a:ext cx="896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00FF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0.8/day</a:t>
            </a:r>
            <a:endParaRPr lang="ja-JP" altLang="en-US" b="1">
              <a:solidFill>
                <a:srgbClr val="0000FF"/>
              </a:solidFill>
              <a:latin typeface="Times New Roman" pitchFamily="18" charset="0"/>
              <a:ea typeface="ＭＳ Ｐ明朝" charset="-128"/>
              <a:cs typeface="Times New Roman" pitchFamily="18" charset="0"/>
            </a:endParaRPr>
          </a:p>
        </p:txBody>
      </p:sp>
      <p:sp>
        <p:nvSpPr>
          <p:cNvPr id="11276" name="テキスト ボックス 13"/>
          <p:cNvSpPr txBox="1">
            <a:spLocks noChangeArrowheads="1"/>
          </p:cNvSpPr>
          <p:nvPr/>
        </p:nvSpPr>
        <p:spPr bwMode="auto">
          <a:xfrm>
            <a:off x="7643813" y="5074945"/>
            <a:ext cx="896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FF0000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0.1/day</a:t>
            </a:r>
            <a:endParaRPr lang="ja-JP" altLang="en-US" b="1">
              <a:solidFill>
                <a:srgbClr val="FF0000"/>
              </a:solidFill>
              <a:latin typeface="Times New Roman" pitchFamily="18" charset="0"/>
              <a:ea typeface="ＭＳ Ｐ明朝" charset="-128"/>
              <a:cs typeface="Times New Roman" pitchFamily="18" charset="0"/>
            </a:endParaRPr>
          </a:p>
        </p:txBody>
      </p:sp>
      <p:sp>
        <p:nvSpPr>
          <p:cNvPr id="11277" name="テキスト ボックス 14"/>
          <p:cNvSpPr txBox="1">
            <a:spLocks noChangeArrowheads="1"/>
          </p:cNvSpPr>
          <p:nvPr/>
        </p:nvSpPr>
        <p:spPr bwMode="auto">
          <a:xfrm>
            <a:off x="6516216" y="116632"/>
            <a:ext cx="239200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Period 1 : </a:t>
            </a:r>
            <a:r>
              <a:rPr lang="en-US" altLang="ja-JP" sz="1400" dirty="0" smtClean="0">
                <a:latin typeface="Times New Roman" pitchFamily="18" charset="0"/>
                <a:ea typeface="ＭＳ Ｐ明朝" charset="-128"/>
                <a:cs typeface="Times New Roman" pitchFamily="18" charset="0"/>
              </a:rPr>
              <a:t>Feb/2007~Jun/2007</a:t>
            </a:r>
          </a:p>
          <a:p>
            <a:r>
              <a:rPr lang="en-US" altLang="ja-JP" sz="1400" dirty="0" smtClean="0">
                <a:latin typeface="Times New Roman" pitchFamily="18" charset="0"/>
                <a:ea typeface="ＭＳ Ｐ明朝" charset="-128"/>
                <a:cs typeface="Times New Roman" pitchFamily="18" charset="0"/>
              </a:rPr>
              <a:t>Period </a:t>
            </a:r>
            <a:r>
              <a:rPr lang="en-US" altLang="ja-JP" sz="1400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2 : </a:t>
            </a:r>
            <a:r>
              <a:rPr lang="en-US" altLang="ja-JP" sz="1400" dirty="0" smtClean="0">
                <a:latin typeface="Times New Roman" pitchFamily="18" charset="0"/>
                <a:ea typeface="ＭＳ Ｐ明朝" charset="-128"/>
                <a:cs typeface="Times New Roman" pitchFamily="18" charset="0"/>
              </a:rPr>
              <a:t>Oct/2007~Dec/2007</a:t>
            </a:r>
          </a:p>
          <a:p>
            <a:r>
              <a:rPr lang="en-US" altLang="ja-JP" sz="1400" dirty="0" smtClean="0">
                <a:latin typeface="Times New Roman" pitchFamily="18" charset="0"/>
                <a:ea typeface="ＭＳ Ｐ明朝" charset="-128"/>
                <a:cs typeface="Times New Roman" pitchFamily="18" charset="0"/>
              </a:rPr>
              <a:t>Period </a:t>
            </a:r>
            <a:r>
              <a:rPr lang="en-US" altLang="ja-JP" sz="1400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3 : Feb/208~Jun/2008</a:t>
            </a:r>
          </a:p>
          <a:p>
            <a:r>
              <a:rPr lang="en-US" altLang="ja-JP" sz="1400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Period 4 : </a:t>
            </a:r>
            <a:r>
              <a:rPr lang="en-US" altLang="ja-JP" sz="1400" dirty="0" smtClean="0">
                <a:latin typeface="Times New Roman" pitchFamily="18" charset="0"/>
                <a:ea typeface="ＭＳ Ｐ明朝" charset="-128"/>
                <a:cs typeface="Times New Roman" pitchFamily="18" charset="0"/>
              </a:rPr>
              <a:t>Oct/2008~Dec/2008</a:t>
            </a:r>
          </a:p>
          <a:p>
            <a:r>
              <a:rPr lang="en-US" altLang="ja-JP" sz="1400" dirty="0" smtClean="0">
                <a:latin typeface="Times New Roman" pitchFamily="18" charset="0"/>
                <a:ea typeface="ＭＳ Ｐ明朝" charset="-128"/>
                <a:cs typeface="Times New Roman" pitchFamily="18" charset="0"/>
              </a:rPr>
              <a:t>Period </a:t>
            </a:r>
            <a:r>
              <a:rPr lang="en-US" altLang="ja-JP" sz="1400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5 : </a:t>
            </a:r>
            <a:r>
              <a:rPr lang="en-US" altLang="ja-JP" sz="1400" dirty="0" smtClean="0">
                <a:latin typeface="Times New Roman" pitchFamily="18" charset="0"/>
                <a:ea typeface="ＭＳ Ｐ明朝" charset="-128"/>
                <a:cs typeface="Times New Roman" pitchFamily="18" charset="0"/>
              </a:rPr>
              <a:t>Apr/2009~Jun/2009</a:t>
            </a:r>
          </a:p>
          <a:p>
            <a:r>
              <a:rPr lang="en-US" altLang="ja-JP" sz="1400" dirty="0" smtClean="0">
                <a:latin typeface="Times New Roman" pitchFamily="18" charset="0"/>
                <a:ea typeface="ＭＳ Ｐ明朝" charset="-128"/>
                <a:cs typeface="Times New Roman" pitchFamily="18" charset="0"/>
              </a:rPr>
              <a:t>Period </a:t>
            </a:r>
            <a:r>
              <a:rPr lang="en-US" altLang="ja-JP" sz="1400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6 : Oct/2009~Dec/2009</a:t>
            </a:r>
            <a:endParaRPr lang="ja-JP" altLang="en-US" sz="1400" dirty="0">
              <a:latin typeface="Times New Roman" pitchFamily="18" charset="0"/>
              <a:ea typeface="ＭＳ Ｐ明朝" charset="-128"/>
              <a:cs typeface="Times New Roman" pitchFamily="18" charset="0"/>
            </a:endParaRPr>
          </a:p>
        </p:txBody>
      </p:sp>
      <p:sp>
        <p:nvSpPr>
          <p:cNvPr id="11278" name="テキスト ボックス 15"/>
          <p:cNvSpPr txBox="1">
            <a:spLocks noChangeArrowheads="1"/>
          </p:cNvSpPr>
          <p:nvPr/>
        </p:nvSpPr>
        <p:spPr bwMode="auto">
          <a:xfrm>
            <a:off x="371475" y="6289382"/>
            <a:ext cx="1843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Total average</a:t>
            </a:r>
            <a:endParaRPr lang="ja-JP" altLang="en-US" sz="2400" dirty="0">
              <a:latin typeface="Times New Roman" pitchFamily="18" charset="0"/>
              <a:ea typeface="ＭＳ Ｐ明朝" charset="-128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5396" y="97680"/>
            <a:ext cx="7467600" cy="7143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4400" dirty="0" smtClean="0">
                <a:latin typeface="Times New Roman" pitchFamily="18" charset="0"/>
                <a:cs typeface="Times New Roman" pitchFamily="18" charset="0"/>
              </a:rPr>
              <a:t>Piezo actuator breakdown</a:t>
            </a:r>
            <a:endParaRPr lang="ja-JP" alt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Picture 17" descr="crab-ler-commissioning-tuner-2007623_ページ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734" y="883493"/>
            <a:ext cx="4525962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60909" y="1207343"/>
            <a:ext cx="673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400" kern="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en-US" altLang="ja-JP" sz="2400" kern="0" baseline="-250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LER</a:t>
            </a:r>
            <a:endParaRPr kumimoji="0" lang="en-US" altLang="ja-JP" sz="2400" kern="0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70434" y="1955055"/>
            <a:ext cx="663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400" kern="0" dirty="0" err="1">
                <a:solidFill>
                  <a:srgbClr val="00CC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</a:t>
            </a:r>
            <a:r>
              <a:rPr kumimoji="0" lang="en-US" altLang="ja-JP" sz="2400" kern="0" baseline="-25000" dirty="0" err="1">
                <a:solidFill>
                  <a:srgbClr val="00CC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Kly</a:t>
            </a:r>
            <a:endParaRPr kumimoji="0" lang="en-US" altLang="ja-JP" sz="2400" kern="0" dirty="0">
              <a:solidFill>
                <a:srgbClr val="00CCFF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19634" y="2636093"/>
            <a:ext cx="76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400" kern="0" dirty="0" err="1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en-US" altLang="ja-JP" sz="2400" kern="0" baseline="-25000" dirty="0" err="1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kick</a:t>
            </a:r>
            <a:endParaRPr kumimoji="0" lang="en-US" altLang="ja-JP" sz="2400" kern="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5496" y="3383805"/>
            <a:ext cx="9413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kern="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Main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kern="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Pos</a:t>
            </a:r>
            <a:r>
              <a:rPr kumimoji="0" lang="en-US" altLang="ja-JP" kern="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ition</a:t>
            </a:r>
            <a:endParaRPr kumimoji="0" lang="en-US" altLang="ja-JP" kern="0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48196" y="4207718"/>
            <a:ext cx="852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l-GR" altLang="ja-JP" sz="2400" kern="0" dirty="0">
                <a:solidFill>
                  <a:srgbClr val="66FF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φ</a:t>
            </a:r>
            <a:r>
              <a:rPr kumimoji="0" lang="en-US" altLang="ja-JP" sz="2400" kern="0" baseline="-25000" dirty="0">
                <a:solidFill>
                  <a:srgbClr val="66FF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Tuner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48196" y="4955430"/>
            <a:ext cx="815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400" kern="0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Load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41846" y="5707905"/>
            <a:ext cx="86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400" kern="0" dirty="0" err="1">
                <a:solidFill>
                  <a:srgbClr val="FF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en-US" altLang="ja-JP" sz="2400" kern="0" baseline="-25000" dirty="0" err="1">
                <a:solidFill>
                  <a:srgbClr val="FF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Piezo</a:t>
            </a:r>
            <a:endParaRPr kumimoji="0" lang="en-US" altLang="ja-JP" sz="2400" kern="0" dirty="0">
              <a:solidFill>
                <a:srgbClr val="FF00FF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3262884" y="5526930"/>
            <a:ext cx="1949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kern="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breakdown@10:53</a:t>
            </a:r>
            <a:endParaRPr kumimoji="0" lang="ja-JP" altLang="en-US" kern="0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 flipH="1">
            <a:off x="2691384" y="5741243"/>
            <a:ext cx="571500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30" name="表 29"/>
          <p:cNvGraphicFramePr>
            <a:graphicFrameLocks noGrp="1"/>
          </p:cNvGraphicFramePr>
          <p:nvPr/>
        </p:nvGraphicFramePr>
        <p:xfrm>
          <a:off x="4834509" y="954930"/>
          <a:ext cx="4143404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8"/>
                <a:gridCol w="785818"/>
                <a:gridCol w="2214578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Date</a:t>
                      </a:r>
                      <a:endParaRPr kumimoji="1" lang="ja-JP" alt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Cavity</a:t>
                      </a:r>
                      <a:endParaRPr kumimoji="1" lang="ja-JP" alt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Comment</a:t>
                      </a:r>
                      <a:endParaRPr kumimoji="1" lang="ja-JP" altLang="en-US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Jun/9/2007</a:t>
                      </a:r>
                      <a:endParaRPr kumimoji="1" lang="ja-JP" altLang="en-US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LER</a:t>
                      </a:r>
                      <a:endParaRPr kumimoji="1" lang="ja-JP" altLang="en-US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At RF recovery</a:t>
                      </a:r>
                      <a:endParaRPr kumimoji="1" lang="ja-JP" altLang="en-US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Jun/23/2007</a:t>
                      </a:r>
                      <a:endParaRPr kumimoji="1" lang="ja-JP" altLang="en-US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LER</a:t>
                      </a:r>
                      <a:endParaRPr kumimoji="1" lang="ja-JP" altLang="en-US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At beam abort with RF trip</a:t>
                      </a:r>
                      <a:endParaRPr kumimoji="1" lang="ja-JP" altLang="en-US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Oct/1/2007</a:t>
                      </a:r>
                      <a:endParaRPr kumimoji="1" lang="ja-JP" altLang="en-US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HER</a:t>
                      </a:r>
                      <a:endParaRPr kumimoji="1" lang="ja-JP" altLang="en-US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At RF recovery</a:t>
                      </a:r>
                      <a:endParaRPr kumimoji="1" lang="ja-JP" altLang="en-US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Oct/4/2007</a:t>
                      </a:r>
                      <a:endParaRPr kumimoji="1" lang="ja-JP" altLang="en-US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HER</a:t>
                      </a:r>
                      <a:endParaRPr kumimoji="1" lang="ja-JP" altLang="en-US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At RF</a:t>
                      </a:r>
                      <a:r>
                        <a:rPr kumimoji="1" lang="en-US" altLang="ja-JP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trip</a:t>
                      </a:r>
                      <a:endParaRPr kumimoji="1" lang="ja-JP" altLang="en-US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Oct/16/2007</a:t>
                      </a:r>
                      <a:endParaRPr kumimoji="1" lang="ja-JP" altLang="en-US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LER</a:t>
                      </a:r>
                      <a:endParaRPr kumimoji="1" lang="ja-JP" altLang="en-US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At RF recovery</a:t>
                      </a:r>
                      <a:endParaRPr kumimoji="1" lang="ja-JP" altLang="en-US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Oct/15/2008</a:t>
                      </a:r>
                      <a:endParaRPr kumimoji="1" lang="ja-JP" altLang="en-US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HER</a:t>
                      </a:r>
                      <a:endParaRPr kumimoji="1" lang="ja-JP" altLang="en-US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At RF</a:t>
                      </a:r>
                      <a:r>
                        <a:rPr kumimoji="1" lang="en-US" altLang="ja-JP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trip</a:t>
                      </a:r>
                      <a:endParaRPr kumimoji="1" lang="ja-JP" altLang="en-US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May/15/2009</a:t>
                      </a:r>
                      <a:endParaRPr kumimoji="1" lang="ja-JP" altLang="en-US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LER</a:t>
                      </a:r>
                      <a:endParaRPr kumimoji="1" lang="ja-JP" altLang="en-US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At beam abort</a:t>
                      </a:r>
                      <a:r>
                        <a:rPr kumimoji="1" lang="en-US" altLang="ja-JP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with RF trip</a:t>
                      </a:r>
                      <a:endParaRPr kumimoji="1" lang="ja-JP" altLang="en-US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Jun/11/2009</a:t>
                      </a:r>
                      <a:endParaRPr kumimoji="1" lang="ja-JP" altLang="en-US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HER</a:t>
                      </a:r>
                      <a:endParaRPr kumimoji="1" lang="ja-JP" altLang="en-US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At beam abort with RF trip</a:t>
                      </a:r>
                      <a:endParaRPr kumimoji="1" lang="ja-JP" altLang="en-US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Oct/25/2009</a:t>
                      </a:r>
                      <a:endParaRPr kumimoji="1" lang="ja-JP" altLang="en-US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LER</a:t>
                      </a:r>
                      <a:endParaRPr kumimoji="1" lang="ja-JP" altLang="en-US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At beam abort with RF trip</a:t>
                      </a:r>
                      <a:endParaRPr kumimoji="1" lang="ja-JP" altLang="en-US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</a:tr>
            </a:tbl>
          </a:graphicData>
        </a:graphic>
      </p:graphicFrame>
      <p:sp>
        <p:nvSpPr>
          <p:cNvPr id="14397" name="テキスト ボックス 30"/>
          <p:cNvSpPr txBox="1">
            <a:spLocks noChangeArrowheads="1"/>
          </p:cNvSpPr>
          <p:nvPr/>
        </p:nvSpPr>
        <p:spPr bwMode="auto">
          <a:xfrm>
            <a:off x="5436096" y="4941168"/>
            <a:ext cx="2994731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Crab cavities have been operated</a:t>
            </a:r>
          </a:p>
          <a:p>
            <a:r>
              <a:rPr lang="en-US" altLang="ja-JP" sz="1400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 without Piezo actuator</a:t>
            </a:r>
          </a:p>
          <a:p>
            <a:r>
              <a:rPr lang="en-US" altLang="ja-JP" sz="1400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 during most of beam commissioning.</a:t>
            </a:r>
          </a:p>
          <a:p>
            <a:endParaRPr lang="en-US" altLang="ja-JP" sz="1400" dirty="0">
              <a:latin typeface="Times New Roman" pitchFamily="18" charset="0"/>
              <a:ea typeface="ＭＳ Ｐ明朝" charset="-128"/>
              <a:cs typeface="Times New Roman" pitchFamily="18" charset="0"/>
            </a:endParaRPr>
          </a:p>
          <a:p>
            <a:endParaRPr lang="en-US" altLang="ja-JP" sz="1400" dirty="0">
              <a:latin typeface="Times New Roman" pitchFamily="18" charset="0"/>
              <a:ea typeface="ＭＳ Ｐ明朝" charset="-128"/>
              <a:cs typeface="Times New Roman" pitchFamily="18" charset="0"/>
            </a:endParaRPr>
          </a:p>
          <a:p>
            <a:r>
              <a:rPr lang="en-US" altLang="ja-JP" sz="1400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Low level feedback system can control</a:t>
            </a:r>
          </a:p>
          <a:p>
            <a:r>
              <a:rPr lang="en-US" altLang="ja-JP" sz="1400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 Crab cavity without Piezo.</a:t>
            </a:r>
            <a:endParaRPr lang="ja-JP" altLang="en-US" sz="1400" dirty="0">
              <a:latin typeface="Times New Roman" pitchFamily="18" charset="0"/>
              <a:ea typeface="ＭＳ Ｐ明朝" charset="-128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33413"/>
          </a:xfrm>
        </p:spPr>
        <p:txBody>
          <a:bodyPr/>
          <a:lstStyle/>
          <a:p>
            <a:r>
              <a:rPr lang="en-US" altLang="ja-JP" sz="3200"/>
              <a:t>Frequency tuning</a:t>
            </a:r>
          </a:p>
        </p:txBody>
      </p:sp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949325"/>
            <a:ext cx="7921625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38" y="759867"/>
            <a:ext cx="8786812" cy="7969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4400" dirty="0" smtClean="0">
                <a:latin typeface="Times New Roman" pitchFamily="18" charset="0"/>
                <a:cs typeface="Times New Roman" pitchFamily="18" charset="0"/>
              </a:rPr>
              <a:t>Cavity voltage drop of LER Crab</a:t>
            </a:r>
            <a:endParaRPr lang="ja-JP" alt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コンテンツ プレースホル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50918639"/>
              </p:ext>
            </p:extLst>
          </p:nvPr>
        </p:nvGraphicFramePr>
        <p:xfrm>
          <a:off x="755576" y="3115776"/>
          <a:ext cx="7920879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035"/>
                <a:gridCol w="2383954"/>
                <a:gridCol w="3998890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Times New Roman" pitchFamily="18" charset="0"/>
                          <a:cs typeface="Times New Roman" pitchFamily="18" charset="0"/>
                        </a:rPr>
                        <a:t>Date</a:t>
                      </a:r>
                      <a:endParaRPr kumimoji="1" lang="ja-JP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Times New Roman" pitchFamily="18" charset="0"/>
                          <a:cs typeface="Times New Roman" pitchFamily="18" charset="0"/>
                        </a:rPr>
                        <a:t>Cavity voltage [MV]</a:t>
                      </a:r>
                      <a:endParaRPr kumimoji="1" lang="ja-JP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Times New Roman" pitchFamily="18" charset="0"/>
                          <a:cs typeface="Times New Roman" pitchFamily="18" charset="0"/>
                        </a:rPr>
                        <a:t>Comment</a:t>
                      </a:r>
                      <a:endParaRPr kumimoji="1" lang="ja-JP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Times New Roman" pitchFamily="18" charset="0"/>
                          <a:cs typeface="Times New Roman" pitchFamily="18" charset="0"/>
                        </a:rPr>
                        <a:t>Dec/2006</a:t>
                      </a:r>
                      <a:endParaRPr kumimoji="1" lang="ja-JP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Times New Roman" pitchFamily="18" charset="0"/>
                          <a:cs typeface="Times New Roman" pitchFamily="18" charset="0"/>
                        </a:rPr>
                        <a:t>1.9</a:t>
                      </a:r>
                      <a:endParaRPr kumimoji="1" lang="ja-JP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dirty="0" smtClean="0">
                          <a:latin typeface="Times New Roman" pitchFamily="18" charset="0"/>
                          <a:cs typeface="Times New Roman" pitchFamily="18" charset="0"/>
                        </a:rPr>
                        <a:t>Horizontal test</a:t>
                      </a:r>
                      <a:endParaRPr kumimoji="1" lang="ja-JP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Times New Roman" pitchFamily="18" charset="0"/>
                          <a:cs typeface="Times New Roman" pitchFamily="18" charset="0"/>
                        </a:rPr>
                        <a:t>Feb/19/2007</a:t>
                      </a:r>
                      <a:endParaRPr kumimoji="1" lang="ja-JP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dirty="0" smtClean="0">
                          <a:latin typeface="Times New Roman" pitchFamily="18" charset="0"/>
                          <a:cs typeface="Times New Roman" pitchFamily="18" charset="0"/>
                        </a:rPr>
                        <a:t>At</a:t>
                      </a:r>
                      <a:r>
                        <a:rPr kumimoji="1" lang="en-US" altLang="ja-JP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the beginning of beam commissioning</a:t>
                      </a:r>
                      <a:endParaRPr kumimoji="1" lang="en-US" altLang="ja-JP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Times New Roman" pitchFamily="18" charset="0"/>
                          <a:cs typeface="Times New Roman" pitchFamily="18" charset="0"/>
                        </a:rPr>
                        <a:t>Feb/22/2007</a:t>
                      </a:r>
                      <a:endParaRPr kumimoji="1" lang="ja-JP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dirty="0" smtClean="0">
                          <a:latin typeface="Times New Roman" pitchFamily="18" charset="0"/>
                          <a:cs typeface="Times New Roman" pitchFamily="18" charset="0"/>
                        </a:rPr>
                        <a:t>Maintenance day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Times New Roman" pitchFamily="18" charset="0"/>
                          <a:cs typeface="Times New Roman" pitchFamily="18" charset="0"/>
                        </a:rPr>
                        <a:t>Mar/17/2007</a:t>
                      </a:r>
                      <a:endParaRPr kumimoji="1" lang="ja-JP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endParaRPr kumimoji="1" lang="ja-JP" alt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dirty="0" smtClean="0">
                          <a:latin typeface="Times New Roman" pitchFamily="18" charset="0"/>
                          <a:cs typeface="Times New Roman" pitchFamily="18" charset="0"/>
                        </a:rPr>
                        <a:t>Suddenly dropped</a:t>
                      </a:r>
                      <a:endParaRPr kumimoji="1" lang="ja-JP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Times New Roman" pitchFamily="18" charset="0"/>
                          <a:cs typeface="Times New Roman" pitchFamily="18" charset="0"/>
                        </a:rPr>
                        <a:t>Mar/23/2007</a:t>
                      </a:r>
                      <a:endParaRPr kumimoji="1" lang="ja-JP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kumimoji="1" lang="ja-JP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dirty="0" smtClean="0">
                          <a:latin typeface="Times New Roman" pitchFamily="18" charset="0"/>
                          <a:cs typeface="Times New Roman" pitchFamily="18" charset="0"/>
                        </a:rPr>
                        <a:t>After thermal cycle</a:t>
                      </a:r>
                      <a:endParaRPr kumimoji="1" lang="ja-JP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Times New Roman" pitchFamily="18" charset="0"/>
                          <a:cs typeface="Times New Roman" pitchFamily="18" charset="0"/>
                        </a:rPr>
                        <a:t>May/22/2008</a:t>
                      </a:r>
                      <a:endParaRPr kumimoji="1" lang="ja-JP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kumimoji="1" lang="ja-JP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dirty="0" smtClean="0">
                          <a:latin typeface="Times New Roman" pitchFamily="18" charset="0"/>
                          <a:cs typeface="Times New Roman" pitchFamily="18" charset="0"/>
                        </a:rPr>
                        <a:t>Slightly recovered</a:t>
                      </a:r>
                      <a:endParaRPr kumimoji="1" lang="ja-JP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Times New Roman" pitchFamily="18" charset="0"/>
                          <a:cs typeface="Times New Roman" pitchFamily="18" charset="0"/>
                        </a:rPr>
                        <a:t>Jun/30/2008</a:t>
                      </a:r>
                      <a:endParaRPr kumimoji="1" lang="ja-JP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  <a:endParaRPr kumimoji="1" lang="ja-JP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dirty="0" smtClean="0">
                          <a:latin typeface="Times New Roman" pitchFamily="18" charset="0"/>
                          <a:cs typeface="Times New Roman" pitchFamily="18" charset="0"/>
                        </a:rPr>
                        <a:t>After pulse conditioning</a:t>
                      </a:r>
                      <a:endParaRPr kumimoji="1" lang="ja-JP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Times New Roman" pitchFamily="18" charset="0"/>
                          <a:cs typeface="Times New Roman" pitchFamily="18" charset="0"/>
                        </a:rPr>
                        <a:t>Dec/18/2009</a:t>
                      </a:r>
                      <a:endParaRPr kumimoji="1" lang="ja-JP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  <a:endParaRPr kumimoji="1" lang="ja-JP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dirty="0" smtClean="0">
                          <a:latin typeface="Times New Roman" pitchFamily="18" charset="0"/>
                          <a:cs typeface="Times New Roman" pitchFamily="18" charset="0"/>
                        </a:rPr>
                        <a:t>No recovery afterwards</a:t>
                      </a:r>
                      <a:endParaRPr kumimoji="1" lang="ja-JP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407" name="テキスト ボックス 6"/>
          <p:cNvSpPr txBox="1">
            <a:spLocks noChangeArrowheads="1"/>
          </p:cNvSpPr>
          <p:nvPr/>
        </p:nvSpPr>
        <p:spPr bwMode="auto">
          <a:xfrm>
            <a:off x="1217116" y="1980952"/>
            <a:ext cx="70993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Cavity voltage of LER Crab was better than HER at horizontal test.</a:t>
            </a:r>
          </a:p>
          <a:p>
            <a:r>
              <a:rPr lang="en-US" altLang="ja-JP" sz="2000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But, after installation to beam line, it dropped gradually.</a:t>
            </a:r>
          </a:p>
          <a:p>
            <a:r>
              <a:rPr lang="en-US" altLang="ja-JP" sz="2000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And, it dropped suddenly from 1.3 to 1.0MV in Mar/17/2007.</a:t>
            </a:r>
            <a:endParaRPr lang="ja-JP" altLang="en-US" sz="2000" dirty="0">
              <a:latin typeface="Times New Roman" pitchFamily="18" charset="0"/>
              <a:ea typeface="ＭＳ Ｐ明朝" charset="-128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8683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4400" dirty="0" smtClean="0">
                <a:latin typeface="Times New Roman" pitchFamily="18" charset="0"/>
                <a:cs typeface="Times New Roman" pitchFamily="18" charset="0"/>
              </a:rPr>
              <a:t>Crab voltage scanning</a:t>
            </a:r>
            <a:endParaRPr lang="ja-JP" alt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コンテンツ プレースホルダ 6"/>
          <p:cNvGraphicFramePr>
            <a:graphicFrameLocks noGrp="1"/>
          </p:cNvGraphicFramePr>
          <p:nvPr>
            <p:ph idx="1"/>
          </p:nvPr>
        </p:nvGraphicFramePr>
        <p:xfrm>
          <a:off x="214313" y="1143000"/>
          <a:ext cx="3829048" cy="5242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8718"/>
                <a:gridCol w="1214446"/>
                <a:gridCol w="1285884"/>
              </a:tblGrid>
              <a:tr h="21230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Date</a:t>
                      </a:r>
                      <a:endParaRPr kumimoji="1" lang="ja-JP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LER [MV]</a:t>
                      </a:r>
                      <a:endParaRPr kumimoji="1" lang="ja-JP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HER [MV]</a:t>
                      </a:r>
                      <a:endParaRPr kumimoji="1" lang="ja-JP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1769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Feb/29/2008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0.83 → 0.88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1.37 → 1.41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1769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Mar/4/2008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0.88 → 0.88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1.37 → 1.38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1769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Apr/5/2008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0.83 → 0.84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1.38 → 1.39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1769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Apr/15/2008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0.84 → 0.85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1.39 → 1.40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1769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Apr/25/2008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0.83 → 0.83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/>
                          <a:cs typeface="Times New Roman"/>
                        </a:rPr>
                        <a:t>–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1769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Jun/4/2008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0.83 → 0.85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1.45 → 1.46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1769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Jun/18/2008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0.83 → 0.83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/>
                          <a:cs typeface="Times New Roman"/>
                        </a:rPr>
                        <a:t>–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1769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Oct/26/2008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0.85 → 0.83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1.37 → 1.34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1769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Nov/22/2008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0.83 → 0.81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1.50 → 1.48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1769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Dec/18/2008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0.81 → 0.84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1769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Apr/26/2009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0.85 → 0.83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1.35 → 1.32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1769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May/20/2009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0.83 → 0.85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1.32 → 1.33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1769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Jun/6/2009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0.85 → 0.86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1.33 → 1.37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1769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Jun/18/2009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0.95 → 0.98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1.50 → 1.55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1769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Nov/2/2009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0.87 → 0.90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1.29 → 1.34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  <a:tr h="1769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Dec/12/2009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0.95 → 0.97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1.40 → 1.45</a:t>
                      </a:r>
                      <a:endParaRPr kumimoji="1" lang="ja-JP" alt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sp>
        <p:nvSpPr>
          <p:cNvPr id="13391" name="テキスト ボックス 7"/>
          <p:cNvSpPr txBox="1">
            <a:spLocks noChangeArrowheads="1"/>
          </p:cNvSpPr>
          <p:nvPr/>
        </p:nvSpPr>
        <p:spPr bwMode="auto">
          <a:xfrm>
            <a:off x="4097338" y="1423988"/>
            <a:ext cx="4618037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Times New Roman" pitchFamily="18" charset="0"/>
                <a:ea typeface="ＭＳ Ｐ明朝" charset="-128"/>
                <a:cs typeface="Times New Roman" pitchFamily="18" charset="0"/>
              </a:rPr>
              <a:t>Voltage scanning is sometimes carried out</a:t>
            </a:r>
          </a:p>
          <a:p>
            <a:r>
              <a:rPr lang="en-US" altLang="ja-JP">
                <a:latin typeface="Times New Roman" pitchFamily="18" charset="0"/>
                <a:ea typeface="ＭＳ Ｐ明朝" charset="-128"/>
                <a:cs typeface="Times New Roman" pitchFamily="18" charset="0"/>
              </a:rPr>
              <a:t> as part of beam tuning for higher luminosity.</a:t>
            </a:r>
          </a:p>
          <a:p>
            <a:endParaRPr lang="en-US" altLang="ja-JP">
              <a:latin typeface="Times New Roman" pitchFamily="18" charset="0"/>
              <a:ea typeface="ＭＳ Ｐ明朝" charset="-128"/>
              <a:cs typeface="Times New Roman" pitchFamily="18" charset="0"/>
            </a:endParaRPr>
          </a:p>
          <a:p>
            <a:r>
              <a:rPr lang="en-US" altLang="ja-JP">
                <a:latin typeface="Times New Roman" pitchFamily="18" charset="0"/>
                <a:ea typeface="ＭＳ Ｐ明朝" charset="-128"/>
                <a:cs typeface="Times New Roman" pitchFamily="18" charset="0"/>
              </a:rPr>
              <a:t>During this operation, RF trip of Crab cavity</a:t>
            </a:r>
          </a:p>
          <a:p>
            <a:r>
              <a:rPr lang="en-US" altLang="ja-JP">
                <a:latin typeface="Times New Roman" pitchFamily="18" charset="0"/>
                <a:ea typeface="ＭＳ Ｐ明朝" charset="-128"/>
                <a:cs typeface="Times New Roman" pitchFamily="18" charset="0"/>
              </a:rPr>
              <a:t> occurs frequently.</a:t>
            </a:r>
          </a:p>
          <a:p>
            <a:endParaRPr lang="en-US" altLang="ja-JP">
              <a:latin typeface="Times New Roman" pitchFamily="18" charset="0"/>
              <a:ea typeface="ＭＳ Ｐ明朝" charset="-128"/>
              <a:cs typeface="Times New Roman" pitchFamily="18" charset="0"/>
            </a:endParaRPr>
          </a:p>
          <a:p>
            <a:r>
              <a:rPr lang="en-US" altLang="ja-JP" sz="2400">
                <a:solidFill>
                  <a:srgbClr val="FF0000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Very careful operation is necessary!</a:t>
            </a:r>
          </a:p>
          <a:p>
            <a:endParaRPr lang="en-US" altLang="ja-JP">
              <a:latin typeface="Times New Roman" pitchFamily="18" charset="0"/>
              <a:ea typeface="ＭＳ Ｐ明朝" charset="-128"/>
              <a:cs typeface="Times New Roman" pitchFamily="18" charset="0"/>
            </a:endParaRPr>
          </a:p>
          <a:p>
            <a:r>
              <a:rPr lang="en-US" altLang="ja-JP">
                <a:latin typeface="Times New Roman" pitchFamily="18" charset="0"/>
                <a:ea typeface="ＭＳ Ｐ明朝" charset="-128"/>
                <a:cs typeface="Times New Roman" pitchFamily="18" charset="0"/>
              </a:rPr>
              <a:t>When Crab RF is switched off, RF conditioning</a:t>
            </a:r>
          </a:p>
          <a:p>
            <a:r>
              <a:rPr lang="en-US" altLang="ja-JP">
                <a:latin typeface="Times New Roman" pitchFamily="18" charset="0"/>
                <a:ea typeface="ＭＳ Ｐ明朝" charset="-128"/>
                <a:cs typeface="Times New Roman" pitchFamily="18" charset="0"/>
              </a:rPr>
              <a:t> is sometimes done at local control room.</a:t>
            </a:r>
          </a:p>
        </p:txBody>
      </p:sp>
      <p:cxnSp>
        <p:nvCxnSpPr>
          <p:cNvPr id="10" name="直線矢印コネクタ 9"/>
          <p:cNvCxnSpPr/>
          <p:nvPr/>
        </p:nvCxnSpPr>
        <p:spPr>
          <a:xfrm rot="10800000">
            <a:off x="4143375" y="5641975"/>
            <a:ext cx="714375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93" name="テキスト ボックス 10"/>
          <p:cNvSpPr txBox="1">
            <a:spLocks noChangeArrowheads="1"/>
          </p:cNvSpPr>
          <p:nvPr/>
        </p:nvSpPr>
        <p:spPr bwMode="auto">
          <a:xfrm>
            <a:off x="4862513" y="5457825"/>
            <a:ext cx="2711450" cy="40005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rgbClr val="7030A0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Max. operation voltage</a:t>
            </a:r>
            <a:endParaRPr lang="ja-JP" altLang="en-US" sz="2000" b="1">
              <a:solidFill>
                <a:srgbClr val="7030A0"/>
              </a:solidFill>
              <a:latin typeface="Times New Roman" pitchFamily="18" charset="0"/>
              <a:ea typeface="ＭＳ Ｐ明朝" charset="-128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38" y="54893"/>
            <a:ext cx="8929687" cy="12858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4400" dirty="0" smtClean="0">
                <a:latin typeface="Times New Roman" pitchFamily="18" charset="0"/>
                <a:cs typeface="Times New Roman" pitchFamily="18" charset="0"/>
              </a:rPr>
              <a:t>Oscillation at high beam current with “crab on”</a:t>
            </a:r>
            <a:endParaRPr lang="ja-JP" alt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7" name="図 6" descr="LER-Crab-20091026-184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285875"/>
            <a:ext cx="3643313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図 5" descr="D11_E-20091026-1848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500188"/>
            <a:ext cx="29527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正方形/長方形 7"/>
          <p:cNvSpPr/>
          <p:nvPr/>
        </p:nvSpPr>
        <p:spPr>
          <a:xfrm>
            <a:off x="2428875" y="1285875"/>
            <a:ext cx="214313" cy="250031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9" name="上カーブ矢印 8"/>
          <p:cNvSpPr/>
          <p:nvPr/>
        </p:nvSpPr>
        <p:spPr>
          <a:xfrm rot="19821551">
            <a:off x="2781300" y="3108325"/>
            <a:ext cx="1417638" cy="427038"/>
          </a:xfrm>
          <a:prstGeom prst="curvedUpArrow">
            <a:avLst>
              <a:gd name="adj1" fmla="val 25000"/>
              <a:gd name="adj2" fmla="val 70101"/>
              <a:gd name="adj3" fmla="val 2500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pic>
        <p:nvPicPr>
          <p:cNvPr id="18441" name="図 9" descr="HER-Crab-20091027-115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4071938"/>
            <a:ext cx="3643313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図 10" descr="D11_F-20091027-1159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4286250"/>
            <a:ext cx="2928938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テキスト ボックス 11"/>
          <p:cNvSpPr txBox="1">
            <a:spLocks noChangeArrowheads="1"/>
          </p:cNvSpPr>
          <p:nvPr/>
        </p:nvSpPr>
        <p:spPr bwMode="auto">
          <a:xfrm>
            <a:off x="357188" y="1785938"/>
            <a:ext cx="946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chemeClr val="bg2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P</a:t>
            </a:r>
            <a:r>
              <a:rPr lang="en-US" altLang="ja-JP" sz="2000" b="1" baseline="-25000">
                <a:solidFill>
                  <a:schemeClr val="bg2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klystron</a:t>
            </a:r>
            <a:endParaRPr lang="ja-JP" altLang="en-US" sz="2000" b="1">
              <a:solidFill>
                <a:schemeClr val="bg2"/>
              </a:solidFill>
              <a:latin typeface="Times New Roman" pitchFamily="18" charset="0"/>
              <a:ea typeface="ＭＳ Ｐ明朝" charset="-128"/>
              <a:cs typeface="Times New Roman" pitchFamily="18" charset="0"/>
            </a:endParaRPr>
          </a:p>
        </p:txBody>
      </p:sp>
      <p:sp>
        <p:nvSpPr>
          <p:cNvPr id="18444" name="テキスト ボックス 12"/>
          <p:cNvSpPr txBox="1">
            <a:spLocks noChangeArrowheads="1"/>
          </p:cNvSpPr>
          <p:nvPr/>
        </p:nvSpPr>
        <p:spPr bwMode="auto">
          <a:xfrm>
            <a:off x="363538" y="1457325"/>
            <a:ext cx="4937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rgbClr val="66CCFF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V</a:t>
            </a:r>
            <a:r>
              <a:rPr lang="en-US" altLang="ja-JP" sz="2000" b="1" baseline="-25000" dirty="0">
                <a:solidFill>
                  <a:srgbClr val="66CCFF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C</a:t>
            </a:r>
            <a:endParaRPr lang="ja-JP" altLang="en-US" sz="2000" b="1" dirty="0">
              <a:solidFill>
                <a:srgbClr val="66CCFF"/>
              </a:solidFill>
              <a:latin typeface="Times New Roman" pitchFamily="18" charset="0"/>
              <a:ea typeface="ＭＳ Ｐ明朝" charset="-128"/>
              <a:cs typeface="Times New Roman" pitchFamily="18" charset="0"/>
            </a:endParaRPr>
          </a:p>
        </p:txBody>
      </p:sp>
      <p:sp>
        <p:nvSpPr>
          <p:cNvPr id="18445" name="テキスト ボックス 13"/>
          <p:cNvSpPr txBox="1">
            <a:spLocks noChangeArrowheads="1"/>
          </p:cNvSpPr>
          <p:nvPr/>
        </p:nvSpPr>
        <p:spPr bwMode="auto">
          <a:xfrm>
            <a:off x="357188" y="2314575"/>
            <a:ext cx="1270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rgbClr val="00FF00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I</a:t>
            </a:r>
            <a:r>
              <a:rPr lang="en-US" altLang="ja-JP" sz="2000" b="1" baseline="-25000">
                <a:solidFill>
                  <a:srgbClr val="00FF00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beam current</a:t>
            </a:r>
            <a:endParaRPr lang="ja-JP" altLang="en-US" sz="2000" b="1">
              <a:solidFill>
                <a:srgbClr val="00FF00"/>
              </a:solidFill>
              <a:latin typeface="Times New Roman" pitchFamily="18" charset="0"/>
              <a:ea typeface="ＭＳ Ｐ明朝" charset="-128"/>
              <a:cs typeface="Times New Roman" pitchFamily="18" charset="0"/>
            </a:endParaRPr>
          </a:p>
        </p:txBody>
      </p:sp>
      <p:sp>
        <p:nvSpPr>
          <p:cNvPr id="18446" name="テキスト ボックス 14"/>
          <p:cNvSpPr txBox="1">
            <a:spLocks noChangeArrowheads="1"/>
          </p:cNvSpPr>
          <p:nvPr/>
        </p:nvSpPr>
        <p:spPr bwMode="auto">
          <a:xfrm>
            <a:off x="357188" y="2714625"/>
            <a:ext cx="723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ja-JP" sz="2000" b="1">
                <a:solidFill>
                  <a:srgbClr val="FF00FF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φ</a:t>
            </a:r>
            <a:r>
              <a:rPr lang="en-US" altLang="ja-JP" sz="2000" b="1" baseline="-25000">
                <a:solidFill>
                  <a:srgbClr val="FF00FF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Crab</a:t>
            </a:r>
            <a:endParaRPr lang="ja-JP" altLang="en-US" sz="2000" b="1">
              <a:solidFill>
                <a:srgbClr val="FF00FF"/>
              </a:solidFill>
              <a:latin typeface="Times New Roman" pitchFamily="18" charset="0"/>
              <a:ea typeface="ＭＳ Ｐ明朝" charset="-128"/>
              <a:cs typeface="Times New Roman" pitchFamily="18" charset="0"/>
            </a:endParaRPr>
          </a:p>
        </p:txBody>
      </p:sp>
      <p:sp>
        <p:nvSpPr>
          <p:cNvPr id="18447" name="テキスト ボックス 15"/>
          <p:cNvSpPr txBox="1">
            <a:spLocks noChangeArrowheads="1"/>
          </p:cNvSpPr>
          <p:nvPr/>
        </p:nvSpPr>
        <p:spPr bwMode="auto">
          <a:xfrm>
            <a:off x="274638" y="3214688"/>
            <a:ext cx="14398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FF0000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LER Crab</a:t>
            </a:r>
            <a:endParaRPr lang="ja-JP" altLang="en-US" sz="2400">
              <a:solidFill>
                <a:srgbClr val="FF0000"/>
              </a:solidFill>
              <a:latin typeface="Times New Roman" pitchFamily="18" charset="0"/>
              <a:ea typeface="ＭＳ Ｐ明朝" charset="-128"/>
              <a:cs typeface="Times New Roman" pitchFamily="18" charset="0"/>
            </a:endParaRPr>
          </a:p>
        </p:txBody>
      </p:sp>
      <p:sp>
        <p:nvSpPr>
          <p:cNvPr id="18448" name="テキスト ボックス 16"/>
          <p:cNvSpPr txBox="1">
            <a:spLocks noChangeArrowheads="1"/>
          </p:cNvSpPr>
          <p:nvPr/>
        </p:nvSpPr>
        <p:spPr bwMode="auto">
          <a:xfrm>
            <a:off x="285750" y="6038850"/>
            <a:ext cx="1474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FF0000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HER Crab</a:t>
            </a:r>
            <a:endParaRPr lang="ja-JP" altLang="en-US" sz="2400">
              <a:solidFill>
                <a:srgbClr val="FF0000"/>
              </a:solidFill>
              <a:latin typeface="Times New Roman" pitchFamily="18" charset="0"/>
              <a:ea typeface="ＭＳ Ｐ明朝" charset="-128"/>
              <a:cs typeface="Times New Roman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428875" y="4143375"/>
            <a:ext cx="214313" cy="24288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9" name="上カーブ矢印 18"/>
          <p:cNvSpPr/>
          <p:nvPr/>
        </p:nvSpPr>
        <p:spPr>
          <a:xfrm rot="19821551">
            <a:off x="2781300" y="5965825"/>
            <a:ext cx="1417638" cy="427038"/>
          </a:xfrm>
          <a:prstGeom prst="curvedUpArrow">
            <a:avLst>
              <a:gd name="adj1" fmla="val 25000"/>
              <a:gd name="adj2" fmla="val 70101"/>
              <a:gd name="adj3" fmla="val 2500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451" name="テキスト ボックス 19"/>
          <p:cNvSpPr txBox="1">
            <a:spLocks noChangeArrowheads="1"/>
          </p:cNvSpPr>
          <p:nvPr/>
        </p:nvSpPr>
        <p:spPr bwMode="auto">
          <a:xfrm>
            <a:off x="4143375" y="642938"/>
            <a:ext cx="48402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Oscillation occurred again in autumn/2009, </a:t>
            </a:r>
          </a:p>
          <a:p>
            <a:r>
              <a:rPr lang="en-US" altLang="ja-JP" sz="2000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regardless of setting same values as previous.</a:t>
            </a:r>
            <a:endParaRPr lang="ja-JP" altLang="en-US" sz="2000" dirty="0">
              <a:latin typeface="Times New Roman" pitchFamily="18" charset="0"/>
              <a:ea typeface="ＭＳ Ｐ明朝" charset="-128"/>
              <a:cs typeface="Times New Roman" pitchFamily="18" charset="0"/>
            </a:endParaRPr>
          </a:p>
        </p:txBody>
      </p:sp>
      <p:sp>
        <p:nvSpPr>
          <p:cNvPr id="18452" name="テキスト ボックス 20"/>
          <p:cNvSpPr txBox="1">
            <a:spLocks noChangeArrowheads="1"/>
          </p:cNvSpPr>
          <p:nvPr/>
        </p:nvSpPr>
        <p:spPr bwMode="auto">
          <a:xfrm>
            <a:off x="5549900" y="3643313"/>
            <a:ext cx="3451225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Times New Roman" pitchFamily="18" charset="0"/>
                <a:ea typeface="ＭＳ Ｐ明朝" charset="-128"/>
                <a:cs typeface="Times New Roman" pitchFamily="18" charset="0"/>
              </a:rPr>
              <a:t>Tuning phase offset : +15°(HER)</a:t>
            </a:r>
          </a:p>
          <a:p>
            <a:r>
              <a:rPr lang="en-US" altLang="ja-JP">
                <a:latin typeface="Times New Roman" pitchFamily="18" charset="0"/>
                <a:ea typeface="ＭＳ Ｐ明朝" charset="-128"/>
                <a:cs typeface="Times New Roman" pitchFamily="18" charset="0"/>
              </a:rPr>
              <a:t>	                   –10°(LER)</a:t>
            </a:r>
          </a:p>
          <a:p>
            <a:endParaRPr lang="en-US" altLang="ja-JP">
              <a:latin typeface="Times New Roman" pitchFamily="18" charset="0"/>
              <a:ea typeface="ＭＳ Ｐ明朝" charset="-128"/>
              <a:cs typeface="Times New Roman" pitchFamily="18" charset="0"/>
            </a:endParaRPr>
          </a:p>
          <a:p>
            <a:r>
              <a:rPr lang="en-US" altLang="ja-JP">
                <a:latin typeface="Times New Roman" pitchFamily="18" charset="0"/>
                <a:ea typeface="ＭＳ Ｐ明朝" charset="-128"/>
                <a:cs typeface="Times New Roman" pitchFamily="18" charset="0"/>
              </a:rPr>
              <a:t>crab phase : ~+19°(HER/LER)</a:t>
            </a:r>
            <a:endParaRPr lang="ja-JP" altLang="en-US">
              <a:latin typeface="Times New Roman" pitchFamily="18" charset="0"/>
              <a:ea typeface="ＭＳ Ｐ明朝" charset="-128"/>
              <a:cs typeface="Times New Roman" pitchFamily="18" charset="0"/>
            </a:endParaRPr>
          </a:p>
        </p:txBody>
      </p:sp>
      <p:sp>
        <p:nvSpPr>
          <p:cNvPr id="22" name="下矢印 21"/>
          <p:cNvSpPr/>
          <p:nvPr/>
        </p:nvSpPr>
        <p:spPr>
          <a:xfrm>
            <a:off x="6715125" y="4929188"/>
            <a:ext cx="857250" cy="692150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8454" name="テキスト ボックス 22"/>
          <p:cNvSpPr txBox="1">
            <a:spLocks noChangeArrowheads="1"/>
          </p:cNvSpPr>
          <p:nvPr/>
        </p:nvSpPr>
        <p:spPr bwMode="auto">
          <a:xfrm>
            <a:off x="5429250" y="5715000"/>
            <a:ext cx="343217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Oscillation is suppressed again!</a:t>
            </a:r>
          </a:p>
        </p:txBody>
      </p:sp>
      <p:sp>
        <p:nvSpPr>
          <p:cNvPr id="18455" name="テキスト ボックス 23"/>
          <p:cNvSpPr txBox="1">
            <a:spLocks noChangeArrowheads="1"/>
          </p:cNvSpPr>
          <p:nvPr/>
        </p:nvSpPr>
        <p:spPr bwMode="auto">
          <a:xfrm>
            <a:off x="4557713" y="2130425"/>
            <a:ext cx="80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bg1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540Hz</a:t>
            </a:r>
            <a:endParaRPr lang="ja-JP" altLang="en-US">
              <a:solidFill>
                <a:schemeClr val="bg1"/>
              </a:solidFill>
              <a:latin typeface="Times New Roman" pitchFamily="18" charset="0"/>
              <a:ea typeface="ＭＳ Ｐ明朝" charset="-128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altLang="ja-JP" sz="2800"/>
              <a:t>Beam-Induced RF spectrum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71550" y="2565400"/>
            <a:ext cx="7539038" cy="3881438"/>
            <a:chOff x="521" y="1253"/>
            <a:chExt cx="4749" cy="2445"/>
          </a:xfrm>
        </p:grpSpPr>
        <p:pic>
          <p:nvPicPr>
            <p:cNvPr id="8397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4700" t="20027" r="-14101" b="20027"/>
            <a:stretch>
              <a:fillRect/>
            </a:stretch>
          </p:blipFill>
          <p:spPr bwMode="auto">
            <a:xfrm>
              <a:off x="521" y="1253"/>
              <a:ext cx="4749" cy="2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3973" name="Text Box 5"/>
            <p:cNvSpPr txBox="1">
              <a:spLocks noChangeArrowheads="1"/>
            </p:cNvSpPr>
            <p:nvPr/>
          </p:nvSpPr>
          <p:spPr bwMode="auto">
            <a:xfrm>
              <a:off x="793" y="2523"/>
              <a:ext cx="798" cy="23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Times New Roman" pitchFamily="18" charset="0"/>
                </a:rPr>
                <a:t>HOM3 port</a:t>
              </a:r>
            </a:p>
          </p:txBody>
        </p:sp>
        <p:sp>
          <p:nvSpPr>
            <p:cNvPr id="83974" name="Text Box 6"/>
            <p:cNvSpPr txBox="1">
              <a:spLocks noChangeArrowheads="1"/>
            </p:cNvSpPr>
            <p:nvPr/>
          </p:nvSpPr>
          <p:spPr bwMode="auto">
            <a:xfrm>
              <a:off x="611" y="2205"/>
              <a:ext cx="798" cy="23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Times New Roman" pitchFamily="18" charset="0"/>
                </a:rPr>
                <a:t>HOM4 port</a:t>
              </a:r>
            </a:p>
          </p:txBody>
        </p:sp>
        <p:sp>
          <p:nvSpPr>
            <p:cNvPr id="83975" name="Text Box 7"/>
            <p:cNvSpPr txBox="1">
              <a:spLocks noChangeArrowheads="1"/>
            </p:cNvSpPr>
            <p:nvPr/>
          </p:nvSpPr>
          <p:spPr bwMode="auto">
            <a:xfrm>
              <a:off x="2879" y="3430"/>
              <a:ext cx="638" cy="23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Times New Roman" pitchFamily="18" charset="0"/>
                </a:rPr>
                <a:t>RF3 port</a:t>
              </a:r>
            </a:p>
          </p:txBody>
        </p:sp>
        <p:sp>
          <p:nvSpPr>
            <p:cNvPr id="83976" name="Text Box 8"/>
            <p:cNvSpPr txBox="1">
              <a:spLocks noChangeArrowheads="1"/>
            </p:cNvSpPr>
            <p:nvPr/>
          </p:nvSpPr>
          <p:spPr bwMode="auto">
            <a:xfrm>
              <a:off x="2426" y="3158"/>
              <a:ext cx="638" cy="23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Times New Roman" pitchFamily="18" charset="0"/>
                </a:rPr>
                <a:t>RF4 port</a:t>
              </a:r>
            </a:p>
          </p:txBody>
        </p:sp>
        <p:sp>
          <p:nvSpPr>
            <p:cNvPr id="83977" name="Line 9"/>
            <p:cNvSpPr>
              <a:spLocks noChangeShapeType="1"/>
            </p:cNvSpPr>
            <p:nvPr/>
          </p:nvSpPr>
          <p:spPr bwMode="auto">
            <a:xfrm flipV="1">
              <a:off x="3151" y="2977"/>
              <a:ext cx="227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978" name="Line 10"/>
            <p:cNvSpPr>
              <a:spLocks noChangeShapeType="1"/>
            </p:cNvSpPr>
            <p:nvPr/>
          </p:nvSpPr>
          <p:spPr bwMode="auto">
            <a:xfrm flipV="1">
              <a:off x="1246" y="2070"/>
              <a:ext cx="272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979" name="Line 11"/>
            <p:cNvSpPr>
              <a:spLocks noChangeShapeType="1"/>
            </p:cNvSpPr>
            <p:nvPr/>
          </p:nvSpPr>
          <p:spPr bwMode="auto">
            <a:xfrm flipH="1" flipV="1">
              <a:off x="4240" y="3340"/>
              <a:ext cx="363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980" name="Text Box 12"/>
            <p:cNvSpPr txBox="1">
              <a:spLocks noChangeArrowheads="1"/>
            </p:cNvSpPr>
            <p:nvPr/>
          </p:nvSpPr>
          <p:spPr bwMode="auto">
            <a:xfrm>
              <a:off x="4376" y="3249"/>
              <a:ext cx="4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Times New Roman" pitchFamily="18" charset="0"/>
                </a:rPr>
                <a:t>Beam</a:t>
              </a:r>
            </a:p>
          </p:txBody>
        </p:sp>
        <p:sp>
          <p:nvSpPr>
            <p:cNvPr id="83981" name="Text Box 13"/>
            <p:cNvSpPr txBox="1">
              <a:spLocks noChangeArrowheads="1"/>
            </p:cNvSpPr>
            <p:nvPr/>
          </p:nvSpPr>
          <p:spPr bwMode="auto">
            <a:xfrm>
              <a:off x="1564" y="2795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Times New Roman" pitchFamily="18" charset="0"/>
                </a:rPr>
                <a:t>Crab Cavity</a:t>
              </a:r>
            </a:p>
          </p:txBody>
        </p:sp>
        <p:sp>
          <p:nvSpPr>
            <p:cNvPr id="83982" name="Text Box 14"/>
            <p:cNvSpPr txBox="1">
              <a:spLocks noChangeArrowheads="1"/>
            </p:cNvSpPr>
            <p:nvPr/>
          </p:nvSpPr>
          <p:spPr bwMode="auto">
            <a:xfrm>
              <a:off x="2970" y="1979"/>
              <a:ext cx="10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Times New Roman" pitchFamily="18" charset="0"/>
                </a:rPr>
                <a:t>Coaxial Coupler</a:t>
              </a:r>
            </a:p>
          </p:txBody>
        </p:sp>
        <p:sp>
          <p:nvSpPr>
            <p:cNvPr id="83983" name="Text Box 15"/>
            <p:cNvSpPr txBox="1">
              <a:spLocks noChangeArrowheads="1"/>
            </p:cNvSpPr>
            <p:nvPr/>
          </p:nvSpPr>
          <p:spPr bwMode="auto">
            <a:xfrm>
              <a:off x="3923" y="2296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Times New Roman" pitchFamily="18" charset="0"/>
                </a:rPr>
                <a:t>Notch Filter</a:t>
              </a:r>
            </a:p>
          </p:txBody>
        </p:sp>
        <p:sp>
          <p:nvSpPr>
            <p:cNvPr id="83984" name="Text Box 16"/>
            <p:cNvSpPr txBox="1">
              <a:spLocks noChangeArrowheads="1"/>
            </p:cNvSpPr>
            <p:nvPr/>
          </p:nvSpPr>
          <p:spPr bwMode="auto">
            <a:xfrm>
              <a:off x="4240" y="2614"/>
              <a:ext cx="95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>
                  <a:latin typeface="Times New Roman" pitchFamily="18" charset="0"/>
                </a:rPr>
                <a:t>Coaxial</a:t>
              </a:r>
            </a:p>
            <a:p>
              <a:pPr algn="ctr"/>
              <a:r>
                <a:rPr lang="en-US" altLang="ja-JP">
                  <a:latin typeface="Times New Roman" pitchFamily="18" charset="0"/>
                </a:rPr>
                <a:t>HOM Damper</a:t>
              </a:r>
            </a:p>
          </p:txBody>
        </p:sp>
        <p:sp>
          <p:nvSpPr>
            <p:cNvPr id="83985" name="Text Box 17"/>
            <p:cNvSpPr txBox="1">
              <a:spLocks noChangeArrowheads="1"/>
            </p:cNvSpPr>
            <p:nvPr/>
          </p:nvSpPr>
          <p:spPr bwMode="auto">
            <a:xfrm>
              <a:off x="1881" y="1616"/>
              <a:ext cx="1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Times New Roman" pitchFamily="18" charset="0"/>
                </a:rPr>
                <a:t>Large Beam Pipe</a:t>
              </a:r>
            </a:p>
          </p:txBody>
        </p:sp>
        <p:sp>
          <p:nvSpPr>
            <p:cNvPr id="83986" name="Text Box 18"/>
            <p:cNvSpPr txBox="1">
              <a:spLocks noChangeArrowheads="1"/>
            </p:cNvSpPr>
            <p:nvPr/>
          </p:nvSpPr>
          <p:spPr bwMode="auto">
            <a:xfrm>
              <a:off x="1564" y="1299"/>
              <a:ext cx="12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Times New Roman" pitchFamily="18" charset="0"/>
                </a:rPr>
                <a:t>LBP HOM Damper</a:t>
              </a:r>
            </a:p>
          </p:txBody>
        </p:sp>
        <p:sp>
          <p:nvSpPr>
            <p:cNvPr id="83987" name="Line 19"/>
            <p:cNvSpPr>
              <a:spLocks noChangeShapeType="1"/>
            </p:cNvSpPr>
            <p:nvPr/>
          </p:nvSpPr>
          <p:spPr bwMode="auto">
            <a:xfrm flipH="1">
              <a:off x="2017" y="1888"/>
              <a:ext cx="13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988" name="Line 20"/>
            <p:cNvSpPr>
              <a:spLocks noChangeShapeType="1"/>
            </p:cNvSpPr>
            <p:nvPr/>
          </p:nvSpPr>
          <p:spPr bwMode="auto">
            <a:xfrm flipH="1">
              <a:off x="1564" y="1571"/>
              <a:ext cx="31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989" name="Line 21"/>
            <p:cNvSpPr>
              <a:spLocks noChangeShapeType="1"/>
            </p:cNvSpPr>
            <p:nvPr/>
          </p:nvSpPr>
          <p:spPr bwMode="auto">
            <a:xfrm flipH="1">
              <a:off x="3741" y="2523"/>
              <a:ext cx="273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990" name="Line 22"/>
            <p:cNvSpPr>
              <a:spLocks noChangeShapeType="1"/>
            </p:cNvSpPr>
            <p:nvPr/>
          </p:nvSpPr>
          <p:spPr bwMode="auto">
            <a:xfrm flipH="1">
              <a:off x="4013" y="2931"/>
              <a:ext cx="228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991" name="Line 23"/>
            <p:cNvSpPr>
              <a:spLocks noChangeShapeType="1"/>
            </p:cNvSpPr>
            <p:nvPr/>
          </p:nvSpPr>
          <p:spPr bwMode="auto">
            <a:xfrm flipH="1">
              <a:off x="2834" y="2205"/>
              <a:ext cx="182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992" name="Line 24"/>
            <p:cNvSpPr>
              <a:spLocks noChangeShapeType="1"/>
            </p:cNvSpPr>
            <p:nvPr/>
          </p:nvSpPr>
          <p:spPr bwMode="auto">
            <a:xfrm flipV="1">
              <a:off x="1609" y="2160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993" name="Line 25"/>
            <p:cNvSpPr>
              <a:spLocks noChangeShapeType="1"/>
            </p:cNvSpPr>
            <p:nvPr/>
          </p:nvSpPr>
          <p:spPr bwMode="auto">
            <a:xfrm flipV="1">
              <a:off x="3424" y="3068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994" name="Text Box 26"/>
            <p:cNvSpPr txBox="1">
              <a:spLocks noChangeArrowheads="1"/>
            </p:cNvSpPr>
            <p:nvPr/>
          </p:nvSpPr>
          <p:spPr bwMode="auto">
            <a:xfrm>
              <a:off x="3106" y="2206"/>
              <a:ext cx="8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Times New Roman" pitchFamily="18" charset="0"/>
                </a:rPr>
                <a:t>Stub Support</a:t>
              </a:r>
            </a:p>
          </p:txBody>
        </p:sp>
        <p:sp>
          <p:nvSpPr>
            <p:cNvPr id="83995" name="Line 27"/>
            <p:cNvSpPr>
              <a:spLocks noChangeShapeType="1"/>
            </p:cNvSpPr>
            <p:nvPr/>
          </p:nvSpPr>
          <p:spPr bwMode="auto">
            <a:xfrm flipH="1">
              <a:off x="3378" y="2432"/>
              <a:ext cx="46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996" name="Text Box 28"/>
            <p:cNvSpPr txBox="1">
              <a:spLocks noChangeArrowheads="1"/>
            </p:cNvSpPr>
            <p:nvPr/>
          </p:nvSpPr>
          <p:spPr bwMode="auto">
            <a:xfrm>
              <a:off x="3061" y="1661"/>
              <a:ext cx="7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Times New Roman" pitchFamily="18" charset="0"/>
                </a:rPr>
                <a:t>Cavity Cell</a:t>
              </a:r>
            </a:p>
          </p:txBody>
        </p:sp>
        <p:sp>
          <p:nvSpPr>
            <p:cNvPr id="83997" name="Line 29"/>
            <p:cNvSpPr>
              <a:spLocks noChangeShapeType="1"/>
            </p:cNvSpPr>
            <p:nvPr/>
          </p:nvSpPr>
          <p:spPr bwMode="auto">
            <a:xfrm flipH="1">
              <a:off x="2698" y="1843"/>
              <a:ext cx="363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998" name="Text Box 30"/>
            <p:cNvSpPr txBox="1">
              <a:spLocks noChangeArrowheads="1"/>
            </p:cNvSpPr>
            <p:nvPr/>
          </p:nvSpPr>
          <p:spPr bwMode="auto">
            <a:xfrm>
              <a:off x="1111" y="3249"/>
              <a:ext cx="1114" cy="23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/>
                <a:t>Pickup antenna</a:t>
              </a:r>
            </a:p>
          </p:txBody>
        </p:sp>
      </p:grpSp>
      <p:sp>
        <p:nvSpPr>
          <p:cNvPr id="83999" name="Text Box 31"/>
          <p:cNvSpPr txBox="1">
            <a:spLocks noChangeArrowheads="1"/>
          </p:cNvSpPr>
          <p:nvPr/>
        </p:nvSpPr>
        <p:spPr bwMode="auto">
          <a:xfrm>
            <a:off x="467544" y="1052736"/>
            <a:ext cx="652659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dirty="0"/>
              <a:t>Crab cavity has several RF ports to measure beam-induced RF spectrum.</a:t>
            </a:r>
          </a:p>
          <a:p>
            <a:r>
              <a:rPr lang="en-US" altLang="ja-JP" sz="1600" dirty="0"/>
              <a:t>They are pick-up antennae.</a:t>
            </a:r>
          </a:p>
          <a:p>
            <a:r>
              <a:rPr lang="en-US" altLang="ja-JP" sz="1600" dirty="0"/>
              <a:t>Four antennae are set on the coaxial coupler</a:t>
            </a:r>
            <a:r>
              <a:rPr lang="en-US" altLang="ja-JP" sz="1600" dirty="0" smtClean="0"/>
              <a:t>.</a:t>
            </a:r>
          </a:p>
          <a:p>
            <a:r>
              <a:rPr lang="en-US" altLang="ja-JP" sz="1600" dirty="0" smtClean="0"/>
              <a:t>Those antennae are suitable to measure HOM signals.</a:t>
            </a:r>
            <a:endParaRPr lang="en-US" altLang="ja-JP" sz="1600" dirty="0"/>
          </a:p>
          <a:p>
            <a:r>
              <a:rPr lang="en-US" altLang="ja-JP" sz="1600" dirty="0"/>
              <a:t>Four antennae are set on the beam pipe</a:t>
            </a:r>
            <a:r>
              <a:rPr lang="en-US" altLang="ja-JP" sz="1600" dirty="0" smtClean="0"/>
              <a:t>.</a:t>
            </a:r>
          </a:p>
          <a:p>
            <a:r>
              <a:rPr lang="en-US" altLang="ja-JP" sz="1600" dirty="0" smtClean="0"/>
              <a:t>Those antennae are suitable to measure the beam spectrum</a:t>
            </a:r>
            <a:endParaRPr lang="en-US" altLang="ja-JP" sz="16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8229600" cy="561975"/>
          </a:xfrm>
        </p:spPr>
        <p:txBody>
          <a:bodyPr/>
          <a:lstStyle/>
          <a:p>
            <a:r>
              <a:rPr lang="en-US" altLang="ja-JP" sz="2800"/>
              <a:t>Single bunch operation at a machine study</a:t>
            </a: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4572000"/>
            <a:ext cx="4692650" cy="2286000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688" y="1258888"/>
            <a:ext cx="7319962" cy="3333750"/>
            <a:chOff x="25" y="793"/>
            <a:chExt cx="4611" cy="2100"/>
          </a:xfrm>
        </p:grpSpPr>
        <p:pic>
          <p:nvPicPr>
            <p:cNvPr id="8704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" y="793"/>
              <a:ext cx="4611" cy="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046" name="Text Box 6"/>
            <p:cNvSpPr txBox="1">
              <a:spLocks noChangeArrowheads="1"/>
            </p:cNvSpPr>
            <p:nvPr/>
          </p:nvSpPr>
          <p:spPr bwMode="auto">
            <a:xfrm rot="-5400000">
              <a:off x="316" y="1263"/>
              <a:ext cx="66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400">
                  <a:latin typeface="Times New Roman" pitchFamily="18" charset="0"/>
                </a:rPr>
                <a:t>Co-TEM1/4</a:t>
              </a:r>
            </a:p>
          </p:txBody>
        </p:sp>
        <p:sp>
          <p:nvSpPr>
            <p:cNvPr id="87047" name="Text Box 7"/>
            <p:cNvSpPr txBox="1">
              <a:spLocks noChangeArrowheads="1"/>
            </p:cNvSpPr>
            <p:nvPr/>
          </p:nvSpPr>
          <p:spPr bwMode="auto">
            <a:xfrm rot="-5400000">
              <a:off x="1330" y="1215"/>
              <a:ext cx="7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400">
                  <a:latin typeface="Times New Roman" pitchFamily="18" charset="0"/>
                </a:rPr>
                <a:t>LOM, TM110</a:t>
              </a:r>
            </a:p>
          </p:txBody>
        </p:sp>
        <p:sp>
          <p:nvSpPr>
            <p:cNvPr id="87048" name="Text Box 8"/>
            <p:cNvSpPr txBox="1">
              <a:spLocks noChangeArrowheads="1"/>
            </p:cNvSpPr>
            <p:nvPr/>
          </p:nvSpPr>
          <p:spPr bwMode="auto">
            <a:xfrm rot="-5400000">
              <a:off x="1186" y="1233"/>
              <a:ext cx="71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400">
                  <a:latin typeface="Times New Roman" pitchFamily="18" charset="0"/>
                </a:rPr>
                <a:t>Co-TEM13/4</a:t>
              </a:r>
            </a:p>
          </p:txBody>
        </p:sp>
        <p:sp>
          <p:nvSpPr>
            <p:cNvPr id="87049" name="Text Box 9"/>
            <p:cNvSpPr txBox="1">
              <a:spLocks noChangeArrowheads="1"/>
            </p:cNvSpPr>
            <p:nvPr/>
          </p:nvSpPr>
          <p:spPr bwMode="auto">
            <a:xfrm rot="-5400000">
              <a:off x="1022" y="1233"/>
              <a:ext cx="71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400">
                  <a:latin typeface="Times New Roman" pitchFamily="18" charset="0"/>
                </a:rPr>
                <a:t>Co-TEM11/4</a:t>
              </a:r>
            </a:p>
          </p:txBody>
        </p:sp>
        <p:sp>
          <p:nvSpPr>
            <p:cNvPr id="87050" name="Text Box 10"/>
            <p:cNvSpPr txBox="1">
              <a:spLocks noChangeArrowheads="1"/>
            </p:cNvSpPr>
            <p:nvPr/>
          </p:nvSpPr>
          <p:spPr bwMode="auto">
            <a:xfrm rot="-5400000">
              <a:off x="887" y="1262"/>
              <a:ext cx="66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400">
                  <a:latin typeface="Times New Roman" pitchFamily="18" charset="0"/>
                </a:rPr>
                <a:t>Co-TEM9/4</a:t>
              </a:r>
            </a:p>
          </p:txBody>
        </p:sp>
        <p:sp>
          <p:nvSpPr>
            <p:cNvPr id="87051" name="Text Box 11"/>
            <p:cNvSpPr txBox="1">
              <a:spLocks noChangeArrowheads="1"/>
            </p:cNvSpPr>
            <p:nvPr/>
          </p:nvSpPr>
          <p:spPr bwMode="auto">
            <a:xfrm rot="-5400000">
              <a:off x="683" y="1262"/>
              <a:ext cx="66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400">
                  <a:latin typeface="Times New Roman" pitchFamily="18" charset="0"/>
                </a:rPr>
                <a:t>Co-TEM7/4</a:t>
              </a:r>
            </a:p>
          </p:txBody>
        </p:sp>
        <p:sp>
          <p:nvSpPr>
            <p:cNvPr id="87052" name="Text Box 12"/>
            <p:cNvSpPr txBox="1">
              <a:spLocks noChangeArrowheads="1"/>
            </p:cNvSpPr>
            <p:nvPr/>
          </p:nvSpPr>
          <p:spPr bwMode="auto">
            <a:xfrm rot="-5400000">
              <a:off x="1898" y="1333"/>
              <a:ext cx="5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400">
                  <a:latin typeface="Times New Roman" pitchFamily="18" charset="0"/>
                </a:rPr>
                <a:t>Co-TEM</a:t>
              </a:r>
            </a:p>
          </p:txBody>
        </p:sp>
        <p:sp>
          <p:nvSpPr>
            <p:cNvPr id="87053" name="Text Box 13"/>
            <p:cNvSpPr txBox="1">
              <a:spLocks noChangeArrowheads="1"/>
            </p:cNvSpPr>
            <p:nvPr/>
          </p:nvSpPr>
          <p:spPr bwMode="auto">
            <a:xfrm rot="-5400000">
              <a:off x="2299" y="1367"/>
              <a:ext cx="4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400">
                  <a:latin typeface="Times New Roman" pitchFamily="18" charset="0"/>
                </a:rPr>
                <a:t>TM310</a:t>
              </a:r>
            </a:p>
          </p:txBody>
        </p:sp>
        <p:sp>
          <p:nvSpPr>
            <p:cNvPr id="87054" name="Text Box 14"/>
            <p:cNvSpPr txBox="1">
              <a:spLocks noChangeArrowheads="1"/>
            </p:cNvSpPr>
            <p:nvPr/>
          </p:nvSpPr>
          <p:spPr bwMode="auto">
            <a:xfrm rot="-5400000">
              <a:off x="2993" y="1366"/>
              <a:ext cx="4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400">
                  <a:latin typeface="Times New Roman" pitchFamily="18" charset="0"/>
                </a:rPr>
                <a:t>TM111</a:t>
              </a:r>
            </a:p>
          </p:txBody>
        </p:sp>
        <p:sp>
          <p:nvSpPr>
            <p:cNvPr id="87055" name="Text Box 15"/>
            <p:cNvSpPr txBox="1">
              <a:spLocks noChangeArrowheads="1"/>
            </p:cNvSpPr>
            <p:nvPr/>
          </p:nvSpPr>
          <p:spPr bwMode="auto">
            <a:xfrm rot="-5400000">
              <a:off x="3238" y="1382"/>
              <a:ext cx="4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400">
                  <a:latin typeface="Times New Roman" pitchFamily="18" charset="0"/>
                </a:rPr>
                <a:t>TM130</a:t>
              </a:r>
            </a:p>
          </p:txBody>
        </p:sp>
        <p:sp>
          <p:nvSpPr>
            <p:cNvPr id="87056" name="Line 16"/>
            <p:cNvSpPr>
              <a:spLocks noChangeShapeType="1"/>
            </p:cNvSpPr>
            <p:nvPr/>
          </p:nvSpPr>
          <p:spPr bwMode="auto">
            <a:xfrm>
              <a:off x="1204" y="1662"/>
              <a:ext cx="8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7057" name="Line 17"/>
            <p:cNvSpPr>
              <a:spLocks noChangeShapeType="1"/>
            </p:cNvSpPr>
            <p:nvPr/>
          </p:nvSpPr>
          <p:spPr bwMode="auto">
            <a:xfrm>
              <a:off x="1408" y="1662"/>
              <a:ext cx="41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7058" name="Line 18"/>
            <p:cNvSpPr>
              <a:spLocks noChangeShapeType="1"/>
            </p:cNvSpPr>
            <p:nvPr/>
          </p:nvSpPr>
          <p:spPr bwMode="auto">
            <a:xfrm>
              <a:off x="1530" y="1662"/>
              <a:ext cx="123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7059" name="Line 19"/>
            <p:cNvSpPr>
              <a:spLocks noChangeShapeType="1"/>
            </p:cNvSpPr>
            <p:nvPr/>
          </p:nvSpPr>
          <p:spPr bwMode="auto">
            <a:xfrm>
              <a:off x="1694" y="166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7060" name="Line 20"/>
            <p:cNvSpPr>
              <a:spLocks noChangeShapeType="1"/>
            </p:cNvSpPr>
            <p:nvPr/>
          </p:nvSpPr>
          <p:spPr bwMode="auto">
            <a:xfrm>
              <a:off x="3449" y="1662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7061" name="Line 21"/>
            <p:cNvSpPr>
              <a:spLocks noChangeShapeType="1"/>
            </p:cNvSpPr>
            <p:nvPr/>
          </p:nvSpPr>
          <p:spPr bwMode="auto">
            <a:xfrm>
              <a:off x="3245" y="1662"/>
              <a:ext cx="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7062" name="Line 22"/>
            <p:cNvSpPr>
              <a:spLocks noChangeShapeType="1"/>
            </p:cNvSpPr>
            <p:nvPr/>
          </p:nvSpPr>
          <p:spPr bwMode="auto">
            <a:xfrm>
              <a:off x="2510" y="1662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7063" name="Line 23"/>
            <p:cNvSpPr>
              <a:spLocks noChangeShapeType="1"/>
            </p:cNvSpPr>
            <p:nvPr/>
          </p:nvSpPr>
          <p:spPr bwMode="auto">
            <a:xfrm>
              <a:off x="2143" y="1662"/>
              <a:ext cx="0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7064" name="Line 24"/>
            <p:cNvSpPr>
              <a:spLocks noChangeShapeType="1"/>
            </p:cNvSpPr>
            <p:nvPr/>
          </p:nvSpPr>
          <p:spPr bwMode="auto">
            <a:xfrm>
              <a:off x="1041" y="1662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7065" name="Line 25"/>
            <p:cNvSpPr>
              <a:spLocks noChangeShapeType="1"/>
            </p:cNvSpPr>
            <p:nvPr/>
          </p:nvSpPr>
          <p:spPr bwMode="auto">
            <a:xfrm>
              <a:off x="633" y="1662"/>
              <a:ext cx="0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87066" name="Text Box 26"/>
          <p:cNvSpPr txBox="1">
            <a:spLocks noChangeArrowheads="1"/>
          </p:cNvSpPr>
          <p:nvPr/>
        </p:nvSpPr>
        <p:spPr bwMode="auto">
          <a:xfrm>
            <a:off x="4576763" y="1196975"/>
            <a:ext cx="2192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>
                <a:latin typeface="Times New Roman" pitchFamily="18" charset="0"/>
              </a:rPr>
              <a:t>6/21 LER: 0.86MV,0.48mA</a:t>
            </a:r>
          </a:p>
        </p:txBody>
      </p:sp>
      <p:sp>
        <p:nvSpPr>
          <p:cNvPr id="87067" name="Line 27"/>
          <p:cNvSpPr>
            <a:spLocks noChangeShapeType="1"/>
          </p:cNvSpPr>
          <p:nvPr/>
        </p:nvSpPr>
        <p:spPr bwMode="auto">
          <a:xfrm>
            <a:off x="2916238" y="4149725"/>
            <a:ext cx="792162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87068" name="Text Box 28"/>
          <p:cNvSpPr txBox="1">
            <a:spLocks noChangeArrowheads="1"/>
          </p:cNvSpPr>
          <p:nvPr/>
        </p:nvSpPr>
        <p:spPr bwMode="auto">
          <a:xfrm>
            <a:off x="4716463" y="4724400"/>
            <a:ext cx="1355725" cy="825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>
                <a:latin typeface="Times New Roman" pitchFamily="18" charset="0"/>
              </a:rPr>
              <a:t>LOM</a:t>
            </a:r>
          </a:p>
          <a:p>
            <a:r>
              <a:rPr lang="en-US" altLang="ja-JP" sz="1600">
                <a:latin typeface="Times New Roman" pitchFamily="18" charset="0"/>
              </a:rPr>
              <a:t>f</a:t>
            </a:r>
            <a:r>
              <a:rPr lang="en-US" altLang="ja-JP" sz="1600" baseline="-25000">
                <a:latin typeface="Times New Roman" pitchFamily="18" charset="0"/>
              </a:rPr>
              <a:t>0</a:t>
            </a:r>
            <a:r>
              <a:rPr lang="en-US" altLang="ja-JP" sz="1600">
                <a:latin typeface="Times New Roman" pitchFamily="18" charset="0"/>
              </a:rPr>
              <a:t>: 408.3 MHz</a:t>
            </a:r>
          </a:p>
          <a:p>
            <a:r>
              <a:rPr lang="en-US" altLang="ja-JP" sz="1600">
                <a:latin typeface="Times New Roman" pitchFamily="18" charset="0"/>
              </a:rPr>
              <a:t>Q: 140</a:t>
            </a:r>
          </a:p>
        </p:txBody>
      </p:sp>
      <p:sp>
        <p:nvSpPr>
          <p:cNvPr id="87069" name="Text Box 29"/>
          <p:cNvSpPr txBox="1">
            <a:spLocks noChangeArrowheads="1"/>
          </p:cNvSpPr>
          <p:nvPr/>
        </p:nvSpPr>
        <p:spPr bwMode="auto">
          <a:xfrm>
            <a:off x="6516688" y="4365625"/>
            <a:ext cx="2408237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>
                <a:latin typeface="Times New Roman" pitchFamily="18" charset="0"/>
              </a:rPr>
              <a:t>f0: 408.3</a:t>
            </a:r>
          </a:p>
          <a:p>
            <a:r>
              <a:rPr lang="en-US" altLang="ja-JP" sz="1600">
                <a:latin typeface="Times New Roman" pitchFamily="18" charset="0"/>
              </a:rPr>
              <a:t>Q: 140</a:t>
            </a:r>
          </a:p>
          <a:p>
            <a:r>
              <a:rPr lang="en-US" altLang="ja-JP" sz="1600">
                <a:latin typeface="Times New Roman" pitchFamily="18" charset="0"/>
              </a:rPr>
              <a:t>Measured at horizontal test</a:t>
            </a:r>
          </a:p>
          <a:p>
            <a:r>
              <a:rPr lang="en-US" altLang="ja-JP" sz="1600">
                <a:latin typeface="Times New Roman" pitchFamily="18" charset="0"/>
              </a:rPr>
              <a:t>(@ room temperature)</a:t>
            </a:r>
          </a:p>
        </p:txBody>
      </p:sp>
      <p:sp>
        <p:nvSpPr>
          <p:cNvPr id="87070" name="Rectangle 30"/>
          <p:cNvSpPr>
            <a:spLocks noChangeArrowheads="1"/>
          </p:cNvSpPr>
          <p:nvPr/>
        </p:nvSpPr>
        <p:spPr bwMode="auto">
          <a:xfrm>
            <a:off x="6804025" y="1566863"/>
            <a:ext cx="2211388" cy="265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>
                <a:latin typeface="Times New Roman" pitchFamily="18" charset="0"/>
              </a:rPr>
              <a:t>Freq(MHz)	Mode</a:t>
            </a:r>
          </a:p>
          <a:p>
            <a:r>
              <a:rPr lang="en-US" altLang="ja-JP" sz="1400">
                <a:latin typeface="Times New Roman" pitchFamily="18" charset="0"/>
              </a:rPr>
              <a:t>56	co-TEM 1/4</a:t>
            </a:r>
            <a:r>
              <a:rPr lang="en-US" altLang="ja-JP" sz="1400">
                <a:latin typeface="Symbol" pitchFamily="18" charset="2"/>
              </a:rPr>
              <a:t>l</a:t>
            </a:r>
          </a:p>
          <a:p>
            <a:r>
              <a:rPr lang="en-US" altLang="ja-JP" sz="1400">
                <a:latin typeface="Times New Roman" pitchFamily="18" charset="0"/>
              </a:rPr>
              <a:t>195	co-TEM 7/4</a:t>
            </a:r>
            <a:r>
              <a:rPr lang="en-US" altLang="ja-JP" sz="1400">
                <a:latin typeface="Symbol" pitchFamily="18" charset="2"/>
              </a:rPr>
              <a:t>l</a:t>
            </a:r>
            <a:endParaRPr lang="en-US" altLang="ja-JP" sz="1400">
              <a:latin typeface="Times New Roman" pitchFamily="18" charset="0"/>
            </a:endParaRPr>
          </a:p>
          <a:p>
            <a:r>
              <a:rPr lang="en-US" altLang="ja-JP" sz="1400">
                <a:latin typeface="Times New Roman" pitchFamily="18" charset="0"/>
              </a:rPr>
              <a:t>282	 co-TEM 9/4</a:t>
            </a:r>
            <a:r>
              <a:rPr lang="en-US" altLang="ja-JP" sz="1400">
                <a:latin typeface="Symbol" pitchFamily="18" charset="2"/>
              </a:rPr>
              <a:t>l</a:t>
            </a:r>
            <a:endParaRPr lang="en-US" altLang="ja-JP" sz="1400">
              <a:latin typeface="Times New Roman" pitchFamily="18" charset="0"/>
            </a:endParaRPr>
          </a:p>
          <a:p>
            <a:r>
              <a:rPr lang="en-US" altLang="ja-JP" sz="1400">
                <a:latin typeface="Times New Roman" pitchFamily="18" charset="0"/>
              </a:rPr>
              <a:t>327	 co-TEM 11/4</a:t>
            </a:r>
            <a:r>
              <a:rPr lang="en-US" altLang="ja-JP" sz="1400">
                <a:latin typeface="Symbol" pitchFamily="18" charset="2"/>
              </a:rPr>
              <a:t>l</a:t>
            </a:r>
            <a:endParaRPr lang="en-US" altLang="ja-JP" sz="1400">
              <a:latin typeface="Times New Roman" pitchFamily="18" charset="0"/>
            </a:endParaRPr>
          </a:p>
          <a:p>
            <a:r>
              <a:rPr lang="en-US" altLang="ja-JP" sz="1400">
                <a:latin typeface="Times New Roman" pitchFamily="18" charset="0"/>
              </a:rPr>
              <a:t>395	 co-TEM 13/4</a:t>
            </a:r>
            <a:r>
              <a:rPr lang="en-US" altLang="ja-JP" sz="1400">
                <a:latin typeface="Symbol" pitchFamily="18" charset="2"/>
              </a:rPr>
              <a:t>l</a:t>
            </a:r>
            <a:endParaRPr lang="en-US" altLang="ja-JP" sz="1400">
              <a:latin typeface="Times New Roman" pitchFamily="18" charset="0"/>
            </a:endParaRPr>
          </a:p>
          <a:p>
            <a:r>
              <a:rPr lang="en-US" altLang="ja-JP" sz="1400">
                <a:latin typeface="Times New Roman" pitchFamily="18" charset="0"/>
              </a:rPr>
              <a:t>408	 TM110, LOM</a:t>
            </a:r>
          </a:p>
          <a:p>
            <a:r>
              <a:rPr lang="en-US" altLang="ja-JP" sz="1400">
                <a:latin typeface="Times New Roman" pitchFamily="18" charset="0"/>
              </a:rPr>
              <a:t>550	 co-TEM 19/4</a:t>
            </a:r>
            <a:r>
              <a:rPr lang="en-US" altLang="ja-JP" sz="1400">
                <a:latin typeface="Symbol" pitchFamily="18" charset="2"/>
              </a:rPr>
              <a:t>l</a:t>
            </a:r>
            <a:endParaRPr lang="en-US" altLang="ja-JP" sz="1400">
              <a:latin typeface="Times New Roman" pitchFamily="18" charset="0"/>
            </a:endParaRPr>
          </a:p>
          <a:p>
            <a:r>
              <a:rPr lang="en-US" altLang="ja-JP" sz="1400">
                <a:latin typeface="Times New Roman" pitchFamily="18" charset="0"/>
              </a:rPr>
              <a:t>672	 TM310</a:t>
            </a:r>
          </a:p>
          <a:p>
            <a:r>
              <a:rPr lang="en-US" altLang="ja-JP" sz="1400">
                <a:latin typeface="Times New Roman" pitchFamily="18" charset="0"/>
              </a:rPr>
              <a:t>696	 TM310</a:t>
            </a:r>
          </a:p>
          <a:p>
            <a:r>
              <a:rPr lang="en-US" altLang="ja-JP" sz="1400">
                <a:latin typeface="Times New Roman" pitchFamily="18" charset="0"/>
              </a:rPr>
              <a:t>907	 TM111</a:t>
            </a:r>
          </a:p>
          <a:p>
            <a:r>
              <a:rPr lang="en-US" altLang="ja-JP" sz="1400">
                <a:latin typeface="Times New Roman" pitchFamily="18" charset="0"/>
              </a:rPr>
              <a:t>979	 TM130</a:t>
            </a:r>
          </a:p>
        </p:txBody>
      </p:sp>
      <p:sp>
        <p:nvSpPr>
          <p:cNvPr id="87071" name="Text Box 31"/>
          <p:cNvSpPr txBox="1">
            <a:spLocks noChangeArrowheads="1"/>
          </p:cNvSpPr>
          <p:nvPr/>
        </p:nvSpPr>
        <p:spPr bwMode="auto">
          <a:xfrm>
            <a:off x="6588125" y="5517232"/>
            <a:ext cx="23050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/>
              <a:t>The most </a:t>
            </a:r>
            <a:r>
              <a:rPr lang="en-US" altLang="ja-JP" sz="1600" dirty="0" smtClean="0"/>
              <a:t>d</a:t>
            </a:r>
            <a:r>
              <a:rPr lang="en-US" altLang="ja-JP" sz="1600" dirty="0"/>
              <a:t>a</a:t>
            </a:r>
            <a:r>
              <a:rPr lang="en-US" altLang="ja-JP" sz="1600" dirty="0" smtClean="0"/>
              <a:t>ngerous </a:t>
            </a:r>
            <a:r>
              <a:rPr lang="en-US" altLang="ja-JP" sz="1600" dirty="0"/>
              <a:t>mode, TM110 (accelerating mode) is heavily damped.</a:t>
            </a:r>
          </a:p>
        </p:txBody>
      </p:sp>
      <p:sp>
        <p:nvSpPr>
          <p:cNvPr id="87072" name="Text Box 32"/>
          <p:cNvSpPr txBox="1">
            <a:spLocks noChangeArrowheads="1"/>
          </p:cNvSpPr>
          <p:nvPr/>
        </p:nvSpPr>
        <p:spPr bwMode="auto">
          <a:xfrm>
            <a:off x="1476375" y="620713"/>
            <a:ext cx="6553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/>
              <a:t>Single bunch operation is suitable to measure beam-induced RF modes since its </a:t>
            </a:r>
            <a:r>
              <a:rPr lang="en-US" altLang="ja-JP" sz="1600" dirty="0" smtClean="0"/>
              <a:t>beam spectrum </a:t>
            </a:r>
            <a:r>
              <a:rPr lang="en-US" altLang="ja-JP" sz="1600" dirty="0"/>
              <a:t>is flat with a revolution interval (100 kHz)</a:t>
            </a:r>
          </a:p>
        </p:txBody>
      </p:sp>
      <p:grpSp>
        <p:nvGrpSpPr>
          <p:cNvPr id="3" name="Group 33"/>
          <p:cNvGrpSpPr>
            <a:grpSpLocks noChangeAspect="1"/>
          </p:cNvGrpSpPr>
          <p:nvPr/>
        </p:nvGrpSpPr>
        <p:grpSpPr bwMode="auto">
          <a:xfrm>
            <a:off x="0" y="5013325"/>
            <a:ext cx="1774825" cy="992188"/>
            <a:chOff x="170" y="1797"/>
            <a:chExt cx="3729" cy="2086"/>
          </a:xfrm>
        </p:grpSpPr>
        <p:pic>
          <p:nvPicPr>
            <p:cNvPr id="87074" name="Picture 34"/>
            <p:cNvPicPr>
              <a:picLocks noChangeAspect="1" noChangeArrowheads="1"/>
            </p:cNvPicPr>
            <p:nvPr/>
          </p:nvPicPr>
          <p:blipFill>
            <a:blip r:embed="rId4" cstate="print"/>
            <a:srcRect l="7051" t="25034" r="7051" b="25034"/>
            <a:stretch>
              <a:fillRect/>
            </a:stretch>
          </p:blipFill>
          <p:spPr bwMode="auto">
            <a:xfrm>
              <a:off x="170" y="1797"/>
              <a:ext cx="3729" cy="2037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7075" name="Line 35"/>
            <p:cNvSpPr>
              <a:spLocks noChangeAspect="1" noChangeShapeType="1"/>
            </p:cNvSpPr>
            <p:nvPr/>
          </p:nvSpPr>
          <p:spPr bwMode="auto">
            <a:xfrm flipV="1">
              <a:off x="2698" y="3317"/>
              <a:ext cx="227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7076" name="Line 36"/>
            <p:cNvSpPr>
              <a:spLocks noChangeAspect="1" noChangeShapeType="1"/>
            </p:cNvSpPr>
            <p:nvPr/>
          </p:nvSpPr>
          <p:spPr bwMode="auto">
            <a:xfrm flipV="1">
              <a:off x="793" y="2410"/>
              <a:ext cx="272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7077" name="Line 37"/>
            <p:cNvSpPr>
              <a:spLocks noChangeAspect="1" noChangeShapeType="1"/>
            </p:cNvSpPr>
            <p:nvPr/>
          </p:nvSpPr>
          <p:spPr bwMode="auto">
            <a:xfrm flipV="1">
              <a:off x="1156" y="2500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7078" name="Line 38"/>
            <p:cNvSpPr>
              <a:spLocks noChangeAspect="1" noChangeShapeType="1"/>
            </p:cNvSpPr>
            <p:nvPr/>
          </p:nvSpPr>
          <p:spPr bwMode="auto">
            <a:xfrm flipV="1">
              <a:off x="2971" y="3408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7079" name="Oval 39"/>
            <p:cNvSpPr>
              <a:spLocks noChangeAspect="1" noChangeArrowheads="1"/>
            </p:cNvSpPr>
            <p:nvPr/>
          </p:nvSpPr>
          <p:spPr bwMode="auto">
            <a:xfrm>
              <a:off x="612" y="2432"/>
              <a:ext cx="181" cy="181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7080" name="Oval 40"/>
            <p:cNvSpPr>
              <a:spLocks noChangeAspect="1" noChangeArrowheads="1"/>
            </p:cNvSpPr>
            <p:nvPr/>
          </p:nvSpPr>
          <p:spPr bwMode="auto">
            <a:xfrm>
              <a:off x="1066" y="2795"/>
              <a:ext cx="181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7081" name="Oval 41"/>
            <p:cNvSpPr>
              <a:spLocks noChangeAspect="1" noChangeArrowheads="1"/>
            </p:cNvSpPr>
            <p:nvPr/>
          </p:nvSpPr>
          <p:spPr bwMode="auto">
            <a:xfrm>
              <a:off x="2517" y="3385"/>
              <a:ext cx="181" cy="181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7082" name="Oval 42"/>
            <p:cNvSpPr>
              <a:spLocks noChangeAspect="1" noChangeArrowheads="1"/>
            </p:cNvSpPr>
            <p:nvPr/>
          </p:nvSpPr>
          <p:spPr bwMode="auto">
            <a:xfrm>
              <a:off x="2880" y="3702"/>
              <a:ext cx="181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87083" name="Line 43"/>
          <p:cNvSpPr>
            <a:spLocks noChangeShapeType="1"/>
          </p:cNvSpPr>
          <p:nvPr/>
        </p:nvSpPr>
        <p:spPr bwMode="auto">
          <a:xfrm flipV="1">
            <a:off x="5508625" y="4581525"/>
            <a:ext cx="93503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87084" name="Text Box 44"/>
          <p:cNvSpPr txBox="1">
            <a:spLocks noChangeArrowheads="1"/>
          </p:cNvSpPr>
          <p:nvPr/>
        </p:nvSpPr>
        <p:spPr bwMode="auto">
          <a:xfrm>
            <a:off x="5148263" y="4365625"/>
            <a:ext cx="971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b="1"/>
              <a:t>Consistent</a:t>
            </a:r>
          </a:p>
        </p:txBody>
      </p:sp>
      <p:sp>
        <p:nvSpPr>
          <p:cNvPr id="87085" name="Text Box 45"/>
          <p:cNvSpPr txBox="1">
            <a:spLocks noChangeArrowheads="1"/>
          </p:cNvSpPr>
          <p:nvPr/>
        </p:nvSpPr>
        <p:spPr bwMode="auto">
          <a:xfrm>
            <a:off x="395288" y="4508500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b="1"/>
              <a:t>Mainly observe beam spectrum.</a:t>
            </a:r>
          </a:p>
        </p:txBody>
      </p:sp>
      <p:sp>
        <p:nvSpPr>
          <p:cNvPr id="87086" name="Text Box 46"/>
          <p:cNvSpPr txBox="1">
            <a:spLocks noChangeArrowheads="1"/>
          </p:cNvSpPr>
          <p:nvPr/>
        </p:nvSpPr>
        <p:spPr bwMode="auto">
          <a:xfrm>
            <a:off x="179388" y="6092825"/>
            <a:ext cx="14033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b="1"/>
              <a:t>Mainly observe beam-induced RF modes.</a:t>
            </a:r>
          </a:p>
        </p:txBody>
      </p:sp>
      <p:sp>
        <p:nvSpPr>
          <p:cNvPr id="87087" name="Line 47"/>
          <p:cNvSpPr>
            <a:spLocks noChangeShapeType="1"/>
          </p:cNvSpPr>
          <p:nvPr/>
        </p:nvSpPr>
        <p:spPr bwMode="auto">
          <a:xfrm flipV="1">
            <a:off x="900113" y="5876925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87088" name="Line 48"/>
          <p:cNvSpPr>
            <a:spLocks noChangeShapeType="1"/>
          </p:cNvSpPr>
          <p:nvPr/>
        </p:nvSpPr>
        <p:spPr bwMode="auto">
          <a:xfrm flipH="1">
            <a:off x="323850" y="4941888"/>
            <a:ext cx="215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altLang="ja-JP" sz="2800"/>
              <a:t>HOM dampers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052513"/>
            <a:ext cx="8229600" cy="4525962"/>
          </a:xfrm>
        </p:spPr>
        <p:txBody>
          <a:bodyPr/>
          <a:lstStyle/>
          <a:p>
            <a:r>
              <a:rPr lang="en-US" altLang="ja-JP" sz="1600" dirty="0"/>
              <a:t>Ferrite dampers</a:t>
            </a:r>
          </a:p>
          <a:p>
            <a:pPr lvl="1"/>
            <a:r>
              <a:rPr lang="en-US" altLang="ja-JP" sz="1600" dirty="0"/>
              <a:t>Beam pipe damper (LBP damper)</a:t>
            </a:r>
          </a:p>
          <a:p>
            <a:pPr lvl="1"/>
            <a:r>
              <a:rPr lang="en-US" altLang="ja-JP" sz="1600" dirty="0"/>
              <a:t>Coaxial damper (Coax damper</a:t>
            </a:r>
            <a:r>
              <a:rPr lang="en-US" altLang="ja-JP" sz="1600" dirty="0" smtClean="0"/>
              <a:t>)</a:t>
            </a:r>
          </a:p>
          <a:p>
            <a:pPr lvl="1"/>
            <a:r>
              <a:rPr lang="en-US" altLang="ja-JP" sz="1600" dirty="0" smtClean="0"/>
              <a:t>Ferrite: 240mm</a:t>
            </a:r>
            <a:r>
              <a:rPr lang="en-US" altLang="ja-JP" sz="1600" dirty="0" smtClean="0">
                <a:latin typeface="Symbol" pitchFamily="18" charset="2"/>
              </a:rPr>
              <a:t>f</a:t>
            </a:r>
            <a:r>
              <a:rPr lang="en-US" altLang="ja-JP" sz="1600" dirty="0" smtClean="0"/>
              <a:t> x 100mm x 4mm</a:t>
            </a:r>
            <a:endParaRPr lang="en-US" altLang="ja-JP" sz="1600" dirty="0"/>
          </a:p>
          <a:p>
            <a:r>
              <a:rPr lang="en-US" altLang="ja-JP" sz="1600" dirty="0" smtClean="0"/>
              <a:t>SiC damper</a:t>
            </a:r>
            <a:endParaRPr lang="en-US" altLang="ja-JP" sz="1600" dirty="0"/>
          </a:p>
          <a:p>
            <a:pPr lvl="1"/>
            <a:r>
              <a:rPr lang="en-US" altLang="ja-JP" sz="1600" dirty="0" smtClean="0"/>
              <a:t>LER crab module has a SiC damper</a:t>
            </a:r>
            <a:endParaRPr lang="en-US" altLang="ja-JP" sz="1600" dirty="0"/>
          </a:p>
          <a:p>
            <a:pPr lvl="2"/>
            <a:r>
              <a:rPr lang="en-US" altLang="ja-JP" sz="1600" dirty="0" smtClean="0"/>
              <a:t>SiC: 150mm</a:t>
            </a:r>
            <a:r>
              <a:rPr lang="en-US" altLang="ja-JP" sz="1600" dirty="0" smtClean="0">
                <a:latin typeface="Symbol" pitchFamily="18" charset="2"/>
              </a:rPr>
              <a:t>f</a:t>
            </a:r>
            <a:r>
              <a:rPr lang="en-US" altLang="ja-JP" sz="1600" dirty="0" smtClean="0"/>
              <a:t> x 240 mm x 10 mm</a:t>
            </a:r>
            <a:endParaRPr lang="en-US" altLang="ja-JP" sz="1600" dirty="0"/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980728"/>
            <a:ext cx="3779912" cy="2836781"/>
          </a:xfrm>
          <a:prstGeom prst="rect">
            <a:avLst/>
          </a:prstGeom>
          <a:noFill/>
        </p:spPr>
      </p:pic>
      <p:grpSp>
        <p:nvGrpSpPr>
          <p:cNvPr id="5" name="グループ化 17"/>
          <p:cNvGrpSpPr/>
          <p:nvPr/>
        </p:nvGrpSpPr>
        <p:grpSpPr>
          <a:xfrm>
            <a:off x="107504" y="4725144"/>
            <a:ext cx="8870598" cy="2025516"/>
            <a:chOff x="99402" y="764704"/>
            <a:chExt cx="8870598" cy="202551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088" r="1903"/>
            <a:stretch>
              <a:fillRect/>
            </a:stretch>
          </p:blipFill>
          <p:spPr bwMode="auto">
            <a:xfrm>
              <a:off x="99402" y="1124744"/>
              <a:ext cx="8870598" cy="1434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1423" t="13360" r="3558" b="10497"/>
            <a:stretch>
              <a:fillRect/>
            </a:stretch>
          </p:blipFill>
          <p:spPr bwMode="auto">
            <a:xfrm>
              <a:off x="3203848" y="1224000"/>
              <a:ext cx="3941345" cy="1177700"/>
            </a:xfrm>
            <a:prstGeom prst="rect">
              <a:avLst/>
            </a:prstGeom>
            <a:noFill/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3779912" y="2420888"/>
              <a:ext cx="2296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Ferrite damper, 240</a:t>
              </a:r>
              <a:r>
                <a:rPr kumimoji="1" lang="en-US" altLang="ja-JP" dirty="0" smtClean="0">
                  <a:solidFill>
                    <a:srgbClr val="FF0000"/>
                  </a:solidFill>
                  <a:latin typeface="Symbol" pitchFamily="18" charset="2"/>
                </a:rPr>
                <a:t>f</a:t>
              </a:r>
              <a:r>
                <a:rPr kumimoji="1" lang="en-US" altLang="ja-JP" dirty="0" smtClean="0">
                  <a:solidFill>
                    <a:srgbClr val="FF0000"/>
                  </a:solidFill>
                </a:rPr>
                <a:t> 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1187624" y="2204864"/>
              <a:ext cx="19186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SiC</a:t>
              </a:r>
              <a:r>
                <a:rPr kumimoji="1" lang="en-US" altLang="ja-JP" dirty="0" smtClean="0">
                  <a:solidFill>
                    <a:srgbClr val="FF0000"/>
                  </a:solidFill>
                </a:rPr>
                <a:t> damper, 150</a:t>
              </a:r>
              <a:r>
                <a:rPr kumimoji="1" lang="en-US" altLang="ja-JP" dirty="0" smtClean="0">
                  <a:solidFill>
                    <a:srgbClr val="FF0000"/>
                  </a:solidFill>
                  <a:latin typeface="Symbol" pitchFamily="18" charset="2"/>
                </a:rPr>
                <a:t>f</a:t>
              </a:r>
              <a:r>
                <a:rPr kumimoji="1" lang="en-US" altLang="ja-JP" dirty="0" smtClean="0">
                  <a:solidFill>
                    <a:srgbClr val="FF0000"/>
                  </a:solidFill>
                </a:rPr>
                <a:t> 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4499992" y="764704"/>
              <a:ext cx="2516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LER crab cavity module</a:t>
              </a:r>
              <a:endParaRPr kumimoji="1" lang="ja-JP" altLang="en-US" dirty="0"/>
            </a:p>
          </p:txBody>
        </p:sp>
        <p:cxnSp>
          <p:nvCxnSpPr>
            <p:cNvPr id="11" name="直線矢印コネクタ 10"/>
            <p:cNvCxnSpPr/>
            <p:nvPr/>
          </p:nvCxnSpPr>
          <p:spPr>
            <a:xfrm flipV="1">
              <a:off x="2699792" y="1916832"/>
              <a:ext cx="288032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/>
            <p:nvPr/>
          </p:nvCxnSpPr>
          <p:spPr>
            <a:xfrm flipV="1">
              <a:off x="3347864" y="1988840"/>
              <a:ext cx="504056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3347864" y="2636912"/>
              <a:ext cx="360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814388"/>
            <a:ext cx="3656012" cy="2759075"/>
          </a:xfrm>
          <a:prstGeom prst="rect">
            <a:avLst/>
          </a:prstGeom>
          <a:noFill/>
        </p:spPr>
      </p:pic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716338"/>
            <a:ext cx="3641725" cy="2767012"/>
          </a:xfrm>
          <a:prstGeom prst="rect">
            <a:avLst/>
          </a:prstGeom>
          <a:noFill/>
        </p:spPr>
      </p:pic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4643438" y="3943350"/>
            <a:ext cx="432117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1400" dirty="0"/>
              <a:t>Absorbed HOM power: </a:t>
            </a:r>
          </a:p>
          <a:p>
            <a:r>
              <a:rPr lang="en-US" altLang="ja-JP" sz="1400" dirty="0"/>
              <a:t>9.4 kW (LBP) + 2.4 kW (coax) @ 1.62 A</a:t>
            </a:r>
          </a:p>
          <a:p>
            <a:r>
              <a:rPr lang="en-US" altLang="ja-JP" sz="1400" dirty="0" smtClean="0"/>
              <a:t>Coax/LBP=0.25(LER</a:t>
            </a:r>
            <a:r>
              <a:rPr lang="en-US" altLang="ja-JP" sz="1400" dirty="0"/>
              <a:t>) for </a:t>
            </a:r>
            <a:r>
              <a:rPr lang="en-US" altLang="ja-JP" sz="1400" dirty="0" smtClean="0"/>
              <a:t>3.06-sp, 1585 bunches</a:t>
            </a:r>
            <a:endParaRPr lang="en-US" altLang="ja-JP" sz="1400" dirty="0"/>
          </a:p>
          <a:p>
            <a:r>
              <a:rPr lang="en-US" altLang="ja-JP" sz="1400" dirty="0" smtClean="0"/>
              <a:t>SiC </a:t>
            </a:r>
            <a:r>
              <a:rPr lang="en-US" altLang="ja-JP" sz="1400" dirty="0"/>
              <a:t>damper contributes for HOM power absorption.</a:t>
            </a:r>
          </a:p>
          <a:p>
            <a:r>
              <a:rPr lang="en-US" altLang="ja-JP" sz="1400" dirty="0"/>
              <a:t>Calculation well reproduces total HOM </a:t>
            </a:r>
            <a:r>
              <a:rPr lang="en-US" altLang="ja-JP" sz="1400" dirty="0" smtClean="0"/>
              <a:t>power</a:t>
            </a:r>
            <a:endParaRPr lang="en-US" altLang="ja-JP" sz="1400" dirty="0"/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1116013" y="1052513"/>
            <a:ext cx="6667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HER</a:t>
            </a:r>
          </a:p>
        </p:txBody>
      </p:sp>
      <p:sp>
        <p:nvSpPr>
          <p:cNvPr id="111625" name="Text Box 9"/>
          <p:cNvSpPr txBox="1">
            <a:spLocks noChangeArrowheads="1"/>
          </p:cNvSpPr>
          <p:nvPr/>
        </p:nvSpPr>
        <p:spPr bwMode="auto">
          <a:xfrm>
            <a:off x="1187450" y="4076700"/>
            <a:ext cx="6286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LER</a:t>
            </a:r>
          </a:p>
        </p:txBody>
      </p:sp>
      <p:sp>
        <p:nvSpPr>
          <p:cNvPr id="111626" name="Text Box 10"/>
          <p:cNvSpPr txBox="1">
            <a:spLocks noChangeArrowheads="1"/>
          </p:cNvSpPr>
          <p:nvPr/>
        </p:nvSpPr>
        <p:spPr bwMode="auto">
          <a:xfrm>
            <a:off x="3348038" y="1916113"/>
            <a:ext cx="520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/>
              <a:t>LBP</a:t>
            </a:r>
          </a:p>
        </p:txBody>
      </p:sp>
      <p:sp>
        <p:nvSpPr>
          <p:cNvPr id="111627" name="Text Box 11"/>
          <p:cNvSpPr txBox="1">
            <a:spLocks noChangeArrowheads="1"/>
          </p:cNvSpPr>
          <p:nvPr/>
        </p:nvSpPr>
        <p:spPr bwMode="auto">
          <a:xfrm>
            <a:off x="3348038" y="5300663"/>
            <a:ext cx="520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/>
              <a:t>LBP</a:t>
            </a:r>
          </a:p>
        </p:txBody>
      </p:sp>
      <p:sp>
        <p:nvSpPr>
          <p:cNvPr id="111628" name="Text Box 12"/>
          <p:cNvSpPr txBox="1">
            <a:spLocks noChangeArrowheads="1"/>
          </p:cNvSpPr>
          <p:nvPr/>
        </p:nvSpPr>
        <p:spPr bwMode="auto">
          <a:xfrm>
            <a:off x="3419475" y="2565400"/>
            <a:ext cx="55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/>
              <a:t>coax</a:t>
            </a:r>
          </a:p>
        </p:txBody>
      </p:sp>
      <p:sp>
        <p:nvSpPr>
          <p:cNvPr id="111629" name="Text Box 13"/>
          <p:cNvSpPr txBox="1">
            <a:spLocks noChangeArrowheads="1"/>
          </p:cNvSpPr>
          <p:nvPr/>
        </p:nvSpPr>
        <p:spPr bwMode="auto">
          <a:xfrm>
            <a:off x="3348038" y="5589588"/>
            <a:ext cx="55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/>
              <a:t>coax</a:t>
            </a:r>
          </a:p>
        </p:txBody>
      </p:sp>
      <p:sp>
        <p:nvSpPr>
          <p:cNvPr id="111630" name="Text Box 14"/>
          <p:cNvSpPr txBox="1">
            <a:spLocks noChangeArrowheads="1"/>
          </p:cNvSpPr>
          <p:nvPr/>
        </p:nvSpPr>
        <p:spPr bwMode="auto">
          <a:xfrm>
            <a:off x="3419475" y="4581525"/>
            <a:ext cx="471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/>
              <a:t>SiC</a:t>
            </a:r>
          </a:p>
        </p:txBody>
      </p:sp>
      <p:sp>
        <p:nvSpPr>
          <p:cNvPr id="111631" name="Text Box 15"/>
          <p:cNvSpPr txBox="1">
            <a:spLocks noChangeArrowheads="1"/>
          </p:cNvSpPr>
          <p:nvPr/>
        </p:nvSpPr>
        <p:spPr bwMode="auto">
          <a:xfrm>
            <a:off x="2700338" y="1196975"/>
            <a:ext cx="577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/>
              <a:t>Total</a:t>
            </a:r>
          </a:p>
        </p:txBody>
      </p:sp>
      <p:sp>
        <p:nvSpPr>
          <p:cNvPr id="111632" name="Text Box 16"/>
          <p:cNvSpPr txBox="1">
            <a:spLocks noChangeArrowheads="1"/>
          </p:cNvSpPr>
          <p:nvPr/>
        </p:nvSpPr>
        <p:spPr bwMode="auto">
          <a:xfrm>
            <a:off x="2411413" y="4221163"/>
            <a:ext cx="577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/>
              <a:t>Total</a:t>
            </a:r>
          </a:p>
        </p:txBody>
      </p:sp>
      <p:sp>
        <p:nvSpPr>
          <p:cNvPr id="111633" name="Rectangle 17"/>
          <p:cNvSpPr>
            <a:spLocks noGrp="1" noChangeArrowheads="1"/>
          </p:cNvSpPr>
          <p:nvPr>
            <p:ph type="title"/>
          </p:nvPr>
        </p:nvSpPr>
        <p:spPr>
          <a:xfrm>
            <a:off x="457200" y="58738"/>
            <a:ext cx="8229600" cy="706437"/>
          </a:xfrm>
        </p:spPr>
        <p:txBody>
          <a:bodyPr/>
          <a:lstStyle/>
          <a:p>
            <a:r>
              <a:rPr lang="en-US" altLang="ja-JP" sz="2800"/>
              <a:t>Typical HOM powers in the beam operation</a:t>
            </a:r>
          </a:p>
        </p:txBody>
      </p:sp>
      <p:sp>
        <p:nvSpPr>
          <p:cNvPr id="111634" name="Text Box 18"/>
          <p:cNvSpPr txBox="1">
            <a:spLocks noChangeArrowheads="1"/>
          </p:cNvSpPr>
          <p:nvPr/>
        </p:nvSpPr>
        <p:spPr bwMode="auto">
          <a:xfrm>
            <a:off x="4643438" y="977900"/>
            <a:ext cx="374544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/>
              <a:t>Absorbed HOM power: </a:t>
            </a:r>
          </a:p>
          <a:p>
            <a:r>
              <a:rPr lang="en-US" altLang="ja-JP" sz="1400" dirty="0"/>
              <a:t>4.1 kW (LBP) + 1.6 kW (coax) @ 0.95 </a:t>
            </a:r>
            <a:r>
              <a:rPr lang="en-US" altLang="ja-JP" sz="1400" dirty="0" smtClean="0"/>
              <a:t>A</a:t>
            </a:r>
          </a:p>
          <a:p>
            <a:r>
              <a:rPr lang="en-US" altLang="ja-JP" sz="1400" dirty="0" smtClean="0"/>
              <a:t>Coax/LBP=0.4 for 3.06-sp, 1585 bunches</a:t>
            </a:r>
            <a:endParaRPr lang="en-US" altLang="ja-JP" sz="1400" dirty="0"/>
          </a:p>
          <a:p>
            <a:r>
              <a:rPr lang="en-US" altLang="ja-JP" sz="1400" dirty="0"/>
              <a:t>Calculation well reproduces total HOM </a:t>
            </a:r>
            <a:r>
              <a:rPr lang="en-US" altLang="ja-JP" sz="1400" dirty="0" smtClean="0"/>
              <a:t>power</a:t>
            </a:r>
            <a:endParaRPr lang="en-US" altLang="ja-JP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Single crab cavity scheme</a:t>
            </a: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en-US" altLang="ja-JP" dirty="0" smtClean="0"/>
              <a:t>Typical parameters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88840"/>
            <a:ext cx="41243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5541285"/>
              </p:ext>
            </p:extLst>
          </p:nvPr>
        </p:nvGraphicFramePr>
        <p:xfrm>
          <a:off x="539552" y="2564904"/>
          <a:ext cx="4248472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152128"/>
                <a:gridCol w="1152128"/>
              </a:tblGrid>
              <a:tr h="180020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LER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HER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Beam energy (</a:t>
                      </a:r>
                      <a:r>
                        <a:rPr kumimoji="1" lang="en-US" altLang="ja-JP" sz="1400" dirty="0" err="1" smtClean="0"/>
                        <a:t>GeV</a:t>
                      </a:r>
                      <a:r>
                        <a:rPr kumimoji="1" lang="en-US" altLang="ja-JP" sz="1400" dirty="0" smtClean="0"/>
                        <a:t>)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3.5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8.0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Beam current (A)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1.7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1.25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RF frequency (MHz)</a:t>
                      </a:r>
                      <a:endParaRPr kumimoji="1" lang="ja-JP" alt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508.887</a:t>
                      </a:r>
                      <a:endParaRPr kumimoji="1" lang="ja-JP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Crossing angle</a:t>
                      </a:r>
                      <a:r>
                        <a:rPr kumimoji="1" lang="en-US" altLang="ja-JP" sz="1400" baseline="0" dirty="0" smtClean="0"/>
                        <a:t> (</a:t>
                      </a:r>
                      <a:r>
                        <a:rPr kumimoji="1" lang="en-US" altLang="ja-JP" sz="1400" baseline="0" dirty="0" err="1" smtClean="0"/>
                        <a:t>mrad</a:t>
                      </a:r>
                      <a:r>
                        <a:rPr kumimoji="1" lang="en-US" altLang="ja-JP" sz="1400" baseline="0" dirty="0" smtClean="0"/>
                        <a:t>)</a:t>
                      </a:r>
                      <a:endParaRPr kumimoji="1" lang="ja-JP" alt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±11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kumimoji="1" lang="en-US" altLang="ja-JP" sz="1400" dirty="0" err="1" smtClean="0">
                          <a:latin typeface="Symbol" pitchFamily="18" charset="2"/>
                        </a:rPr>
                        <a:t>b</a:t>
                      </a:r>
                      <a:r>
                        <a:rPr kumimoji="1" lang="en-US" altLang="ja-JP" sz="1400" baseline="-25000" dirty="0" err="1" smtClean="0"/>
                        <a:t>x,IP</a:t>
                      </a:r>
                      <a:r>
                        <a:rPr kumimoji="1" lang="en-US" altLang="ja-JP" sz="1400" dirty="0" smtClean="0"/>
                        <a:t> (cm)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80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80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kumimoji="1" lang="en-US" altLang="ja-JP" sz="1400" dirty="0" err="1" smtClean="0">
                          <a:latin typeface="Symbol" pitchFamily="18" charset="2"/>
                        </a:rPr>
                        <a:t>b</a:t>
                      </a:r>
                      <a:r>
                        <a:rPr kumimoji="1" lang="en-US" altLang="ja-JP" sz="1400" baseline="-25000" dirty="0" err="1" smtClean="0"/>
                        <a:t>x,crab</a:t>
                      </a:r>
                      <a:r>
                        <a:rPr kumimoji="1" lang="en-US" altLang="ja-JP" sz="1400" dirty="0" smtClean="0"/>
                        <a:t> (m)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80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170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Kick voltage (MV)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</a:rPr>
                        <a:t>0.9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1.45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Loaded Q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2.0 x 10</a:t>
                      </a:r>
                      <a:r>
                        <a:rPr kumimoji="1" lang="en-US" altLang="ja-JP" sz="1400" baseline="30000" dirty="0" smtClean="0"/>
                        <a:t>5</a:t>
                      </a:r>
                      <a:r>
                        <a:rPr kumimoji="1" lang="en-US" altLang="ja-JP" sz="1400" dirty="0" smtClean="0"/>
                        <a:t> </a:t>
                      </a:r>
                      <a:r>
                        <a:rPr kumimoji="1" lang="en-US" altLang="ja-JP" sz="1400" baseline="0" dirty="0" smtClean="0"/>
                        <a:t> 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1.6 x 10</a:t>
                      </a:r>
                      <a:r>
                        <a:rPr kumimoji="1" lang="en-US" altLang="ja-JP" sz="1400" baseline="30000" dirty="0" smtClean="0"/>
                        <a:t>5</a:t>
                      </a:r>
                      <a:r>
                        <a:rPr kumimoji="1" lang="en-US" altLang="ja-JP" sz="1400" dirty="0" smtClean="0"/>
                        <a:t>  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RF power (kW)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23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90</a:t>
                      </a:r>
                      <a:endParaRPr kumimoji="1" lang="ja-JP" alt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4331"/>
            <a:ext cx="8229600" cy="706437"/>
          </a:xfrm>
        </p:spPr>
        <p:txBody>
          <a:bodyPr/>
          <a:lstStyle/>
          <a:p>
            <a:r>
              <a:rPr lang="en-US" altLang="ja-JP" sz="2800" dirty="0"/>
              <a:t>Need for higher Vc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700213"/>
            <a:ext cx="3609975" cy="4525962"/>
          </a:xfrm>
        </p:spPr>
        <p:txBody>
          <a:bodyPr/>
          <a:lstStyle/>
          <a:p>
            <a:r>
              <a:rPr lang="en-US" altLang="ja-JP" sz="1600" dirty="0"/>
              <a:t>Large beta function at crab cavity </a:t>
            </a:r>
            <a:r>
              <a:rPr lang="en-US" altLang="ja-JP" sz="1600" dirty="0" smtClean="0"/>
              <a:t>may cause </a:t>
            </a:r>
            <a:r>
              <a:rPr lang="en-US" altLang="ja-JP" sz="1600" dirty="0"/>
              <a:t>beam loss.</a:t>
            </a:r>
          </a:p>
          <a:p>
            <a:r>
              <a:rPr lang="en-US" altLang="ja-JP" sz="1600" dirty="0" smtClean="0"/>
              <a:t>Physical </a:t>
            </a:r>
            <a:r>
              <a:rPr lang="en-US" altLang="ja-JP" sz="1600" dirty="0"/>
              <a:t>aperture </a:t>
            </a:r>
            <a:r>
              <a:rPr lang="en-US" altLang="ja-JP" sz="1600" smtClean="0"/>
              <a:t>is ~100 </a:t>
            </a:r>
            <a:r>
              <a:rPr lang="en-US" altLang="ja-JP" sz="1600" dirty="0"/>
              <a:t>mm.</a:t>
            </a:r>
          </a:p>
          <a:p>
            <a:r>
              <a:rPr lang="en-US" altLang="ja-JP" sz="1600" dirty="0" smtClean="0"/>
              <a:t>Higher </a:t>
            </a:r>
            <a:r>
              <a:rPr lang="en-US" altLang="ja-JP" sz="1600" dirty="0"/>
              <a:t>Vc </a:t>
            </a:r>
            <a:r>
              <a:rPr lang="en-US" altLang="ja-JP" sz="1600" dirty="0" smtClean="0"/>
              <a:t>is required for low beta function</a:t>
            </a:r>
            <a:endParaRPr lang="en-US" altLang="ja-JP" sz="1600" dirty="0"/>
          </a:p>
          <a:p>
            <a:pPr lvl="1"/>
            <a:r>
              <a:rPr lang="en-US" altLang="ja-JP" sz="1600" dirty="0"/>
              <a:t>Low temperature </a:t>
            </a:r>
            <a:r>
              <a:rPr lang="en-US" altLang="ja-JP" sz="1600" dirty="0" smtClean="0"/>
              <a:t>operation below 4K  </a:t>
            </a:r>
            <a:r>
              <a:rPr lang="en-US" altLang="ja-JP" sz="1600" dirty="0"/>
              <a:t>may </a:t>
            </a:r>
            <a:r>
              <a:rPr lang="en-US" altLang="ja-JP" sz="1600" dirty="0" smtClean="0"/>
              <a:t>improve the Vc limit</a:t>
            </a:r>
            <a:endParaRPr lang="en-US" altLang="ja-JP" sz="16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491880" y="2276872"/>
            <a:ext cx="5508104" cy="4464670"/>
            <a:chOff x="746" y="845"/>
            <a:chExt cx="3722" cy="3058"/>
          </a:xfrm>
        </p:grpSpPr>
        <p:pic>
          <p:nvPicPr>
            <p:cNvPr id="79877" name="Picture 5" descr="fig3_Q_HP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6" y="1071"/>
              <a:ext cx="3722" cy="2832"/>
            </a:xfrm>
            <a:prstGeom prst="rect">
              <a:avLst/>
            </a:prstGeom>
            <a:noFill/>
          </p:spPr>
        </p:pic>
        <p:sp>
          <p:nvSpPr>
            <p:cNvPr id="79878" name="Text Box 6"/>
            <p:cNvSpPr txBox="1">
              <a:spLocks noChangeArrowheads="1"/>
            </p:cNvSpPr>
            <p:nvPr/>
          </p:nvSpPr>
          <p:spPr bwMode="auto">
            <a:xfrm>
              <a:off x="1610" y="845"/>
              <a:ext cx="2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dirty="0">
                  <a:solidFill>
                    <a:schemeClr val="tx2"/>
                  </a:solidFill>
                </a:rPr>
                <a:t>Vertical Cold Test (prototype cavity)</a:t>
              </a:r>
            </a:p>
          </p:txBody>
        </p:sp>
      </p:grp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4352106" y="1766144"/>
            <a:ext cx="432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Cavity performance at lower temperature</a:t>
            </a:r>
          </a:p>
        </p:txBody>
      </p:sp>
      <p:sp>
        <p:nvSpPr>
          <p:cNvPr id="79880" name="Oval 8"/>
          <p:cNvSpPr>
            <a:spLocks noChangeArrowheads="1"/>
          </p:cNvSpPr>
          <p:nvPr/>
        </p:nvSpPr>
        <p:spPr bwMode="auto">
          <a:xfrm>
            <a:off x="7740352" y="3718297"/>
            <a:ext cx="720725" cy="3587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590" y="1060922"/>
            <a:ext cx="7719020" cy="579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1143000"/>
          </a:xfrm>
        </p:spPr>
        <p:txBody>
          <a:bodyPr anchor="t"/>
          <a:lstStyle/>
          <a:p>
            <a:r>
              <a:rPr kumimoji="1" lang="en-US" altLang="ja-JP" dirty="0" smtClean="0"/>
              <a:t>Lower temperature operation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899"/>
            <a:ext cx="7972425" cy="785813"/>
          </a:xfrm>
        </p:spPr>
        <p:txBody>
          <a:bodyPr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4400" dirty="0" smtClean="0">
                <a:latin typeface="Times New Roman" pitchFamily="18" charset="0"/>
                <a:cs typeface="Times New Roman" pitchFamily="18" charset="0"/>
              </a:rPr>
              <a:t>Lower temperature operation</a:t>
            </a:r>
            <a:endParaRPr lang="ja-JP" alt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コンテンツ プレースホルダ 5" descr="crab-ler-commissioning-helium-monitor-2009040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692696"/>
            <a:ext cx="4778375" cy="6111304"/>
          </a:xfr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93675" y="1143000"/>
            <a:ext cx="663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400" kern="0" dirty="0" err="1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</a:t>
            </a:r>
            <a:r>
              <a:rPr kumimoji="0" lang="en-US" altLang="ja-JP" sz="2400" kern="0" baseline="-25000" dirty="0" err="1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Kly</a:t>
            </a:r>
            <a:endParaRPr kumimoji="0" lang="en-US" altLang="ja-JP" sz="2400" kern="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2875" y="2071688"/>
            <a:ext cx="76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400" kern="0" dirty="0" err="1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en-US" altLang="ja-JP" sz="2400" kern="0" baseline="-25000" dirty="0" err="1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kick</a:t>
            </a:r>
            <a:endParaRPr kumimoji="0" lang="en-US" altLang="ja-JP" sz="2400" kern="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-36513" y="3059113"/>
            <a:ext cx="1108076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He Temp.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0" y="3987800"/>
            <a:ext cx="1036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He Level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0" y="4714875"/>
            <a:ext cx="1044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He press.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at cavity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0" y="5640388"/>
            <a:ext cx="10445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He press.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kern="0" dirty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at pump</a:t>
            </a:r>
          </a:p>
        </p:txBody>
      </p:sp>
      <p:sp>
        <p:nvSpPr>
          <p:cNvPr id="16396" name="テキスト ボックス 12"/>
          <p:cNvSpPr txBox="1">
            <a:spLocks noChangeArrowheads="1"/>
          </p:cNvSpPr>
          <p:nvPr/>
        </p:nvSpPr>
        <p:spPr bwMode="auto">
          <a:xfrm>
            <a:off x="4786313" y="1165225"/>
            <a:ext cx="435768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Times New Roman" pitchFamily="18" charset="0"/>
                <a:ea typeface="ＭＳ Ｐ明朝" charset="-128"/>
                <a:cs typeface="Times New Roman" pitchFamily="18" charset="0"/>
              </a:rPr>
              <a:t>Lower </a:t>
            </a:r>
            <a:r>
              <a:rPr lang="en-US" altLang="ja-JP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temperature </a:t>
            </a:r>
            <a:r>
              <a:rPr lang="en-US" altLang="ja-JP" dirty="0" smtClean="0">
                <a:latin typeface="Times New Roman" pitchFamily="18" charset="0"/>
                <a:ea typeface="ＭＳ Ｐ明朝" charset="-128"/>
                <a:cs typeface="Times New Roman" pitchFamily="18" charset="0"/>
              </a:rPr>
              <a:t>operation below 4K was tried.</a:t>
            </a:r>
            <a:endParaRPr lang="en-US" altLang="ja-JP" dirty="0">
              <a:latin typeface="Times New Roman" pitchFamily="18" charset="0"/>
              <a:ea typeface="ＭＳ Ｐ明朝" charset="-128"/>
              <a:cs typeface="Times New Roman" pitchFamily="18" charset="0"/>
            </a:endParaRPr>
          </a:p>
          <a:p>
            <a:endParaRPr lang="en-US" altLang="ja-JP" dirty="0" smtClean="0">
              <a:latin typeface="Times New Roman" pitchFamily="18" charset="0"/>
              <a:ea typeface="ＭＳ Ｐ明朝" charset="-128"/>
              <a:cs typeface="Times New Roman" pitchFamily="18" charset="0"/>
            </a:endParaRPr>
          </a:p>
          <a:p>
            <a:endParaRPr lang="en-US" altLang="ja-JP" dirty="0">
              <a:latin typeface="Times New Roman" pitchFamily="18" charset="0"/>
              <a:ea typeface="ＭＳ Ｐ明朝" charset="-128"/>
              <a:cs typeface="Times New Roman" pitchFamily="18" charset="0"/>
            </a:endParaRPr>
          </a:p>
          <a:p>
            <a:r>
              <a:rPr lang="en-US" altLang="ja-JP" dirty="0" smtClean="0">
                <a:latin typeface="Times New Roman" pitchFamily="18" charset="0"/>
                <a:ea typeface="ＭＳ Ｐ明朝" charset="-128"/>
                <a:cs typeface="Times New Roman" pitchFamily="18" charset="0"/>
              </a:rPr>
              <a:t>The first </a:t>
            </a:r>
            <a:r>
              <a:rPr lang="en-US" altLang="ja-JP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trial was done in autumn/2008.</a:t>
            </a:r>
          </a:p>
          <a:p>
            <a:r>
              <a:rPr lang="en-US" altLang="ja-JP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It failed due to unexpected oil reduction</a:t>
            </a:r>
          </a:p>
          <a:p>
            <a:r>
              <a:rPr lang="en-US" altLang="ja-JP" dirty="0" smtClean="0">
                <a:latin typeface="Times New Roman" pitchFamily="18" charset="0"/>
                <a:ea typeface="ＭＳ Ｐ明朝" charset="-128"/>
                <a:cs typeface="Times New Roman" pitchFamily="18" charset="0"/>
              </a:rPr>
              <a:t>of the pumping </a:t>
            </a:r>
            <a:r>
              <a:rPr lang="en-US" altLang="ja-JP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system.</a:t>
            </a:r>
          </a:p>
          <a:p>
            <a:endParaRPr lang="en-US" altLang="ja-JP" dirty="0">
              <a:latin typeface="Times New Roman" pitchFamily="18" charset="0"/>
              <a:ea typeface="ＭＳ Ｐ明朝" charset="-128"/>
              <a:cs typeface="Times New Roman" pitchFamily="18" charset="0"/>
            </a:endParaRPr>
          </a:p>
          <a:p>
            <a:r>
              <a:rPr lang="en-US" altLang="ja-JP" dirty="0" smtClean="0">
                <a:latin typeface="Times New Roman" pitchFamily="18" charset="0"/>
                <a:ea typeface="ＭＳ Ｐ明朝" charset="-128"/>
                <a:cs typeface="Times New Roman" pitchFamily="18" charset="0"/>
              </a:rPr>
              <a:t>The second </a:t>
            </a:r>
            <a:r>
              <a:rPr lang="en-US" altLang="ja-JP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trial was done in spring/2009.</a:t>
            </a:r>
          </a:p>
          <a:p>
            <a:r>
              <a:rPr lang="en-US" altLang="ja-JP" dirty="0">
                <a:solidFill>
                  <a:srgbClr val="FF0000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Lower temperature operation was successful!</a:t>
            </a:r>
          </a:p>
          <a:p>
            <a:r>
              <a:rPr lang="en-US" altLang="ja-JP" dirty="0">
                <a:solidFill>
                  <a:srgbClr val="FF0000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The operation was stable around 3.6K.</a:t>
            </a:r>
          </a:p>
          <a:p>
            <a:endParaRPr lang="en-US" altLang="ja-JP" dirty="0">
              <a:latin typeface="Times New Roman" pitchFamily="18" charset="0"/>
              <a:ea typeface="ＭＳ Ｐ明朝" charset="-128"/>
              <a:cs typeface="Times New Roman" pitchFamily="18" charset="0"/>
            </a:endParaRPr>
          </a:p>
          <a:p>
            <a:r>
              <a:rPr lang="en-US" altLang="ja-JP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But, performance of LER Crab cavity</a:t>
            </a:r>
          </a:p>
          <a:p>
            <a:r>
              <a:rPr lang="en-US" altLang="ja-JP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 was not recovered.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44524"/>
            <a:ext cx="8035671" cy="571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kumimoji="1" lang="en-US" altLang="ja-JP" sz="4000" dirty="0" smtClean="0"/>
              <a:t>KEKB operation</a:t>
            </a:r>
            <a:endParaRPr kumimoji="1" lang="ja-JP" altLang="en-US" sz="40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132856"/>
            <a:ext cx="4869577" cy="446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Specific luminosity increase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Specific luminosity increase with crab crossing: 20 %</a:t>
            </a:r>
          </a:p>
          <a:p>
            <a:r>
              <a:rPr lang="en-US" altLang="ja-JP" dirty="0" smtClean="0"/>
              <a:t>More than geometrical reduction factor, 11%</a:t>
            </a:r>
          </a:p>
          <a:p>
            <a:r>
              <a:rPr kumimoji="1" lang="en-US" altLang="ja-JP" dirty="0" smtClean="0"/>
              <a:t>Beam-beam parameter:0.09</a:t>
            </a:r>
          </a:p>
          <a:p>
            <a:pPr lvl="1"/>
            <a:r>
              <a:rPr lang="en-US" altLang="ja-JP" dirty="0" smtClean="0"/>
              <a:t>Improved from 0.057 w/o crab crossing</a:t>
            </a:r>
          </a:p>
          <a:p>
            <a:pPr lvl="1"/>
            <a:r>
              <a:rPr lang="en-US" altLang="ja-JP" dirty="0" smtClean="0"/>
              <a:t>Still lower then the prediction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812360" y="1628800"/>
            <a:ext cx="989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Funakoshi</a:t>
            </a:r>
            <a:endParaRPr kumimoji="1" lang="ja-JP" altLang="en-US" sz="1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/>
          <a:p>
            <a:r>
              <a:rPr kumimoji="1" lang="en-US" altLang="ja-JP" sz="4000" dirty="0" smtClean="0"/>
              <a:t>Achieved parameters</a:t>
            </a:r>
            <a:endParaRPr kumimoji="1" lang="ja-JP" altLang="en-US" sz="4000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/>
        </p:nvGraphicFramePr>
        <p:xfrm>
          <a:off x="1079612" y="2420888"/>
          <a:ext cx="6984776" cy="27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664296"/>
                <a:gridCol w="1584176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LER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HER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Max. Beam current (</a:t>
                      </a:r>
                      <a:r>
                        <a:rPr kumimoji="1" lang="en-US" altLang="ja-JP" dirty="0" err="1" smtClean="0"/>
                        <a:t>mA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1700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1238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Crab voltage (MV)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0.81~0.98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1.32~1.55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#</a:t>
                      </a:r>
                      <a:r>
                        <a:rPr kumimoji="1" lang="en-US" altLang="ja-JP" baseline="0" dirty="0" smtClean="0"/>
                        <a:t> of t</a:t>
                      </a:r>
                      <a:r>
                        <a:rPr kumimoji="1" lang="en-US" altLang="ja-JP" dirty="0" smtClean="0"/>
                        <a:t>otal</a:t>
                      </a:r>
                      <a:r>
                        <a:rPr kumimoji="1" lang="en-US" altLang="ja-JP" baseline="0" dirty="0" smtClean="0"/>
                        <a:t> trips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263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710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Average</a:t>
                      </a:r>
                      <a:r>
                        <a:rPr kumimoji="1" lang="en-US" altLang="ja-JP" baseline="0" dirty="0" smtClean="0"/>
                        <a:t> t</a:t>
                      </a:r>
                      <a:r>
                        <a:rPr kumimoji="1" lang="en-US" altLang="ja-JP" dirty="0" smtClean="0"/>
                        <a:t>rip rate</a:t>
                      </a:r>
                    </a:p>
                    <a:p>
                      <a:r>
                        <a:rPr kumimoji="1" lang="en-US" altLang="ja-JP" sz="1400" dirty="0" smtClean="0"/>
                        <a:t>(in the last one year)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0.5(0.1)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1.3(0.8)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Max.</a:t>
                      </a:r>
                      <a:r>
                        <a:rPr kumimoji="1" lang="en-US" altLang="ja-JP" baseline="0" dirty="0" smtClean="0"/>
                        <a:t> HOM power (kW)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2.5+12.4+13.0+12.2</a:t>
                      </a:r>
                    </a:p>
                    <a:p>
                      <a:r>
                        <a:rPr kumimoji="1" lang="en-US" altLang="ja-JP" dirty="0" smtClean="0"/>
                        <a:t>(Coax+LBP+SiC1+SiC2)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3.0+6.9</a:t>
                      </a:r>
                    </a:p>
                    <a:p>
                      <a:r>
                        <a:rPr kumimoji="1" lang="en-US" altLang="ja-JP" dirty="0" smtClean="0"/>
                        <a:t>(Coax+LBP)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2915816" y="5229200"/>
            <a:ext cx="5085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Another </a:t>
            </a:r>
            <a:r>
              <a:rPr kumimoji="1" lang="en-US" altLang="ja-JP" sz="1400" dirty="0" err="1" smtClean="0"/>
              <a:t>SiC</a:t>
            </a:r>
            <a:r>
              <a:rPr kumimoji="1" lang="en-US" altLang="ja-JP" sz="1400" dirty="0" smtClean="0"/>
              <a:t> damper added in 2009</a:t>
            </a:r>
          </a:p>
          <a:p>
            <a:r>
              <a:rPr lang="en-US" altLang="ja-JP" sz="1400" dirty="0" smtClean="0"/>
              <a:t>HER LBP damper absorbed 9.9 kW at 1350A when crab detuned</a:t>
            </a:r>
            <a:endParaRPr kumimoji="1" lang="ja-JP" alt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RF system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High power </a:t>
            </a:r>
            <a:r>
              <a:rPr lang="en-US" altLang="ja-JP" dirty="0" smtClean="0"/>
              <a:t>station</a:t>
            </a:r>
            <a:endParaRPr kumimoji="1" lang="en-US" altLang="ja-JP" dirty="0" smtClean="0"/>
          </a:p>
          <a:p>
            <a:r>
              <a:rPr lang="en-US" altLang="ja-JP" dirty="0" smtClean="0"/>
              <a:t>Low level control</a:t>
            </a:r>
          </a:p>
          <a:p>
            <a:r>
              <a:rPr kumimoji="1" lang="en-US" altLang="ja-JP" dirty="0" smtClean="0"/>
              <a:t>Interlock 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8153400" cy="48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43" y="56083"/>
            <a:ext cx="3249613" cy="2436813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altLang="ja-JP" sz="2800" dirty="0"/>
              <a:t>High power</a:t>
            </a:r>
            <a:br>
              <a:rPr lang="en-US" altLang="ja-JP" sz="2800" dirty="0"/>
            </a:br>
            <a:r>
              <a:rPr lang="en-US" altLang="ja-JP" sz="2800" dirty="0"/>
              <a:t>RF system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83" y="4394026"/>
            <a:ext cx="1814513" cy="2419350"/>
          </a:xfrm>
          <a:prstGeom prst="rect">
            <a:avLst/>
          </a:prstGeom>
          <a:noFill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56083"/>
            <a:ext cx="3249612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492500" y="5157788"/>
            <a:ext cx="4249738" cy="1069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dirty="0"/>
              <a:t>Two RF stations for two crab cavities.</a:t>
            </a:r>
          </a:p>
          <a:p>
            <a:r>
              <a:rPr lang="en-US" altLang="ja-JP" sz="1600" dirty="0"/>
              <a:t>Two </a:t>
            </a:r>
            <a:r>
              <a:rPr lang="en-US" altLang="ja-JP" sz="1600" dirty="0" smtClean="0"/>
              <a:t>re-used </a:t>
            </a:r>
            <a:r>
              <a:rPr lang="en-US" altLang="ja-JP" sz="1600" dirty="0"/>
              <a:t>klystrons.</a:t>
            </a:r>
          </a:p>
          <a:p>
            <a:r>
              <a:rPr lang="en-US" altLang="ja-JP" sz="1600" dirty="0"/>
              <a:t>One power supply to drive two klystrons.</a:t>
            </a:r>
          </a:p>
          <a:p>
            <a:r>
              <a:rPr lang="en-US" altLang="ja-JP" sz="1600" dirty="0"/>
              <a:t>Similar to the SC accelerating cavity stations.</a:t>
            </a:r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1187450" y="2636838"/>
            <a:ext cx="1728788" cy="165576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H="1" flipV="1">
            <a:off x="2843213" y="4292600"/>
            <a:ext cx="649287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2989263" y="2636838"/>
            <a:ext cx="4751387" cy="165576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427538" y="4365625"/>
            <a:ext cx="3744912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1400" dirty="0"/>
              <a:t>Four existing RF high power stations for SC accelerating cavities</a:t>
            </a: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1116013" y="2420938"/>
            <a:ext cx="360362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 flipV="1">
            <a:off x="1403350" y="4076700"/>
            <a:ext cx="9366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1801813" y="44450"/>
            <a:ext cx="1401762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/>
              <a:t>Power supply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101575" y="6453336"/>
            <a:ext cx="1662113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dirty="0"/>
              <a:t>Toshiba klystron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5976938" y="44450"/>
            <a:ext cx="3132137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/>
              <a:t>Two RF stations for crab cavities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ja-JP" sz="2800" dirty="0"/>
              <a:t>Low level RF system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3613" y="1443038"/>
            <a:ext cx="7218362" cy="3971925"/>
          </a:xfrm>
          <a:prstGeom prst="rect">
            <a:avLst/>
          </a:prstGeom>
          <a:noFill/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403350" y="5392738"/>
            <a:ext cx="64801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/>
              <a:t>Mostly similar to the low level system for the SC accelerating cavities.</a:t>
            </a:r>
          </a:p>
          <a:p>
            <a:r>
              <a:rPr lang="en-US" altLang="ja-JP"/>
              <a:t>Conventional amplitude and phase feedback loops to control the cavity voltage and the klystron output power.</a:t>
            </a:r>
          </a:p>
          <a:p>
            <a:endParaRPr lang="en-US" altLang="ja-JP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492875" y="0"/>
            <a:ext cx="2651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/>
              <a:t>K. Akai et al, EPAC98, p. 1749.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467600" cy="785813"/>
          </a:xfrm>
        </p:spPr>
        <p:txBody>
          <a:bodyPr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4400" dirty="0" smtClean="0">
                <a:latin typeface="Times New Roman" pitchFamily="18" charset="0"/>
                <a:cs typeface="Times New Roman" pitchFamily="18" charset="0"/>
              </a:rPr>
              <a:t>Crab cavity I/L system</a:t>
            </a:r>
            <a:endParaRPr lang="ja-JP" alt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テキスト ボックス 4"/>
          <p:cNvSpPr txBox="1">
            <a:spLocks noChangeArrowheads="1"/>
          </p:cNvSpPr>
          <p:nvPr/>
        </p:nvSpPr>
        <p:spPr bwMode="auto">
          <a:xfrm>
            <a:off x="286445" y="1810469"/>
            <a:ext cx="2051050" cy="3698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Times New Roman" pitchFamily="18" charset="0"/>
                <a:ea typeface="ＭＳ Ｐ明朝" charset="-128"/>
                <a:cs typeface="Times New Roman" pitchFamily="18" charset="0"/>
              </a:rPr>
              <a:t>Breakdown detector</a:t>
            </a:r>
            <a:endParaRPr lang="ja-JP" altLang="en-US">
              <a:latin typeface="Times New Roman" pitchFamily="18" charset="0"/>
              <a:ea typeface="ＭＳ Ｐ明朝" charset="-128"/>
              <a:cs typeface="Times New Roman" pitchFamily="18" charset="0"/>
            </a:endParaRPr>
          </a:p>
        </p:txBody>
      </p:sp>
      <p:sp>
        <p:nvSpPr>
          <p:cNvPr id="10247" name="テキスト ボックス 6"/>
          <p:cNvSpPr txBox="1">
            <a:spLocks noChangeArrowheads="1"/>
          </p:cNvSpPr>
          <p:nvPr/>
        </p:nvSpPr>
        <p:spPr bwMode="auto">
          <a:xfrm>
            <a:off x="286445" y="3953594"/>
            <a:ext cx="1347788" cy="3698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Temperature</a:t>
            </a:r>
            <a:endParaRPr lang="ja-JP" altLang="en-US" dirty="0">
              <a:latin typeface="Times New Roman" pitchFamily="18" charset="0"/>
              <a:ea typeface="ＭＳ Ｐ明朝" charset="-128"/>
              <a:cs typeface="Times New Roman" pitchFamily="18" charset="0"/>
            </a:endParaRPr>
          </a:p>
        </p:txBody>
      </p:sp>
      <p:sp>
        <p:nvSpPr>
          <p:cNvPr id="10248" name="テキスト ボックス 7"/>
          <p:cNvSpPr txBox="1">
            <a:spLocks noChangeArrowheads="1"/>
          </p:cNvSpPr>
          <p:nvPr/>
        </p:nvSpPr>
        <p:spPr bwMode="auto">
          <a:xfrm>
            <a:off x="251520" y="4667969"/>
            <a:ext cx="1177925" cy="3698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Times New Roman" pitchFamily="18" charset="0"/>
                <a:ea typeface="ＭＳ Ｐ明朝" charset="-128"/>
                <a:cs typeface="Times New Roman" pitchFamily="18" charset="0"/>
              </a:rPr>
              <a:t>Arc sensor</a:t>
            </a:r>
            <a:endParaRPr lang="ja-JP" altLang="en-US">
              <a:latin typeface="Times New Roman" pitchFamily="18" charset="0"/>
              <a:ea typeface="ＭＳ Ｐ明朝" charset="-128"/>
              <a:cs typeface="Times New Roman" pitchFamily="18" charset="0"/>
            </a:endParaRPr>
          </a:p>
        </p:txBody>
      </p:sp>
      <p:sp>
        <p:nvSpPr>
          <p:cNvPr id="10249" name="テキスト ボックス 8"/>
          <p:cNvSpPr txBox="1">
            <a:spLocks noChangeArrowheads="1"/>
          </p:cNvSpPr>
          <p:nvPr/>
        </p:nvSpPr>
        <p:spPr bwMode="auto">
          <a:xfrm>
            <a:off x="286445" y="5382344"/>
            <a:ext cx="1793875" cy="3698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Times New Roman" pitchFamily="18" charset="0"/>
                <a:ea typeface="ＭＳ Ｐ明朝" charset="-128"/>
                <a:cs typeface="Times New Roman" pitchFamily="18" charset="0"/>
              </a:rPr>
              <a:t>He pressure/level</a:t>
            </a:r>
            <a:endParaRPr lang="ja-JP" altLang="en-US">
              <a:latin typeface="Times New Roman" pitchFamily="18" charset="0"/>
              <a:ea typeface="ＭＳ Ｐ明朝" charset="-128"/>
              <a:cs typeface="Times New Roman" pitchFamily="18" charset="0"/>
            </a:endParaRPr>
          </a:p>
        </p:txBody>
      </p:sp>
      <p:sp>
        <p:nvSpPr>
          <p:cNvPr id="10250" name="テキスト ボックス 9"/>
          <p:cNvSpPr txBox="1">
            <a:spLocks noChangeArrowheads="1"/>
          </p:cNvSpPr>
          <p:nvPr/>
        </p:nvSpPr>
        <p:spPr bwMode="auto">
          <a:xfrm>
            <a:off x="253108" y="2524844"/>
            <a:ext cx="2981325" cy="3698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Times New Roman" pitchFamily="18" charset="0"/>
                <a:ea typeface="ＭＳ Ｐ明朝" charset="-128"/>
                <a:cs typeface="Times New Roman" pitchFamily="18" charset="0"/>
              </a:rPr>
              <a:t>RF output from pickup probes</a:t>
            </a:r>
            <a:endParaRPr lang="ja-JP" altLang="en-US">
              <a:latin typeface="Times New Roman" pitchFamily="18" charset="0"/>
              <a:ea typeface="ＭＳ Ｐ明朝" charset="-128"/>
              <a:cs typeface="Times New Roman" pitchFamily="18" charset="0"/>
            </a:endParaRPr>
          </a:p>
        </p:txBody>
      </p:sp>
      <p:sp>
        <p:nvSpPr>
          <p:cNvPr id="10251" name="テキスト ボックス 10"/>
          <p:cNvSpPr txBox="1">
            <a:spLocks noChangeArrowheads="1"/>
          </p:cNvSpPr>
          <p:nvPr/>
        </p:nvSpPr>
        <p:spPr bwMode="auto">
          <a:xfrm>
            <a:off x="286445" y="6155456"/>
            <a:ext cx="2633663" cy="3698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Times New Roman" pitchFamily="18" charset="0"/>
                <a:ea typeface="ＭＳ Ｐ明朝" charset="-128"/>
                <a:cs typeface="Times New Roman" pitchFamily="18" charset="0"/>
              </a:rPr>
              <a:t>Flow rate of cooling water</a:t>
            </a:r>
            <a:endParaRPr lang="ja-JP" altLang="en-US">
              <a:latin typeface="Times New Roman" pitchFamily="18" charset="0"/>
              <a:ea typeface="ＭＳ Ｐ明朝" charset="-128"/>
              <a:cs typeface="Times New Roman" pitchFamily="18" charset="0"/>
            </a:endParaRPr>
          </a:p>
        </p:txBody>
      </p:sp>
      <p:sp>
        <p:nvSpPr>
          <p:cNvPr id="10252" name="テキスト ボックス 11"/>
          <p:cNvSpPr txBox="1">
            <a:spLocks noChangeArrowheads="1"/>
          </p:cNvSpPr>
          <p:nvPr/>
        </p:nvSpPr>
        <p:spPr bwMode="auto">
          <a:xfrm>
            <a:off x="4437758" y="4310781"/>
            <a:ext cx="1636712" cy="4000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0000FF"/>
                </a:solidFill>
                <a:latin typeface="Century Schoolbook" pitchFamily="18" charset="0"/>
                <a:ea typeface="ＭＳ Ｐ明朝" charset="-128"/>
              </a:rPr>
              <a:t>Crab RF Off</a:t>
            </a:r>
            <a:endParaRPr lang="ja-JP" altLang="en-US" sz="2000">
              <a:solidFill>
                <a:srgbClr val="0000FF"/>
              </a:solidFill>
              <a:latin typeface="Century Schoolbook" pitchFamily="18" charset="0"/>
              <a:ea typeface="ＭＳ Ｐ明朝" charset="-128"/>
            </a:endParaRPr>
          </a:p>
        </p:txBody>
      </p:sp>
      <p:sp>
        <p:nvSpPr>
          <p:cNvPr id="10253" name="テキスト ボックス 12"/>
          <p:cNvSpPr txBox="1">
            <a:spLocks noChangeArrowheads="1"/>
          </p:cNvSpPr>
          <p:nvPr/>
        </p:nvSpPr>
        <p:spPr bwMode="auto">
          <a:xfrm>
            <a:off x="6644383" y="4310781"/>
            <a:ext cx="1566862" cy="4000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FF0000"/>
                </a:solidFill>
                <a:latin typeface="Century Schoolbook" pitchFamily="18" charset="0"/>
                <a:ea typeface="ＭＳ Ｐ明朝" charset="-128"/>
              </a:rPr>
              <a:t>Beam abort</a:t>
            </a:r>
            <a:endParaRPr lang="ja-JP" altLang="en-US" sz="2000">
              <a:solidFill>
                <a:srgbClr val="FF0000"/>
              </a:solidFill>
              <a:latin typeface="Century Schoolbook" pitchFamily="18" charset="0"/>
              <a:ea typeface="ＭＳ Ｐ明朝" charset="-128"/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>
            <a:off x="2358133" y="2024781"/>
            <a:ext cx="1571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1215133" y="3453531"/>
            <a:ext cx="2714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1643758" y="4167906"/>
            <a:ext cx="228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1429445" y="4882281"/>
            <a:ext cx="25003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2072383" y="5596656"/>
            <a:ext cx="18573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2929633" y="6382469"/>
            <a:ext cx="10001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rot="5400000">
            <a:off x="1750914" y="4203625"/>
            <a:ext cx="43576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3929758" y="4525094"/>
            <a:ext cx="500062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>
            <a:stCxn id="10252" idx="3"/>
            <a:endCxn id="10253" idx="1"/>
          </p:cNvCxnSpPr>
          <p:nvPr/>
        </p:nvCxnSpPr>
        <p:spPr>
          <a:xfrm>
            <a:off x="6074470" y="4510806"/>
            <a:ext cx="569913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3" name="テキスト ボックス 54"/>
          <p:cNvSpPr txBox="1">
            <a:spLocks noChangeArrowheads="1"/>
          </p:cNvSpPr>
          <p:nvPr/>
        </p:nvSpPr>
        <p:spPr bwMode="auto">
          <a:xfrm>
            <a:off x="4094986" y="1647626"/>
            <a:ext cx="45833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Breakdown detector judges</a:t>
            </a:r>
          </a:p>
          <a:p>
            <a:r>
              <a:rPr lang="en-US" altLang="ja-JP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 whether P</a:t>
            </a:r>
            <a:r>
              <a:rPr lang="en-US" altLang="ja-JP" baseline="-25000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kly</a:t>
            </a:r>
            <a:r>
              <a:rPr lang="en-US" altLang="ja-JP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, V</a:t>
            </a:r>
            <a:r>
              <a:rPr lang="en-US" altLang="ja-JP" baseline="-25000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C</a:t>
            </a:r>
            <a:r>
              <a:rPr lang="en-US" altLang="ja-JP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 and </a:t>
            </a:r>
            <a:r>
              <a:rPr lang="el-GR" altLang="ja-JP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φ</a:t>
            </a:r>
            <a:r>
              <a:rPr lang="en-US" altLang="ja-JP" baseline="-25000" dirty="0" smtClean="0">
                <a:latin typeface="Times New Roman" pitchFamily="18" charset="0"/>
                <a:ea typeface="ＭＳ Ｐ明朝" charset="-128"/>
                <a:cs typeface="Times New Roman" pitchFamily="18" charset="0"/>
              </a:rPr>
              <a:t>crab</a:t>
            </a:r>
            <a:r>
              <a:rPr lang="en-US" altLang="ja-JP" dirty="0" smtClean="0">
                <a:latin typeface="Times New Roman" pitchFamily="18" charset="0"/>
                <a:ea typeface="ＭＳ Ｐ明朝" charset="-128"/>
                <a:cs typeface="Times New Roman" pitchFamily="18" charset="0"/>
              </a:rPr>
              <a:t> </a:t>
            </a:r>
            <a:r>
              <a:rPr lang="en-US" altLang="ja-JP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are normal, or not.</a:t>
            </a:r>
          </a:p>
          <a:p>
            <a:r>
              <a:rPr lang="en-US" altLang="ja-JP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If not, Crab RF is switched off.</a:t>
            </a:r>
          </a:p>
          <a:p>
            <a:r>
              <a:rPr lang="en-US" altLang="ja-JP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This is the most frequent cause of Crab RF trip.</a:t>
            </a:r>
            <a:endParaRPr lang="ja-JP" altLang="en-US" dirty="0">
              <a:latin typeface="Times New Roman" pitchFamily="18" charset="0"/>
              <a:ea typeface="ＭＳ Ｐ明朝" charset="-128"/>
              <a:cs typeface="Times New Roman" pitchFamily="18" charset="0"/>
            </a:endParaRPr>
          </a:p>
        </p:txBody>
      </p:sp>
      <p:sp>
        <p:nvSpPr>
          <p:cNvPr id="10264" name="テキスト ボックス 55"/>
          <p:cNvSpPr txBox="1">
            <a:spLocks noChangeArrowheads="1"/>
          </p:cNvSpPr>
          <p:nvPr/>
        </p:nvSpPr>
        <p:spPr bwMode="auto">
          <a:xfrm>
            <a:off x="4214812" y="5032002"/>
            <a:ext cx="45360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Whenever Crab RF is switched off,</a:t>
            </a:r>
          </a:p>
          <a:p>
            <a:r>
              <a:rPr lang="en-US" altLang="ja-JP" sz="2400" dirty="0">
                <a:solidFill>
                  <a:srgbClr val="FF0000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 the beam is aborted </a:t>
            </a:r>
            <a:r>
              <a:rPr lang="en-US" altLang="ja-JP" sz="2400" dirty="0" smtClean="0">
                <a:solidFill>
                  <a:srgbClr val="FF0000"/>
                </a:solidFill>
                <a:latin typeface="Times New Roman" pitchFamily="18" charset="0"/>
                <a:ea typeface="ＭＳ Ｐ明朝" charset="-128"/>
                <a:cs typeface="Times New Roman" pitchFamily="18" charset="0"/>
              </a:rPr>
              <a:t>immediately.</a:t>
            </a:r>
            <a:endParaRPr lang="en-US" altLang="ja-JP" sz="2400" dirty="0">
              <a:solidFill>
                <a:srgbClr val="FF0000"/>
              </a:solidFill>
              <a:latin typeface="Times New Roman" pitchFamily="18" charset="0"/>
              <a:ea typeface="ＭＳ Ｐ明朝" charset="-128"/>
              <a:cs typeface="Times New Roman" pitchFamily="18" charset="0"/>
            </a:endParaRPr>
          </a:p>
        </p:txBody>
      </p:sp>
      <p:cxnSp>
        <p:nvCxnSpPr>
          <p:cNvPr id="62" name="直線コネクタ 61"/>
          <p:cNvCxnSpPr/>
          <p:nvPr/>
        </p:nvCxnSpPr>
        <p:spPr>
          <a:xfrm>
            <a:off x="3215383" y="2739156"/>
            <a:ext cx="7143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6" name="テキスト ボックス 64"/>
          <p:cNvSpPr txBox="1">
            <a:spLocks noChangeArrowheads="1"/>
          </p:cNvSpPr>
          <p:nvPr/>
        </p:nvSpPr>
        <p:spPr bwMode="auto">
          <a:xfrm>
            <a:off x="4151436" y="2943770"/>
            <a:ext cx="48148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Several pickup probes are attached for monitoring</a:t>
            </a:r>
          </a:p>
          <a:p>
            <a:r>
              <a:rPr lang="en-US" altLang="ja-JP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 the transmit power and the RF output at</a:t>
            </a:r>
          </a:p>
          <a:p>
            <a:r>
              <a:rPr lang="en-US" altLang="ja-JP" dirty="0">
                <a:latin typeface="Times New Roman" pitchFamily="18" charset="0"/>
                <a:ea typeface="ＭＳ Ｐ明朝" charset="-128"/>
                <a:cs typeface="Times New Roman" pitchFamily="18" charset="0"/>
              </a:rPr>
              <a:t> coaxial beam pipe.</a:t>
            </a:r>
            <a:endParaRPr lang="ja-JP" altLang="en-US" dirty="0">
              <a:latin typeface="Times New Roman" pitchFamily="18" charset="0"/>
              <a:ea typeface="ＭＳ Ｐ明朝" charset="-128"/>
              <a:cs typeface="Times New Roman" pitchFamily="18" charset="0"/>
            </a:endParaRPr>
          </a:p>
        </p:txBody>
      </p:sp>
      <p:sp>
        <p:nvSpPr>
          <p:cNvPr id="10246" name="テキスト ボックス 5"/>
          <p:cNvSpPr txBox="1">
            <a:spLocks noChangeArrowheads="1"/>
          </p:cNvSpPr>
          <p:nvPr/>
        </p:nvSpPr>
        <p:spPr bwMode="auto">
          <a:xfrm>
            <a:off x="286445" y="3239219"/>
            <a:ext cx="1768497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Times New Roman" pitchFamily="18" charset="0"/>
                <a:ea typeface="ＭＳ Ｐ明朝" charset="-128"/>
                <a:cs typeface="Times New Roman" pitchFamily="18" charset="0"/>
              </a:rPr>
              <a:t>Vacuum pressure</a:t>
            </a:r>
            <a:endParaRPr lang="ja-JP" altLang="en-US" dirty="0">
              <a:latin typeface="Times New Roman" pitchFamily="18" charset="0"/>
              <a:ea typeface="ＭＳ Ｐ明朝" charset="-128"/>
              <a:cs typeface="Times New Roman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25879" y="1093628"/>
            <a:ext cx="4836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IL system is important to protect the hardware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Cavity </a:t>
            </a:r>
            <a:r>
              <a:rPr lang="en-US" altLang="ja-JP" dirty="0"/>
              <a:t>conditioning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Coupler conditioning before cooldown</a:t>
            </a:r>
          </a:p>
          <a:p>
            <a:pPr lvl="1"/>
            <a:r>
              <a:rPr lang="en-US" altLang="ja-JP" dirty="0" smtClean="0"/>
              <a:t>Up to 200 kW SW</a:t>
            </a:r>
            <a:endParaRPr kumimoji="1" lang="en-US" altLang="ja-JP" dirty="0" smtClean="0"/>
          </a:p>
          <a:p>
            <a:r>
              <a:rPr lang="en-US" altLang="ja-JP" dirty="0" smtClean="0"/>
              <a:t>Cool down</a:t>
            </a:r>
          </a:p>
          <a:p>
            <a:pPr lvl="1"/>
            <a:r>
              <a:rPr lang="en-US" altLang="ja-JP" dirty="0" smtClean="0"/>
              <a:t>2K/H for ~1 week</a:t>
            </a:r>
          </a:p>
          <a:p>
            <a:r>
              <a:rPr kumimoji="1" lang="en-US" altLang="ja-JP" dirty="0" smtClean="0"/>
              <a:t>Frequency tuner setting</a:t>
            </a:r>
          </a:p>
          <a:p>
            <a:pPr lvl="1"/>
            <a:r>
              <a:rPr lang="en-US" altLang="ja-JP" dirty="0" smtClean="0"/>
              <a:t>3 days</a:t>
            </a:r>
            <a:endParaRPr kumimoji="1" lang="en-US" altLang="ja-JP" dirty="0" smtClean="0"/>
          </a:p>
          <a:p>
            <a:r>
              <a:rPr lang="en-US" altLang="ja-JP" dirty="0" smtClean="0"/>
              <a:t>Cavity conditioning</a:t>
            </a:r>
            <a:endParaRPr lang="en-US" altLang="ja-JP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altLang="ja-JP" dirty="0" smtClean="0"/>
              <a:t>~1W</a:t>
            </a:r>
          </a:p>
          <a:p>
            <a:pPr lvl="1"/>
            <a:r>
              <a:rPr lang="en-US" altLang="ja-JP" dirty="0" smtClean="0"/>
              <a:t>HER crab up to 1.7 MV</a:t>
            </a:r>
          </a:p>
          <a:p>
            <a:pPr lvl="1"/>
            <a:r>
              <a:rPr lang="en-US" altLang="ja-JP" dirty="0" smtClean="0"/>
              <a:t>LER crab up to 1.6 MV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リゾート">
  <a:themeElements>
    <a:clrScheme name="リゾート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リゾート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リゾート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3729</TotalTime>
  <Words>2898</Words>
  <Application>Microsoft Office PowerPoint</Application>
  <PresentationFormat>画面に合わせる (4:3)</PresentationFormat>
  <Paragraphs>719</Paragraphs>
  <Slides>45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45</vt:i4>
      </vt:variant>
    </vt:vector>
  </HeadingPairs>
  <TitlesOfParts>
    <vt:vector size="46" baseType="lpstr">
      <vt:lpstr>リゾート</vt:lpstr>
      <vt:lpstr>KEKB experience with crab cavities</vt:lpstr>
      <vt:lpstr>KEKB experience with crab cavities</vt:lpstr>
      <vt:lpstr>スライド 3</vt:lpstr>
      <vt:lpstr>Single crab cavity scheme</vt:lpstr>
      <vt:lpstr>RF system</vt:lpstr>
      <vt:lpstr>High power RF system</vt:lpstr>
      <vt:lpstr>Low level RF system</vt:lpstr>
      <vt:lpstr>Crab cavity I/L system</vt:lpstr>
      <vt:lpstr>Cavity conditioning</vt:lpstr>
      <vt:lpstr>Cavity tuning with beams</vt:lpstr>
      <vt:lpstr>スライド 11</vt:lpstr>
      <vt:lpstr>Search for the crabbing phase</vt:lpstr>
      <vt:lpstr>Tuner phase control</vt:lpstr>
      <vt:lpstr>Crab phase control</vt:lpstr>
      <vt:lpstr>Observation with Streak Cameras</vt:lpstr>
      <vt:lpstr>Collision tuning at low current </vt:lpstr>
      <vt:lpstr>High current trial</vt:lpstr>
      <vt:lpstr>Overview of the crab commissioning (1st period)</vt:lpstr>
      <vt:lpstr>Number of trips per cavity from Mar. 1 to Jun. 30</vt:lpstr>
      <vt:lpstr>Improvements of vacuum pressure after warm-up</vt:lpstr>
      <vt:lpstr>Achieved parameters and problems during commissioning</vt:lpstr>
      <vt:lpstr>Achieved parameters</vt:lpstr>
      <vt:lpstr>Crabbing voltage</vt:lpstr>
      <vt:lpstr>Frequency tuner problems</vt:lpstr>
      <vt:lpstr>Phase stability</vt:lpstr>
      <vt:lpstr>スライド 26</vt:lpstr>
      <vt:lpstr>A remedy for the oscillation was found</vt:lpstr>
      <vt:lpstr>Crab cavity operation</vt:lpstr>
      <vt:lpstr>Brief history</vt:lpstr>
      <vt:lpstr>RF trip of crab cavity</vt:lpstr>
      <vt:lpstr>Piezo actuator breakdown</vt:lpstr>
      <vt:lpstr>Frequency tuning</vt:lpstr>
      <vt:lpstr>Cavity voltage drop of LER Crab</vt:lpstr>
      <vt:lpstr>Crab voltage scanning</vt:lpstr>
      <vt:lpstr>Oscillation at high beam current with “crab on”</vt:lpstr>
      <vt:lpstr>Beam-Induced RF spectrum</vt:lpstr>
      <vt:lpstr>Single bunch operation at a machine study</vt:lpstr>
      <vt:lpstr>HOM dampers</vt:lpstr>
      <vt:lpstr>Typical HOM powers in the beam operation</vt:lpstr>
      <vt:lpstr>Need for higher Vc</vt:lpstr>
      <vt:lpstr>Lower temperature operation</vt:lpstr>
      <vt:lpstr>Lower temperature operation</vt:lpstr>
      <vt:lpstr>KEKB operation</vt:lpstr>
      <vt:lpstr>Specific luminosity increase</vt:lpstr>
      <vt:lpstr>Achieved parameters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Experience</dc:title>
  <dc:creator>moritay612</dc:creator>
  <cp:lastModifiedBy>moritay612</cp:lastModifiedBy>
  <cp:revision>321</cp:revision>
  <dcterms:created xsi:type="dcterms:W3CDTF">2023-05-02T05:40:26Z</dcterms:created>
  <dcterms:modified xsi:type="dcterms:W3CDTF">2023-07-21T01:50:22Z</dcterms:modified>
</cp:coreProperties>
</file>