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333" r:id="rId3"/>
    <p:sldId id="262" r:id="rId4"/>
    <p:sldId id="263" r:id="rId5"/>
    <p:sldId id="264" r:id="rId6"/>
    <p:sldId id="267" r:id="rId7"/>
    <p:sldId id="268" r:id="rId8"/>
    <p:sldId id="269" r:id="rId9"/>
    <p:sldId id="270" r:id="rId10"/>
    <p:sldId id="303" r:id="rId11"/>
    <p:sldId id="318" r:id="rId12"/>
    <p:sldId id="271" r:id="rId13"/>
    <p:sldId id="272" r:id="rId14"/>
    <p:sldId id="273" r:id="rId15"/>
    <p:sldId id="274" r:id="rId16"/>
    <p:sldId id="335" r:id="rId17"/>
    <p:sldId id="336" r:id="rId18"/>
    <p:sldId id="277" r:id="rId19"/>
    <p:sldId id="278" r:id="rId20"/>
    <p:sldId id="283" r:id="rId21"/>
    <p:sldId id="284" r:id="rId22"/>
    <p:sldId id="279" r:id="rId23"/>
    <p:sldId id="337" r:id="rId24"/>
    <p:sldId id="373" r:id="rId25"/>
    <p:sldId id="280" r:id="rId26"/>
    <p:sldId id="281" r:id="rId27"/>
    <p:sldId id="286" r:id="rId28"/>
    <p:sldId id="346" r:id="rId29"/>
    <p:sldId id="347" r:id="rId30"/>
    <p:sldId id="348" r:id="rId31"/>
    <p:sldId id="328" r:id="rId32"/>
    <p:sldId id="287" r:id="rId33"/>
    <p:sldId id="289" r:id="rId34"/>
    <p:sldId id="290" r:id="rId35"/>
    <p:sldId id="292" r:id="rId36"/>
    <p:sldId id="293" r:id="rId37"/>
    <p:sldId id="351" r:id="rId38"/>
    <p:sldId id="343" r:id="rId39"/>
    <p:sldId id="327" r:id="rId40"/>
    <p:sldId id="329" r:id="rId41"/>
    <p:sldId id="321" r:id="rId42"/>
    <p:sldId id="299" r:id="rId43"/>
    <p:sldId id="295" r:id="rId44"/>
    <p:sldId id="296" r:id="rId45"/>
    <p:sldId id="297" r:id="rId46"/>
    <p:sldId id="349" r:id="rId47"/>
    <p:sldId id="312" r:id="rId48"/>
    <p:sldId id="324" r:id="rId49"/>
    <p:sldId id="317" r:id="rId5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6" autoAdjust="0"/>
    <p:restoredTop sz="94660"/>
  </p:normalViewPr>
  <p:slideViewPr>
    <p:cSldViewPr>
      <p:cViewPr varScale="1">
        <p:scale>
          <a:sx n="103" d="100"/>
          <a:sy n="103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34B2E-AD01-4085-B79D-C5CD2C66860F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FA130-6A15-45FA-A9CE-C545738B19B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29427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94D6-B16A-4CA5-90FE-8EA9A6C15CBD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6200-8264-48A8-989B-6C5B1978DA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94D6-B16A-4CA5-90FE-8EA9A6C15CBD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6200-8264-48A8-989B-6C5B1978DA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94D6-B16A-4CA5-90FE-8EA9A6C15CBD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6200-8264-48A8-989B-6C5B1978DA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94D6-B16A-4CA5-90FE-8EA9A6C15CBD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6200-8264-48A8-989B-6C5B1978DA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94D6-B16A-4CA5-90FE-8EA9A6C15CBD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6200-8264-48A8-989B-6C5B1978DA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94D6-B16A-4CA5-90FE-8EA9A6C15CBD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6200-8264-48A8-989B-6C5B1978DA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94D6-B16A-4CA5-90FE-8EA9A6C15CBD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6200-8264-48A8-989B-6C5B1978DA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94D6-B16A-4CA5-90FE-8EA9A6C15CBD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6200-8264-48A8-989B-6C5B1978DA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94D6-B16A-4CA5-90FE-8EA9A6C15CBD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6200-8264-48A8-989B-6C5B1978DA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94D6-B16A-4CA5-90FE-8EA9A6C15CBD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6200-8264-48A8-989B-6C5B1978DA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94D6-B16A-4CA5-90FE-8EA9A6C15CBD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F96200-8264-48A8-989B-6C5B1978DA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7E94D6-B16A-4CA5-90FE-8EA9A6C15CBD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F96200-8264-48A8-989B-6C5B1978DA2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SC cavity design and production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IAS2023</a:t>
            </a:r>
          </a:p>
          <a:p>
            <a:r>
              <a:rPr kumimoji="1" lang="en-US" altLang="ja-JP" dirty="0" smtClean="0"/>
              <a:t>20230716</a:t>
            </a:r>
          </a:p>
          <a:p>
            <a:r>
              <a:rPr lang="en-US" altLang="ja-JP" dirty="0" smtClean="0"/>
              <a:t>Yoshiyuki Morita</a:t>
            </a:r>
          </a:p>
          <a:p>
            <a:r>
              <a:rPr kumimoji="1" lang="en-US" altLang="ja-JP" dirty="0" smtClean="0"/>
              <a:t>KEK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Fabrication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of KEKB crab cavities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Established fabrication method and surface treatments of the cavity cell</a:t>
            </a:r>
          </a:p>
          <a:p>
            <a:r>
              <a:rPr kumimoji="1" lang="en-US" altLang="ja-JP" dirty="0" smtClean="0"/>
              <a:t>Investigated effects of the inner conductor of the coaxial coupler</a:t>
            </a:r>
          </a:p>
          <a:p>
            <a:r>
              <a:rPr lang="en-US" altLang="ja-JP" dirty="0" smtClean="0"/>
              <a:t>Required voltage reached</a:t>
            </a:r>
          </a:p>
          <a:p>
            <a:r>
              <a:rPr lang="en-US" altLang="ja-JP" dirty="0" smtClean="0"/>
              <a:t>Confirmed performance recovery by HPR</a:t>
            </a:r>
            <a:endParaRPr lang="en-US" altLang="ja-JP" dirty="0"/>
          </a:p>
          <a:p>
            <a:r>
              <a:rPr lang="en-US" altLang="ja-JP" dirty="0" smtClean="0"/>
              <a:t>After the R&amp;D, we started fabrication of two crab cavity modules in 2005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701" y="287437"/>
            <a:ext cx="6659563" cy="549275"/>
          </a:xfrm>
        </p:spPr>
        <p:txBody>
          <a:bodyPr/>
          <a:lstStyle/>
          <a:p>
            <a:pPr algn="l"/>
            <a:r>
              <a:rPr lang="en-US" altLang="ja-JP" sz="2800" dirty="0"/>
              <a:t>Milestone of Crab Cavity for KEKB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980753"/>
            <a:ext cx="8137525" cy="576061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2005</a:t>
            </a:r>
            <a:endParaRPr lang="en-US" altLang="ja-JP" sz="16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b="1" smtClean="0">
                <a:latin typeface="Times New Roman" pitchFamily="18" charset="0"/>
              </a:rPr>
              <a:t>      Jan.	Start the  Fabrication of 2 Crab Cavities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      Dec.	RF Test of Crab Cavity HER in Ver. Cryostat </a:t>
            </a:r>
            <a:r>
              <a:rPr lang="en-US" altLang="ja-JP" sz="160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1600" baseline="-25000" smtClean="0">
                <a:solidFill>
                  <a:srgbClr val="FF0000"/>
                </a:solidFill>
                <a:latin typeface="Times New Roman" pitchFamily="18" charset="0"/>
              </a:rPr>
              <a:t>kick</a:t>
            </a:r>
            <a:r>
              <a:rPr lang="en-US" altLang="ja-JP" sz="1600" smtClean="0">
                <a:solidFill>
                  <a:srgbClr val="FF0000"/>
                </a:solidFill>
                <a:latin typeface="Times New Roman" pitchFamily="18" charset="0"/>
              </a:rPr>
              <a:t> = 1.9 MV</a:t>
            </a:r>
            <a:r>
              <a:rPr lang="en-US" altLang="ja-JP" sz="1600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2006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      Jan. 	RF Test of Crab Cavity LER in Ver. Cryostat </a:t>
            </a:r>
            <a:r>
              <a:rPr lang="en-US" altLang="ja-JP" sz="160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1600" baseline="-25000" smtClean="0">
                <a:solidFill>
                  <a:srgbClr val="FF0000"/>
                </a:solidFill>
                <a:latin typeface="Times New Roman" pitchFamily="18" charset="0"/>
              </a:rPr>
              <a:t>kick</a:t>
            </a:r>
            <a:r>
              <a:rPr lang="en-US" altLang="ja-JP" sz="1600" smtClean="0">
                <a:solidFill>
                  <a:srgbClr val="FF0000"/>
                </a:solidFill>
                <a:latin typeface="Times New Roman" pitchFamily="18" charset="0"/>
              </a:rPr>
              <a:t> = 2.7 MV</a:t>
            </a:r>
            <a:r>
              <a:rPr lang="en-US" altLang="ja-JP" sz="1600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      Feb. 	Cool-down Test of Prototype Cryo-module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      </a:t>
            </a:r>
            <a:r>
              <a:rPr lang="en-US" altLang="ja-JP" sz="1600" b="1" smtClean="0">
                <a:latin typeface="Times New Roman" pitchFamily="18" charset="0"/>
              </a:rPr>
              <a:t>Feb. 	Start the Assembling  of Cryo-module for Crab Cavity HER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      Mar. 	</a:t>
            </a:r>
            <a:r>
              <a:rPr lang="en-US" altLang="ja-JP" sz="1600" smtClean="0">
                <a:solidFill>
                  <a:srgbClr val="FF0000"/>
                </a:solidFill>
                <a:latin typeface="Times New Roman" pitchFamily="18" charset="0"/>
              </a:rPr>
              <a:t>Insertion Failure of Coaxial Coupler</a:t>
            </a:r>
            <a:endParaRPr lang="en-US" altLang="ja-JP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      Apr. 	Improved the Insertion Tool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		Finished the Assembling  Crab HER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     May. 	</a:t>
            </a:r>
            <a:r>
              <a:rPr lang="en-US" altLang="ja-JP" sz="1600" b="1" smtClean="0">
                <a:latin typeface="Times New Roman" pitchFamily="18" charset="0"/>
              </a:rPr>
              <a:t>Cool-down &amp; High Power Test at Test Stand  </a:t>
            </a:r>
            <a:r>
              <a:rPr lang="en-US" altLang="ja-JP" sz="160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1600" baseline="-25000" smtClean="0">
                <a:solidFill>
                  <a:srgbClr val="FF0000"/>
                </a:solidFill>
                <a:latin typeface="Times New Roman" pitchFamily="18" charset="0"/>
              </a:rPr>
              <a:t>kick</a:t>
            </a:r>
            <a:r>
              <a:rPr lang="en-US" altLang="ja-JP" sz="1600" smtClean="0">
                <a:solidFill>
                  <a:srgbClr val="FF0000"/>
                </a:solidFill>
                <a:latin typeface="Times New Roman" pitchFamily="18" charset="0"/>
              </a:rPr>
              <a:t> = 1.65 MV</a:t>
            </a:r>
            <a:r>
              <a:rPr lang="en-US" altLang="ja-JP" sz="1600" smtClean="0">
                <a:latin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     July 	Dismantle the Cryo-module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		</a:t>
            </a:r>
            <a:r>
              <a:rPr lang="en-US" altLang="ja-JP" sz="1600" smtClean="0">
                <a:solidFill>
                  <a:srgbClr val="FF0000"/>
                </a:solidFill>
                <a:latin typeface="Times New Roman" pitchFamily="18" charset="0"/>
              </a:rPr>
              <a:t>Improved  RF Contact of Coaxial Coupler and Bellows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     Aug.	Reassemble the Cryo-module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     </a:t>
            </a:r>
            <a:r>
              <a:rPr lang="en-US" altLang="ja-JP" sz="1600" b="1" smtClean="0">
                <a:latin typeface="Times New Roman" pitchFamily="18" charset="0"/>
              </a:rPr>
              <a:t>Sep.	Cool-down and High Power Test of Crab HER at Test Stand  </a:t>
            </a:r>
            <a:r>
              <a:rPr lang="en-US" altLang="ja-JP" sz="160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1600" baseline="-25000" smtClean="0">
                <a:solidFill>
                  <a:srgbClr val="FF0000"/>
                </a:solidFill>
                <a:latin typeface="Times New Roman" pitchFamily="18" charset="0"/>
              </a:rPr>
              <a:t>kick</a:t>
            </a:r>
            <a:r>
              <a:rPr lang="en-US" altLang="ja-JP" sz="1600" smtClean="0">
                <a:solidFill>
                  <a:srgbClr val="FF0000"/>
                </a:solidFill>
                <a:latin typeface="Times New Roman" pitchFamily="18" charset="0"/>
              </a:rPr>
              <a:t> = 1.8 MV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     Oct.	Assembling the Cryo-module for Crab LER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     </a:t>
            </a:r>
            <a:r>
              <a:rPr lang="en-US" altLang="ja-JP" sz="1600" b="1" smtClean="0">
                <a:latin typeface="Times New Roman" pitchFamily="18" charset="0"/>
              </a:rPr>
              <a:t>Nov.	Cool-down and High Power Test of Crab LER at Test Stand  </a:t>
            </a:r>
            <a:r>
              <a:rPr lang="en-US" altLang="ja-JP" sz="160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1600" baseline="-25000" smtClean="0">
                <a:solidFill>
                  <a:srgbClr val="FF0000"/>
                </a:solidFill>
                <a:latin typeface="Times New Roman" pitchFamily="18" charset="0"/>
              </a:rPr>
              <a:t>kick</a:t>
            </a:r>
            <a:r>
              <a:rPr lang="en-US" altLang="ja-JP" sz="1600" smtClean="0">
                <a:solidFill>
                  <a:srgbClr val="FF0000"/>
                </a:solidFill>
                <a:latin typeface="Times New Roman" pitchFamily="18" charset="0"/>
              </a:rPr>
              <a:t> = 1.93 MV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2007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    </a:t>
            </a:r>
            <a:r>
              <a:rPr lang="en-US" altLang="ja-JP" sz="1600" b="1" smtClean="0">
                <a:latin typeface="Times New Roman" pitchFamily="18" charset="0"/>
              </a:rPr>
              <a:t>Jan.  8,11   Installation of Crab Cavities for HER and LER into KEKB Ring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    Jan.29,31   Start the Cool-down of Crab Cavities for HER and LER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    Feb. 9,10   Start of RF Aging        </a:t>
            </a:r>
            <a:r>
              <a:rPr lang="en-US" altLang="ja-JP" sz="160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1600" baseline="-25000" smtClean="0">
                <a:solidFill>
                  <a:srgbClr val="FF0000"/>
                </a:solidFill>
                <a:latin typeface="Times New Roman" pitchFamily="18" charset="0"/>
              </a:rPr>
              <a:t>kick </a:t>
            </a:r>
            <a:r>
              <a:rPr lang="en-US" altLang="ja-JP" sz="1600" smtClean="0">
                <a:solidFill>
                  <a:srgbClr val="FF0000"/>
                </a:solidFill>
                <a:latin typeface="Times New Roman" pitchFamily="18" charset="0"/>
              </a:rPr>
              <a:t>= 1.7 and 1.43 MV</a:t>
            </a:r>
            <a:r>
              <a:rPr lang="en-US" altLang="ja-JP" sz="1600" smtClean="0">
                <a:latin typeface="Times New Roman" pitchFamily="18" charset="0"/>
              </a:rPr>
              <a:t> for HER and LER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600" smtClean="0">
                <a:latin typeface="Times New Roman" pitchFamily="18" charset="0"/>
              </a:rPr>
              <a:t>    </a:t>
            </a:r>
            <a:r>
              <a:rPr lang="en-US" altLang="ja-JP" sz="1600" b="1" smtClean="0">
                <a:solidFill>
                  <a:srgbClr val="FF0000"/>
                </a:solidFill>
                <a:latin typeface="Times New Roman" pitchFamily="18" charset="0"/>
              </a:rPr>
              <a:t>Feb. 19	    Crab Kick</a:t>
            </a:r>
            <a:endParaRPr lang="en-US" altLang="ja-JP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795566" y="149756"/>
            <a:ext cx="2953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After the R&amp;D, we started fabrication of two crab cavity modules in </a:t>
            </a:r>
            <a:r>
              <a:rPr lang="ja-JP" altLang="en-US" sz="1600" dirty="0" smtClean="0"/>
              <a:t>20</a:t>
            </a:r>
            <a:r>
              <a:rPr lang="en-US" altLang="ja-JP" sz="1600" dirty="0" smtClean="0"/>
              <a:t>05</a:t>
            </a:r>
            <a:endParaRPr lang="ja-JP" alt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156" y="71983"/>
            <a:ext cx="7596188" cy="620713"/>
          </a:xfrm>
        </p:spPr>
        <p:txBody>
          <a:bodyPr anchor="t"/>
          <a:lstStyle/>
          <a:p>
            <a:pPr algn="l"/>
            <a:r>
              <a:rPr lang="en-US" altLang="ja-JP" sz="3200" dirty="0">
                <a:latin typeface="Times New Roman" pitchFamily="18" charset="0"/>
              </a:rPr>
              <a:t>Fabrication Procedure of Crab Cavity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268538" y="1412875"/>
            <a:ext cx="0" cy="511175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835150" y="1341438"/>
            <a:ext cx="1076325" cy="376237"/>
          </a:xfrm>
          <a:prstGeom prst="rect">
            <a:avLst/>
          </a:prstGeom>
          <a:solidFill>
            <a:srgbClr val="F6CA7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latin typeface="Times" charset="0"/>
                <a:ea typeface="Osaka" charset="-128"/>
              </a:rPr>
              <a:t>Nb Sheet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835150" y="1916113"/>
            <a:ext cx="2746375" cy="376237"/>
          </a:xfrm>
          <a:prstGeom prst="rect">
            <a:avLst/>
          </a:prstGeom>
          <a:solidFill>
            <a:srgbClr val="F6CA7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latin typeface="Times" charset="0"/>
                <a:ea typeface="Osaka" charset="-128"/>
              </a:rPr>
              <a:t>Half Cell   Hydro-forming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835150" y="2565400"/>
            <a:ext cx="3590925" cy="376238"/>
          </a:xfrm>
          <a:prstGeom prst="rect">
            <a:avLst/>
          </a:prstGeom>
          <a:solidFill>
            <a:srgbClr val="F6CA7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latin typeface="Times" charset="0"/>
                <a:ea typeface="Osaka" charset="-128"/>
              </a:rPr>
              <a:t>Mechanical Polishing &amp; Trimming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835150" y="3068638"/>
            <a:ext cx="2530475" cy="376237"/>
          </a:xfrm>
          <a:prstGeom prst="rect">
            <a:avLst/>
          </a:prstGeom>
          <a:solidFill>
            <a:srgbClr val="F6CA7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latin typeface="Times" charset="0"/>
                <a:ea typeface="Osaka" charset="-128"/>
              </a:rPr>
              <a:t>Electron Beam Welding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1476375" y="620713"/>
            <a:ext cx="2041525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" charset="0"/>
                <a:ea typeface="Osaka" charset="-128"/>
              </a:rPr>
              <a:t>Crab Cavity Cell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835150" y="3573463"/>
            <a:ext cx="2714625" cy="376237"/>
          </a:xfrm>
          <a:prstGeom prst="rect">
            <a:avLst/>
          </a:prstGeom>
          <a:solidFill>
            <a:srgbClr val="F6CA7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latin typeface="Times" charset="0"/>
                <a:ea typeface="Osaka" charset="-128"/>
              </a:rPr>
              <a:t>Grinding of Welding Part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1835150" y="4292600"/>
            <a:ext cx="1787525" cy="376238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latin typeface="Times" charset="0"/>
                <a:ea typeface="Osaka" charset="-128"/>
              </a:rPr>
              <a:t>Barrel Polishing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835150" y="4868863"/>
            <a:ext cx="1882775" cy="3762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latin typeface="Times" charset="0"/>
                <a:ea typeface="Osaka" charset="-128"/>
              </a:rPr>
              <a:t>Electro-Polishing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835150" y="5445125"/>
            <a:ext cx="3070225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latin typeface="Times" charset="0"/>
                <a:ea typeface="Osaka" charset="-128"/>
              </a:rPr>
              <a:t>High Pressure Water Rinsing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835150" y="6021388"/>
            <a:ext cx="1196975" cy="376237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latin typeface="Times" charset="0"/>
                <a:ea typeface="Osaka" charset="-128"/>
              </a:rPr>
              <a:t>Annealing</a:t>
            </a: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2268538" y="6524625"/>
            <a:ext cx="2735262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V="1">
            <a:off x="5003800" y="4221163"/>
            <a:ext cx="0" cy="230346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003800" y="4221163"/>
            <a:ext cx="1008063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6011863" y="4221163"/>
            <a:ext cx="0" cy="223202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5795963" y="4365625"/>
            <a:ext cx="1882775" cy="376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latin typeface="Times" charset="0"/>
                <a:ea typeface="Osaka" charset="-128"/>
              </a:rPr>
              <a:t>Electro-Polishing</a:t>
            </a: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443663" y="1412875"/>
            <a:ext cx="0" cy="100806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5435600" y="620713"/>
            <a:ext cx="2428875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" charset="0"/>
                <a:ea typeface="Osaka" charset="-128"/>
              </a:rPr>
              <a:t>Beam Pipe &amp; Flange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1863" y="1341438"/>
            <a:ext cx="1076325" cy="376237"/>
          </a:xfrm>
          <a:prstGeom prst="rect">
            <a:avLst/>
          </a:prstGeom>
          <a:solidFill>
            <a:srgbClr val="F6CA7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latin typeface="Times" charset="0"/>
                <a:ea typeface="Osaka" charset="-128"/>
              </a:rPr>
              <a:t>Nb Sheet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1863" y="1916113"/>
            <a:ext cx="701675" cy="376237"/>
          </a:xfrm>
          <a:prstGeom prst="rect">
            <a:avLst/>
          </a:prstGeom>
          <a:solidFill>
            <a:srgbClr val="F6CA7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latin typeface="Times" charset="0"/>
                <a:ea typeface="Osaka" charset="-128"/>
              </a:rPr>
              <a:t>Rolle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2268538" y="2420938"/>
            <a:ext cx="4175125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5795963" y="4868863"/>
            <a:ext cx="3070225" cy="376237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latin typeface="Times" charset="0"/>
                <a:ea typeface="Osaka" charset="-128"/>
              </a:rPr>
              <a:t>High Pressure Water Rinsing</a:t>
            </a: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5795963" y="5661025"/>
            <a:ext cx="2676525" cy="376238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latin typeface="Times" charset="0"/>
                <a:ea typeface="Osaka" charset="-128"/>
              </a:rPr>
              <a:t>Assembling for Cold Test</a:t>
            </a: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5795963" y="6165850"/>
            <a:ext cx="2841625" cy="376238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latin typeface="Times" charset="0"/>
                <a:ea typeface="Osaka" charset="-128"/>
              </a:rPr>
              <a:t>Cold Test in Vertical Cryo.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79388" y="1341438"/>
            <a:ext cx="863600" cy="517525"/>
          </a:xfrm>
          <a:prstGeom prst="rect">
            <a:avLst/>
          </a:prstGeom>
          <a:solidFill>
            <a:srgbClr val="F6CA7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400" b="1">
                <a:latin typeface="Times" charset="0"/>
                <a:ea typeface="Osaka" charset="-128"/>
              </a:rPr>
              <a:t>MHI</a:t>
            </a:r>
          </a:p>
          <a:p>
            <a:r>
              <a:rPr lang="en-US" altLang="ja-JP" sz="1400" b="1">
                <a:latin typeface="Times" charset="0"/>
                <a:ea typeface="Osaka" charset="-128"/>
              </a:rPr>
              <a:t>      Kobe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250825" y="4221163"/>
            <a:ext cx="944563" cy="517525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>
                <a:latin typeface="Times" charset="0"/>
                <a:ea typeface="Osaka" charset="-128"/>
              </a:rPr>
              <a:t>KEK</a:t>
            </a:r>
          </a:p>
          <a:p>
            <a:r>
              <a:rPr lang="en-US" altLang="ja-JP" sz="1400" b="1">
                <a:latin typeface="Times" charset="0"/>
                <a:ea typeface="Osaka" charset="-128"/>
              </a:rPr>
              <a:t>  Tsukuba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250825" y="4941888"/>
            <a:ext cx="1223963" cy="730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400" b="1">
                <a:latin typeface="Times" charset="0"/>
                <a:ea typeface="Osaka" charset="-128"/>
              </a:rPr>
              <a:t>Nomura</a:t>
            </a:r>
          </a:p>
          <a:p>
            <a:r>
              <a:rPr lang="en-US" altLang="ja-JP" sz="1400" b="1">
                <a:latin typeface="Times" charset="0"/>
                <a:ea typeface="Osaka" charset="-128"/>
              </a:rPr>
              <a:t>       Plating</a:t>
            </a:r>
          </a:p>
          <a:p>
            <a:r>
              <a:rPr lang="en-US" altLang="ja-JP" sz="1400" b="1">
                <a:latin typeface="Times" charset="0"/>
                <a:ea typeface="Osaka" charset="-128"/>
              </a:rPr>
              <a:t>   Kanuma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250825" y="5949950"/>
            <a:ext cx="1223963" cy="730250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400" b="1">
                <a:latin typeface="Times" charset="0"/>
                <a:ea typeface="Osaka" charset="-128"/>
              </a:rPr>
              <a:t>Kinzoku</a:t>
            </a:r>
          </a:p>
          <a:p>
            <a:r>
              <a:rPr lang="en-US" altLang="ja-JP" sz="1400" b="1">
                <a:latin typeface="Times" charset="0"/>
                <a:ea typeface="Osaka" charset="-128"/>
              </a:rPr>
              <a:t>         Giken</a:t>
            </a:r>
          </a:p>
          <a:p>
            <a:r>
              <a:rPr lang="en-US" altLang="ja-JP" sz="1400" b="1">
                <a:latin typeface="Times" charset="0"/>
                <a:ea typeface="Osaka" charset="-128"/>
              </a:rPr>
              <a:t>   Mito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2987675" y="1268413"/>
            <a:ext cx="14382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>
                <a:latin typeface="Times" charset="0"/>
                <a:ea typeface="Osaka" charset="-128"/>
              </a:rPr>
              <a:t>Tokyo Denkai</a:t>
            </a:r>
          </a:p>
          <a:p>
            <a:r>
              <a:rPr lang="en-US" altLang="ja-JP" sz="1200" b="1">
                <a:latin typeface="Times" charset="0"/>
                <a:ea typeface="Osaka" charset="-128"/>
              </a:rPr>
              <a:t>5 mm t  RRR = 180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4572000" y="3573463"/>
            <a:ext cx="1166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>
                <a:latin typeface="Times" charset="0"/>
                <a:ea typeface="Osaka" charset="-128"/>
              </a:rPr>
              <a:t>Cell Equator</a:t>
            </a:r>
            <a:endParaRPr lang="en-US" altLang="ja-JP" sz="1200" b="1">
              <a:latin typeface="Times" charset="0"/>
              <a:ea typeface="Osaka" charset="-128"/>
            </a:endParaRP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3708400" y="4292600"/>
            <a:ext cx="88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>
                <a:latin typeface="Times" charset="0"/>
                <a:ea typeface="Osaka" charset="-128"/>
              </a:rPr>
              <a:t>~ 100 </a:t>
            </a:r>
            <a:r>
              <a:rPr lang="en-US" altLang="ja-JP" sz="1400" b="1">
                <a:latin typeface="Symbol" pitchFamily="18" charset="2"/>
                <a:ea typeface="Osaka" charset="-128"/>
              </a:rPr>
              <a:t>m</a:t>
            </a:r>
            <a:r>
              <a:rPr lang="en-US" altLang="ja-JP" sz="1400" b="1">
                <a:latin typeface="Times" charset="0"/>
                <a:ea typeface="Osaka" charset="-128"/>
              </a:rPr>
              <a:t>m</a:t>
            </a:r>
            <a:endParaRPr lang="en-US" altLang="ja-JP" sz="1200" b="1">
              <a:latin typeface="Times" charset="0"/>
              <a:ea typeface="Osaka" charset="-128"/>
            </a:endParaRP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3779838" y="4797425"/>
            <a:ext cx="882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>
                <a:latin typeface="Times" charset="0"/>
                <a:ea typeface="Osaka" charset="-128"/>
              </a:rPr>
              <a:t>EP 1</a:t>
            </a:r>
          </a:p>
          <a:p>
            <a:r>
              <a:rPr lang="en-US" altLang="ja-JP" sz="1400" b="1">
                <a:latin typeface="Times" charset="0"/>
                <a:ea typeface="Osaka" charset="-128"/>
              </a:rPr>
              <a:t>~ 100 </a:t>
            </a:r>
            <a:r>
              <a:rPr lang="en-US" altLang="ja-JP" sz="1400" b="1">
                <a:latin typeface="Symbol" pitchFamily="18" charset="2"/>
                <a:ea typeface="Osaka" charset="-128"/>
              </a:rPr>
              <a:t>m</a:t>
            </a:r>
            <a:r>
              <a:rPr lang="en-US" altLang="ja-JP" sz="1400" b="1">
                <a:latin typeface="Times" charset="0"/>
                <a:ea typeface="Osaka" charset="-128"/>
              </a:rPr>
              <a:t>m</a:t>
            </a:r>
            <a:endParaRPr lang="en-US" altLang="ja-JP" sz="1200" b="1">
              <a:latin typeface="Times" charset="0"/>
              <a:ea typeface="Osaka" charset="-128"/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7740650" y="4221163"/>
            <a:ext cx="704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>
                <a:latin typeface="Times" charset="0"/>
                <a:ea typeface="Osaka" charset="-128"/>
              </a:rPr>
              <a:t>EP 2</a:t>
            </a:r>
          </a:p>
          <a:p>
            <a:r>
              <a:rPr lang="en-US" altLang="ja-JP" sz="1400" b="1">
                <a:latin typeface="Times" charset="0"/>
                <a:ea typeface="Osaka" charset="-128"/>
              </a:rPr>
              <a:t>~ 5 </a:t>
            </a:r>
            <a:r>
              <a:rPr lang="en-US" altLang="ja-JP" sz="1400" b="1">
                <a:latin typeface="Symbol" pitchFamily="18" charset="2"/>
                <a:ea typeface="Osaka" charset="-128"/>
              </a:rPr>
              <a:t>m</a:t>
            </a:r>
            <a:r>
              <a:rPr lang="en-US" altLang="ja-JP" sz="1400" b="1">
                <a:latin typeface="Times" charset="0"/>
                <a:ea typeface="Osaka" charset="-128"/>
              </a:rPr>
              <a:t>m</a:t>
            </a:r>
            <a:endParaRPr lang="en-US" altLang="ja-JP" sz="1200" b="1">
              <a:latin typeface="Times" charset="0"/>
              <a:ea typeface="Osaka" charset="-128"/>
            </a:endParaRPr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 flipH="1">
            <a:off x="5364163" y="63817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 flipV="1">
            <a:off x="5364163" y="450850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>
            <a:off x="5364163" y="45085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>
            <a:off x="5364163" y="50133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3132138" y="6024563"/>
            <a:ext cx="1214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>
                <a:latin typeface="Times" charset="0"/>
                <a:ea typeface="Osaka" charset="-128"/>
              </a:rPr>
              <a:t>700 </a:t>
            </a:r>
            <a:r>
              <a:rPr lang="en-US" altLang="ja-JP" sz="1400" b="1" baseline="30000">
                <a:latin typeface="Times" charset="0"/>
                <a:ea typeface="Osaka" charset="-128"/>
              </a:rPr>
              <a:t>o</a:t>
            </a:r>
            <a:r>
              <a:rPr lang="en-US" altLang="ja-JP" sz="1400" b="1">
                <a:latin typeface="Times" charset="0"/>
                <a:ea typeface="Osaka" charset="-128"/>
              </a:rPr>
              <a:t>C x  3 hr</a:t>
            </a:r>
            <a:endParaRPr lang="en-US" altLang="ja-JP" sz="1200" b="1">
              <a:latin typeface="Times" charset="0"/>
              <a:ea typeface="Osaka" charset="-128"/>
            </a:endParaRP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7524750" y="5303838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>
                <a:latin typeface="Times" charset="0"/>
                <a:ea typeface="Osaka" charset="-128"/>
              </a:rPr>
              <a:t>80 bar.    60 min.</a:t>
            </a:r>
            <a:endParaRPr lang="en-US" altLang="ja-JP" sz="1200" b="1">
              <a:latin typeface="Times" charset="0"/>
              <a:ea typeface="Osaka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altLang="ja-JP" sz="2800" dirty="0">
                <a:solidFill>
                  <a:schemeClr val="tx1"/>
                </a:solidFill>
                <a:latin typeface="Times New Roman" pitchFamily="18" charset="0"/>
              </a:rPr>
              <a:t>Forming and Barrel Polishing</a:t>
            </a:r>
            <a:r>
              <a:rPr lang="ja-JP" altLang="en-US" sz="2800" dirty="0">
                <a:solidFill>
                  <a:schemeClr val="tx1"/>
                </a:solidFill>
                <a:latin typeface="Times New Roman" pitchFamily="18" charset="0"/>
              </a:rPr>
              <a:t>　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55576" y="2348880"/>
            <a:ext cx="3132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 dirty="0">
                <a:latin typeface="Times New Roman" pitchFamily="18" charset="0"/>
              </a:rPr>
              <a:t>Forming of 4 Half-Cells for Crab Cavity for LER and  </a:t>
            </a:r>
            <a:r>
              <a:rPr lang="en-US" altLang="ja-JP" sz="1600" dirty="0" smtClean="0">
                <a:latin typeface="Times New Roman" pitchFamily="18" charset="0"/>
              </a:rPr>
              <a:t>HER</a:t>
            </a:r>
            <a:endParaRPr lang="en-US" altLang="ja-JP" sz="1600" dirty="0">
              <a:latin typeface="Times New Roman" pitchFamily="18" charset="0"/>
            </a:endParaRPr>
          </a:p>
        </p:txBody>
      </p:sp>
      <p:pic>
        <p:nvPicPr>
          <p:cNvPr id="25604" name="Picture 4" descr="DSC054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0178" y="0"/>
            <a:ext cx="2862262" cy="3816350"/>
          </a:xfrm>
          <a:prstGeom prst="rect">
            <a:avLst/>
          </a:prstGeom>
          <a:noFill/>
        </p:spPr>
      </p:pic>
      <p:pic>
        <p:nvPicPr>
          <p:cNvPr id="25609" name="Picture 9" descr="DSC099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8563" y="3756025"/>
            <a:ext cx="4135437" cy="3101975"/>
          </a:xfrm>
          <a:prstGeom prst="rect">
            <a:avLst/>
          </a:prstGeom>
          <a:noFill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403648" y="3861048"/>
            <a:ext cx="21662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Times New Roman" pitchFamily="18" charset="0"/>
                <a:ea typeface="Osaka" charset="-128"/>
              </a:rPr>
              <a:t>Barrel </a:t>
            </a:r>
            <a:r>
              <a:rPr lang="en-US" altLang="ja-JP" sz="1600" dirty="0" smtClean="0">
                <a:latin typeface="Times New Roman" pitchFamily="18" charset="0"/>
                <a:ea typeface="Osaka" charset="-128"/>
              </a:rPr>
              <a:t>Polishing</a:t>
            </a:r>
            <a:endParaRPr lang="en-US" altLang="ja-JP" sz="1600" dirty="0">
              <a:latin typeface="Times New Roman" pitchFamily="18" charset="0"/>
              <a:ea typeface="Osaka" charset="-128"/>
            </a:endParaRPr>
          </a:p>
          <a:p>
            <a:r>
              <a:rPr lang="en-US" altLang="ja-JP" sz="1600" dirty="0" smtClean="0">
                <a:latin typeface="Times" charset="0"/>
                <a:ea typeface="Osaka" charset="-128"/>
              </a:rPr>
              <a:t>Polishing Time   312 Hr</a:t>
            </a:r>
          </a:p>
          <a:p>
            <a:r>
              <a:rPr lang="en-US" altLang="ja-JP" sz="1600" dirty="0" smtClean="0">
                <a:latin typeface="Times" charset="0"/>
                <a:ea typeface="Osaka" charset="-128"/>
              </a:rPr>
              <a:t>Average ~100</a:t>
            </a:r>
            <a:r>
              <a:rPr lang="en-US" altLang="ja-JP" sz="1600" dirty="0" smtClean="0">
                <a:latin typeface="Symbol" pitchFamily="18" charset="2"/>
                <a:ea typeface="Osaka" charset="-128"/>
              </a:rPr>
              <a:t>m</a:t>
            </a:r>
            <a:r>
              <a:rPr lang="en-US" altLang="ja-JP" sz="1600" dirty="0" smtClean="0">
                <a:latin typeface="Times" charset="0"/>
                <a:ea typeface="Osaka" charset="-128"/>
              </a:rPr>
              <a:t>m</a:t>
            </a:r>
          </a:p>
          <a:p>
            <a:r>
              <a:rPr lang="en-US" altLang="ja-JP" sz="1600" dirty="0" smtClean="0">
                <a:latin typeface="Times" charset="0"/>
                <a:ea typeface="Osaka" charset="-128"/>
              </a:rPr>
              <a:t>Equator ~150</a:t>
            </a:r>
            <a:r>
              <a:rPr lang="en-US" altLang="ja-JP" sz="1600" dirty="0" smtClean="0">
                <a:latin typeface="Symbol" pitchFamily="18" charset="2"/>
                <a:ea typeface="Osaka" charset="-128"/>
              </a:rPr>
              <a:t>m</a:t>
            </a:r>
            <a:r>
              <a:rPr lang="en-US" altLang="ja-JP" sz="1600" dirty="0" smtClean="0">
                <a:latin typeface="Times" charset="0"/>
                <a:ea typeface="Osaka" charset="-128"/>
              </a:rPr>
              <a:t>m</a:t>
            </a:r>
          </a:p>
        </p:txBody>
      </p:sp>
      <p:pic>
        <p:nvPicPr>
          <p:cNvPr id="1026" name="Picture 2" descr="C:\Backup20150108\40Gbackup\デスクトップ\APAC2007\presentation\photo\barrel_tipDSC00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085184"/>
            <a:ext cx="1855755" cy="1391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1863" cy="620713"/>
          </a:xfrm>
        </p:spPr>
        <p:txBody>
          <a:bodyPr/>
          <a:lstStyle/>
          <a:p>
            <a:pPr algn="l"/>
            <a:r>
              <a:rPr lang="en-US" altLang="ja-JP" sz="2800">
                <a:latin typeface="Times New Roman" pitchFamily="18" charset="0"/>
              </a:rPr>
              <a:t>Electro Polishing &amp; Annealing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79259"/>
            <a:ext cx="4032448" cy="3321402"/>
          </a:xfrm>
          <a:prstGeom prst="rect">
            <a:avLst/>
          </a:prstGeom>
          <a:noFill/>
          <a:ln w="57150" cmpd="thinThick">
            <a:solidFill>
              <a:srgbClr val="CCFBFF"/>
            </a:solidFill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00642"/>
            <a:ext cx="4102348" cy="277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39552" y="4581128"/>
            <a:ext cx="29012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Times New Roman" pitchFamily="18" charset="0"/>
                <a:ea typeface="Osaka" charset="-128"/>
              </a:rPr>
              <a:t>Annealing at 700</a:t>
            </a:r>
            <a:r>
              <a:rPr lang="en-US" altLang="ja-JP" sz="1600" b="1" baseline="30000" dirty="0">
                <a:latin typeface="Times New Roman" pitchFamily="18" charset="0"/>
                <a:ea typeface="Osaka" charset="-128"/>
              </a:rPr>
              <a:t>o</a:t>
            </a:r>
            <a:r>
              <a:rPr lang="en-US" altLang="ja-JP" sz="1600" b="1" dirty="0">
                <a:latin typeface="Times New Roman" pitchFamily="18" charset="0"/>
                <a:ea typeface="Osaka" charset="-128"/>
              </a:rPr>
              <a:t>C for 3 hours</a:t>
            </a:r>
          </a:p>
          <a:p>
            <a:r>
              <a:rPr lang="en-US" altLang="ja-JP" sz="1600" b="1" dirty="0" smtClean="0">
                <a:latin typeface="Times New Roman" pitchFamily="18" charset="0"/>
                <a:ea typeface="Osaka" charset="-128"/>
              </a:rPr>
              <a:t>at </a:t>
            </a:r>
            <a:r>
              <a:rPr lang="en-US" altLang="ja-JP" sz="1600" b="1" dirty="0">
                <a:latin typeface="Times New Roman" pitchFamily="18" charset="0"/>
                <a:ea typeface="Osaka" charset="-128"/>
              </a:rPr>
              <a:t>Kinzoku </a:t>
            </a:r>
            <a:r>
              <a:rPr lang="en-US" altLang="ja-JP" sz="1600" b="1" dirty="0" err="1">
                <a:latin typeface="Times New Roman" pitchFamily="18" charset="0"/>
                <a:ea typeface="Osaka" charset="-128"/>
              </a:rPr>
              <a:t>Giken</a:t>
            </a:r>
            <a:r>
              <a:rPr lang="en-US" altLang="ja-JP" sz="1600" b="1" dirty="0">
                <a:latin typeface="Times New Roman" pitchFamily="18" charset="0"/>
                <a:ea typeface="Osaka" charset="-128"/>
              </a:rPr>
              <a:t> Ltd.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187624" y="1844824"/>
            <a:ext cx="226363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imes" charset="0"/>
                <a:ea typeface="Osaka" charset="-128"/>
              </a:rPr>
              <a:t>Rotation speed: 1RPM</a:t>
            </a:r>
          </a:p>
          <a:p>
            <a:r>
              <a:rPr lang="en-US" altLang="ja-JP" sz="1600" dirty="0" smtClean="0">
                <a:latin typeface="Times" charset="0"/>
                <a:ea typeface="Osaka" charset="-128"/>
              </a:rPr>
              <a:t>Cathode: Aluminum pipe</a:t>
            </a:r>
          </a:p>
          <a:p>
            <a:r>
              <a:rPr lang="en-US" altLang="ja-JP" sz="1600" dirty="0" smtClean="0">
                <a:latin typeface="Times" charset="0"/>
                <a:ea typeface="Osaka" charset="-128"/>
              </a:rPr>
              <a:t>EP </a:t>
            </a:r>
            <a:r>
              <a:rPr lang="en-US" altLang="ja-JP" sz="1600" dirty="0">
                <a:latin typeface="Times" charset="0"/>
                <a:ea typeface="Osaka" charset="-128"/>
              </a:rPr>
              <a:t>1    ~ 100 </a:t>
            </a:r>
            <a:r>
              <a:rPr lang="en-US" altLang="ja-JP" sz="1600" dirty="0">
                <a:latin typeface="Symbol" pitchFamily="18" charset="2"/>
                <a:ea typeface="Osaka" charset="-128"/>
              </a:rPr>
              <a:t>m</a:t>
            </a:r>
            <a:r>
              <a:rPr lang="en-US" altLang="ja-JP" sz="1600" dirty="0">
                <a:latin typeface="Times" charset="0"/>
                <a:ea typeface="Osaka" charset="-128"/>
              </a:rPr>
              <a:t>m</a:t>
            </a:r>
          </a:p>
          <a:p>
            <a:r>
              <a:rPr lang="en-US" altLang="ja-JP" sz="1600" dirty="0">
                <a:latin typeface="Times" charset="0"/>
                <a:ea typeface="Osaka" charset="-128"/>
              </a:rPr>
              <a:t>EP 2       </a:t>
            </a:r>
            <a:r>
              <a:rPr lang="en-US" altLang="ja-JP" sz="1600" dirty="0"/>
              <a:t>~ </a:t>
            </a:r>
            <a:r>
              <a:rPr lang="en-US" altLang="ja-JP" sz="1600" dirty="0">
                <a:latin typeface="Times New Roman" pitchFamily="18" charset="0"/>
              </a:rPr>
              <a:t>5 </a:t>
            </a:r>
            <a:r>
              <a:rPr lang="en-US" altLang="ja-JP" sz="1600" dirty="0"/>
              <a:t> </a:t>
            </a:r>
            <a:r>
              <a:rPr lang="en-US" altLang="ja-JP" dirty="0">
                <a:latin typeface="Symbol" pitchFamily="18" charset="2"/>
              </a:rPr>
              <a:t>m</a:t>
            </a:r>
            <a:r>
              <a:rPr lang="en-US" altLang="ja-JP" sz="1600" dirty="0">
                <a:latin typeface="Times New Roman" pitchFamily="18" charset="0"/>
              </a:rPr>
              <a:t>m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323528" y="1124744"/>
            <a:ext cx="3756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Times New Roman" pitchFamily="18" charset="0"/>
                <a:ea typeface="Osaka" charset="-128"/>
              </a:rPr>
              <a:t>Electro Polishing at Nomura Plating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72554"/>
            <a:ext cx="9036496" cy="692150"/>
          </a:xfrm>
        </p:spPr>
        <p:txBody>
          <a:bodyPr anchor="t"/>
          <a:lstStyle/>
          <a:p>
            <a:pPr algn="l"/>
            <a:r>
              <a:rPr lang="en-US" altLang="ja-JP" sz="2800" dirty="0">
                <a:latin typeface="Times New Roman" pitchFamily="18" charset="0"/>
              </a:rPr>
              <a:t>High Pressure Rinsing and Assembling for RF Cold Test </a:t>
            </a:r>
          </a:p>
        </p:txBody>
      </p:sp>
      <p:pic>
        <p:nvPicPr>
          <p:cNvPr id="29699" name="Picture 3" descr="DSC06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836613"/>
            <a:ext cx="3617913" cy="4824412"/>
          </a:xfrm>
          <a:prstGeom prst="rect">
            <a:avLst/>
          </a:prstGeom>
          <a:noFill/>
        </p:spPr>
      </p:pic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6948488" y="4149725"/>
            <a:ext cx="71437" cy="13684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164388" y="4797425"/>
            <a:ext cx="903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accent1"/>
                </a:solidFill>
                <a:latin typeface="Times" charset="0"/>
                <a:ea typeface="Osaka" charset="-128"/>
              </a:rPr>
              <a:t>Nozzle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5292725" y="5733256"/>
            <a:ext cx="32813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Times" charset="0"/>
                <a:ea typeface="Osaka" charset="-128"/>
              </a:rPr>
              <a:t>High Pressure Water Rinsing</a:t>
            </a:r>
          </a:p>
          <a:p>
            <a:r>
              <a:rPr lang="en-US" altLang="ja-JP" sz="1600" dirty="0">
                <a:latin typeface="Times" charset="0"/>
                <a:ea typeface="Osaka" charset="-128"/>
              </a:rPr>
              <a:t>                  by 80 bar Ultra-Pure water</a:t>
            </a:r>
          </a:p>
          <a:p>
            <a:endParaRPr lang="en-US" altLang="ja-JP" sz="1600" dirty="0">
              <a:latin typeface="Times" charset="0"/>
              <a:ea typeface="Osaka" charset="-128"/>
            </a:endParaRPr>
          </a:p>
          <a:p>
            <a:r>
              <a:rPr lang="en-US" altLang="ja-JP" sz="1600" dirty="0">
                <a:latin typeface="Times" charset="0"/>
                <a:ea typeface="Osaka" charset="-128"/>
              </a:rPr>
              <a:t>Rotation &amp; Up-Down Motion</a:t>
            </a:r>
          </a:p>
        </p:txBody>
      </p:sp>
      <p:pic>
        <p:nvPicPr>
          <p:cNvPr id="29709" name="Picture 13" descr="DSC099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836613"/>
            <a:ext cx="4249737" cy="3187700"/>
          </a:xfrm>
          <a:prstGeom prst="rect">
            <a:avLst/>
          </a:prstGeom>
          <a:noFill/>
        </p:spPr>
      </p:pic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23850" y="4365625"/>
            <a:ext cx="3211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Times" charset="0"/>
                <a:ea typeface="Osaka" charset="-128"/>
              </a:rPr>
              <a:t>Set Flanges of Beam Pipes and Ports</a:t>
            </a:r>
          </a:p>
          <a:p>
            <a:r>
              <a:rPr lang="en-US" altLang="ja-JP" sz="1600" dirty="0" smtClean="0">
                <a:latin typeface="Times" charset="0"/>
                <a:ea typeface="Osaka" charset="-128"/>
              </a:rPr>
              <a:t>in </a:t>
            </a:r>
            <a:r>
              <a:rPr lang="en-US" altLang="ja-JP" sz="1600" dirty="0">
                <a:latin typeface="Times" charset="0"/>
                <a:ea typeface="Osaka" charset="-128"/>
              </a:rPr>
              <a:t>Class 100 Clean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Cold test results of HER crab</a:t>
            </a:r>
            <a:endParaRPr kumimoji="1" lang="ja-JP" altLang="en-US" dirty="0"/>
          </a:p>
        </p:txBody>
      </p:sp>
      <p:pic>
        <p:nvPicPr>
          <p:cNvPr id="3" name="Picture 3" descr="crabqvse-20051220_ページ_1"/>
          <p:cNvPicPr>
            <a:picLocks noChangeAspect="1" noChangeArrowheads="1"/>
          </p:cNvPicPr>
          <p:nvPr/>
        </p:nvPicPr>
        <p:blipFill>
          <a:blip r:embed="rId2" cstate="print"/>
          <a:srcRect t="21487" r="9265" b="25069"/>
          <a:stretch>
            <a:fillRect/>
          </a:stretch>
        </p:blipFill>
        <p:spPr>
          <a:xfrm>
            <a:off x="179388" y="2276748"/>
            <a:ext cx="5761037" cy="4392612"/>
          </a:xfrm>
          <a:prstGeom prst="rect">
            <a:avLst/>
          </a:prstGeom>
          <a:noFill/>
          <a:ln/>
        </p:spPr>
      </p:pic>
      <p:pic>
        <p:nvPicPr>
          <p:cNvPr id="4" name="Picture 2" descr="crabradlevel-20051220"/>
          <p:cNvPicPr>
            <a:picLocks noChangeAspect="1" noChangeArrowheads="1"/>
          </p:cNvPicPr>
          <p:nvPr/>
        </p:nvPicPr>
        <p:blipFill>
          <a:blip r:embed="rId3" cstate="print"/>
          <a:srcRect t="14325" r="6949" b="17906"/>
          <a:stretch>
            <a:fillRect/>
          </a:stretch>
        </p:blipFill>
        <p:spPr>
          <a:xfrm>
            <a:off x="6108700" y="2500585"/>
            <a:ext cx="2855913" cy="269081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Cold test results of LER crab</a:t>
            </a:r>
            <a:endParaRPr kumimoji="1" lang="ja-JP" altLang="en-US" dirty="0"/>
          </a:p>
        </p:txBody>
      </p:sp>
      <p:pic>
        <p:nvPicPr>
          <p:cNvPr id="3" name="Picture 2" descr="crabqvseler-20051129_ページ_1"/>
          <p:cNvPicPr>
            <a:picLocks noChangeAspect="1" noChangeArrowheads="1"/>
          </p:cNvPicPr>
          <p:nvPr/>
        </p:nvPicPr>
        <p:blipFill>
          <a:blip r:embed="rId2" cstate="print">
            <a:lum bright="-4000"/>
          </a:blip>
          <a:srcRect/>
          <a:stretch>
            <a:fillRect/>
          </a:stretch>
        </p:blipFill>
        <p:spPr bwMode="auto">
          <a:xfrm>
            <a:off x="6424166" y="2410668"/>
            <a:ext cx="2647950" cy="2814638"/>
          </a:xfrm>
          <a:prstGeom prst="rect">
            <a:avLst/>
          </a:prstGeom>
          <a:noFill/>
        </p:spPr>
      </p:pic>
      <p:pic>
        <p:nvPicPr>
          <p:cNvPr id="4" name="Picture 11" descr="crab-ler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10668"/>
            <a:ext cx="6264275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860032" y="3933056"/>
            <a:ext cx="156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EP once again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699792" y="4581128"/>
            <a:ext cx="158417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305800" cy="1143000"/>
          </a:xfrm>
        </p:spPr>
        <p:txBody>
          <a:bodyPr anchor="t"/>
          <a:lstStyle/>
          <a:p>
            <a:r>
              <a:rPr lang="en-US" altLang="ja-JP" sz="3200" dirty="0" smtClean="0">
                <a:latin typeface="Times New Roman" pitchFamily="18" charset="0"/>
              </a:rPr>
              <a:t>Coaxial coupler design</a:t>
            </a:r>
            <a:br>
              <a:rPr lang="en-US" altLang="ja-JP" sz="3200" dirty="0" smtClean="0">
                <a:latin typeface="Times New Roman" pitchFamily="18" charset="0"/>
              </a:rPr>
            </a:br>
            <a:r>
              <a:rPr lang="en-US" altLang="ja-JP" sz="3200" dirty="0" smtClean="0">
                <a:latin typeface="Times New Roman" pitchFamily="18" charset="0"/>
              </a:rPr>
              <a:t>Parasitic modes </a:t>
            </a:r>
            <a:r>
              <a:rPr lang="en-US" altLang="ja-JP" sz="3200" dirty="0">
                <a:latin typeface="Times New Roman" pitchFamily="18" charset="0"/>
              </a:rPr>
              <a:t>in the coaxial coupler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5650" y="3716338"/>
            <a:ext cx="6985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dirty="0"/>
              <a:t>Coaxial coupler has parasitic modes.</a:t>
            </a:r>
          </a:p>
          <a:p>
            <a:r>
              <a:rPr lang="en-US" altLang="ja-JP" dirty="0"/>
              <a:t>The most dangerous mode is the TE-1/4</a:t>
            </a:r>
            <a:r>
              <a:rPr lang="en-US" altLang="ja-JP" dirty="0">
                <a:latin typeface="Symbol" pitchFamily="18" charset="2"/>
              </a:rPr>
              <a:t>l</a:t>
            </a:r>
            <a:r>
              <a:rPr lang="en-US" altLang="ja-JP" dirty="0"/>
              <a:t> mode.</a:t>
            </a:r>
          </a:p>
          <a:p>
            <a:r>
              <a:rPr lang="en-US" altLang="ja-JP" dirty="0"/>
              <a:t>High R/Q (5.3</a:t>
            </a:r>
            <a:r>
              <a:rPr lang="en-US" altLang="ja-JP" dirty="0">
                <a:latin typeface="Symbol" pitchFamily="18" charset="2"/>
              </a:rPr>
              <a:t>W</a:t>
            </a:r>
            <a:r>
              <a:rPr lang="en-US" altLang="ja-JP" dirty="0"/>
              <a:t>) and </a:t>
            </a:r>
            <a:r>
              <a:rPr lang="en-US" altLang="ja-JP" dirty="0" smtClean="0"/>
              <a:t>frequency lower </a:t>
            </a:r>
            <a:r>
              <a:rPr lang="en-US" altLang="ja-JP" dirty="0"/>
              <a:t>f than cut-off.</a:t>
            </a:r>
          </a:p>
          <a:p>
            <a:r>
              <a:rPr lang="en-US" altLang="ja-JP" dirty="0"/>
              <a:t>Can not propagate to HOM damper.</a:t>
            </a:r>
          </a:p>
          <a:p>
            <a:r>
              <a:rPr lang="en-US" altLang="ja-JP" dirty="0"/>
              <a:t>This mode remains with high Q factor and gives high impedance.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835150" y="5373688"/>
            <a:ext cx="46450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altLang="ja-JP" dirty="0"/>
              <a:t>Three modifications were applied to extract this mode.</a:t>
            </a:r>
          </a:p>
          <a:p>
            <a:pPr marL="342900" indent="-342900">
              <a:buFontTx/>
              <a:buAutoNum type="arabicPeriod"/>
            </a:pPr>
            <a:r>
              <a:rPr lang="en-US" altLang="ja-JP" dirty="0"/>
              <a:t>Tapered coupler design for lower cut-off.</a:t>
            </a:r>
          </a:p>
          <a:p>
            <a:pPr marL="342900" indent="-342900">
              <a:buFontTx/>
              <a:buAutoNum type="arabicPeriod"/>
            </a:pPr>
            <a:r>
              <a:rPr lang="en-US" altLang="ja-JP" dirty="0"/>
              <a:t>Tip cutting design for raising f of TE-1/4</a:t>
            </a:r>
            <a:r>
              <a:rPr lang="en-US" altLang="ja-JP" dirty="0">
                <a:latin typeface="Symbol" pitchFamily="18" charset="2"/>
              </a:rPr>
              <a:t>l</a:t>
            </a:r>
            <a:r>
              <a:rPr lang="en-US" altLang="ja-JP" dirty="0"/>
              <a:t> mode.</a:t>
            </a:r>
          </a:p>
          <a:p>
            <a:pPr marL="342900" indent="-342900">
              <a:buFontTx/>
              <a:buAutoNum type="arabicPeriod"/>
            </a:pPr>
            <a:r>
              <a:rPr lang="en-US" altLang="ja-JP" dirty="0"/>
              <a:t>TE stop band splitting of notch filter.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 cstate="print"/>
          <a:srcRect l="389" t="1871" r="389" b="1871"/>
          <a:stretch>
            <a:fillRect/>
          </a:stretch>
        </p:blipFill>
        <p:spPr bwMode="auto">
          <a:xfrm>
            <a:off x="1141413" y="1582738"/>
            <a:ext cx="6467475" cy="1301750"/>
          </a:xfrm>
          <a:prstGeom prst="rect">
            <a:avLst/>
          </a:prstGeom>
          <a:noFill/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411413" y="2492375"/>
            <a:ext cx="13747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TE-1/4</a:t>
            </a:r>
            <a:r>
              <a:rPr lang="en-US" altLang="ja-JP">
                <a:latin typeface="Symbol" pitchFamily="18" charset="2"/>
              </a:rPr>
              <a:t>l</a:t>
            </a:r>
            <a:r>
              <a:rPr lang="en-US" altLang="ja-JP"/>
              <a:t> mode</a:t>
            </a:r>
          </a:p>
          <a:p>
            <a:r>
              <a:rPr lang="en-US" altLang="ja-JP"/>
              <a:t>f = 595 MHz</a:t>
            </a:r>
          </a:p>
          <a:p>
            <a:r>
              <a:rPr lang="en-US" altLang="ja-JP"/>
              <a:t>R/Q = 5.3 </a:t>
            </a:r>
            <a:r>
              <a:rPr lang="en-US" altLang="ja-JP">
                <a:latin typeface="Symbol" pitchFamily="18" charset="2"/>
              </a:rPr>
              <a:t>W</a:t>
            </a:r>
          </a:p>
          <a:p>
            <a:r>
              <a:rPr lang="en-US" altLang="ja-JP"/>
              <a:t>Q = 10</a:t>
            </a:r>
            <a:r>
              <a:rPr lang="en-US" altLang="ja-JP" baseline="30000"/>
              <a:t>6</a:t>
            </a:r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4140200" y="1916113"/>
            <a:ext cx="360363" cy="649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5795963" y="1916113"/>
            <a:ext cx="1944687" cy="649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6516688" y="1844675"/>
            <a:ext cx="360362" cy="792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551363" y="1457325"/>
            <a:ext cx="1084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Tip cutting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372225" y="2852738"/>
            <a:ext cx="172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Stop band splitting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092950" y="1484313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Tapered</a:t>
            </a: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4427538" y="17732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>
            <a:off x="7092950" y="1700213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H="1" flipV="1">
            <a:off x="6732588" y="26368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4284663" y="2924175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427538" y="2997200"/>
            <a:ext cx="1376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¼ wave length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ja-JP" sz="3200" dirty="0">
                <a:latin typeface="Times New Roman" pitchFamily="18" charset="0"/>
              </a:rPr>
              <a:t>Tapered coaxial coupler design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 l="375" t="926" r="375" b="926"/>
          <a:stretch>
            <a:fillRect/>
          </a:stretch>
        </p:blipFill>
        <p:spPr bwMode="auto">
          <a:xfrm>
            <a:off x="261938" y="2166938"/>
            <a:ext cx="862012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124200" y="2995613"/>
            <a:ext cx="1230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" charset="0"/>
                <a:ea typeface="Osaka" charset="-128"/>
              </a:rPr>
              <a:t>R94/65</a:t>
            </a:r>
          </a:p>
          <a:p>
            <a:r>
              <a:rPr lang="en-US" altLang="ja-JP" dirty="0">
                <a:latin typeface="Times" charset="0"/>
                <a:ea typeface="Osaka" charset="-128"/>
              </a:rPr>
              <a:t>fc=600 MHz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371600" y="2995613"/>
            <a:ext cx="1230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" charset="0"/>
                <a:ea typeface="Osaka" charset="-128"/>
              </a:rPr>
              <a:t>R94/60</a:t>
            </a:r>
          </a:p>
          <a:p>
            <a:r>
              <a:rPr lang="en-US" altLang="ja-JP" dirty="0">
                <a:latin typeface="Times" charset="0"/>
                <a:ea typeface="Osaka" charset="-128"/>
              </a:rPr>
              <a:t>fc=620 MHz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800600" y="2919413"/>
            <a:ext cx="1230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" charset="0"/>
                <a:ea typeface="Osaka" charset="-128"/>
              </a:rPr>
              <a:t>R94/74</a:t>
            </a:r>
          </a:p>
          <a:p>
            <a:r>
              <a:rPr lang="en-US" altLang="ja-JP" dirty="0">
                <a:latin typeface="Times" charset="0"/>
                <a:ea typeface="Osaka" charset="-128"/>
              </a:rPr>
              <a:t>fc=568 MHz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172200" y="2690813"/>
            <a:ext cx="1230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" charset="0"/>
                <a:ea typeface="Osaka" charset="-128"/>
              </a:rPr>
              <a:t>R106/74</a:t>
            </a:r>
          </a:p>
          <a:p>
            <a:r>
              <a:rPr lang="en-US" altLang="ja-JP" dirty="0">
                <a:latin typeface="Times" charset="0"/>
                <a:ea typeface="Osaka" charset="-128"/>
              </a:rPr>
              <a:t>fc=530 MHz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543800" y="2919413"/>
            <a:ext cx="1230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" charset="0"/>
                <a:ea typeface="Osaka" charset="-128"/>
              </a:rPr>
              <a:t>R120/90</a:t>
            </a:r>
          </a:p>
          <a:p>
            <a:r>
              <a:rPr lang="en-US" altLang="ja-JP" dirty="0">
                <a:latin typeface="Times" charset="0"/>
                <a:ea typeface="Osaka" charset="-128"/>
              </a:rPr>
              <a:t>fc=454 MHz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227763" y="4724400"/>
            <a:ext cx="1130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Times" charset="0"/>
                <a:ea typeface="Osaka" charset="-128"/>
              </a:rPr>
              <a:t>Notch filter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995738" y="47244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Times" charset="0"/>
                <a:ea typeface="Osaka" charset="-128"/>
              </a:rPr>
              <a:t>Stub support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7956550" y="3573463"/>
            <a:ext cx="360363" cy="71913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7524750" y="4724400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HOM damper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692275" y="1509713"/>
            <a:ext cx="58290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Coaxial coupler has several tapered </a:t>
            </a:r>
            <a:r>
              <a:rPr lang="en-US" altLang="ja-JP" dirty="0" smtClean="0"/>
              <a:t>sections</a:t>
            </a:r>
            <a:endParaRPr lang="en-US" altLang="ja-JP" dirty="0"/>
          </a:p>
          <a:p>
            <a:r>
              <a:rPr lang="en-US" altLang="ja-JP" dirty="0"/>
              <a:t>Decrease cut-off frequency (fc) for TE-mode </a:t>
            </a:r>
            <a:r>
              <a:rPr lang="en-US" altLang="ja-JP" dirty="0" smtClean="0"/>
              <a:t>propagation</a:t>
            </a:r>
          </a:p>
          <a:p>
            <a:r>
              <a:rPr lang="en-US" altLang="ja-JP" dirty="0" smtClean="0"/>
              <a:t>Tip cutting at the tip of the inner conductor, fc=620 MHz</a:t>
            </a:r>
            <a:endParaRPr lang="en-US" altLang="ja-JP" dirty="0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4356100" y="4508500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6516688" y="45085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7812088" y="4365625"/>
            <a:ext cx="2159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SC</a:t>
            </a:r>
            <a:r>
              <a:rPr kumimoji="1" lang="en-US" altLang="ja-JP" dirty="0" smtClean="0"/>
              <a:t> cavity design and production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Crab cavity design for KEKB</a:t>
            </a:r>
          </a:p>
          <a:p>
            <a:r>
              <a:rPr lang="en-US" altLang="ja-JP" dirty="0" smtClean="0"/>
              <a:t>Crab cavity production and assembly</a:t>
            </a:r>
          </a:p>
          <a:p>
            <a:r>
              <a:rPr kumimoji="1" lang="en-US" altLang="ja-JP" dirty="0" smtClean="0"/>
              <a:t>High power tests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ja-JP" sz="3200" dirty="0">
                <a:latin typeface="Times New Roman" pitchFamily="18" charset="0"/>
              </a:rPr>
              <a:t>Tip cutting design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1767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dirty="0"/>
              <a:t>To raise the frequency of TE-1/4</a:t>
            </a:r>
            <a:r>
              <a:rPr lang="en-US" altLang="ja-JP" dirty="0">
                <a:latin typeface="Symbol" pitchFamily="18" charset="2"/>
              </a:rPr>
              <a:t>l</a:t>
            </a:r>
            <a:r>
              <a:rPr lang="en-US" altLang="ja-JP" dirty="0"/>
              <a:t> mode, outer diameter of the </a:t>
            </a:r>
            <a:r>
              <a:rPr lang="en-US" altLang="ja-JP" dirty="0" smtClean="0"/>
              <a:t>inner conductor is </a:t>
            </a:r>
            <a:r>
              <a:rPr lang="en-US" altLang="ja-JP" dirty="0"/>
              <a:t>adjusted to 120 mm, which gives the cut-off of 620 MHz.</a:t>
            </a:r>
          </a:p>
          <a:p>
            <a:endParaRPr lang="en-US" altLang="ja-JP" dirty="0"/>
          </a:p>
          <a:p>
            <a:r>
              <a:rPr lang="en-US" altLang="ja-JP" dirty="0" smtClean="0"/>
              <a:t>This modification makes </a:t>
            </a:r>
            <a:r>
              <a:rPr lang="en-US" altLang="ja-JP" dirty="0"/>
              <a:t>TE-1/4</a:t>
            </a:r>
            <a:r>
              <a:rPr lang="en-US" altLang="ja-JP" dirty="0">
                <a:latin typeface="Symbol" pitchFamily="18" charset="2"/>
              </a:rPr>
              <a:t>l</a:t>
            </a:r>
            <a:r>
              <a:rPr lang="en-US" altLang="ja-JP" dirty="0"/>
              <a:t> mode above 600 MHz and lower R/Q.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/>
          <a:srcRect l="867" t="717" r="867" b="717"/>
          <a:stretch>
            <a:fillRect/>
          </a:stretch>
        </p:blipFill>
        <p:spPr bwMode="auto">
          <a:xfrm>
            <a:off x="781050" y="1293813"/>
            <a:ext cx="2852738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268538" y="35734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339975" y="3644900"/>
            <a:ext cx="857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200 mm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0510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116013" y="2781300"/>
            <a:ext cx="857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120 mm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>
                <a:latin typeface="Times New Roman" pitchFamily="18" charset="0"/>
              </a:rPr>
              <a:t>Effect of tip cutting design</a:t>
            </a:r>
            <a:br>
              <a:rPr lang="en-US" altLang="ja-JP" sz="3600" dirty="0">
                <a:latin typeface="Times New Roman" pitchFamily="18" charset="0"/>
              </a:rPr>
            </a:br>
            <a:r>
              <a:rPr lang="en-US" altLang="ja-JP" sz="2800" dirty="0">
                <a:latin typeface="Symbol" pitchFamily="18" charset="2"/>
              </a:rPr>
              <a:t>D</a:t>
            </a:r>
            <a:r>
              <a:rPr lang="en-US" altLang="ja-JP" sz="2800" dirty="0">
                <a:latin typeface="Times New Roman" pitchFamily="18" charset="0"/>
              </a:rPr>
              <a:t>f, </a:t>
            </a:r>
            <a:r>
              <a:rPr lang="en-US" altLang="ja-JP" sz="2800" dirty="0">
                <a:latin typeface="Symbol" pitchFamily="18" charset="2"/>
              </a:rPr>
              <a:t>D</a:t>
            </a:r>
            <a:r>
              <a:rPr lang="en-US" altLang="ja-JP" sz="2800" dirty="0">
                <a:latin typeface="Times New Roman" pitchFamily="18" charset="0"/>
              </a:rPr>
              <a:t>f/</a:t>
            </a:r>
            <a:r>
              <a:rPr lang="en-US" altLang="ja-JP" sz="2800" dirty="0">
                <a:latin typeface="Symbol" pitchFamily="18" charset="2"/>
              </a:rPr>
              <a:t>D</a:t>
            </a:r>
            <a:r>
              <a:rPr lang="en-US" altLang="ja-JP" sz="2800" dirty="0">
                <a:latin typeface="Times New Roman" pitchFamily="18" charset="0"/>
              </a:rPr>
              <a:t>L, Qext and R/Q</a:t>
            </a:r>
          </a:p>
        </p:txBody>
      </p:sp>
      <p:graphicFrame>
        <p:nvGraphicFramePr>
          <p:cNvPr id="27763" name="Group 115"/>
          <p:cNvGraphicFramePr>
            <a:graphicFrameLocks noGrp="1"/>
          </p:cNvGraphicFramePr>
          <p:nvPr/>
        </p:nvGraphicFramePr>
        <p:xfrm>
          <a:off x="1187450" y="4508500"/>
          <a:ext cx="6985000" cy="1005840"/>
        </p:xfrm>
        <a:graphic>
          <a:graphicData uri="http://schemas.openxmlformats.org/drawingml/2006/table">
            <a:tbl>
              <a:tblPr/>
              <a:tblGrid>
                <a:gridCol w="1582738"/>
                <a:gridCol w="1320800"/>
                <a:gridCol w="1187450"/>
                <a:gridCol w="1446212"/>
                <a:gridCol w="1447800"/>
              </a:tblGrid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D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f(crab)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D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f/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D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Qext(LOM)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R/Q(TE-1/4l)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No cutting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30 kHz/mm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5.2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Tip cutting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-145kHz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30 kHz/mm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2.1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1692275" y="1916113"/>
            <a:ext cx="576103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ja-JP" dirty="0"/>
              <a:t>Frequency shift of the crab mode</a:t>
            </a:r>
          </a:p>
          <a:p>
            <a:pPr>
              <a:buFont typeface="Wingdings" pitchFamily="2" charset="2"/>
              <a:buNone/>
            </a:pPr>
            <a:r>
              <a:rPr lang="en-US" altLang="ja-JP" dirty="0"/>
              <a:t>Tuning parameter </a:t>
            </a:r>
            <a:r>
              <a:rPr lang="en-US" altLang="ja-JP" dirty="0">
                <a:latin typeface="Symbol" pitchFamily="18" charset="2"/>
              </a:rPr>
              <a:t>D</a:t>
            </a:r>
            <a:r>
              <a:rPr lang="en-US" altLang="ja-JP" dirty="0"/>
              <a:t>f/</a:t>
            </a:r>
            <a:r>
              <a:rPr lang="en-US" altLang="ja-JP" dirty="0">
                <a:latin typeface="Symbol" pitchFamily="18" charset="2"/>
              </a:rPr>
              <a:t>D</a:t>
            </a:r>
            <a:r>
              <a:rPr lang="en-US" altLang="ja-JP" dirty="0"/>
              <a:t>L</a:t>
            </a:r>
          </a:p>
          <a:p>
            <a:pPr>
              <a:buFont typeface="Wingdings" pitchFamily="2" charset="2"/>
              <a:buNone/>
            </a:pPr>
            <a:r>
              <a:rPr lang="en-US" altLang="ja-JP" dirty="0"/>
              <a:t>External Q factor of the TM110 mode (LOM) </a:t>
            </a:r>
          </a:p>
          <a:p>
            <a:pPr>
              <a:buFont typeface="Wingdings" pitchFamily="2" charset="2"/>
              <a:buNone/>
            </a:pPr>
            <a:r>
              <a:rPr lang="en-US" altLang="ja-JP" dirty="0"/>
              <a:t>R/Q  of TE-1/4</a:t>
            </a:r>
            <a:r>
              <a:rPr lang="en-US" altLang="ja-JP" dirty="0">
                <a:latin typeface="Symbol" pitchFamily="18" charset="2"/>
              </a:rPr>
              <a:t>l</a:t>
            </a:r>
            <a:r>
              <a:rPr lang="en-US" altLang="ja-JP" dirty="0"/>
              <a:t> mode </a:t>
            </a:r>
          </a:p>
          <a:p>
            <a:pPr>
              <a:buFont typeface="Wingdings" pitchFamily="2" charset="2"/>
              <a:buNone/>
            </a:pPr>
            <a:endParaRPr lang="en-US" altLang="ja-JP" dirty="0"/>
          </a:p>
          <a:p>
            <a:pPr>
              <a:buFont typeface="Wingdings" pitchFamily="2" charset="2"/>
              <a:buNone/>
            </a:pPr>
            <a:r>
              <a:rPr lang="en-US" altLang="ja-JP" dirty="0"/>
              <a:t>The coupler has to be inserted 5 mm </a:t>
            </a:r>
            <a:r>
              <a:rPr lang="en-US" altLang="ja-JP" dirty="0" smtClean="0"/>
              <a:t>into the cavity</a:t>
            </a:r>
            <a:endParaRPr lang="en-US" altLang="ja-JP" dirty="0"/>
          </a:p>
          <a:p>
            <a:pPr>
              <a:buFont typeface="Wingdings" pitchFamily="2" charset="2"/>
              <a:buNone/>
            </a:pPr>
            <a:r>
              <a:rPr lang="en-US" altLang="ja-JP" dirty="0"/>
              <a:t>to compensate frequency shift of crab mode.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ja-JP" sz="3200" dirty="0">
                <a:latin typeface="Times New Roman" pitchFamily="18" charset="0"/>
              </a:rPr>
              <a:t>Stop band splitting design of the notch filter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 l="455" t="673" r="455" b="673"/>
          <a:stretch>
            <a:fillRect/>
          </a:stretch>
        </p:blipFill>
        <p:spPr bwMode="auto">
          <a:xfrm>
            <a:off x="415925" y="1287463"/>
            <a:ext cx="437832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311" name="Group 23"/>
          <p:cNvGraphicFramePr>
            <a:graphicFrameLocks noGrp="1"/>
          </p:cNvGraphicFramePr>
          <p:nvPr/>
        </p:nvGraphicFramePr>
        <p:xfrm>
          <a:off x="1331913" y="4508500"/>
          <a:ext cx="1828800" cy="1475232"/>
        </p:xfrm>
        <a:graphic>
          <a:graphicData uri="http://schemas.openxmlformats.org/drawingml/2006/table">
            <a:tbl>
              <a:tblPr/>
              <a:tblGrid>
                <a:gridCol w="812800"/>
                <a:gridCol w="1016000"/>
              </a:tblGrid>
              <a:tr h="260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Stop band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(H-V splitting)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509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TE(H)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650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TE(V)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570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27" name="Picture 39"/>
          <p:cNvPicPr>
            <a:picLocks noChangeAspect="1" noChangeArrowheads="1"/>
          </p:cNvPicPr>
          <p:nvPr/>
        </p:nvPicPr>
        <p:blipFill>
          <a:blip r:embed="rId3" cstate="print"/>
          <a:srcRect l="806" t="999" r="806" b="999"/>
          <a:stretch>
            <a:fillRect/>
          </a:stretch>
        </p:blipFill>
        <p:spPr bwMode="auto">
          <a:xfrm>
            <a:off x="4321175" y="3284538"/>
            <a:ext cx="44069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4716463" y="1265560"/>
            <a:ext cx="42481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400" dirty="0"/>
              <a:t>Previous design has a stop band at 630 MHz for TE mode. This band is close to the TE-1/4</a:t>
            </a:r>
            <a:r>
              <a:rPr lang="en-US" altLang="ja-JP" sz="1400" dirty="0">
                <a:latin typeface="Symbol" pitchFamily="18" charset="2"/>
              </a:rPr>
              <a:t>l</a:t>
            </a:r>
            <a:r>
              <a:rPr lang="en-US" altLang="ja-JP" sz="1400" dirty="0"/>
              <a:t> mode.</a:t>
            </a:r>
          </a:p>
          <a:p>
            <a:r>
              <a:rPr lang="en-US" altLang="ja-JP" sz="1400" dirty="0" smtClean="0"/>
              <a:t>A stop </a:t>
            </a:r>
            <a:r>
              <a:rPr lang="en-US" altLang="ja-JP" sz="1400" dirty="0"/>
              <a:t>band splitting notch filter </a:t>
            </a:r>
            <a:r>
              <a:rPr lang="en-US" altLang="ja-JP" sz="1400" dirty="0" smtClean="0"/>
              <a:t>is designed. It has </a:t>
            </a:r>
            <a:r>
              <a:rPr lang="en-US" altLang="ja-JP" sz="1400" dirty="0"/>
              <a:t>partitions in </a:t>
            </a:r>
            <a:r>
              <a:rPr lang="en-US" altLang="ja-JP" sz="1400" dirty="0" smtClean="0"/>
              <a:t>the mid-plane </a:t>
            </a:r>
            <a:r>
              <a:rPr lang="en-US" altLang="ja-JP" sz="1400" dirty="0"/>
              <a:t>to separate stop bands for horizontally polarized TE mode (650 MHz) and vertically polarized one (570 MHz). </a:t>
            </a: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3059113" y="4076700"/>
            <a:ext cx="966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Partitions</a:t>
            </a:r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 flipH="1" flipV="1">
            <a:off x="3203575" y="2924175"/>
            <a:ext cx="21590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331" name="Line 43"/>
          <p:cNvSpPr>
            <a:spLocks noChangeShapeType="1"/>
          </p:cNvSpPr>
          <p:nvPr/>
        </p:nvSpPr>
        <p:spPr bwMode="auto">
          <a:xfrm flipH="1" flipV="1">
            <a:off x="1403350" y="2781300"/>
            <a:ext cx="20161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7308850" y="4508500"/>
            <a:ext cx="1281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Frequency (MHz)</a:t>
            </a:r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7308850" y="6453188"/>
            <a:ext cx="1281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Frequency (MHz)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kumimoji="1" lang="en-US" altLang="ja-JP" dirty="0" smtClean="0"/>
              <a:t>Rotation of notch filter</a:t>
            </a:r>
            <a:endParaRPr kumimoji="1" lang="ja-JP" altLang="en-US" dirty="0"/>
          </a:p>
        </p:txBody>
      </p:sp>
      <p:pic>
        <p:nvPicPr>
          <p:cNvPr id="3" name="Picture 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46672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292725" y="1755556"/>
            <a:ext cx="3649663" cy="2368550"/>
            <a:chOff x="3107" y="890"/>
            <a:chExt cx="2299" cy="1492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l="455" t="673" r="455" b="673"/>
            <a:stretch>
              <a:fillRect/>
            </a:stretch>
          </p:blipFill>
          <p:spPr bwMode="auto">
            <a:xfrm>
              <a:off x="3107" y="890"/>
              <a:ext cx="2299" cy="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4468" y="2069"/>
              <a:ext cx="60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Times New Roman" pitchFamily="18" charset="0"/>
                </a:rPr>
                <a:t>Partitions</a:t>
              </a:r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 flipV="1">
              <a:off x="4513" y="1706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H="1" flipV="1">
              <a:off x="3560" y="1661"/>
              <a:ext cx="1089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251520" y="4941168"/>
            <a:ext cx="49685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Rotation of notch filter further decreases the Q factor of the horizontal TE1/4 mode. The Q factor of the TE101 cavity mode does not vary until it hits the stop band of the notch filter at the 90 degrees. The vertical TE1/4 mode has no significant variation.  We set the rotation at 60 degrees.</a:t>
            </a:r>
            <a:endParaRPr lang="ja-JP" altLang="ja-JP" sz="1400" dirty="0" smtClean="0"/>
          </a:p>
          <a:p>
            <a:r>
              <a:rPr lang="en-US" altLang="ja-JP" sz="1400" dirty="0" smtClean="0"/>
              <a:t>R/Q of these tree modes are almost the same against the rotation.</a:t>
            </a:r>
            <a:endParaRPr lang="ja-JP" altLang="ja-JP" sz="1400" dirty="0"/>
          </a:p>
        </p:txBody>
      </p:sp>
      <p:graphicFrame>
        <p:nvGraphicFramePr>
          <p:cNvPr id="10" name="Group 56"/>
          <p:cNvGraphicFramePr>
            <a:graphicFrameLocks noGrp="1"/>
          </p:cNvGraphicFramePr>
          <p:nvPr/>
        </p:nvGraphicFramePr>
        <p:xfrm>
          <a:off x="6084888" y="4347944"/>
          <a:ext cx="2879725" cy="1097280"/>
        </p:xfrm>
        <a:graphic>
          <a:graphicData uri="http://schemas.openxmlformats.org/drawingml/2006/table">
            <a:tbl>
              <a:tblPr/>
              <a:tblGrid>
                <a:gridCol w="720725"/>
                <a:gridCol w="719137"/>
                <a:gridCol w="720725"/>
                <a:gridCol w="719138"/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 deg.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45 deg.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90 deg.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l/4-H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l/4-V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下矢印 10"/>
          <p:cNvSpPr/>
          <p:nvPr/>
        </p:nvSpPr>
        <p:spPr>
          <a:xfrm>
            <a:off x="3131840" y="314096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Ferrite HOM damper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RF absorber</a:t>
            </a:r>
          </a:p>
          <a:p>
            <a:r>
              <a:rPr lang="en-US" altLang="ja-JP" dirty="0" smtClean="0"/>
              <a:t>Ferrite material</a:t>
            </a:r>
          </a:p>
          <a:p>
            <a:r>
              <a:rPr lang="en-US" altLang="ja-JP" dirty="0" smtClean="0"/>
              <a:t>HIP (Hot Isostatic Press) method</a:t>
            </a:r>
          </a:p>
          <a:p>
            <a:pPr lvl="1"/>
            <a:r>
              <a:rPr lang="en-US" altLang="ja-JP" dirty="0" smtClean="0"/>
              <a:t>1500 atm, 900</a:t>
            </a:r>
            <a:r>
              <a:rPr lang="ja-JP" altLang="en-US" dirty="0" smtClean="0"/>
              <a:t>℃</a:t>
            </a:r>
            <a:r>
              <a:rPr lang="en-US" altLang="ja-JP" dirty="0" smtClean="0"/>
              <a:t> for 5h</a:t>
            </a:r>
          </a:p>
          <a:p>
            <a:r>
              <a:rPr lang="en-US" altLang="ja-JP" dirty="0" smtClean="0"/>
              <a:t>Size: 240mm</a:t>
            </a:r>
            <a:r>
              <a:rPr lang="en-US" altLang="ja-JP" baseline="30000" dirty="0" smtClean="0"/>
              <a:t>φ</a:t>
            </a:r>
            <a:r>
              <a:rPr lang="ja-JP" altLang="en-US" dirty="0" smtClean="0"/>
              <a:t> </a:t>
            </a:r>
            <a:r>
              <a:rPr lang="en-US" altLang="ja-JP" dirty="0" smtClean="0"/>
              <a:t>x 120 mm x 4mm</a:t>
            </a:r>
            <a:r>
              <a:rPr lang="en-US" altLang="ja-JP" baseline="30000" dirty="0" smtClean="0"/>
              <a:t>t</a:t>
            </a:r>
            <a:endParaRPr kumimoji="1" lang="en-US" altLang="ja-JP" baseline="30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30765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ja-JP" sz="3200" dirty="0">
                <a:latin typeface="Times New Roman" pitchFamily="18" charset="0"/>
              </a:rPr>
              <a:t>HOM </a:t>
            </a:r>
            <a:r>
              <a:rPr lang="en-US" altLang="ja-JP" sz="3200" dirty="0" smtClean="0">
                <a:latin typeface="Times New Roman" pitchFamily="18" charset="0"/>
              </a:rPr>
              <a:t>damper position</a:t>
            </a:r>
            <a:endParaRPr lang="en-US" altLang="ja-JP" sz="3200" dirty="0">
              <a:latin typeface="Times New Roman" pitchFamily="18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 l="406" t="1056" r="406" b="1056"/>
          <a:stretch>
            <a:fillRect/>
          </a:stretch>
        </p:blipFill>
        <p:spPr bwMode="auto">
          <a:xfrm>
            <a:off x="801688" y="1338263"/>
            <a:ext cx="4151312" cy="1577975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 l="398" t="601" r="398" b="601"/>
          <a:stretch>
            <a:fillRect/>
          </a:stretch>
        </p:blipFill>
        <p:spPr bwMode="auto">
          <a:xfrm>
            <a:off x="701675" y="2654300"/>
            <a:ext cx="4459288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4589463" y="1625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624388" y="12414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S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076825" y="3716338"/>
            <a:ext cx="35290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dirty="0"/>
              <a:t>Position of the damper was optimized </a:t>
            </a:r>
            <a:r>
              <a:rPr lang="en-US" altLang="ja-JP" dirty="0" smtClean="0"/>
              <a:t>for the minimum </a:t>
            </a:r>
            <a:r>
              <a:rPr lang="en-US" altLang="ja-JP" dirty="0"/>
              <a:t>Q factor of LOM.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64163" y="1628775"/>
            <a:ext cx="21670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HOM damper</a:t>
            </a:r>
          </a:p>
          <a:p>
            <a:r>
              <a:rPr lang="en-US" altLang="ja-JP" dirty="0"/>
              <a:t>Ferrite RF absorber</a:t>
            </a:r>
          </a:p>
          <a:p>
            <a:r>
              <a:rPr lang="en-US" altLang="ja-JP" dirty="0"/>
              <a:t>Size: 240</a:t>
            </a:r>
            <a:r>
              <a:rPr lang="en-US" altLang="ja-JP" dirty="0">
                <a:latin typeface="Symbol" pitchFamily="18" charset="2"/>
              </a:rPr>
              <a:t>f</a:t>
            </a:r>
            <a:r>
              <a:rPr lang="en-US" altLang="ja-JP" dirty="0"/>
              <a:t> x 120 </a:t>
            </a:r>
            <a:r>
              <a:rPr lang="en-US" altLang="ja-JP" dirty="0" smtClean="0"/>
              <a:t>mm</a:t>
            </a:r>
            <a:endParaRPr lang="en-US" altLang="ja-JP" dirty="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900113" y="5516563"/>
            <a:ext cx="4032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400"/>
              <a:t>Q factor of the TM110 mode (LOM) as a function of damper position.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ja-JP" sz="3200" dirty="0">
                <a:latin typeface="Times New Roman" pitchFamily="18" charset="0"/>
              </a:rPr>
              <a:t>Comparison of TE-1/4</a:t>
            </a:r>
            <a:r>
              <a:rPr lang="en-US" altLang="ja-JP" sz="3200" dirty="0">
                <a:latin typeface="Symbol" pitchFamily="18" charset="2"/>
              </a:rPr>
              <a:t>l</a:t>
            </a:r>
            <a:r>
              <a:rPr lang="en-US" altLang="ja-JP" sz="3200" dirty="0">
                <a:latin typeface="Times New Roman" pitchFamily="18" charset="0"/>
              </a:rPr>
              <a:t> mode damping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 l="389" t="1871" r="389" b="1871"/>
          <a:stretch>
            <a:fillRect/>
          </a:stretch>
        </p:blipFill>
        <p:spPr bwMode="auto">
          <a:xfrm>
            <a:off x="1639888" y="1433513"/>
            <a:ext cx="5357812" cy="1079500"/>
          </a:xfrm>
          <a:prstGeom prst="rect">
            <a:avLst/>
          </a:prstGeom>
          <a:noFill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 l="388" t="1622" r="388" b="1622"/>
          <a:stretch>
            <a:fillRect/>
          </a:stretch>
        </p:blipFill>
        <p:spPr bwMode="auto">
          <a:xfrm>
            <a:off x="1601788" y="2576513"/>
            <a:ext cx="5357812" cy="1247775"/>
          </a:xfrm>
          <a:prstGeom prst="rect">
            <a:avLst/>
          </a:prstGeom>
          <a:noFill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/>
          <a:srcRect l="386" t="1743" r="386" b="1743"/>
          <a:stretch>
            <a:fillRect/>
          </a:stretch>
        </p:blipFill>
        <p:spPr bwMode="auto">
          <a:xfrm>
            <a:off x="1635125" y="3871913"/>
            <a:ext cx="5357813" cy="1154112"/>
          </a:xfrm>
          <a:prstGeom prst="rect">
            <a:avLst/>
          </a:prstGeom>
          <a:noFill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283075" y="2349500"/>
            <a:ext cx="3101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Straight type + previous notch filter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427538" y="3502025"/>
            <a:ext cx="4209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Tapered type + stop band splitting notch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148263" y="4797425"/>
            <a:ext cx="1791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/>
              <a:t>With tip </a:t>
            </a:r>
            <a:r>
              <a:rPr lang="en-US" altLang="ja-JP" dirty="0"/>
              <a:t>cutting</a:t>
            </a:r>
          </a:p>
        </p:txBody>
      </p:sp>
      <p:graphicFrame>
        <p:nvGraphicFramePr>
          <p:cNvPr id="29744" name="Group 48"/>
          <p:cNvGraphicFramePr>
            <a:graphicFrameLocks noGrp="1"/>
          </p:cNvGraphicFramePr>
          <p:nvPr/>
        </p:nvGraphicFramePr>
        <p:xfrm>
          <a:off x="1403350" y="5300663"/>
          <a:ext cx="6096000" cy="1219200"/>
        </p:xfrm>
        <a:graphic>
          <a:graphicData uri="http://schemas.openxmlformats.org/drawingml/2006/table">
            <a:tbl>
              <a:tblPr/>
              <a:tblGrid>
                <a:gridCol w="1944688"/>
                <a:gridCol w="1271587"/>
                <a:gridCol w="1271588"/>
                <a:gridCol w="1608137"/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f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R/Q(MWS)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Q(HFSS)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Straight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595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5.7 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10</a:t>
                      </a:r>
                      <a:r>
                        <a:rPr kumimoji="1" lang="en-US" altLang="ja-JP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</a:t>
                      </a: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Tapered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602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5.2 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5800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Tapered + tip cutting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607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2.1 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804248" y="3861048"/>
            <a:ext cx="1789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Chosen for KEKB CC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883" y="71413"/>
            <a:ext cx="8964613" cy="549275"/>
          </a:xfrm>
        </p:spPr>
        <p:txBody>
          <a:bodyPr/>
          <a:lstStyle/>
          <a:p>
            <a:pPr algn="l"/>
            <a:r>
              <a:rPr lang="en-US" altLang="ja-JP" sz="2800" dirty="0">
                <a:latin typeface="Times New Roman" pitchFamily="18" charset="0"/>
              </a:rPr>
              <a:t>Conceptual Design of Cryostat for KEKB Crab Cavity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 t="20761" b="6787"/>
          <a:stretch>
            <a:fillRect/>
          </a:stretch>
        </p:blipFill>
        <p:spPr bwMode="auto">
          <a:xfrm>
            <a:off x="611188" y="1052513"/>
            <a:ext cx="7777162" cy="399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84213" y="1125538"/>
            <a:ext cx="1001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" charset="0"/>
                <a:ea typeface="Osaka" charset="-128"/>
              </a:rPr>
              <a:t>Top View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555875" y="1052513"/>
            <a:ext cx="100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Input coupler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635375" y="1125538"/>
            <a:ext cx="229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Magnetic Shield</a:t>
            </a:r>
            <a:r>
              <a:rPr lang="ja-JP" altLang="en-US" sz="1200">
                <a:latin typeface="Times" charset="0"/>
                <a:ea typeface="Osaka" charset="-128"/>
              </a:rPr>
              <a:t>　（ </a:t>
            </a:r>
            <a:r>
              <a:rPr lang="en-US" altLang="ja-JP" sz="1200">
                <a:latin typeface="Times" charset="0"/>
                <a:ea typeface="Osaka" charset="-128"/>
              </a:rPr>
              <a:t>Jacket Type</a:t>
            </a:r>
            <a:r>
              <a:rPr lang="en-US" altLang="ja-JP" sz="2400">
                <a:latin typeface="Times" charset="0"/>
                <a:ea typeface="Osaka" charset="-128"/>
              </a:rPr>
              <a:t> </a:t>
            </a:r>
            <a:r>
              <a:rPr lang="ja-JP" altLang="en-US" sz="1200">
                <a:latin typeface="Times" charset="0"/>
                <a:ea typeface="Osaka" charset="-128"/>
              </a:rPr>
              <a:t>）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3419475" y="1485900"/>
            <a:ext cx="215900" cy="576263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356100" y="4221163"/>
            <a:ext cx="1863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80 K LN2 Radiation Shield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635375" y="2997200"/>
            <a:ext cx="1190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Coaxial Coupler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5940425" y="2133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Stub Support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5292725" y="3860800"/>
            <a:ext cx="684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Bellows</a:t>
            </a: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V="1">
            <a:off x="5292725" y="3502025"/>
            <a:ext cx="287338" cy="503238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3635375" y="3789363"/>
            <a:ext cx="1166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Main He Vessel</a:t>
            </a: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1835150" y="4078288"/>
            <a:ext cx="976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Monitor Port</a:t>
            </a: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1835150" y="3644900"/>
            <a:ext cx="720725" cy="576263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19177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RF Absorber</a:t>
            </a: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755650" y="2278063"/>
            <a:ext cx="431800" cy="503237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5292725" y="2060575"/>
            <a:ext cx="0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5867400" y="2060575"/>
            <a:ext cx="0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148" name="AutoShape 20"/>
          <p:cNvSpPr>
            <a:spLocks noChangeArrowheads="1"/>
          </p:cNvSpPr>
          <p:nvPr/>
        </p:nvSpPr>
        <p:spPr bwMode="auto">
          <a:xfrm>
            <a:off x="5292725" y="2133600"/>
            <a:ext cx="574675" cy="71438"/>
          </a:xfrm>
          <a:prstGeom prst="leftRightArrow">
            <a:avLst>
              <a:gd name="adj1" fmla="val 50000"/>
              <a:gd name="adj2" fmla="val 160888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6084888" y="1052513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Frequency Tuning</a:t>
            </a:r>
          </a:p>
          <a:p>
            <a:r>
              <a:rPr lang="en-US" altLang="ja-JP" sz="1200">
                <a:latin typeface="Times" charset="0"/>
                <a:ea typeface="Osaka" charset="-128"/>
              </a:rPr>
              <a:t>by Adjusting Distance </a:t>
            </a:r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 flipH="1">
            <a:off x="5651500" y="1196975"/>
            <a:ext cx="504825" cy="936625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6948488" y="3717925"/>
            <a:ext cx="1462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Crab Mode Reject Notch  Filter</a:t>
            </a: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7885113" y="18446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RF Absorber</a:t>
            </a: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 flipH="1">
            <a:off x="7524750" y="2060575"/>
            <a:ext cx="360363" cy="792163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684213" y="2925763"/>
            <a:ext cx="687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I.D. 240</a:t>
            </a: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7740650" y="2997200"/>
            <a:ext cx="649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I.D.100</a:t>
            </a: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432693" y="4941168"/>
            <a:ext cx="84597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 i="1" dirty="0">
                <a:latin typeface="Times New Roman" pitchFamily="18" charset="0"/>
              </a:rPr>
              <a:t>Jacket-type Helium </a:t>
            </a:r>
            <a:r>
              <a:rPr lang="en-US" altLang="ja-JP" sz="1600" i="1" dirty="0" smtClean="0">
                <a:latin typeface="Times New Roman" pitchFamily="18" charset="0"/>
              </a:rPr>
              <a:t>vessel for the large cavity cell</a:t>
            </a:r>
            <a:endParaRPr lang="en-US" altLang="ja-JP" sz="1600" i="1" dirty="0">
              <a:latin typeface="Times New Roman" pitchFamily="18" charset="0"/>
            </a:endParaRPr>
          </a:p>
          <a:p>
            <a:r>
              <a:rPr lang="en-US" altLang="ja-JP" sz="1600" i="1" dirty="0" smtClean="0">
                <a:latin typeface="Times New Roman" pitchFamily="18" charset="0"/>
              </a:rPr>
              <a:t>Jacket type sub-Helium vessel for the stub support to provide cooling of the inner conductor</a:t>
            </a:r>
          </a:p>
          <a:p>
            <a:r>
              <a:rPr lang="en-US" altLang="ja-JP" sz="1600" i="1" dirty="0" smtClean="0">
                <a:latin typeface="Times New Roman" pitchFamily="18" charset="0"/>
              </a:rPr>
              <a:t>Large size bellows (188</a:t>
            </a:r>
            <a:r>
              <a:rPr lang="en-US" altLang="ja-JP" sz="1600" i="1" dirty="0" smtClean="0">
                <a:latin typeface="Symbol" pitchFamily="18" charset="2"/>
              </a:rPr>
              <a:t>f</a:t>
            </a:r>
            <a:r>
              <a:rPr lang="ja-JP" altLang="en-US" sz="1600" i="1" dirty="0" smtClean="0">
                <a:latin typeface="Times New Roman" pitchFamily="18" charset="0"/>
              </a:rPr>
              <a:t>） </a:t>
            </a:r>
            <a:r>
              <a:rPr lang="en-US" altLang="ja-JP" sz="1600" i="1" dirty="0" smtClean="0">
                <a:latin typeface="Times New Roman" pitchFamily="18" charset="0"/>
              </a:rPr>
              <a:t>connects both jackets for alignment of the coaxial coupler and frequency tuning</a:t>
            </a:r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6372225" y="4221163"/>
            <a:ext cx="132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Sub Liq. He Vesse</a:t>
            </a:r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0" y="2420938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~ 18 kW</a:t>
            </a:r>
          </a:p>
        </p:txBody>
      </p:sp>
      <p:sp>
        <p:nvSpPr>
          <p:cNvPr id="48160" name="Rectangle 32"/>
          <p:cNvSpPr>
            <a:spLocks noChangeArrowheads="1"/>
          </p:cNvSpPr>
          <p:nvPr/>
        </p:nvSpPr>
        <p:spPr bwMode="auto">
          <a:xfrm>
            <a:off x="8027988" y="23495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~ 8 kW</a:t>
            </a:r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 flipH="1" flipV="1">
            <a:off x="6156325" y="3644900"/>
            <a:ext cx="215900" cy="720725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 flipH="1" flipV="1">
            <a:off x="6877050" y="3573463"/>
            <a:ext cx="71438" cy="287337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8832" t="7245" r="7728" b="6038"/>
          <a:stretch>
            <a:fillRect/>
          </a:stretch>
        </p:blipFill>
        <p:spPr bwMode="auto">
          <a:xfrm>
            <a:off x="545339" y="1354702"/>
            <a:ext cx="8161372" cy="517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ja-JP" dirty="0" smtClean="0"/>
              <a:t>Cell cooling scheme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kumimoji="1" lang="en-US" altLang="ja-JP" dirty="0" smtClean="0"/>
              <a:t>Coaxial coupler cooling scheme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" y="1709504"/>
            <a:ext cx="8366760" cy="48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Requirements for KEKB Crab cavity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Original two crab scheme</a:t>
            </a:r>
          </a:p>
          <a:p>
            <a:pPr lvl="1"/>
            <a:r>
              <a:rPr lang="en-US" altLang="ja-JP" dirty="0" smtClean="0"/>
              <a:t>Two crab cavities in one ring</a:t>
            </a:r>
          </a:p>
          <a:p>
            <a:r>
              <a:rPr lang="en-US" altLang="ja-JP" dirty="0" smtClean="0"/>
              <a:t>High </a:t>
            </a:r>
            <a:r>
              <a:rPr lang="en-US" altLang="ja-JP" dirty="0"/>
              <a:t>kick </a:t>
            </a:r>
            <a:r>
              <a:rPr lang="en-US" altLang="ja-JP" dirty="0" smtClean="0"/>
              <a:t>voltage: 1.4MV</a:t>
            </a:r>
            <a:endParaRPr lang="en-US" altLang="ja-JP" dirty="0"/>
          </a:p>
          <a:p>
            <a:r>
              <a:rPr lang="en-US" altLang="ja-JP" dirty="0"/>
              <a:t>Heavily damped </a:t>
            </a:r>
            <a:r>
              <a:rPr lang="en-US" altLang="ja-JP" dirty="0" smtClean="0"/>
              <a:t>cavity </a:t>
            </a:r>
          </a:p>
          <a:p>
            <a:pPr lvl="1"/>
            <a:r>
              <a:rPr lang="en-US" altLang="ja-JP" dirty="0" smtClean="0"/>
              <a:t>Q of FM~100</a:t>
            </a:r>
            <a:endParaRPr lang="en-US" altLang="ja-JP" dirty="0"/>
          </a:p>
          <a:p>
            <a:r>
              <a:rPr lang="en-US" altLang="ja-JP" dirty="0"/>
              <a:t>Superconducting </a:t>
            </a:r>
            <a:r>
              <a:rPr lang="en-US" altLang="ja-JP" dirty="0" smtClean="0"/>
              <a:t>cavity designed for KEKB</a:t>
            </a:r>
            <a:endParaRPr lang="en-US" altLang="ja-JP" dirty="0"/>
          </a:p>
          <a:p>
            <a:pPr lvl="1"/>
            <a:r>
              <a:rPr lang="en-US" altLang="ja-JP" dirty="0" smtClean="0"/>
              <a:t>Operating frequency: 509 MHz</a:t>
            </a:r>
          </a:p>
          <a:p>
            <a:pPr lvl="1"/>
            <a:r>
              <a:rPr lang="en-US" altLang="ja-JP" dirty="0" smtClean="0"/>
              <a:t>Operating temperature: 4.4K</a:t>
            </a:r>
          </a:p>
          <a:p>
            <a:pPr lvl="1"/>
            <a:r>
              <a:rPr lang="en-US" altLang="ja-JP" dirty="0" smtClean="0"/>
              <a:t>Using the existing cryogenic system and HP stations 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4679504" y="2060848"/>
          <a:ext cx="428498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  <a:gridCol w="1020960"/>
                <a:gridCol w="79208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 energy (GeV)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RF frequency (MHz)</a:t>
                      </a:r>
                      <a:endParaRPr kumimoji="1" lang="ja-JP" alt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508.887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Crossing angle</a:t>
                      </a:r>
                      <a:r>
                        <a:rPr kumimoji="1" lang="en-US" altLang="ja-JP" baseline="0" dirty="0" smtClean="0"/>
                        <a:t> (mrad)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±11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Symbol" pitchFamily="18" charset="2"/>
                        </a:rPr>
                        <a:t>b</a:t>
                      </a:r>
                      <a:r>
                        <a:rPr kumimoji="1" lang="en-US" altLang="ja-JP" dirty="0" err="1" smtClean="0"/>
                        <a:t>x,IP</a:t>
                      </a:r>
                      <a:r>
                        <a:rPr kumimoji="1" lang="en-US" altLang="ja-JP" dirty="0" smtClean="0"/>
                        <a:t> (m)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0.33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0.33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Symbol" pitchFamily="18" charset="2"/>
                        </a:rPr>
                        <a:t>b</a:t>
                      </a:r>
                      <a:r>
                        <a:rPr kumimoji="1" lang="en-US" altLang="ja-JP" dirty="0" err="1" smtClean="0"/>
                        <a:t>x,Crab</a:t>
                      </a:r>
                      <a:r>
                        <a:rPr kumimoji="1" lang="en-US" altLang="ja-JP" dirty="0" smtClean="0"/>
                        <a:t> (m)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Kick voltage (MV)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1.41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1.44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kumimoji="1" lang="en-US" altLang="ja-JP" dirty="0" smtClean="0"/>
              <a:t>He gas and water cooling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0" y="1628800"/>
            <a:ext cx="6766560" cy="509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2008" y="72554"/>
            <a:ext cx="8964488" cy="69215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Crab Cavity &amp; Coaxial Coupler in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Cryo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-module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836613"/>
            <a:ext cx="7129463" cy="58086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59113" y="836613"/>
            <a:ext cx="1474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tx2"/>
                </a:solidFill>
                <a:latin typeface="Times" charset="0"/>
                <a:ea typeface="Osaka" charset="-128"/>
              </a:rPr>
              <a:t>Support Rod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4663" y="1341438"/>
            <a:ext cx="34861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tx2"/>
                </a:solidFill>
                <a:latin typeface="Times" charset="0"/>
                <a:ea typeface="Osaka" charset="-128"/>
              </a:rPr>
              <a:t>Jacket Type Main He vessel</a:t>
            </a:r>
          </a:p>
          <a:p>
            <a:r>
              <a:rPr lang="en-US" altLang="ja-JP">
                <a:solidFill>
                  <a:schemeClr val="tx2"/>
                </a:solidFill>
                <a:latin typeface="Times" charset="0"/>
                <a:ea typeface="Osaka" charset="-128"/>
              </a:rPr>
              <a:t>                                          SUS316L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3492500" y="1557338"/>
            <a:ext cx="863600" cy="12239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964238" y="2276475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tx2"/>
                </a:solidFill>
                <a:latin typeface="Times" charset="0"/>
                <a:ea typeface="Osaka" charset="-128"/>
              </a:rPr>
              <a:t>Jacket Type Sub He vessel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5580063" y="2636838"/>
            <a:ext cx="504825" cy="16557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9388" y="5516563"/>
            <a:ext cx="2397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tx2"/>
                </a:solidFill>
                <a:latin typeface="Times" charset="0"/>
                <a:ea typeface="Osaka" charset="-128"/>
              </a:rPr>
              <a:t>Coaxial Coupler (Nb)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2555875" y="4076700"/>
            <a:ext cx="720725" cy="15843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59338" y="6092825"/>
            <a:ext cx="1516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tx2"/>
                </a:solidFill>
                <a:latin typeface="Times" charset="0"/>
                <a:ea typeface="Osaka" charset="-128"/>
              </a:rPr>
              <a:t>Stub Support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4859338" y="5157788"/>
            <a:ext cx="433387" cy="10795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0" y="4508500"/>
            <a:ext cx="1903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tx2"/>
                </a:solidFill>
                <a:latin typeface="Times" charset="0"/>
                <a:ea typeface="Osaka" charset="-128"/>
              </a:rPr>
              <a:t>Crab Cavity Cell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908175" y="3860800"/>
            <a:ext cx="1223963" cy="863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451725" y="4149725"/>
            <a:ext cx="141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tx2"/>
                </a:solidFill>
                <a:latin typeface="Times" charset="0"/>
                <a:ea typeface="Osaka" charset="-128"/>
              </a:rPr>
              <a:t>Notch Filter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6732588" y="4365625"/>
            <a:ext cx="792162" cy="79216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235825" y="3213100"/>
            <a:ext cx="1501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tx2"/>
                </a:solidFill>
                <a:latin typeface="Times" charset="0"/>
                <a:ea typeface="Osaka" charset="-128"/>
              </a:rPr>
              <a:t>Support Pipe</a:t>
            </a:r>
          </a:p>
          <a:p>
            <a:r>
              <a:rPr lang="en-US" altLang="ja-JP" sz="2000">
                <a:solidFill>
                  <a:schemeClr val="tx2"/>
                </a:solidFill>
                <a:latin typeface="Times" charset="0"/>
                <a:ea typeface="Osaka" charset="-128"/>
              </a:rPr>
              <a:t>Tuning Rod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6443663" y="3429000"/>
            <a:ext cx="792162" cy="1295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640638" y="4797425"/>
            <a:ext cx="1503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tx2"/>
                </a:solidFill>
                <a:latin typeface="Times" charset="0"/>
                <a:ea typeface="Osaka" charset="-128"/>
              </a:rPr>
              <a:t>RF Absorber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7524750" y="5013325"/>
            <a:ext cx="142875" cy="7207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23850" y="5876925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>
                <a:solidFill>
                  <a:schemeClr val="tx2"/>
                </a:solidFill>
                <a:latin typeface="Times" charset="0"/>
                <a:ea typeface="Osaka" charset="-128"/>
              </a:rPr>
              <a:t>Extract  TM</a:t>
            </a:r>
            <a:r>
              <a:rPr lang="en-US" altLang="ja-JP" baseline="-25000">
                <a:solidFill>
                  <a:schemeClr val="tx2"/>
                </a:solidFill>
                <a:latin typeface="Times" charset="0"/>
                <a:ea typeface="Osaka" charset="-128"/>
              </a:rPr>
              <a:t>010</a:t>
            </a:r>
            <a:r>
              <a:rPr lang="en-US" altLang="ja-JP">
                <a:solidFill>
                  <a:schemeClr val="tx2"/>
                </a:solidFill>
                <a:latin typeface="Times" charset="0"/>
                <a:ea typeface="Osaka" charset="-128"/>
              </a:rPr>
              <a:t>, TE</a:t>
            </a:r>
            <a:r>
              <a:rPr lang="en-US" altLang="ja-JP" baseline="-25000">
                <a:solidFill>
                  <a:schemeClr val="tx2"/>
                </a:solidFill>
                <a:latin typeface="Times" charset="0"/>
                <a:ea typeface="Osaka" charset="-128"/>
              </a:rPr>
              <a:t>111</a:t>
            </a:r>
            <a:r>
              <a:rPr lang="en-US" altLang="ja-JP">
                <a:solidFill>
                  <a:schemeClr val="tx2"/>
                </a:solidFill>
                <a:latin typeface="Times" charset="0"/>
                <a:ea typeface="Osaka" charset="-128"/>
              </a:rPr>
              <a:t> Mode</a:t>
            </a:r>
          </a:p>
          <a:p>
            <a:r>
              <a:rPr lang="en-US" altLang="ja-JP">
                <a:solidFill>
                  <a:schemeClr val="tx2"/>
                </a:solidFill>
                <a:latin typeface="Times" charset="0"/>
                <a:ea typeface="Osaka" charset="-128"/>
              </a:rPr>
              <a:t>Frequency Tuning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79388" y="393382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tx2"/>
                </a:solidFill>
                <a:latin typeface="Times" charset="0"/>
                <a:ea typeface="Osaka" charset="-128"/>
              </a:rPr>
              <a:t>Input Coupler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1692275" y="3429000"/>
            <a:ext cx="1008063" cy="7207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6516688" y="3789363"/>
            <a:ext cx="792162" cy="10080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708400" y="6308725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tx2"/>
                </a:solidFill>
                <a:latin typeface="Times" charset="0"/>
                <a:ea typeface="Osaka" charset="-128"/>
              </a:rPr>
              <a:t>Bellows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3635375" y="5013325"/>
            <a:ext cx="1225550" cy="15113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55" y="72430"/>
            <a:ext cx="7019925" cy="476250"/>
          </a:xfrm>
        </p:spPr>
        <p:txBody>
          <a:bodyPr>
            <a:normAutofit/>
          </a:bodyPr>
          <a:lstStyle/>
          <a:p>
            <a:pPr algn="l"/>
            <a:r>
              <a:rPr lang="en-US" altLang="ja-JP" sz="2800" dirty="0">
                <a:latin typeface="Times New Roman" pitchFamily="18" charset="0"/>
              </a:rPr>
              <a:t>Jacket Type Helium Vessel        </a:t>
            </a:r>
            <a:r>
              <a:rPr lang="en-US" altLang="ja-JP" sz="1800" dirty="0">
                <a:latin typeface="Times New Roman" pitchFamily="18" charset="0"/>
              </a:rPr>
              <a:t>Prototype</a:t>
            </a:r>
          </a:p>
        </p:txBody>
      </p:sp>
      <p:pic>
        <p:nvPicPr>
          <p:cNvPr id="49155" name="Picture 3" descr="DSC08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836612"/>
            <a:ext cx="3528071" cy="2646957"/>
          </a:xfrm>
          <a:prstGeom prst="rect">
            <a:avLst/>
          </a:prstGeom>
          <a:noFill/>
        </p:spPr>
      </p:pic>
      <p:pic>
        <p:nvPicPr>
          <p:cNvPr id="49160" name="Picture 8" descr="DSC085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836613"/>
            <a:ext cx="4608513" cy="3457575"/>
          </a:xfrm>
          <a:prstGeom prst="rect">
            <a:avLst/>
          </a:prstGeom>
          <a:noFill/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92080" y="3717032"/>
            <a:ext cx="3562350" cy="2849880"/>
          </a:xfrm>
          <a:prstGeom prst="rect">
            <a:avLst/>
          </a:prstGeom>
          <a:noFill/>
          <a:ln>
            <a:noFill/>
          </a:ln>
        </p:spPr>
      </p:pic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2411413" y="5876925"/>
            <a:ext cx="299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Times" charset="0"/>
                <a:ea typeface="Osaka" charset="-128"/>
              </a:rPr>
              <a:t>Jacket Type Magnetic Shield</a:t>
            </a:r>
            <a:r>
              <a:rPr lang="ja-JP" altLang="en-US">
                <a:latin typeface="Times" charset="0"/>
                <a:ea typeface="Osaka" charset="-128"/>
              </a:rPr>
              <a:t>　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851275" y="6237288"/>
            <a:ext cx="12650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 i="1" dirty="0" smtClean="0">
                <a:latin typeface="Times" charset="0"/>
                <a:ea typeface="Osaka" charset="-128"/>
              </a:rPr>
              <a:t>Permalloy </a:t>
            </a:r>
            <a:r>
              <a:rPr lang="en-US" altLang="ja-JP" sz="1600" b="1" i="1" dirty="0">
                <a:latin typeface="Times" charset="0"/>
                <a:ea typeface="Osaka" charset="-128"/>
              </a:rPr>
              <a:t>3t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50825" y="4437063"/>
            <a:ext cx="284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Times" charset="0"/>
                <a:ea typeface="Osaka" charset="-128"/>
              </a:rPr>
              <a:t>Jacket Type Helium Vessel</a:t>
            </a:r>
            <a:r>
              <a:rPr lang="ja-JP" altLang="en-US">
                <a:latin typeface="Times" charset="0"/>
                <a:ea typeface="Osaka" charset="-128"/>
              </a:rPr>
              <a:t>　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3492500" y="1125538"/>
            <a:ext cx="153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bg1"/>
                </a:solidFill>
                <a:latin typeface="Times" charset="0"/>
                <a:ea typeface="Osaka" charset="-128"/>
              </a:rPr>
              <a:t>Large Beam Pipe</a:t>
            </a:r>
            <a:r>
              <a:rPr lang="ja-JP" altLang="en-US" sz="1400">
                <a:solidFill>
                  <a:schemeClr val="bg1"/>
                </a:solidFill>
                <a:latin typeface="Times" charset="0"/>
                <a:ea typeface="Osaka" charset="-128"/>
              </a:rPr>
              <a:t>　</a:t>
            </a: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H="1">
            <a:off x="4211638" y="1412875"/>
            <a:ext cx="576262" cy="792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771775" y="3213100"/>
            <a:ext cx="1633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bg1"/>
                </a:solidFill>
                <a:latin typeface="Times" charset="0"/>
                <a:ea typeface="Osaka" charset="-128"/>
              </a:rPr>
              <a:t>Input Coupler Port</a:t>
            </a:r>
            <a:r>
              <a:rPr lang="ja-JP" altLang="en-US" sz="1400">
                <a:solidFill>
                  <a:schemeClr val="bg1"/>
                </a:solidFill>
                <a:latin typeface="Times" charset="0"/>
                <a:ea typeface="Osaka" charset="-128"/>
              </a:rPr>
              <a:t>　</a:t>
            </a:r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V="1">
            <a:off x="2700338" y="2636838"/>
            <a:ext cx="647700" cy="7207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mso4206A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179388" y="1125538"/>
            <a:ext cx="8243887" cy="2436812"/>
          </a:xfrm>
          <a:prstGeom prst="rect">
            <a:avLst/>
          </a:prstGeom>
          <a:noFill/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187450" y="1268413"/>
            <a:ext cx="1427163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Nb-Coaxial Coupler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 flipV="1">
            <a:off x="4140200" y="2492375"/>
            <a:ext cx="576263" cy="1296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4787900" y="2492375"/>
            <a:ext cx="720725" cy="1296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716463" y="3789363"/>
            <a:ext cx="765175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solidFill>
                  <a:srgbClr val="FF0000"/>
                </a:solidFill>
                <a:latin typeface="Times" charset="0"/>
                <a:ea typeface="Osaka" charset="-128"/>
              </a:rPr>
              <a:t>Joint Part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5508625" y="476250"/>
            <a:ext cx="576263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156325" y="188913"/>
            <a:ext cx="2614613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Temporary Mechanical Support</a:t>
            </a:r>
          </a:p>
          <a:p>
            <a:r>
              <a:rPr lang="en-US" altLang="ja-JP" sz="1200">
                <a:latin typeface="Times" charset="0"/>
                <a:ea typeface="Osaka" charset="-128"/>
              </a:rPr>
              <a:t>                                       for Assembling</a:t>
            </a: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5435600" y="29972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5435600" y="37163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3924300" y="35734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3924300" y="3860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4211638" y="3716338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A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5724525" y="357346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B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6084888" y="1196975"/>
            <a:ext cx="927100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Notch Filter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2916238" y="3284538"/>
            <a:ext cx="98425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Stub Support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7596188" y="1196975"/>
            <a:ext cx="974725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RF Absorber</a:t>
            </a: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0" y="2636838"/>
            <a:ext cx="2916238" cy="1728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1776" name="Picture 32" descr="DSCN0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068638"/>
            <a:ext cx="2268537" cy="3024187"/>
          </a:xfrm>
          <a:prstGeom prst="rect">
            <a:avLst/>
          </a:prstGeom>
          <a:noFill/>
        </p:spPr>
      </p:pic>
      <p:pic>
        <p:nvPicPr>
          <p:cNvPr id="31777" name="Picture 33" descr="DSCN1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3068638"/>
            <a:ext cx="2268537" cy="3024187"/>
          </a:xfrm>
          <a:prstGeom prst="rect">
            <a:avLst/>
          </a:prstGeom>
          <a:noFill/>
        </p:spPr>
      </p:pic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7019925" y="2492375"/>
            <a:ext cx="215900" cy="5762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 flipH="1">
            <a:off x="1547813" y="2565400"/>
            <a:ext cx="287337" cy="431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1619250" y="1484313"/>
            <a:ext cx="16017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imes" charset="0"/>
                <a:ea typeface="Osaka" charset="-128"/>
              </a:rPr>
              <a:t>Cooled by Liq. Helium</a:t>
            </a:r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395288" y="6165850"/>
            <a:ext cx="2427287" cy="581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" charset="0"/>
                <a:ea typeface="Osaka" charset="-128"/>
              </a:rPr>
              <a:t>Nb-Coaxial Coupler</a:t>
            </a:r>
          </a:p>
          <a:p>
            <a:r>
              <a:rPr lang="en-US" altLang="ja-JP" sz="1600">
                <a:latin typeface="Times" charset="0"/>
                <a:ea typeface="Osaka" charset="-128"/>
              </a:rPr>
              <a:t>       Cooled by Liq. Helium</a:t>
            </a: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5580063" y="6165850"/>
            <a:ext cx="3505200" cy="581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Times" charset="0"/>
                <a:ea typeface="Osaka" charset="-128"/>
              </a:rPr>
              <a:t>Copper-</a:t>
            </a:r>
            <a:r>
              <a:rPr lang="en-US" altLang="ja-JP" sz="1600" dirty="0">
                <a:latin typeface="Times" charset="0"/>
                <a:ea typeface="Osaka" charset="-128"/>
              </a:rPr>
              <a:t>p</a:t>
            </a:r>
            <a:r>
              <a:rPr lang="en-US" altLang="ja-JP" sz="1600" dirty="0" smtClean="0">
                <a:latin typeface="Times" charset="0"/>
                <a:ea typeface="Osaka" charset="-128"/>
              </a:rPr>
              <a:t>lated SS </a:t>
            </a:r>
            <a:r>
              <a:rPr lang="en-US" altLang="ja-JP" sz="1600" dirty="0">
                <a:latin typeface="Times" charset="0"/>
                <a:ea typeface="Osaka" charset="-128"/>
              </a:rPr>
              <a:t>Inner Conductor</a:t>
            </a:r>
          </a:p>
          <a:p>
            <a:r>
              <a:rPr lang="en-US" altLang="ja-JP" sz="1600" dirty="0">
                <a:latin typeface="Times" charset="0"/>
                <a:ea typeface="Osaka" charset="-128"/>
              </a:rPr>
              <a:t>                                      Cooled by Water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69046" y="4184061"/>
            <a:ext cx="35838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Inner conductor consists of three parts</a:t>
            </a:r>
          </a:p>
          <a:p>
            <a:r>
              <a:rPr lang="en-US" altLang="ja-JP" sz="1600" dirty="0" smtClean="0"/>
              <a:t>1 Niobium coupler</a:t>
            </a:r>
          </a:p>
          <a:p>
            <a:r>
              <a:rPr lang="en-US" altLang="ja-JP" sz="1600" dirty="0" smtClean="0"/>
              <a:t>2 SS joint conductor</a:t>
            </a:r>
          </a:p>
          <a:p>
            <a:r>
              <a:rPr lang="en-US" altLang="ja-JP" sz="1600" dirty="0" smtClean="0"/>
              <a:t>3 SS inner conductor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</a:t>
            </a:r>
            <a:endParaRPr kumimoji="1" lang="ja-JP" altLang="en-US" sz="16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 anchor="t">
            <a:normAutofit/>
          </a:bodyPr>
          <a:lstStyle/>
          <a:p>
            <a:r>
              <a:rPr kumimoji="1" lang="en-US" altLang="ja-JP" sz="3200" dirty="0" smtClean="0"/>
              <a:t>Coaxial coupler assembly</a:t>
            </a:r>
            <a:br>
              <a:rPr kumimoji="1" lang="en-US" altLang="ja-JP" sz="3200" dirty="0" smtClean="0"/>
            </a:br>
            <a:r>
              <a:rPr lang="en-US" altLang="ja-JP" sz="3200" dirty="0"/>
              <a:t>S</a:t>
            </a:r>
            <a:r>
              <a:rPr lang="en-US" altLang="ja-JP" sz="3200" dirty="0" smtClean="0"/>
              <a:t>tructure detail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24525" cy="549275"/>
          </a:xfrm>
        </p:spPr>
        <p:txBody>
          <a:bodyPr/>
          <a:lstStyle/>
          <a:p>
            <a:pPr algn="l"/>
            <a:r>
              <a:rPr lang="en-US" altLang="ja-JP" sz="2800" dirty="0">
                <a:latin typeface="Times New Roman" pitchFamily="18" charset="0"/>
              </a:rPr>
              <a:t>Assembling of Coaxial Coupler </a:t>
            </a:r>
            <a:r>
              <a:rPr lang="ja-JP" altLang="en-US" sz="2800" dirty="0">
                <a:latin typeface="Times New Roman" pitchFamily="18" charset="0"/>
              </a:rPr>
              <a:t>　</a:t>
            </a:r>
          </a:p>
        </p:txBody>
      </p:sp>
      <p:pic>
        <p:nvPicPr>
          <p:cNvPr id="54275" name="Picture 3" descr="DSCN08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36613"/>
            <a:ext cx="4176712" cy="3133725"/>
          </a:xfrm>
          <a:prstGeom prst="rect">
            <a:avLst/>
          </a:prstGeom>
          <a:noFill/>
        </p:spPr>
      </p:pic>
      <p:pic>
        <p:nvPicPr>
          <p:cNvPr id="54276" name="Picture 4" descr="DSCN1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36613"/>
            <a:ext cx="4175125" cy="3132137"/>
          </a:xfrm>
          <a:prstGeom prst="rect">
            <a:avLst/>
          </a:prstGeom>
          <a:noFill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23850" y="4100513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Times" charset="0"/>
                <a:ea typeface="Osaka" charset="-128"/>
              </a:rPr>
              <a:t>Crab Cavity (Cryostat) Side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716463" y="4076700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Times" charset="0"/>
                <a:ea typeface="Osaka" charset="-128"/>
              </a:rPr>
              <a:t>Notch Filter Side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68313" y="5084763"/>
            <a:ext cx="3933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" charset="0"/>
                <a:ea typeface="Osaka" charset="-128"/>
              </a:rPr>
              <a:t>Bayonet Type  Connection</a:t>
            </a:r>
          </a:p>
          <a:p>
            <a:r>
              <a:rPr lang="en-US" altLang="ja-JP" sz="2000">
                <a:latin typeface="Times" charset="0"/>
                <a:ea typeface="Osaka" charset="-128"/>
              </a:rPr>
              <a:t>  Step 1  Insert</a:t>
            </a:r>
          </a:p>
          <a:p>
            <a:r>
              <a:rPr lang="en-US" altLang="ja-JP" sz="2000">
                <a:latin typeface="Times" charset="0"/>
                <a:ea typeface="Osaka" charset="-128"/>
              </a:rPr>
              <a:t>  Step 2  Rotate Clockwise 30 degree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08625" cy="549275"/>
          </a:xfrm>
        </p:spPr>
        <p:txBody>
          <a:bodyPr/>
          <a:lstStyle/>
          <a:p>
            <a:pPr algn="l"/>
            <a:r>
              <a:rPr lang="en-US" altLang="ja-JP" sz="2800">
                <a:latin typeface="Times New Roman" pitchFamily="18" charset="0"/>
              </a:rPr>
              <a:t>Alignment of Coaxial Coupler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692150"/>
            <a:ext cx="2881312" cy="2160588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141663"/>
            <a:ext cx="4535488" cy="3400425"/>
          </a:xfrm>
          <a:prstGeom prst="rect">
            <a:avLst/>
          </a:prstGeom>
          <a:noFill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836613"/>
            <a:ext cx="3600450" cy="2700337"/>
          </a:xfrm>
          <a:prstGeom prst="rect">
            <a:avLst/>
          </a:prstGeom>
          <a:noFill/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0" y="3646488"/>
            <a:ext cx="363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</a:rPr>
              <a:t>Decide the axis of the coaxial coupler</a:t>
            </a:r>
          </a:p>
          <a:p>
            <a:r>
              <a:rPr lang="en-US" altLang="ja-JP">
                <a:latin typeface="Times New Roman" pitchFamily="18" charset="0"/>
              </a:rPr>
              <a:t>set in the cryostat by using  transit.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11188" y="5373688"/>
            <a:ext cx="375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</a:rPr>
              <a:t>Align the axis of the coaxial coupler</a:t>
            </a:r>
          </a:p>
          <a:p>
            <a:r>
              <a:rPr lang="en-US" altLang="ja-JP">
                <a:latin typeface="Times New Roman" pitchFamily="18" charset="0"/>
              </a:rPr>
              <a:t>which will be connected to the coaxial </a:t>
            </a:r>
          </a:p>
          <a:p>
            <a:r>
              <a:rPr lang="en-US" altLang="ja-JP">
                <a:latin typeface="Times New Roman" pitchFamily="18" charset="0"/>
              </a:rPr>
              <a:t>coupler of cryostat side.</a:t>
            </a:r>
          </a:p>
          <a:p>
            <a:endParaRPr lang="en-US" altLang="ja-JP">
              <a:latin typeface="Times New Roman" pitchFamily="18" charset="0"/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2339975" y="1125538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2700338" y="1125538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81128"/>
            <a:ext cx="4465638" cy="2049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5539" name="Picture 3" descr="P1010058"/>
          <p:cNvPicPr>
            <a:picLocks noChangeAspect="1" noChangeArrowheads="1"/>
          </p:cNvPicPr>
          <p:nvPr/>
        </p:nvPicPr>
        <p:blipFill>
          <a:blip r:embed="rId3" cstate="print"/>
          <a:srcRect t="14764" b="8858"/>
          <a:stretch>
            <a:fillRect/>
          </a:stretch>
        </p:blipFill>
        <p:spPr bwMode="auto">
          <a:xfrm>
            <a:off x="899592" y="2636912"/>
            <a:ext cx="30972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51520" y="1628800"/>
            <a:ext cx="4667250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Type</a:t>
            </a:r>
            <a:r>
              <a:rPr lang="ja-JP" altLang="en-US" dirty="0"/>
              <a:t>：　</a:t>
            </a:r>
            <a:r>
              <a:rPr lang="en-US" altLang="ja-JP" dirty="0"/>
              <a:t>Spiral</a:t>
            </a:r>
          </a:p>
          <a:p>
            <a:r>
              <a:rPr lang="en-US" altLang="ja-JP" dirty="0"/>
              <a:t>Material</a:t>
            </a:r>
            <a:r>
              <a:rPr lang="ja-JP" altLang="en-US" dirty="0"/>
              <a:t>：　</a:t>
            </a:r>
            <a:r>
              <a:rPr lang="en-US" altLang="ja-JP" dirty="0" err="1"/>
              <a:t>BeCu</a:t>
            </a:r>
            <a:endParaRPr lang="en-US" altLang="ja-JP" dirty="0"/>
          </a:p>
          <a:p>
            <a:r>
              <a:rPr lang="en-US" altLang="ja-JP" dirty="0"/>
              <a:t>Spring Constant</a:t>
            </a:r>
            <a:r>
              <a:rPr lang="ja-JP" altLang="en-US" dirty="0"/>
              <a:t>：　</a:t>
            </a:r>
            <a:r>
              <a:rPr lang="en-US" altLang="ja-JP" dirty="0"/>
              <a:t>14kg/φ94mm</a:t>
            </a:r>
            <a:r>
              <a:rPr lang="ja-JP" altLang="en-US" dirty="0"/>
              <a:t>（</a:t>
            </a:r>
            <a:r>
              <a:rPr lang="en-US" altLang="ja-JP" dirty="0"/>
              <a:t>0.5kg/cm</a:t>
            </a:r>
            <a:r>
              <a:rPr lang="ja-JP" altLang="en-US" dirty="0"/>
              <a:t>）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305800" cy="1143000"/>
          </a:xfrm>
        </p:spPr>
        <p:txBody>
          <a:bodyPr anchor="t"/>
          <a:lstStyle/>
          <a:p>
            <a:pPr algn="l"/>
            <a:r>
              <a:rPr lang="en-US" altLang="ja-JP" sz="2800" dirty="0">
                <a:latin typeface="Times New Roman" pitchFamily="18" charset="0"/>
              </a:rPr>
              <a:t>RF Contact</a:t>
            </a:r>
          </a:p>
        </p:txBody>
      </p:sp>
      <p:pic>
        <p:nvPicPr>
          <p:cNvPr id="65543" name="Picture 7" descr="P10103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33375"/>
            <a:ext cx="3551238" cy="2663825"/>
          </a:xfrm>
          <a:prstGeom prst="rect">
            <a:avLst/>
          </a:prstGeom>
          <a:noFill/>
        </p:spPr>
      </p:pic>
      <p:pic>
        <p:nvPicPr>
          <p:cNvPr id="65544" name="Picture 8" descr="P10102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3644900"/>
            <a:ext cx="3600450" cy="2700338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289041" y="910461"/>
            <a:ext cx="4629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 the joint parts, RF contacts were attached for good electric contact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2" cstate="print"/>
          <a:srcRect t="-1" b="8003"/>
          <a:stretch/>
        </p:blipFill>
        <p:spPr bwMode="auto">
          <a:xfrm>
            <a:off x="899592" y="1584024"/>
            <a:ext cx="7621706" cy="522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テキスト ボックス 2"/>
          <p:cNvSpPr txBox="1"/>
          <p:nvPr/>
        </p:nvSpPr>
        <p:spPr>
          <a:xfrm>
            <a:off x="5148064" y="116632"/>
            <a:ext cx="38884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Frequency tuner tunes the cavity by the insertion of inner conductor (30kHz/mm)</a:t>
            </a:r>
          </a:p>
          <a:p>
            <a:r>
              <a:rPr lang="en-US" altLang="ja-JP" sz="1400" dirty="0" smtClean="0"/>
              <a:t>It consists of main and sub tuners</a:t>
            </a:r>
          </a:p>
          <a:p>
            <a:r>
              <a:rPr kumimoji="1" lang="en-US" altLang="ja-JP" sz="1400" dirty="0" smtClean="0"/>
              <a:t>The main tuner (motor jack and piezo) drive the inner conductor</a:t>
            </a:r>
          </a:p>
          <a:p>
            <a:r>
              <a:rPr lang="en-US" altLang="ja-JP" sz="1400" dirty="0" smtClean="0"/>
              <a:t>The sub tuner adjusts its alignment</a:t>
            </a:r>
            <a:endParaRPr kumimoji="1" lang="en-US" altLang="ja-JP" sz="1400" dirty="0" smtClean="0"/>
          </a:p>
          <a:p>
            <a:endParaRPr kumimoji="1" lang="ja-JP" altLang="en-US" sz="14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kumimoji="1" lang="en-US" altLang="ja-JP" dirty="0" smtClean="0"/>
              <a:t>Frequency tuner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17689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24750" cy="692150"/>
          </a:xfrm>
        </p:spPr>
        <p:txBody>
          <a:bodyPr/>
          <a:lstStyle/>
          <a:p>
            <a:pPr algn="l"/>
            <a:r>
              <a:rPr lang="en-US" altLang="ja-JP" sz="2800">
                <a:solidFill>
                  <a:schemeClr val="tx1"/>
                </a:solidFill>
                <a:latin typeface="Times New Roman" pitchFamily="18" charset="0"/>
              </a:rPr>
              <a:t>Frequency Tuner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5175"/>
            <a:ext cx="379253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765175"/>
            <a:ext cx="48260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140200" y="4508500"/>
            <a:ext cx="369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" charset="0"/>
                <a:ea typeface="Osaka" charset="-128"/>
              </a:rPr>
              <a:t>Test Stand for Frequency Tuner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0825" y="6237288"/>
            <a:ext cx="4752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Times" charset="0"/>
                <a:ea typeface="Osaka" charset="-128"/>
              </a:rPr>
              <a:t>Frequency Tuner </a:t>
            </a:r>
            <a:r>
              <a:rPr lang="en-US" altLang="ja-JP" sz="2000" b="1" dirty="0" smtClean="0">
                <a:latin typeface="Times" charset="0"/>
                <a:ea typeface="Osaka" charset="-128"/>
              </a:rPr>
              <a:t>of Crab </a:t>
            </a:r>
            <a:r>
              <a:rPr lang="en-US" altLang="ja-JP" sz="2000" b="1" dirty="0">
                <a:latin typeface="Times" charset="0"/>
                <a:ea typeface="Osaka" charset="-128"/>
              </a:rPr>
              <a:t>Cavity for HER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092950" y="3357563"/>
            <a:ext cx="1082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rgbClr val="FFFF99"/>
                </a:solidFill>
                <a:latin typeface="Times" charset="0"/>
                <a:ea typeface="Osaka" charset="-128"/>
              </a:rPr>
              <a:t>Base Plate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 flipV="1">
            <a:off x="6300788" y="2781300"/>
            <a:ext cx="863600" cy="719138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308850" y="3716338"/>
            <a:ext cx="134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rgbClr val="FFFF99"/>
                </a:solidFill>
                <a:latin typeface="Times" charset="0"/>
                <a:ea typeface="Osaka" charset="-128"/>
              </a:rPr>
              <a:t>Driving Plate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 flipV="1">
            <a:off x="5940425" y="2997200"/>
            <a:ext cx="1368425" cy="863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4500563" y="3068638"/>
            <a:ext cx="285750" cy="108108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500563" y="4005263"/>
            <a:ext cx="1239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rgbClr val="FFFF99"/>
                </a:solidFill>
                <a:latin typeface="Times" charset="0"/>
                <a:ea typeface="Osaka" charset="-128"/>
              </a:rPr>
              <a:t>Main Tuner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011863" y="4005263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rgbClr val="FFFF99"/>
                </a:solidFill>
                <a:latin typeface="Times" charset="0"/>
                <a:ea typeface="Osaka" charset="-128"/>
              </a:rPr>
              <a:t>Sub Tuner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 flipV="1">
            <a:off x="5651500" y="3500438"/>
            <a:ext cx="360363" cy="64928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7164388" y="2636838"/>
            <a:ext cx="1308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  <a:latin typeface="Times" charset="0"/>
                <a:ea typeface="Osaka" charset="-128"/>
              </a:rPr>
              <a:t>Support Bolt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 flipV="1">
            <a:off x="6804025" y="2276475"/>
            <a:ext cx="43180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7164388" y="2997200"/>
            <a:ext cx="1770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FF0000"/>
                </a:solidFill>
              </a:rPr>
              <a:t>Add Expansion Rods!</a:t>
            </a: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 flipV="1">
            <a:off x="3348038" y="2636838"/>
            <a:ext cx="3887787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9730" y="908720"/>
            <a:ext cx="407427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 power coupler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Horizontal insertion</a:t>
            </a:r>
          </a:p>
          <a:p>
            <a:r>
              <a:rPr kumimoji="1" lang="en-US" altLang="ja-JP" dirty="0" smtClean="0"/>
              <a:t>T-Stub structure</a:t>
            </a:r>
          </a:p>
          <a:p>
            <a:pPr lvl="1"/>
            <a:r>
              <a:rPr lang="en-US" altLang="ja-JP" dirty="0" smtClean="0"/>
              <a:t>VSWR:1.15 at 509 MHz</a:t>
            </a:r>
          </a:p>
          <a:p>
            <a:r>
              <a:rPr lang="en-US" altLang="ja-JP" dirty="0" smtClean="0"/>
              <a:t>Ceramic RF window</a:t>
            </a:r>
          </a:p>
          <a:p>
            <a:r>
              <a:rPr lang="en-US" altLang="ja-JP" dirty="0" smtClean="0"/>
              <a:t>Water cooled inner conductor</a:t>
            </a:r>
          </a:p>
          <a:p>
            <a:r>
              <a:rPr kumimoji="1" lang="en-US" altLang="ja-JP" dirty="0" smtClean="0"/>
              <a:t>Monitor ports</a:t>
            </a:r>
          </a:p>
          <a:p>
            <a:pPr lvl="1"/>
            <a:r>
              <a:rPr lang="en-US" altLang="ja-JP" dirty="0" smtClean="0"/>
              <a:t>Electron collection probe</a:t>
            </a:r>
          </a:p>
          <a:p>
            <a:pPr lvl="1"/>
            <a:r>
              <a:rPr kumimoji="1" lang="en-US" altLang="ja-JP" dirty="0" smtClean="0"/>
              <a:t>View port for arc sensor </a:t>
            </a:r>
          </a:p>
          <a:p>
            <a:pPr lvl="1"/>
            <a:r>
              <a:rPr lang="en-US" altLang="ja-JP" dirty="0" smtClean="0"/>
              <a:t>Vacuum gauge port</a:t>
            </a:r>
          </a:p>
          <a:p>
            <a:r>
              <a:rPr lang="en-US" altLang="ja-JP" dirty="0" smtClean="0"/>
              <a:t>Conditioning </a:t>
            </a:r>
          </a:p>
          <a:p>
            <a:pPr lvl="1"/>
            <a:r>
              <a:rPr lang="en-US" altLang="ja-JP" dirty="0" smtClean="0"/>
              <a:t>U</a:t>
            </a:r>
            <a:r>
              <a:rPr kumimoji="1" lang="en-US" altLang="ja-JP" dirty="0" smtClean="0"/>
              <a:t>p to 250kW (TW) before installation</a:t>
            </a:r>
          </a:p>
          <a:p>
            <a:pPr lvl="1"/>
            <a:r>
              <a:rPr kumimoji="1" lang="en-US" altLang="ja-JP" dirty="0" smtClean="0"/>
              <a:t>Up to 200 kW (SW) before cool-down</a:t>
            </a:r>
          </a:p>
          <a:p>
            <a:pPr lvl="2"/>
            <a:r>
              <a:rPr lang="en-US" altLang="ja-JP" dirty="0" smtClean="0"/>
              <a:t>Up to 150 kW for LER crab</a:t>
            </a:r>
            <a:endParaRPr kumimoji="1" lang="en-US" altLang="ja-JP" dirty="0" smtClean="0"/>
          </a:p>
          <a:p>
            <a:r>
              <a:rPr kumimoji="1" lang="en-US" altLang="ja-JP" dirty="0" smtClean="0"/>
              <a:t>Typical RF power </a:t>
            </a:r>
          </a:p>
          <a:p>
            <a:pPr lvl="1"/>
            <a:r>
              <a:rPr lang="en-US" altLang="ja-JP" dirty="0" smtClean="0"/>
              <a:t>25 kW for LER crab at 0.9 MV</a:t>
            </a:r>
          </a:p>
          <a:p>
            <a:pPr lvl="1"/>
            <a:r>
              <a:rPr kumimoji="1" lang="en-US" altLang="ja-JP" dirty="0" smtClean="0"/>
              <a:t>75 kW for HER crab at 1.5 MV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2167136" cy="288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8999"/>
          <a:stretch>
            <a:fillRect/>
          </a:stretch>
        </p:blipFill>
        <p:spPr bwMode="auto">
          <a:xfrm>
            <a:off x="3347864" y="1216305"/>
            <a:ext cx="5796136" cy="307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Cell type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Pill box type</a:t>
            </a:r>
          </a:p>
          <a:p>
            <a:pPr lvl="1"/>
            <a:r>
              <a:rPr kumimoji="1" lang="en-US" altLang="ja-JP" dirty="0" smtClean="0"/>
              <a:t>Squashed cell</a:t>
            </a:r>
          </a:p>
          <a:p>
            <a:pPr lvl="2"/>
            <a:r>
              <a:rPr lang="en-US" altLang="ja-JP" dirty="0" smtClean="0"/>
              <a:t>866mm x 483mm</a:t>
            </a:r>
          </a:p>
          <a:p>
            <a:pPr lvl="2"/>
            <a:r>
              <a:rPr lang="en-US" altLang="ja-JP" dirty="0" smtClean="0"/>
              <a:t>Separate SOM above 650 MHz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Coaxial coupler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OD: 130 mm, </a:t>
            </a:r>
            <a:r>
              <a:rPr lang="en-US" altLang="ja-JP" dirty="0" smtClean="0"/>
              <a:t>ID: 100 mm</a:t>
            </a:r>
          </a:p>
          <a:p>
            <a:pPr lvl="2"/>
            <a:r>
              <a:rPr kumimoji="1" lang="en-US" altLang="ja-JP" dirty="0" smtClean="0"/>
              <a:t>BP diameter: 188 mm</a:t>
            </a:r>
          </a:p>
          <a:p>
            <a:pPr lvl="2"/>
            <a:r>
              <a:rPr kumimoji="1" lang="en-US" altLang="ja-JP" dirty="0" smtClean="0"/>
              <a:t>Damp FM, SOM, HOMs</a:t>
            </a:r>
          </a:p>
          <a:p>
            <a:pPr lvl="2"/>
            <a:r>
              <a:rPr lang="en-US" altLang="ja-JP" dirty="0" smtClean="0"/>
              <a:t>fc of TE11: 600MHz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Beam pipe</a:t>
            </a:r>
          </a:p>
          <a:p>
            <a:pPr lvl="2"/>
            <a:r>
              <a:rPr kumimoji="1" lang="en-US" altLang="ja-JP" dirty="0" smtClean="0"/>
              <a:t>Diameter: 240 mm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4949" r="10122" b="-2485"/>
          <a:stretch/>
        </p:blipFill>
        <p:spPr bwMode="auto">
          <a:xfrm>
            <a:off x="4841932" y="4869256"/>
            <a:ext cx="2808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5111550" y="4376018"/>
            <a:ext cx="226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Frequency: 509 MH</a:t>
            </a:r>
            <a:r>
              <a:rPr kumimoji="1" lang="ja-JP" altLang="en-US" dirty="0" err="1" smtClean="0"/>
              <a:t>ｚ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r>
              <a:rPr lang="en-US" altLang="ja-JP" sz="2800" dirty="0" smtClean="0"/>
              <a:t>Loaded-Q </a:t>
            </a:r>
            <a:r>
              <a:rPr lang="en-US" altLang="ja-JP" sz="2800" dirty="0"/>
              <a:t>factor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2636838"/>
            <a:ext cx="446246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764704"/>
            <a:ext cx="3760788" cy="781050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174329"/>
            <a:ext cx="2819400" cy="3990975"/>
          </a:xfrm>
          <a:prstGeom prst="rect">
            <a:avLst/>
          </a:prstGeom>
          <a:noFill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492875" y="0"/>
            <a:ext cx="265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/>
              <a:t>K. Akai et al, EPAC96, p. 2118.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79512" y="6165304"/>
            <a:ext cx="3549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Phaser diagram for </a:t>
            </a:r>
            <a:r>
              <a:rPr lang="en-US" altLang="ja-JP" sz="1600" dirty="0"/>
              <a:t>the crabbing mode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994348" y="2133600"/>
            <a:ext cx="4610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/>
              <a:t>Required power to maintain the crabbing voltage.</a:t>
            </a:r>
          </a:p>
          <a:p>
            <a:r>
              <a:rPr lang="en-US" altLang="ja-JP" sz="1200" dirty="0"/>
              <a:t>Beam induced voltage (0.2MV for </a:t>
            </a:r>
            <a:r>
              <a:rPr lang="en-US" altLang="ja-JP" sz="1200" dirty="0" err="1"/>
              <a:t>Ib</a:t>
            </a:r>
            <a:r>
              <a:rPr lang="en-US" altLang="ja-JP" sz="1200" dirty="0"/>
              <a:t>=2 A, QL=2x105, </a:t>
            </a:r>
            <a:r>
              <a:rPr lang="en-US" altLang="ja-JP" sz="1200" dirty="0" err="1"/>
              <a:t>dx</a:t>
            </a:r>
            <a:r>
              <a:rPr lang="en-US" altLang="ja-JP" sz="1200" dirty="0"/>
              <a:t>=1 mm)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427538" y="5734050"/>
            <a:ext cx="38798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/>
              <a:t>Not to be sensitive to beam orbit change.</a:t>
            </a:r>
          </a:p>
          <a:p>
            <a:r>
              <a:rPr lang="en-US" altLang="ja-JP" sz="1600" dirty="0"/>
              <a:t>Q</a:t>
            </a:r>
            <a:r>
              <a:rPr lang="en-US" altLang="ja-JP" sz="1600" baseline="-25000" dirty="0"/>
              <a:t>L</a:t>
            </a:r>
            <a:r>
              <a:rPr lang="en-US" altLang="ja-JP" sz="1600" dirty="0"/>
              <a:t>=1-2 x 10</a:t>
            </a:r>
            <a:r>
              <a:rPr lang="en-US" altLang="ja-JP" sz="1600" baseline="30000" dirty="0"/>
              <a:t>5</a:t>
            </a:r>
            <a:r>
              <a:rPr lang="en-US" altLang="ja-JP" sz="1600" dirty="0"/>
              <a:t>  is a good choice.</a:t>
            </a:r>
          </a:p>
          <a:p>
            <a:r>
              <a:rPr lang="en-US" altLang="ja-JP" sz="1600" dirty="0" smtClean="0"/>
              <a:t>Q</a:t>
            </a:r>
            <a:r>
              <a:rPr lang="en-US" altLang="ja-JP" sz="1600" baseline="-25000" dirty="0" smtClean="0"/>
              <a:t>L</a:t>
            </a:r>
            <a:r>
              <a:rPr lang="en-US" altLang="ja-JP" sz="1600" dirty="0" smtClean="0"/>
              <a:t>=1.6x10</a:t>
            </a:r>
            <a:r>
              <a:rPr lang="en-US" altLang="ja-JP" sz="1600" baseline="30000" dirty="0" smtClean="0"/>
              <a:t>5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(HER)</a:t>
            </a:r>
          </a:p>
          <a:p>
            <a:r>
              <a:rPr lang="en-US" altLang="ja-JP" sz="1600" dirty="0" smtClean="0"/>
              <a:t>Q</a:t>
            </a:r>
            <a:r>
              <a:rPr lang="en-US" altLang="ja-JP" sz="1600" baseline="-25000" dirty="0" smtClean="0"/>
              <a:t>L</a:t>
            </a:r>
            <a:r>
              <a:rPr lang="en-US" altLang="ja-JP" sz="1600" dirty="0" smtClean="0"/>
              <a:t>=2.0x10</a:t>
            </a:r>
            <a:r>
              <a:rPr lang="en-US" altLang="ja-JP" sz="1600" baseline="30000" dirty="0" smtClean="0"/>
              <a:t>5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(LER)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71754" y="1484313"/>
            <a:ext cx="266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Beam-induced crabbing voltage when the beam shifts </a:t>
            </a:r>
            <a:r>
              <a:rPr lang="en-US" altLang="ja-JP" sz="1400" dirty="0" smtClean="0">
                <a:latin typeface="Symbol" pitchFamily="18" charset="2"/>
              </a:rPr>
              <a:t>D</a:t>
            </a:r>
            <a:r>
              <a:rPr kumimoji="1" lang="en-US" altLang="ja-JP" sz="1400" dirty="0" smtClean="0"/>
              <a:t>x</a:t>
            </a:r>
          </a:p>
        </p:txBody>
      </p:sp>
      <p:sp>
        <p:nvSpPr>
          <p:cNvPr id="12" name="右矢印 11"/>
          <p:cNvSpPr/>
          <p:nvPr/>
        </p:nvSpPr>
        <p:spPr>
          <a:xfrm rot="16200000">
            <a:off x="5184068" y="476114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052736"/>
            <a:ext cx="2483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Choice of Q</a:t>
            </a:r>
            <a:r>
              <a:rPr lang="en-US" altLang="ja-JP" sz="1600" baseline="-25000" dirty="0" smtClean="0"/>
              <a:t>L</a:t>
            </a:r>
            <a:r>
              <a:rPr lang="en-US" altLang="ja-JP" sz="1600" dirty="0" smtClean="0"/>
              <a:t> is important</a:t>
            </a:r>
          </a:p>
          <a:p>
            <a:r>
              <a:rPr lang="en-US" altLang="ja-JP" sz="1600" dirty="0" smtClean="0"/>
              <a:t>Maximum Pg~100kW</a:t>
            </a:r>
          </a:p>
          <a:p>
            <a:r>
              <a:rPr kumimoji="1" lang="en-US" altLang="ja-JP" sz="1600" dirty="0" smtClean="0"/>
              <a:t>Fluctuation </a:t>
            </a:r>
            <a:r>
              <a:rPr kumimoji="1" lang="en-US" altLang="ja-JP" sz="1600" dirty="0" smtClean="0">
                <a:latin typeface="Symbol" pitchFamily="18" charset="2"/>
              </a:rPr>
              <a:t>D</a:t>
            </a:r>
            <a:r>
              <a:rPr kumimoji="1" lang="en-US" altLang="ja-JP" sz="1600" dirty="0" smtClean="0"/>
              <a:t>Pg~10kW</a:t>
            </a:r>
            <a:endParaRPr kumimoji="1" lang="ja-JP" altLang="en-US" sz="16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6444360" y="1412776"/>
            <a:ext cx="13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253568" y="673298"/>
            <a:ext cx="1481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Generator power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図2"/>
          <p:cNvPicPr>
            <a:picLocks noChangeAspect="1" noChangeArrowheads="1"/>
          </p:cNvPicPr>
          <p:nvPr/>
        </p:nvPicPr>
        <p:blipFill>
          <a:blip r:embed="rId2" cstate="print"/>
          <a:srcRect t="12940"/>
          <a:stretch>
            <a:fillRect/>
          </a:stretch>
        </p:blipFill>
        <p:spPr bwMode="auto">
          <a:xfrm>
            <a:off x="0" y="1530110"/>
            <a:ext cx="9144000" cy="532789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kumimoji="1" lang="en-US" altLang="ja-JP" dirty="0" smtClean="0"/>
              <a:t>High power tests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5696" y="2636912"/>
            <a:ext cx="14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Mt. Tsukuba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64088" y="3068960"/>
            <a:ext cx="210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Crab cavity module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ja-JP" sz="3600" dirty="0"/>
              <a:t>High power test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8229600" cy="4525962"/>
          </a:xfrm>
        </p:spPr>
        <p:txBody>
          <a:bodyPr/>
          <a:lstStyle/>
          <a:p>
            <a:r>
              <a:rPr lang="en-US" altLang="ja-JP" sz="2800" dirty="0"/>
              <a:t>Adjustment of the resonant frequency</a:t>
            </a:r>
          </a:p>
          <a:p>
            <a:r>
              <a:rPr lang="en-US" altLang="ja-JP" sz="2800" dirty="0"/>
              <a:t>Alignment of the coaxial coupler</a:t>
            </a:r>
          </a:p>
          <a:p>
            <a:r>
              <a:rPr lang="en-US" altLang="ja-JP" sz="2800" dirty="0"/>
              <a:t>Optimization of the tuner feedback system</a:t>
            </a:r>
          </a:p>
          <a:p>
            <a:r>
              <a:rPr lang="en-US" altLang="ja-JP" sz="2800" dirty="0"/>
              <a:t>Conditioning of the cavity</a:t>
            </a:r>
          </a:p>
          <a:p>
            <a:r>
              <a:rPr lang="en-US" altLang="ja-JP" sz="2800" dirty="0" err="1"/>
              <a:t>Qo</a:t>
            </a:r>
            <a:r>
              <a:rPr lang="en-US" altLang="ja-JP" sz="2800" dirty="0"/>
              <a:t> measurement</a:t>
            </a:r>
          </a:p>
          <a:p>
            <a:r>
              <a:rPr lang="en-US" altLang="ja-JP" sz="2800" dirty="0"/>
              <a:t>Static loss measurement of the cryostat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305800" cy="1143000"/>
          </a:xfrm>
        </p:spPr>
        <p:txBody>
          <a:bodyPr anchor="t"/>
          <a:lstStyle/>
          <a:p>
            <a:r>
              <a:rPr lang="en-US" altLang="ja-JP" dirty="0"/>
              <a:t>High Power Test Stand</a:t>
            </a:r>
          </a:p>
        </p:txBody>
      </p:sp>
      <p:pic>
        <p:nvPicPr>
          <p:cNvPr id="11271" name="Picture 7" descr="図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798638"/>
            <a:ext cx="3194050" cy="4260850"/>
          </a:xfrm>
          <a:prstGeom prst="rect">
            <a:avLst/>
          </a:prstGeom>
          <a:noFill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619250" y="616585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Installed in the pit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076825" y="6165850"/>
            <a:ext cx="313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He Transfer tubes connected</a:t>
            </a:r>
          </a:p>
        </p:txBody>
      </p:sp>
      <p:pic>
        <p:nvPicPr>
          <p:cNvPr id="11275" name="Picture 11" descr="図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138" y="1798638"/>
            <a:ext cx="3213100" cy="4279900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1079500" y="1067615"/>
            <a:ext cx="466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Conducted in a pit of a high power test stand 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crab-her2-cooldown"/>
          <p:cNvPicPr>
            <a:picLocks noChangeAspect="1" noChangeArrowheads="1"/>
          </p:cNvPicPr>
          <p:nvPr/>
        </p:nvPicPr>
        <p:blipFill>
          <a:blip r:embed="rId2" cstate="print"/>
          <a:srcRect t="21487" b="50136"/>
          <a:stretch>
            <a:fillRect/>
          </a:stretch>
        </p:blipFill>
        <p:spPr bwMode="auto">
          <a:xfrm>
            <a:off x="611188" y="981075"/>
            <a:ext cx="466725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crab-her2-f-vs-t_ページ_1"/>
          <p:cNvPicPr>
            <a:picLocks noChangeAspect="1" noChangeArrowheads="1"/>
          </p:cNvPicPr>
          <p:nvPr/>
        </p:nvPicPr>
        <p:blipFill>
          <a:blip r:embed="rId3" cstate="print"/>
          <a:srcRect t="21487" r="4633" b="17906"/>
          <a:stretch>
            <a:fillRect/>
          </a:stretch>
        </p:blipFill>
        <p:spPr bwMode="auto">
          <a:xfrm>
            <a:off x="827088" y="2924175"/>
            <a:ext cx="4448175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836613"/>
          </a:xfrm>
        </p:spPr>
        <p:txBody>
          <a:bodyPr>
            <a:normAutofit fontScale="90000"/>
          </a:bodyPr>
          <a:lstStyle/>
          <a:p>
            <a:r>
              <a:rPr lang="en-US" altLang="ja-JP" sz="3200" dirty="0"/>
              <a:t>Cool-down and frequency </a:t>
            </a:r>
            <a:r>
              <a:rPr lang="en-US" altLang="ja-JP" sz="3200" dirty="0" smtClean="0"/>
              <a:t>adjustment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of HER crab</a:t>
            </a:r>
            <a:endParaRPr lang="en-US" altLang="ja-JP" sz="3200" dirty="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219700" y="3789363"/>
            <a:ext cx="353757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Frequency shift during cool-down</a:t>
            </a:r>
          </a:p>
          <a:p>
            <a:r>
              <a:rPr lang="en-US" altLang="ja-JP" dirty="0"/>
              <a:t>	400 kHz</a:t>
            </a:r>
          </a:p>
          <a:p>
            <a:r>
              <a:rPr lang="en-US" altLang="ja-JP" dirty="0" smtClean="0"/>
              <a:t>To the operating frequency,</a:t>
            </a:r>
          </a:p>
          <a:p>
            <a:r>
              <a:rPr lang="en-US" altLang="ja-JP" dirty="0" smtClean="0"/>
              <a:t>Cell </a:t>
            </a:r>
            <a:r>
              <a:rPr lang="en-US" altLang="ja-JP" dirty="0"/>
              <a:t>deformation</a:t>
            </a:r>
          </a:p>
          <a:p>
            <a:r>
              <a:rPr lang="en-US" altLang="ja-JP" dirty="0"/>
              <a:t>	100 kHz</a:t>
            </a:r>
          </a:p>
          <a:p>
            <a:r>
              <a:rPr lang="en-US" altLang="ja-JP" dirty="0"/>
              <a:t>Coaxial coupler insertion</a:t>
            </a:r>
          </a:p>
          <a:p>
            <a:r>
              <a:rPr lang="en-US" altLang="ja-JP" dirty="0"/>
              <a:t>	100 KHz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580063" y="1484313"/>
            <a:ext cx="239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/>
              <a:t>Cool-down rate: 2 K/h</a:t>
            </a:r>
          </a:p>
          <a:p>
            <a:pPr algn="ctr"/>
            <a:r>
              <a:rPr lang="en-US" altLang="ja-JP"/>
              <a:t>1 week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4427538" y="393382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1547813" y="32845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203575" y="400526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400 KHz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835150" y="335756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200 KHz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1476375" y="328453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916238" y="3141663"/>
            <a:ext cx="22542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Operating frequency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624"/>
            <a:ext cx="8229600" cy="706438"/>
          </a:xfrm>
        </p:spPr>
        <p:txBody>
          <a:bodyPr anchor="t"/>
          <a:lstStyle/>
          <a:p>
            <a:r>
              <a:rPr lang="en-US" altLang="ja-JP" sz="3600" dirty="0"/>
              <a:t>Conditioning </a:t>
            </a:r>
            <a:r>
              <a:rPr lang="en-US" altLang="ja-JP" sz="3600" dirty="0" smtClean="0"/>
              <a:t>status of HER crab </a:t>
            </a:r>
            <a:endParaRPr lang="en-US" altLang="ja-JP" sz="3600" dirty="0"/>
          </a:p>
        </p:txBody>
      </p:sp>
      <p:pic>
        <p:nvPicPr>
          <p:cNvPr id="5125" name="Picture 5" descr="crab-her2-highpower-comp-total_ページ_1"/>
          <p:cNvPicPr>
            <a:picLocks noChangeAspect="1" noChangeArrowheads="1"/>
          </p:cNvPicPr>
          <p:nvPr/>
        </p:nvPicPr>
        <p:blipFill>
          <a:blip r:embed="rId2" cstate="print"/>
          <a:srcRect t="28650" r="9265" b="3581"/>
          <a:stretch>
            <a:fillRect/>
          </a:stretch>
        </p:blipFill>
        <p:spPr bwMode="auto">
          <a:xfrm>
            <a:off x="0" y="865188"/>
            <a:ext cx="6203950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932363" y="620713"/>
            <a:ext cx="908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1.8 MV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268538" y="2708275"/>
            <a:ext cx="26733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Warm-up and cool-down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2916238" y="2565400"/>
            <a:ext cx="1439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779838" y="4652963"/>
            <a:ext cx="654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85 K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156325" y="1125538"/>
            <a:ext cx="273615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dirty="0"/>
              <a:t>Hi power conditioning</a:t>
            </a:r>
          </a:p>
          <a:p>
            <a:r>
              <a:rPr lang="en-US" altLang="ja-JP" dirty="0" smtClean="0"/>
              <a:t>The crabbing voltage increased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1.4 MV reached </a:t>
            </a:r>
          </a:p>
          <a:p>
            <a:endParaRPr lang="en-US" altLang="ja-JP" dirty="0"/>
          </a:p>
          <a:p>
            <a:r>
              <a:rPr lang="en-US" altLang="ja-JP" dirty="0"/>
              <a:t>Slightly degraded </a:t>
            </a:r>
          </a:p>
          <a:p>
            <a:r>
              <a:rPr lang="en-US" altLang="ja-JP" dirty="0"/>
              <a:t>due to vacuum </a:t>
            </a:r>
            <a:r>
              <a:rPr lang="en-US" altLang="ja-JP" dirty="0" smtClean="0"/>
              <a:t>pressure increase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Warm-up </a:t>
            </a:r>
            <a:r>
              <a:rPr lang="en-US" altLang="ja-JP" dirty="0" smtClean="0"/>
              <a:t>to 85 K and cool-down for </a:t>
            </a:r>
            <a:r>
              <a:rPr lang="en-US" altLang="ja-JP" dirty="0"/>
              <a:t>evacuation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High </a:t>
            </a:r>
            <a:r>
              <a:rPr lang="en-US" altLang="ja-JP" dirty="0" err="1" smtClean="0"/>
              <a:t>poer</a:t>
            </a:r>
            <a:r>
              <a:rPr lang="en-US" altLang="ja-JP" dirty="0" smtClean="0"/>
              <a:t> conditioning again </a:t>
            </a:r>
          </a:p>
          <a:p>
            <a:endParaRPr lang="en-US" altLang="ja-JP" dirty="0"/>
          </a:p>
          <a:p>
            <a:r>
              <a:rPr lang="en-US" altLang="ja-JP" dirty="0"/>
              <a:t>1.8 MV reached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059113" y="836613"/>
            <a:ext cx="1187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Degraded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051050" y="620713"/>
            <a:ext cx="908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1.4 MV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2916238" y="1268413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3348038" y="48688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779838" y="3068638"/>
            <a:ext cx="1962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Outgas (H2,CO..)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3132138" y="3284538"/>
            <a:ext cx="5032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crab-ler-highpower-comp-total_ページ_1"/>
          <p:cNvPicPr>
            <a:picLocks noChangeAspect="1" noChangeArrowheads="1"/>
          </p:cNvPicPr>
          <p:nvPr/>
        </p:nvPicPr>
        <p:blipFill>
          <a:blip r:embed="rId2" cstate="print"/>
          <a:srcRect l="1585" t="27563" r="11886" b="4900"/>
          <a:stretch>
            <a:fillRect/>
          </a:stretch>
        </p:blipFill>
        <p:spPr bwMode="auto">
          <a:xfrm>
            <a:off x="0" y="712881"/>
            <a:ext cx="6084168" cy="6145120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624"/>
            <a:ext cx="8229600" cy="706438"/>
          </a:xfrm>
        </p:spPr>
        <p:txBody>
          <a:bodyPr anchor="t"/>
          <a:lstStyle/>
          <a:p>
            <a:r>
              <a:rPr lang="en-US" altLang="ja-JP" sz="3600" dirty="0"/>
              <a:t>Conditioning </a:t>
            </a:r>
            <a:r>
              <a:rPr lang="en-US" altLang="ja-JP" sz="3600" dirty="0" smtClean="0"/>
              <a:t>status of LER crab </a:t>
            </a:r>
            <a:endParaRPr lang="en-US" altLang="ja-JP" sz="3600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923928" y="764704"/>
            <a:ext cx="9678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/>
              <a:t>1.93 </a:t>
            </a:r>
            <a:r>
              <a:rPr lang="en-US" altLang="ja-JP" dirty="0"/>
              <a:t>MV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156325" y="1125538"/>
            <a:ext cx="27361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dirty="0"/>
              <a:t>Hi power conditioning</a:t>
            </a:r>
          </a:p>
          <a:p>
            <a:endParaRPr lang="en-US" altLang="ja-JP" dirty="0"/>
          </a:p>
          <a:p>
            <a:r>
              <a:rPr lang="en-US" altLang="ja-JP" dirty="0" smtClean="0"/>
              <a:t>1.93 </a:t>
            </a:r>
            <a:r>
              <a:rPr lang="en-US" altLang="ja-JP" dirty="0"/>
              <a:t>MV reached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9992" y="0"/>
            <a:ext cx="4644008" cy="1143000"/>
          </a:xfrm>
        </p:spPr>
        <p:txBody>
          <a:bodyPr/>
          <a:lstStyle/>
          <a:p>
            <a:r>
              <a:rPr lang="en-US" altLang="ja-JP" sz="2800" dirty="0" err="1" smtClean="0"/>
              <a:t>Qo</a:t>
            </a:r>
            <a:r>
              <a:rPr lang="en-US" altLang="ja-JP" sz="2800" dirty="0" smtClean="0"/>
              <a:t> measurement</a:t>
            </a:r>
            <a:endParaRPr lang="en-US" altLang="ja-JP" sz="2800" dirty="0"/>
          </a:p>
        </p:txBody>
      </p:sp>
      <p:pic>
        <p:nvPicPr>
          <p:cNvPr id="70659" name="Picture 3" descr="crab-q-vs-e-comp2_ページ_1"/>
          <p:cNvPicPr>
            <a:picLocks noChangeAspect="1" noChangeArrowheads="1"/>
          </p:cNvPicPr>
          <p:nvPr/>
        </p:nvPicPr>
        <p:blipFill>
          <a:blip r:embed="rId2" cstate="print"/>
          <a:srcRect t="17897" r="4633" b="25056"/>
          <a:stretch>
            <a:fillRect/>
          </a:stretch>
        </p:blipFill>
        <p:spPr bwMode="auto">
          <a:xfrm>
            <a:off x="0" y="188640"/>
            <a:ext cx="44513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 descr="crab-q-vs-e-comp2_ページ_2"/>
          <p:cNvPicPr>
            <a:picLocks noChangeAspect="1" noChangeArrowheads="1"/>
          </p:cNvPicPr>
          <p:nvPr/>
        </p:nvPicPr>
        <p:blipFill>
          <a:blip r:embed="rId3" cstate="print"/>
          <a:srcRect t="17897" r="4633" b="25056"/>
          <a:stretch>
            <a:fillRect/>
          </a:stretch>
        </p:blipFill>
        <p:spPr bwMode="auto">
          <a:xfrm>
            <a:off x="0" y="3436665"/>
            <a:ext cx="4440238" cy="3436938"/>
          </a:xfrm>
          <a:prstGeom prst="rect">
            <a:avLst/>
          </a:prstGeom>
          <a:noFill/>
        </p:spPr>
      </p:pic>
      <p:sp>
        <p:nvSpPr>
          <p:cNvPr id="70661" name="Line 5"/>
          <p:cNvSpPr>
            <a:spLocks noChangeShapeType="1"/>
          </p:cNvSpPr>
          <p:nvPr/>
        </p:nvSpPr>
        <p:spPr bwMode="auto">
          <a:xfrm flipV="1">
            <a:off x="1979613" y="520196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 flipV="1">
            <a:off x="2987675" y="217777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476375" y="4122465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Horizontal test: 1.93 MV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619250" y="880790"/>
            <a:ext cx="249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Horizontal test: 1.8 MV</a:t>
            </a: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3635375" y="124115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2484438" y="448124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403350" y="2322240"/>
            <a:ext cx="162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/>
              <a:t>Operation: 1.4 MV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107950" y="5489303"/>
            <a:ext cx="162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/>
              <a:t>Operation :0.8 MV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1835150" y="5562328"/>
            <a:ext cx="169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/>
              <a:t>Designed: 1.44 MV</a:t>
            </a:r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 flipV="1">
            <a:off x="1331913" y="505750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16934" y="1783631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Q0 of the cavity measured </a:t>
            </a:r>
          </a:p>
          <a:p>
            <a:r>
              <a:rPr lang="en-US" altLang="ja-JP" sz="1600" dirty="0" smtClean="0"/>
              <a:t>Conducted by a heat load measurement method of the cryostat</a:t>
            </a:r>
          </a:p>
          <a:p>
            <a:r>
              <a:rPr lang="en-US" altLang="ja-JP" sz="1600" dirty="0" smtClean="0"/>
              <a:t>Consistent with the vertical test results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rab-highpower-tunerphase-comp_ページ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2" y="544513"/>
            <a:ext cx="4878388" cy="6313487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Tuner phase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Tuner phase stability</a:t>
            </a:r>
          </a:p>
          <a:p>
            <a:pPr lvl="1"/>
            <a:r>
              <a:rPr kumimoji="1" lang="en-US" altLang="ja-JP" dirty="0" smtClean="0"/>
              <a:t>HER crab: +/-3 deg.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LER crab:  +/-15 deg.</a:t>
            </a:r>
          </a:p>
          <a:p>
            <a:r>
              <a:rPr lang="en-US" altLang="ja-JP" dirty="0" smtClean="0"/>
              <a:t>HER tuner operates smoothly</a:t>
            </a:r>
          </a:p>
          <a:p>
            <a:r>
              <a:rPr kumimoji="1" lang="en-US" altLang="ja-JP" dirty="0" smtClean="0"/>
              <a:t>LER tuner has a large backlash</a:t>
            </a:r>
          </a:p>
          <a:p>
            <a:pPr lvl="1"/>
            <a:r>
              <a:rPr lang="en-US" altLang="ja-JP" dirty="0" smtClean="0"/>
              <a:t>Two peaks observed </a:t>
            </a:r>
          </a:p>
          <a:p>
            <a:pPr lvl="1"/>
            <a:r>
              <a:rPr kumimoji="1" lang="en-US" altLang="ja-JP" dirty="0" smtClean="0"/>
              <a:t>LLRF compensates this tuner backlash and control the crabbing phase precisely at the beam operation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Two crab cavities installed in KEKB, one for each ring in January 2007</a:t>
            </a:r>
            <a:endParaRPr kumimoji="1" lang="ja-JP" alt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2115666"/>
            <a:ext cx="88296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115616" y="5445224"/>
            <a:ext cx="244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HER (8 GeV electrons)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5445224"/>
            <a:ext cx="256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</a:t>
            </a:r>
            <a:r>
              <a:rPr kumimoji="1" lang="en-US" altLang="ja-JP" dirty="0" smtClean="0"/>
              <a:t>ER (3.5 GeV positrons)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fig2_damping"/>
          <p:cNvPicPr>
            <a:picLocks noChangeAspect="1" noChangeArrowheads="1"/>
          </p:cNvPicPr>
          <p:nvPr/>
        </p:nvPicPr>
        <p:blipFill>
          <a:blip r:embed="rId2" cstate="print"/>
          <a:srcRect t="4655"/>
          <a:stretch>
            <a:fillRect/>
          </a:stretch>
        </p:blipFill>
        <p:spPr bwMode="auto">
          <a:xfrm>
            <a:off x="250825" y="980927"/>
            <a:ext cx="7623175" cy="4427215"/>
          </a:xfrm>
          <a:prstGeom prst="rect">
            <a:avLst/>
          </a:prstGeo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516688" y="188913"/>
            <a:ext cx="24320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SzPct val="60000"/>
              <a:buFont typeface="Wingdings" pitchFamily="2" charset="2"/>
              <a:buNone/>
            </a:pPr>
            <a:r>
              <a:rPr lang="en-US" altLang="ja-JP" dirty="0"/>
              <a:t>K. Akai</a:t>
            </a:r>
          </a:p>
          <a:p>
            <a:pPr>
              <a:buSzPct val="60000"/>
              <a:buFont typeface="Wingdings" pitchFamily="2" charset="2"/>
              <a:buNone/>
            </a:pPr>
            <a:r>
              <a:rPr lang="en-US" altLang="ja-JP" dirty="0"/>
              <a:t>Unique characteristics</a:t>
            </a:r>
          </a:p>
          <a:p>
            <a:pPr>
              <a:buSzPct val="60000"/>
              <a:buFont typeface="Wingdings" pitchFamily="2" charset="2"/>
              <a:buChar char="l"/>
            </a:pPr>
            <a:r>
              <a:rPr lang="en-US" altLang="ja-JP" dirty="0"/>
              <a:t>Coaxial Coupler</a:t>
            </a:r>
          </a:p>
          <a:p>
            <a:pPr>
              <a:buSzPct val="60000"/>
              <a:buFont typeface="Wingdings" pitchFamily="2" charset="2"/>
              <a:buChar char="l"/>
            </a:pPr>
            <a:r>
              <a:rPr lang="en-US" altLang="ja-JP" dirty="0"/>
              <a:t>Squashed Cell</a:t>
            </a:r>
          </a:p>
          <a:p>
            <a:pPr>
              <a:buSzPct val="60000"/>
              <a:buFont typeface="Wingdings" pitchFamily="2" charset="2"/>
              <a:buChar char="l"/>
            </a:pPr>
            <a:r>
              <a:rPr lang="en-US" altLang="ja-JP" dirty="0"/>
              <a:t>High Field </a:t>
            </a:r>
          </a:p>
          <a:p>
            <a:pPr lvl="1">
              <a:buSzPct val="60000"/>
              <a:buFont typeface="Wingdings" pitchFamily="2" charset="2"/>
              <a:buNone/>
            </a:pPr>
            <a:r>
              <a:rPr lang="en-US" altLang="ja-JP" dirty="0" err="1"/>
              <a:t>Vkick</a:t>
            </a:r>
            <a:r>
              <a:rPr lang="en-US" altLang="ja-JP" dirty="0"/>
              <a:t>=1.4 MV</a:t>
            </a:r>
          </a:p>
          <a:p>
            <a:pPr lvl="1">
              <a:buSzPct val="60000"/>
              <a:buFont typeface="Wingdings" pitchFamily="2" charset="2"/>
              <a:buNone/>
            </a:pPr>
            <a:r>
              <a:rPr lang="en-US" altLang="ja-JP" dirty="0" err="1"/>
              <a:t>Esp</a:t>
            </a:r>
            <a:r>
              <a:rPr lang="en-US" altLang="ja-JP" dirty="0"/>
              <a:t>=21 MV/m</a:t>
            </a:r>
          </a:p>
        </p:txBody>
      </p:sp>
      <p:pic>
        <p:nvPicPr>
          <p:cNvPr id="30748" name="Picture 28" descr="図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100" y="5057775"/>
            <a:ext cx="2501900" cy="1800225"/>
          </a:xfrm>
          <a:prstGeom prst="rect">
            <a:avLst/>
          </a:prstGeom>
          <a:noFill/>
        </p:spPr>
      </p:pic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250825" y="5229200"/>
            <a:ext cx="552003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/>
              <a:t>Crab Mode: </a:t>
            </a:r>
            <a:r>
              <a:rPr lang="en-US" altLang="ja-JP" sz="1400" dirty="0" smtClean="0"/>
              <a:t>TM210-like </a:t>
            </a:r>
            <a:r>
              <a:rPr lang="en-US" altLang="ja-JP" sz="1400" dirty="0"/>
              <a:t>mode </a:t>
            </a:r>
            <a:r>
              <a:rPr lang="en-US" altLang="ja-JP" sz="1400" dirty="0" smtClean="0"/>
              <a:t>(R/Q:46)</a:t>
            </a:r>
            <a:endParaRPr lang="en-US" altLang="ja-JP" sz="1400" dirty="0"/>
          </a:p>
          <a:p>
            <a:r>
              <a:rPr lang="en-US" altLang="ja-JP" sz="1400" dirty="0" smtClean="0"/>
              <a:t>Squashed </a:t>
            </a:r>
            <a:r>
              <a:rPr lang="en-US" altLang="ja-JP" sz="1400" dirty="0"/>
              <a:t>cell: </a:t>
            </a:r>
            <a:r>
              <a:rPr lang="en-US" altLang="ja-JP" sz="1400" dirty="0" smtClean="0"/>
              <a:t>SOM, 682 MHz &gt; fc of TE11, 600 MHz</a:t>
            </a:r>
          </a:p>
          <a:p>
            <a:r>
              <a:rPr lang="en-US" altLang="ja-JP" sz="1400" dirty="0" smtClean="0"/>
              <a:t>Coaxial coupler</a:t>
            </a:r>
            <a:endParaRPr lang="en-US" altLang="ja-JP" sz="1400" dirty="0"/>
          </a:p>
          <a:p>
            <a:r>
              <a:rPr lang="en-US" altLang="ja-JP" sz="1400" dirty="0"/>
              <a:t>Notch filter: TEM-coupled Crab mode </a:t>
            </a:r>
            <a:r>
              <a:rPr lang="en-US" altLang="ja-JP" sz="1400" dirty="0" smtClean="0"/>
              <a:t>rejection when misaligned</a:t>
            </a:r>
            <a:endParaRPr lang="en-US" altLang="ja-JP" sz="1400" dirty="0"/>
          </a:p>
          <a:p>
            <a:r>
              <a:rPr lang="en-US" altLang="ja-JP" sz="1400" dirty="0"/>
              <a:t>Stub support: support for inner </a:t>
            </a:r>
            <a:r>
              <a:rPr lang="en-US" altLang="ja-JP" sz="1400" dirty="0" smtClean="0"/>
              <a:t>conductor and channel for he cooling</a:t>
            </a:r>
          </a:p>
          <a:p>
            <a:r>
              <a:rPr lang="en-US" altLang="ja-JP" sz="1400" dirty="0" smtClean="0"/>
              <a:t>Bellows: coaxial coupler alignment</a:t>
            </a:r>
          </a:p>
          <a:p>
            <a:r>
              <a:rPr lang="en-US" altLang="ja-JP" sz="1400" dirty="0" smtClean="0"/>
              <a:t>HOM damper: RF absorber</a:t>
            </a:r>
            <a:endParaRPr lang="en-US" altLang="ja-JP" sz="1400" dirty="0"/>
          </a:p>
        </p:txBody>
      </p:sp>
      <p:sp>
        <p:nvSpPr>
          <p:cNvPr id="30750" name="Rectangle 30"/>
          <p:cNvSpPr>
            <a:spLocks noGrp="1" noChangeArrowheads="1"/>
          </p:cNvSpPr>
          <p:nvPr>
            <p:ph type="title"/>
          </p:nvPr>
        </p:nvSpPr>
        <p:spPr>
          <a:xfrm>
            <a:off x="395288" y="53752"/>
            <a:ext cx="8229600" cy="1143000"/>
          </a:xfrm>
        </p:spPr>
        <p:txBody>
          <a:bodyPr/>
          <a:lstStyle/>
          <a:p>
            <a:r>
              <a:rPr lang="en-US" altLang="ja-JP" sz="3600" dirty="0" smtClean="0"/>
              <a:t>Conceptual design for KEKB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endParaRPr lang="en-US" altLang="ja-JP" sz="2800" dirty="0"/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7556500" y="2590800"/>
            <a:ext cx="1306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/>
              <a:t>(RF Absorber)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ja-JP" sz="3600" dirty="0"/>
              <a:t>R&amp;D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/>
              <a:t>1994 </a:t>
            </a:r>
            <a:r>
              <a:rPr lang="en-US" altLang="ja-JP" dirty="0"/>
              <a:t> </a:t>
            </a:r>
            <a:r>
              <a:rPr lang="en-US" altLang="ja-JP" dirty="0" smtClean="0"/>
              <a:t>1/3-scale </a:t>
            </a:r>
            <a:r>
              <a:rPr lang="en-US" altLang="ja-JP" dirty="0"/>
              <a:t>models </a:t>
            </a:r>
          </a:p>
          <a:p>
            <a:pPr>
              <a:lnSpc>
                <a:spcPct val="90000"/>
              </a:lnSpc>
            </a:pPr>
            <a:r>
              <a:rPr lang="en-US" altLang="ja-JP" dirty="0" smtClean="0"/>
              <a:t>1996 Full-scale </a:t>
            </a:r>
            <a:r>
              <a:rPr lang="en-US" altLang="ja-JP" dirty="0"/>
              <a:t>prototype </a:t>
            </a:r>
            <a:r>
              <a:rPr lang="en-US" altLang="ja-JP" dirty="0" smtClean="0"/>
              <a:t>cavities</a:t>
            </a:r>
            <a:endParaRPr lang="en-US" altLang="ja-JP" dirty="0"/>
          </a:p>
          <a:p>
            <a:pPr lvl="1">
              <a:lnSpc>
                <a:spcPct val="90000"/>
              </a:lnSpc>
            </a:pPr>
            <a:r>
              <a:rPr lang="en-US" altLang="ja-JP" dirty="0" smtClean="0"/>
              <a:t>To establish fabrication </a:t>
            </a:r>
            <a:r>
              <a:rPr lang="en-US" altLang="ja-JP" dirty="0"/>
              <a:t>method </a:t>
            </a:r>
            <a:r>
              <a:rPr lang="en-US" altLang="ja-JP" dirty="0" smtClean="0"/>
              <a:t>for the squashed cell structure</a:t>
            </a:r>
            <a:endParaRPr lang="en-US" altLang="ja-JP" dirty="0"/>
          </a:p>
          <a:p>
            <a:pPr lvl="1">
              <a:lnSpc>
                <a:spcPct val="90000"/>
              </a:lnSpc>
            </a:pPr>
            <a:r>
              <a:rPr lang="en-US" altLang="ja-JP" dirty="0" smtClean="0"/>
              <a:t>To establish surface </a:t>
            </a:r>
            <a:r>
              <a:rPr lang="en-US" altLang="ja-JP" dirty="0"/>
              <a:t>treatments </a:t>
            </a:r>
            <a:r>
              <a:rPr lang="en-US" altLang="ja-JP" dirty="0" smtClean="0"/>
              <a:t>for high fields</a:t>
            </a:r>
            <a:endParaRPr lang="en-US" altLang="ja-JP" dirty="0"/>
          </a:p>
          <a:p>
            <a:pPr lvl="1">
              <a:lnSpc>
                <a:spcPct val="90000"/>
              </a:lnSpc>
            </a:pPr>
            <a:r>
              <a:rPr lang="en-US" altLang="ja-JP" dirty="0" smtClean="0"/>
              <a:t>Fabricated a model </a:t>
            </a:r>
            <a:r>
              <a:rPr lang="en-US" altLang="ja-JP" dirty="0"/>
              <a:t>coaxial coupler </a:t>
            </a:r>
            <a:r>
              <a:rPr lang="en-US" altLang="ja-JP" dirty="0" smtClean="0"/>
              <a:t>to study its effect on the cavity performance and </a:t>
            </a:r>
            <a:r>
              <a:rPr lang="en-US" altLang="ja-JP" dirty="0" err="1" smtClean="0"/>
              <a:t>multipacting</a:t>
            </a:r>
            <a:r>
              <a:rPr lang="en-US" altLang="ja-JP" dirty="0" smtClean="0"/>
              <a:t> in the coaxial structure</a:t>
            </a:r>
            <a:endParaRPr lang="en-US" altLang="ja-JP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ja-JP" sz="3600"/>
              <a:t>Fabrication and surface treatments</a:t>
            </a:r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3238"/>
            <a:ext cx="7953375" cy="4754562"/>
          </a:xfrm>
          <a:prstGeom prst="rect">
            <a:avLst/>
          </a:prstGeom>
          <a:noFill/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119563" y="1073150"/>
            <a:ext cx="451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Intensively studied using prototype cavities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ja-JP" sz="3600" dirty="0"/>
              <a:t>Vertical Cold Test (prototype cavity)</a:t>
            </a:r>
          </a:p>
        </p:txBody>
      </p:sp>
      <p:pic>
        <p:nvPicPr>
          <p:cNvPr id="88068" name="Picture 4" descr="fig3_Q_H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01552"/>
            <a:ext cx="5908675" cy="4495800"/>
          </a:xfrm>
          <a:prstGeom prst="rect">
            <a:avLst/>
          </a:prstGeom>
          <a:noFill/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6088187" y="2780928"/>
            <a:ext cx="29483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Degraded by micro-particles</a:t>
            </a:r>
          </a:p>
          <a:p>
            <a:r>
              <a:rPr lang="en-US" altLang="ja-JP" sz="1600" dirty="0" smtClean="0"/>
              <a:t>He processing tried</a:t>
            </a:r>
            <a:endParaRPr lang="en-US" altLang="ja-JP" sz="1600" dirty="0"/>
          </a:p>
          <a:p>
            <a:r>
              <a:rPr lang="en-US" altLang="ja-JP" sz="1600" dirty="0" smtClean="0"/>
              <a:t>Performance recovered by HPR</a:t>
            </a:r>
            <a:endParaRPr lang="en-US" altLang="ja-JP" sz="1600" dirty="0"/>
          </a:p>
          <a:p>
            <a:r>
              <a:rPr lang="en-US" altLang="ja-JP" sz="1600" dirty="0" smtClean="0"/>
              <a:t>Low Temperature operation tried, ~3MV reached</a:t>
            </a:r>
            <a:endParaRPr lang="en-US" altLang="ja-JP" sz="1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1556792"/>
            <a:ext cx="650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prototype cavity reached the required kick voltage of 1.4 MV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ja-JP" sz="3600" dirty="0"/>
              <a:t>Vertical Cold Test </a:t>
            </a:r>
            <a:r>
              <a:rPr lang="en-US" altLang="ja-JP" sz="3600" dirty="0" smtClean="0"/>
              <a:t>(with a model </a:t>
            </a:r>
            <a:r>
              <a:rPr lang="en-US" altLang="ja-JP" sz="3600" dirty="0"/>
              <a:t>coupler)</a:t>
            </a:r>
          </a:p>
        </p:txBody>
      </p:sp>
      <p:pic>
        <p:nvPicPr>
          <p:cNvPr id="90117" name="Picture 5" descr="fig4_Q_co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780088" cy="4468812"/>
          </a:xfrm>
          <a:prstGeom prst="rect">
            <a:avLst/>
          </a:prstGeom>
          <a:noFill/>
        </p:spPr>
      </p:pic>
      <p:pic>
        <p:nvPicPr>
          <p:cNvPr id="90119" name="Picture 7" descr="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284984"/>
            <a:ext cx="2343150" cy="3559175"/>
          </a:xfrm>
          <a:prstGeom prst="rect">
            <a:avLst/>
          </a:prstGeom>
          <a:noFill/>
        </p:spPr>
      </p:pic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7308850" y="321310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Model coupler</a:t>
            </a:r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flipH="1">
            <a:off x="7164388" y="35734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5724128" y="1253078"/>
            <a:ext cx="33480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/>
              <a:t>Effect of coupler </a:t>
            </a:r>
            <a:r>
              <a:rPr lang="en-US" altLang="ja-JP" sz="1400" dirty="0" smtClean="0"/>
              <a:t>tested with a short model coaxial coupler.</a:t>
            </a:r>
            <a:endParaRPr lang="en-US" altLang="ja-JP" sz="1400" dirty="0"/>
          </a:p>
          <a:p>
            <a:r>
              <a:rPr lang="en-US" altLang="ja-JP" sz="1400" dirty="0" smtClean="0"/>
              <a:t>Multipacting occurred at low fields, but it was processed </a:t>
            </a:r>
            <a:r>
              <a:rPr lang="en-US" altLang="ja-JP" sz="1400" dirty="0"/>
              <a:t>in an </a:t>
            </a:r>
            <a:r>
              <a:rPr lang="en-US" altLang="ja-JP" sz="1400" dirty="0" smtClean="0"/>
              <a:t>hour.</a:t>
            </a:r>
            <a:endParaRPr lang="en-US" altLang="ja-JP" sz="1400" dirty="0"/>
          </a:p>
          <a:p>
            <a:r>
              <a:rPr lang="en-US" altLang="ja-JP" sz="1400" dirty="0"/>
              <a:t>Hydrogen </a:t>
            </a:r>
            <a:r>
              <a:rPr lang="en-US" altLang="ja-JP" sz="1400" dirty="0" smtClean="0"/>
              <a:t>Q-disease occurred.</a:t>
            </a:r>
            <a:endParaRPr lang="en-US" altLang="ja-JP" sz="1400" dirty="0"/>
          </a:p>
          <a:p>
            <a:r>
              <a:rPr lang="en-US" altLang="ja-JP" sz="1400" dirty="0" smtClean="0"/>
              <a:t>It could  </a:t>
            </a:r>
            <a:r>
              <a:rPr lang="en-US" altLang="ja-JP" sz="1400" dirty="0"/>
              <a:t>be </a:t>
            </a:r>
            <a:r>
              <a:rPr lang="en-US" altLang="ja-JP" sz="1400" dirty="0" smtClean="0"/>
              <a:t>avoided by quick cooling.</a:t>
            </a:r>
            <a:endParaRPr lang="en-US" altLang="ja-JP" sz="1400" dirty="0"/>
          </a:p>
          <a:p>
            <a:r>
              <a:rPr lang="en-US" altLang="ja-JP" sz="1400" dirty="0"/>
              <a:t>Required voltage </a:t>
            </a:r>
            <a:r>
              <a:rPr lang="en-US" altLang="ja-JP" sz="1400" dirty="0" smtClean="0"/>
              <a:t>achieved with the coaxial coupler </a:t>
            </a:r>
            <a:endParaRPr lang="en-US" altLang="ja-JP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2933</TotalTime>
  <Words>2098</Words>
  <Application>Microsoft Office PowerPoint</Application>
  <PresentationFormat>画面に合わせる (4:3)</PresentationFormat>
  <Paragraphs>512</Paragraphs>
  <Slides>49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0" baseType="lpstr">
      <vt:lpstr>リゾート</vt:lpstr>
      <vt:lpstr>SC cavity design and production</vt:lpstr>
      <vt:lpstr>SC cavity design and production</vt:lpstr>
      <vt:lpstr>Requirements for KEKB Crab cavity</vt:lpstr>
      <vt:lpstr>Cell type</vt:lpstr>
      <vt:lpstr>Conceptual design for KEKB </vt:lpstr>
      <vt:lpstr>R&amp;D </vt:lpstr>
      <vt:lpstr>Fabrication and surface treatments</vt:lpstr>
      <vt:lpstr>Vertical Cold Test (prototype cavity)</vt:lpstr>
      <vt:lpstr>Vertical Cold Test (with a model coupler)</vt:lpstr>
      <vt:lpstr>Fabrication of KEKB crab cavities</vt:lpstr>
      <vt:lpstr>Milestone of Crab Cavity for KEKB </vt:lpstr>
      <vt:lpstr>Fabrication Procedure of Crab Cavity</vt:lpstr>
      <vt:lpstr>Forming and Barrel Polishing　</vt:lpstr>
      <vt:lpstr>Electro Polishing &amp; Annealing</vt:lpstr>
      <vt:lpstr>High Pressure Rinsing and Assembling for RF Cold Test </vt:lpstr>
      <vt:lpstr>Cold test results of HER crab</vt:lpstr>
      <vt:lpstr>Cold test results of LER crab</vt:lpstr>
      <vt:lpstr>Coaxial coupler design Parasitic modes in the coaxial coupler</vt:lpstr>
      <vt:lpstr>Tapered coaxial coupler design</vt:lpstr>
      <vt:lpstr>Tip cutting design</vt:lpstr>
      <vt:lpstr>Effect of tip cutting design Df, Df/DL, Qext and R/Q</vt:lpstr>
      <vt:lpstr>Stop band splitting design of the notch filter</vt:lpstr>
      <vt:lpstr>Rotation of notch filter</vt:lpstr>
      <vt:lpstr>Ferrite HOM damper</vt:lpstr>
      <vt:lpstr>HOM damper position</vt:lpstr>
      <vt:lpstr>Comparison of TE-1/4l mode damping</vt:lpstr>
      <vt:lpstr>Conceptual Design of Cryostat for KEKB Crab Cavity</vt:lpstr>
      <vt:lpstr>Cell cooling scheme</vt:lpstr>
      <vt:lpstr>Coaxial coupler cooling scheme</vt:lpstr>
      <vt:lpstr>He gas and water cooling</vt:lpstr>
      <vt:lpstr>スライド 31</vt:lpstr>
      <vt:lpstr>Jacket Type Helium Vessel        Prototype</vt:lpstr>
      <vt:lpstr>Coaxial coupler assembly Structure detail</vt:lpstr>
      <vt:lpstr>Assembling of Coaxial Coupler 　</vt:lpstr>
      <vt:lpstr>Alignment of Coaxial Coupler</vt:lpstr>
      <vt:lpstr>RF Contact</vt:lpstr>
      <vt:lpstr>Frequency tuner</vt:lpstr>
      <vt:lpstr>Frequency Tuner</vt:lpstr>
      <vt:lpstr>High power coupler</vt:lpstr>
      <vt:lpstr>Loaded-Q factor</vt:lpstr>
      <vt:lpstr>High power tests</vt:lpstr>
      <vt:lpstr>High power test</vt:lpstr>
      <vt:lpstr>High Power Test Stand</vt:lpstr>
      <vt:lpstr>Cool-down and frequency adjustment of HER crab</vt:lpstr>
      <vt:lpstr>Conditioning status of HER crab </vt:lpstr>
      <vt:lpstr>Conditioning status of LER crab </vt:lpstr>
      <vt:lpstr>Qo measurement</vt:lpstr>
      <vt:lpstr>Tuner phase </vt:lpstr>
      <vt:lpstr>Two crab cavities installed in KEKB, one for each ring in January 2007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 cavity design</dc:title>
  <dc:creator>moritay612</dc:creator>
  <cp:lastModifiedBy>moritay612</cp:lastModifiedBy>
  <cp:revision>246</cp:revision>
  <dcterms:created xsi:type="dcterms:W3CDTF">2023-05-02T01:58:25Z</dcterms:created>
  <dcterms:modified xsi:type="dcterms:W3CDTF">2023-07-21T01:49:58Z</dcterms:modified>
</cp:coreProperties>
</file>