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8" r:id="rId2"/>
    <p:sldId id="937" r:id="rId3"/>
    <p:sldId id="953" r:id="rId4"/>
    <p:sldId id="936" r:id="rId5"/>
    <p:sldId id="962" r:id="rId6"/>
    <p:sldId id="729" r:id="rId7"/>
    <p:sldId id="980" r:id="rId8"/>
    <p:sldId id="603" r:id="rId9"/>
    <p:sldId id="983" r:id="rId10"/>
    <p:sldId id="984" r:id="rId11"/>
    <p:sldId id="985" r:id="rId12"/>
    <p:sldId id="935" r:id="rId13"/>
    <p:sldId id="993" r:id="rId14"/>
    <p:sldId id="989" r:id="rId15"/>
    <p:sldId id="990" r:id="rId16"/>
    <p:sldId id="942" r:id="rId17"/>
    <p:sldId id="934" r:id="rId18"/>
    <p:sldId id="836" r:id="rId19"/>
    <p:sldId id="959" r:id="rId20"/>
    <p:sldId id="838" r:id="rId21"/>
    <p:sldId id="815" r:id="rId22"/>
    <p:sldId id="709" r:id="rId23"/>
    <p:sldId id="939" r:id="rId24"/>
    <p:sldId id="938" r:id="rId2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0066CC"/>
    <a:srgbClr val="000099"/>
    <a:srgbClr val="0033CC"/>
    <a:srgbClr val="008000"/>
    <a:srgbClr val="669900"/>
    <a:srgbClr val="33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9" autoAdjust="0"/>
    <p:restoredTop sz="94660"/>
  </p:normalViewPr>
  <p:slideViewPr>
    <p:cSldViewPr>
      <p:cViewPr varScale="1">
        <p:scale>
          <a:sx n="111" d="100"/>
          <a:sy n="111" d="100"/>
        </p:scale>
        <p:origin x="11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>
            <a:lvl1pPr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>
              <a:defRPr/>
            </a:pPr>
            <a:fld id="{28FAA3D3-1745-47FB-A9D3-C176B3B716ED}" type="slidenum">
              <a:rPr lang="en-US" altLang="en-US" sz="2000" smtClean="0">
                <a:latin typeface="Arial" pitchFamily="34" charset="0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2000"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17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>
            <a:lvl1pPr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>
              <a:defRPr/>
            </a:pPr>
            <a:fld id="{94450F9C-D537-44A8-8E26-39E2A16D3E2C}" type="slidenum">
              <a:rPr lang="en-US" altLang="en-US" sz="2000" smtClean="0">
                <a:latin typeface="Arial" pitchFamily="34" charset="0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2000"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682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630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503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559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782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453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486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506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585F8253-3965-4210-BF35-016BDEECCE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2D5FD0E-8805-4AA1-8E26-CA81A756C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47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431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124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562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63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220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234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815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950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76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8708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680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36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463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614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7476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669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627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32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51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55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91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533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46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6"/>
          <p:cNvSpPr>
            <a:spLocks noChangeShapeType="1"/>
          </p:cNvSpPr>
          <p:nvPr/>
        </p:nvSpPr>
        <p:spPr bwMode="auto">
          <a:xfrm flipH="1">
            <a:off x="0" y="6477000"/>
            <a:ext cx="9144000" cy="0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8100"/>
            <a:ext cx="75057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93800"/>
            <a:ext cx="77597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152400" y="6553199"/>
            <a:ext cx="2835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en-US" altLang="en-US" sz="1000" dirty="0">
                <a:cs typeface="+mn-cs"/>
              </a:rPr>
              <a:t>IAS 2023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7162800" y="6553200"/>
            <a:ext cx="1735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>
              <a:defRPr/>
            </a:pPr>
            <a:r>
              <a:rPr lang="en-US" altLang="en-US" sz="1000">
                <a:cs typeface="+mn-cs"/>
              </a:rPr>
              <a:t>GianLuca Sabbi, LBNL</a:t>
            </a:r>
          </a:p>
        </p:txBody>
      </p:sp>
      <p:sp>
        <p:nvSpPr>
          <p:cNvPr id="1031" name="Text Box 12"/>
          <p:cNvSpPr txBox="1">
            <a:spLocks noChangeArrowheads="1"/>
          </p:cNvSpPr>
          <p:nvPr/>
        </p:nvSpPr>
        <p:spPr bwMode="auto">
          <a:xfrm>
            <a:off x="2836863" y="6553200"/>
            <a:ext cx="3259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1000" dirty="0">
                <a:cs typeface="+mn-cs"/>
              </a:rPr>
              <a:t>Superconducting Accelerator Magnets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2.wmf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227234/" TargetMode="External"/><Relationship Id="rId3" Type="http://schemas.openxmlformats.org/officeDocument/2006/relationships/hyperlink" Target="https://indico.cern.ch/event/440690/?view=nicecompact" TargetMode="External"/><Relationship Id="rId7" Type="http://schemas.openxmlformats.org/officeDocument/2006/relationships/hyperlink" Target="https://indico.cern.ch/event/1254879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dico.cern.ch/category/12408/" TargetMode="External"/><Relationship Id="rId5" Type="http://schemas.openxmlformats.org/officeDocument/2006/relationships/hyperlink" Target="https://indico.cern.ch/event/1101643" TargetMode="External"/><Relationship Id="rId4" Type="http://schemas.openxmlformats.org/officeDocument/2006/relationships/hyperlink" Target="https://conferences.lbl.gov/event/979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5" Type="http://schemas.openxmlformats.org/officeDocument/2006/relationships/image" Target="../media/image18.tif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524000"/>
            <a:ext cx="8458200" cy="14478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altLang="en-US" sz="3600" dirty="0"/>
              <a:t>Superconducting Magnets 1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6034" y="2998803"/>
            <a:ext cx="6400800" cy="144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GianLuca Sabbi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Lawrence Berkeley National Laboratory</a:t>
            </a:r>
          </a:p>
          <a:p>
            <a:pPr>
              <a:lnSpc>
                <a:spcPct val="90000"/>
              </a:lnSpc>
            </a:pPr>
            <a:r>
              <a:rPr lang="en-US" altLang="en-US" sz="2000" b="0" i="1" dirty="0"/>
              <a:t>IAS 2023</a:t>
            </a:r>
          </a:p>
          <a:p>
            <a:pPr>
              <a:lnSpc>
                <a:spcPct val="90000"/>
              </a:lnSpc>
            </a:pPr>
            <a:r>
              <a:rPr lang="en-US" altLang="en-US" sz="2000" b="0" i="1" dirty="0"/>
              <a:t>July 16-17,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D9C20-E66E-497E-8EA0-7230F162D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450" y="5105400"/>
            <a:ext cx="1066892" cy="1030313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49C2EAD-DA6B-493C-B65C-368E4190F0D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9" y="5134087"/>
            <a:ext cx="1468862" cy="10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E7E820-A0B3-75A5-CC81-ED580339A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9" y="0"/>
            <a:ext cx="9144000" cy="1601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91747-6685-F326-FF40-53CBD3CD6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48668"/>
            <a:ext cx="1752600" cy="430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7AC3E-DB72-C6B8-8FD7-484B2F9FB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5112636"/>
            <a:ext cx="2014947" cy="10158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289384-C844-C36C-610C-436E66266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789" y="896799"/>
            <a:ext cx="2568811" cy="1600984"/>
          </a:xfrm>
          <a:prstGeom prst="rect">
            <a:avLst/>
          </a:prstGeom>
        </p:spPr>
      </p:pic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228600" y="204788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Rutherford Cables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23C1B6A-D4CE-1EED-2A5A-D97BA643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99" y="2532669"/>
            <a:ext cx="8362949" cy="214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00"/>
              </a:spcAft>
              <a:buSzTx/>
              <a:buNone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Rutherford cables </a:t>
            </a:r>
            <a:r>
              <a:rPr lang="en-US" altLang="en-US" sz="1600" b="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address several fundamental (and conflicting) magnet requirements: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  <a:buSzTx/>
              <a:buNone/>
            </a:pPr>
            <a:r>
              <a:rPr lang="en-US" altLang="en-US" sz="800" b="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571500" indent="-285750" eaLnBrk="1" hangingPunct="1"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Provide </a:t>
            </a:r>
            <a:r>
              <a:rPr lang="en-US" altLang="en-US" sz="1600" b="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high current-carrying capability </a:t>
            </a: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(up to 10-20 kA) to limit magnet inductance and related voltages, in particular during a fast discharge in case of a quench (&lt;1kV)</a:t>
            </a:r>
          </a:p>
          <a:p>
            <a:pPr marL="571500" indent="-285750" eaLnBrk="1" hangingPunct="1"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…while retaining sufficient </a:t>
            </a:r>
            <a:r>
              <a:rPr lang="en-US" altLang="en-US" sz="1600" b="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flexibility and mechanical stability </a:t>
            </a: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for coil winding</a:t>
            </a:r>
          </a:p>
          <a:p>
            <a:pPr marL="571500" indent="-285750" eaLnBrk="1" hangingPunct="1"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…and </a:t>
            </a:r>
            <a:r>
              <a:rPr lang="en-US" altLang="en-US" sz="1600" b="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high compaction </a:t>
            </a: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(~90%) with </a:t>
            </a:r>
            <a:r>
              <a:rPr lang="en-US" altLang="en-US" sz="1600" b="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low </a:t>
            </a:r>
            <a:r>
              <a:rPr lang="en-US" altLang="en-US" sz="1600" b="0" dirty="0" err="1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J</a:t>
            </a:r>
            <a:r>
              <a:rPr lang="en-US" altLang="en-US" sz="1600" b="0" baseline="-25000" dirty="0" err="1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altLang="en-US" sz="1600" b="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 degradation </a:t>
            </a: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for high coil-pack current densities </a:t>
            </a:r>
          </a:p>
          <a:p>
            <a:pPr marL="571500" indent="-285750" eaLnBrk="1" hangingPunct="1"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…and </a:t>
            </a:r>
            <a:r>
              <a:rPr lang="en-US" altLang="en-US" sz="1600" b="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precise geometry </a:t>
            </a: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(~10 </a:t>
            </a:r>
            <a:r>
              <a:rPr lang="en-US" altLang="en-US" sz="1600" b="0" dirty="0">
                <a:latin typeface="Symbol" panose="05050102010706020507" pitchFamily="18" charset="2"/>
                <a:cs typeface="Symap" panose="00000400000000000000" pitchFamily="2" charset="0"/>
              </a:rPr>
              <a:t>m</a:t>
            </a: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m) for accurate coil field quality and stress control </a:t>
            </a:r>
          </a:p>
          <a:p>
            <a:pPr marL="571500" indent="-285750" eaLnBrk="1" hangingPunct="1"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…and </a:t>
            </a:r>
            <a:r>
              <a:rPr lang="en-US" altLang="en-US" sz="1600" b="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control of dynamic effects </a:t>
            </a: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during a current ramp (strands are twisted and transposed)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89994D-2C49-A332-0FFD-47A03AEA2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99" y="4800600"/>
            <a:ext cx="8610601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SzTx/>
              <a:buNone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They also offer some important practical advantages: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SzTx/>
              <a:buNone/>
            </a:pPr>
            <a:r>
              <a:rPr lang="en-US" altLang="en-US" sz="800" b="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571500" indent="-285750" eaLnBrk="1" hangingPunct="1"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Rectangular (or trapezoidal) shape provides </a:t>
            </a:r>
            <a:r>
              <a:rPr lang="en-US" altLang="en-US" sz="1600" b="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effective management of coil internal forces/stress </a:t>
            </a:r>
          </a:p>
          <a:p>
            <a:pPr marL="571500" indent="-285750" eaLnBrk="1" hangingPunct="1"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Large number of wires (strands) lower the continuous length required in wire production</a:t>
            </a:r>
          </a:p>
          <a:p>
            <a:pPr marL="571500" indent="-285750" eaLnBrk="1" hangingPunct="1"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Capability to achieve a </a:t>
            </a:r>
            <a:r>
              <a:rPr lang="en-US" altLang="en-US" sz="1600" b="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range of conductor characteristics </a:t>
            </a: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from a given strand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C3279-4C8A-A37E-D8CD-7464D44A3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38127"/>
            <a:ext cx="3532909" cy="1097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436B57-2C9D-BA1B-8CF9-9AB99ADDA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19" y="1117828"/>
            <a:ext cx="2536156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25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228600" y="204788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Superconducting Coils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23C1B6A-D4CE-1EED-2A5A-D97BA643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71" y="914400"/>
            <a:ext cx="838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2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Typical accelerator coils windings have a long (1-15 m) straight section generating a transverse field, and two short end sections to complete each turn and transition to the next one  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F6240B2-9335-80F0-1CCF-8A9D39B6B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54534"/>
            <a:ext cx="838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2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Electrical insulation is paramount. Each turn is electrically insulated. Additional insulation is placed between coil layers, and around the entire coil to prevent shorts to the structure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C9D7ABB-0E08-A5A3-FD4F-17EBA2400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664" y="5334000"/>
            <a:ext cx="8382000" cy="88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4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The effective current density is averaged across superconductor, copper stabilizer, internal components (wedges and spacers) and electrical insulation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4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About </a:t>
            </a:r>
            <a:r>
              <a:rPr lang="en-US" altLang="en-US" sz="1600" b="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2 orders of magnitude higher than can be achieved in normal conducting coils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354D19-2D44-86FE-C4E5-EE9B69DDB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429044"/>
            <a:ext cx="2447040" cy="15154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E7A78E-9E56-15AE-317E-C55EE24B4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20" y="1636431"/>
            <a:ext cx="1937183" cy="1259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21FD02-DD11-7ECE-519E-25D0CA518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925391"/>
            <a:ext cx="2971800" cy="1286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E47D3C-0EA7-4593-1A93-FE1809E342B0}"/>
              </a:ext>
            </a:extLst>
          </p:cNvPr>
          <p:cNvSpPr txBox="1"/>
          <p:nvPr/>
        </p:nvSpPr>
        <p:spPr>
          <a:xfrm>
            <a:off x="725357" y="3601473"/>
            <a:ext cx="3999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Polyimide tape insulation scheme used in LHC magnets (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NbTi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297B7-747B-8878-EA22-22B96B289BE4}"/>
              </a:ext>
            </a:extLst>
          </p:cNvPr>
          <p:cNvSpPr txBox="1"/>
          <p:nvPr/>
        </p:nvSpPr>
        <p:spPr>
          <a:xfrm>
            <a:off x="4970324" y="3609201"/>
            <a:ext cx="3106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Fiberglass braid/sleeve used in Nb3Sn magnets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BA89A5-1A23-203E-C3D3-CAF3FF9D75ED}"/>
              </a:ext>
            </a:extLst>
          </p:cNvPr>
          <p:cNvSpPr txBox="1"/>
          <p:nvPr/>
        </p:nvSpPr>
        <p:spPr>
          <a:xfrm>
            <a:off x="4970325" y="4110335"/>
            <a:ext cx="1125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tape around pole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EA78B7-3035-4786-2842-70641A8538E0}"/>
              </a:ext>
            </a:extLst>
          </p:cNvPr>
          <p:cNvSpPr txBox="1"/>
          <p:nvPr/>
        </p:nvSpPr>
        <p:spPr>
          <a:xfrm>
            <a:off x="6689272" y="4724400"/>
            <a:ext cx="1370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sheet </a:t>
            </a:r>
          </a:p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(coil to structure)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D8C71-CA82-37AB-A8AD-F789AE53B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74" y="3886200"/>
            <a:ext cx="3621606" cy="132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1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 txBox="1">
            <a:spLocks noChangeArrowheads="1"/>
          </p:cNvSpPr>
          <p:nvPr/>
        </p:nvSpPr>
        <p:spPr bwMode="auto">
          <a:xfrm>
            <a:off x="990600" y="204788"/>
            <a:ext cx="7315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Shell-type coil design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88472F-286F-1CDC-AEFD-AB14C4002D0F}"/>
              </a:ext>
            </a:extLst>
          </p:cNvPr>
          <p:cNvSpPr txBox="1"/>
          <p:nvPr/>
        </p:nvSpPr>
        <p:spPr>
          <a:xfrm>
            <a:off x="232504" y="990600"/>
            <a:ext cx="8831392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Basic concept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a cos(n</a:t>
            </a:r>
            <a:r>
              <a:rPr lang="en-US" sz="2000" dirty="0">
                <a:solidFill>
                  <a:srgbClr val="0066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q)</a:t>
            </a:r>
            <a:r>
              <a:rPr lang="en-US" sz="20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current distribution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around the aperture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For n=1: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latin typeface="Symbol" panose="05050102010706020507" pitchFamily="18" charset="2"/>
                <a:cs typeface="Calibri" panose="020F0502020204030204" pitchFamily="34" charset="0"/>
              </a:rPr>
              <a:t>q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)=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cos</a:t>
            </a:r>
            <a:r>
              <a:rPr lang="en-US" sz="2000" dirty="0">
                <a:latin typeface="Symbol" panose="05050102010706020507" pitchFamily="18" charset="2"/>
                <a:cs typeface="Calibri" panose="020F0502020204030204" pitchFamily="34" charset="0"/>
              </a:rPr>
              <a:t>q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generates a perfect dipole; n=2 generates a quadrupole etc.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practice, this current distribution is </a:t>
            </a:r>
            <a:r>
              <a:rPr lang="en-US" sz="20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approximated using spacers (wedges) between turns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optimized to reduce deviations from the prescribed 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B4249-1098-CA25-11B3-53007701AF6E}"/>
              </a:ext>
            </a:extLst>
          </p:cNvPr>
          <p:cNvSpPr txBox="1"/>
          <p:nvPr/>
        </p:nvSpPr>
        <p:spPr>
          <a:xfrm>
            <a:off x="232504" y="4572000"/>
            <a:ext cx="8665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the magnet straight section, the 2D field can be expressed as a series of harmonics (already described in  the “linear optics – magnets” presentation):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B99FB-9CC1-19CC-FB9A-833D01BDC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964" y="2544752"/>
            <a:ext cx="2365894" cy="1768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1BCB11-2CBC-3463-8499-D98AEF4E9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334000"/>
            <a:ext cx="6072222" cy="99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18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304800" y="152400"/>
            <a:ext cx="8458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>
                <a:solidFill>
                  <a:srgbClr val="00279F"/>
                </a:solidFill>
                <a:latin typeface="Arial" pitchFamily="34" charset="0"/>
              </a:rPr>
              <a:t>Field Patterns from Harmonic Terms</a:t>
            </a:r>
          </a:p>
        </p:txBody>
      </p:sp>
      <p:sp>
        <p:nvSpPr>
          <p:cNvPr id="3078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879866-5AF5-0101-53DA-9A97BB5D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110413"/>
            <a:ext cx="4679242" cy="3019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D0798-CEFC-A95A-7B3D-DFA8793E7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1" y="4271881"/>
            <a:ext cx="4800600" cy="1824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83AB1C-A29D-42B9-0F5F-4C4806DCC040}"/>
              </a:ext>
            </a:extLst>
          </p:cNvPr>
          <p:cNvSpPr txBox="1"/>
          <p:nvPr/>
        </p:nvSpPr>
        <p:spPr>
          <a:xfrm>
            <a:off x="304800" y="1117599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1. Flux Lines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131E28-0717-4A82-8F03-427FD5FB1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72" y="1727199"/>
            <a:ext cx="3358849" cy="17530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67DE21-FD7F-EA79-D433-82CEA7FB7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02" y="4927599"/>
            <a:ext cx="3692770" cy="736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57FF36-50D5-845B-F65B-9E931C29FB03}"/>
              </a:ext>
            </a:extLst>
          </p:cNvPr>
          <p:cNvSpPr txBox="1"/>
          <p:nvPr/>
        </p:nvSpPr>
        <p:spPr>
          <a:xfrm>
            <a:off x="304800" y="4207582"/>
            <a:ext cx="369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2. Field profile in the horizontal plane</a:t>
            </a:r>
          </a:p>
        </p:txBody>
      </p:sp>
    </p:spTree>
    <p:extLst>
      <p:ext uri="{BB962C8B-B14F-4D97-AF65-F5344CB8AC3E}">
        <p14:creationId xmlns:p14="http://schemas.microsoft.com/office/powerpoint/2010/main" val="583071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304800" y="152400"/>
            <a:ext cx="8458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>
                <a:solidFill>
                  <a:srgbClr val="00279F"/>
                </a:solidFill>
                <a:latin typeface="Arial" pitchFamily="34" charset="0"/>
              </a:rPr>
              <a:t>Iron Yoke</a:t>
            </a:r>
          </a:p>
        </p:txBody>
      </p:sp>
      <p:sp>
        <p:nvSpPr>
          <p:cNvPr id="3078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25EDE-DE5C-4EAE-C6C7-ADFC686222C8}"/>
              </a:ext>
            </a:extLst>
          </p:cNvPr>
          <p:cNvSpPr txBox="1"/>
          <p:nvPr/>
        </p:nvSpPr>
        <p:spPr>
          <a:xfrm>
            <a:off x="228600" y="958334"/>
            <a:ext cx="876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superconducting coil is usually surrounded by an iron yoke made of ferromagnetic steel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362E98-C0AB-5FE3-8F3B-CBB7BCF03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266" y="1365881"/>
            <a:ext cx="2476541" cy="22271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ACB88B-1511-4786-1D60-E0AC4E1DD1CB}"/>
              </a:ext>
            </a:extLst>
          </p:cNvPr>
          <p:cNvSpPr txBox="1"/>
          <p:nvPr/>
        </p:nvSpPr>
        <p:spPr>
          <a:xfrm>
            <a:off x="228600" y="3593068"/>
            <a:ext cx="4889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The iron yoke performs several essential functions: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A64613-77F0-56A0-772E-8CB8F5F4A2C6}"/>
              </a:ext>
            </a:extLst>
          </p:cNvPr>
          <p:cNvGrpSpPr/>
          <p:nvPr/>
        </p:nvGrpSpPr>
        <p:grpSpPr>
          <a:xfrm>
            <a:off x="228600" y="4041929"/>
            <a:ext cx="8576259" cy="2206471"/>
            <a:chOff x="228600" y="3863372"/>
            <a:chExt cx="8576259" cy="22064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60F2F9-5D98-630D-73DC-C7F7E041ADB1}"/>
                </a:ext>
              </a:extLst>
            </p:cNvPr>
            <p:cNvSpPr txBox="1"/>
            <p:nvPr/>
          </p:nvSpPr>
          <p:spPr>
            <a:xfrm>
              <a:off x="228600" y="5054180"/>
              <a:ext cx="85762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 startAt="2"/>
              </a:pPr>
              <a:r>
                <a:rPr lang="en-US" sz="1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Return the magnetic flux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, limiting fringe field and coupling with surrounding elements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For a dipole, the required iron thickness is ~B/2 times the aperture radius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06DDFA-9689-2563-7350-26B3E098B24E}"/>
                </a:ext>
              </a:extLst>
            </p:cNvPr>
            <p:cNvSpPr txBox="1"/>
            <p:nvPr/>
          </p:nvSpPr>
          <p:spPr>
            <a:xfrm>
              <a:off x="228600" y="3863372"/>
              <a:ext cx="84423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sz="1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Contribute to the field in the aperture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. For a circular yoke that is not saturated (&lt;2T) this contribution is linear and can be calculated with the “image currents” method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If the yoke is saturated (&gt;2T) non-linear field errors are generated as a function of current: need to optimize geometry to minimize or balance these effects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BEB2F8-6980-6BB3-5427-E68A26C55FF3}"/>
                </a:ext>
              </a:extLst>
            </p:cNvPr>
            <p:cNvSpPr txBox="1"/>
            <p:nvPr/>
          </p:nvSpPr>
          <p:spPr>
            <a:xfrm>
              <a:off x="228600" y="5700511"/>
              <a:ext cx="7641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 startAt="3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The yoke is often used as an </a:t>
              </a:r>
              <a:r>
                <a:rPr lang="en-US" sz="1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integral component of the mechanical 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5228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304800" y="152400"/>
            <a:ext cx="8458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>
                <a:solidFill>
                  <a:srgbClr val="00279F"/>
                </a:solidFill>
                <a:latin typeface="Arial" pitchFamily="34" charset="0"/>
              </a:rPr>
              <a:t>Coil Field and Margin to Quench</a:t>
            </a:r>
          </a:p>
        </p:txBody>
      </p:sp>
      <p:sp>
        <p:nvSpPr>
          <p:cNvPr id="3078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1D6554-1BEF-BD8E-625B-788CFBCC57A1}"/>
              </a:ext>
            </a:extLst>
          </p:cNvPr>
          <p:cNvSpPr txBox="1"/>
          <p:nvPr/>
        </p:nvSpPr>
        <p:spPr>
          <a:xfrm>
            <a:off x="304800" y="1014502"/>
            <a:ext cx="8373269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order to maintain its superconducting state,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conductor must operate within the envelope defined by its critical surface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Assuming that the temperature is set by the cryogenic system, as the magnet is energized, current density and field increase along the so-called “load line”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point along the load line is defined as the fraction of the operating current to the critical current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usually below 80-85% to provide sufficient margin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6F8C59-1572-E89A-B3DB-20AE588F85B5}"/>
              </a:ext>
            </a:extLst>
          </p:cNvPr>
          <p:cNvGrpSpPr/>
          <p:nvPr/>
        </p:nvGrpSpPr>
        <p:grpSpPr>
          <a:xfrm>
            <a:off x="1676400" y="3124200"/>
            <a:ext cx="6530252" cy="3139712"/>
            <a:chOff x="2964451" y="3124200"/>
            <a:chExt cx="6530252" cy="31397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69FAAB9-3561-1B3A-C188-820D2B42A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2025" y="4411630"/>
              <a:ext cx="1247575" cy="1420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117B95-1BE4-E3FE-E8B0-AFEBEB5F9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4451" y="3124200"/>
              <a:ext cx="3273836" cy="3139712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FEE256A-623A-1B61-5ED9-E30B13F8E046}"/>
                </a:ext>
              </a:extLst>
            </p:cNvPr>
            <p:cNvSpPr/>
            <p:nvPr/>
          </p:nvSpPr>
          <p:spPr bwMode="auto">
            <a:xfrm rot="19374736">
              <a:off x="4008783" y="3276451"/>
              <a:ext cx="533400" cy="838200"/>
            </a:xfrm>
            <a:prstGeom prst="ellips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CD136F-92BA-C0EB-467B-254E6483B0C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533900" y="3605167"/>
              <a:ext cx="20955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E246D3-2597-8DBA-D8CB-A6CCF5A34C58}"/>
                </a:ext>
              </a:extLst>
            </p:cNvPr>
            <p:cNvSpPr txBox="1"/>
            <p:nvPr/>
          </p:nvSpPr>
          <p:spPr>
            <a:xfrm>
              <a:off x="6654567" y="3435290"/>
              <a:ext cx="24227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Strand </a:t>
              </a:r>
              <a:r>
                <a:rPr lang="en-US" sz="14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Ic</a:t>
              </a:r>
              <a:r>
                <a:rPr lang="en-US" sz="14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measurements (4.2K)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0F3779-07FD-002E-96D2-A31D5EEDF826}"/>
                </a:ext>
              </a:extLst>
            </p:cNvPr>
            <p:cNvSpPr txBox="1"/>
            <p:nvPr/>
          </p:nvSpPr>
          <p:spPr>
            <a:xfrm>
              <a:off x="6654567" y="3695551"/>
              <a:ext cx="22695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Critical current scaling (1.9K)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9B5D51C-6980-8C00-1FE9-5D437CCFAFD1}"/>
                </a:ext>
              </a:extLst>
            </p:cNvPr>
            <p:cNvCxnSpPr>
              <a:cxnSpLocks/>
              <a:stCxn id="18" idx="1"/>
            </p:cNvCxnSpPr>
            <p:nvPr/>
          </p:nvCxnSpPr>
          <p:spPr bwMode="auto">
            <a:xfrm flipH="1" flipV="1">
              <a:off x="5057513" y="3849439"/>
              <a:ext cx="1597054" cy="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EB33EC-583C-920C-90D0-0671AA194D3E}"/>
                </a:ext>
              </a:extLst>
            </p:cNvPr>
            <p:cNvSpPr txBox="1"/>
            <p:nvPr/>
          </p:nvSpPr>
          <p:spPr>
            <a:xfrm>
              <a:off x="6654567" y="4000324"/>
              <a:ext cx="2840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Coil peak field vs. current (layer 1, 2)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68490AB-94AE-D1DE-780E-8BCB47F341AD}"/>
                </a:ext>
              </a:extLst>
            </p:cNvPr>
            <p:cNvCxnSpPr>
              <a:cxnSpLocks/>
              <a:stCxn id="21" idx="1"/>
            </p:cNvCxnSpPr>
            <p:nvPr/>
          </p:nvCxnSpPr>
          <p:spPr bwMode="auto">
            <a:xfrm flipH="1">
              <a:off x="5631451" y="4154213"/>
              <a:ext cx="102311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08122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228600" y="204788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Coil Forces and Stress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E7570-99F4-496E-6DDC-4E709ED3D9CD}"/>
              </a:ext>
            </a:extLst>
          </p:cNvPr>
          <p:cNvSpPr txBox="1"/>
          <p:nvPr/>
        </p:nvSpPr>
        <p:spPr>
          <a:xfrm>
            <a:off x="340179" y="990600"/>
            <a:ext cx="822959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combination of high field and current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results in large electromagnetic forces acting on the superconducting coil as the magnet is energized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Accumulated force is of the order of 100s of tons/m pointing outward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Radial force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 linear with aperture and quadratic with field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Axial force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scales with the square of both aperture and field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Corresponding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stress can reach 100-150 MPa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(MN/m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which can cause insulation damage and conductor degradation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Any slippage under friction will release thermal energy causing a quench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Mechanical design approach: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pre-compress the coil before energization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0D1CC-EB99-263F-F9D8-B7619D494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2" t="29457" r="52267" b="29456"/>
          <a:stretch/>
        </p:blipFill>
        <p:spPr>
          <a:xfrm>
            <a:off x="3101752" y="4114800"/>
            <a:ext cx="2232248" cy="1906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59E2A2-9179-62BE-F0CA-CD1BF50C2006}"/>
              </a:ext>
            </a:extLst>
          </p:cNvPr>
          <p:cNvSpPr txBox="1"/>
          <p:nvPr/>
        </p:nvSpPr>
        <p:spPr>
          <a:xfrm>
            <a:off x="2133600" y="6021270"/>
            <a:ext cx="426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Electromagnetic force pattern in a dipole magnet</a:t>
            </a:r>
          </a:p>
        </p:txBody>
      </p:sp>
    </p:spTree>
    <p:extLst>
      <p:ext uri="{BB962C8B-B14F-4D97-AF65-F5344CB8AC3E}">
        <p14:creationId xmlns:p14="http://schemas.microsoft.com/office/powerpoint/2010/main" val="1904006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>
            <a:extLst>
              <a:ext uri="{FF2B5EF4-FFF2-40B4-BE49-F238E27FC236}">
                <a16:creationId xmlns:a16="http://schemas.microsoft.com/office/drawing/2014/main" id="{6D359660-8A0A-4FC1-9EDC-7CE34E35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9" t="9520" r="24387" b="15912"/>
          <a:stretch>
            <a:fillRect/>
          </a:stretch>
        </p:blipFill>
        <p:spPr bwMode="auto">
          <a:xfrm rot="15308465">
            <a:off x="375167" y="4163301"/>
            <a:ext cx="1806598" cy="201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>
            <a:extLst>
              <a:ext uri="{FF2B5EF4-FFF2-40B4-BE49-F238E27FC236}">
                <a16:creationId xmlns:a16="http://schemas.microsoft.com/office/drawing/2014/main" id="{09DFA2D0-FDA5-424B-899C-C7C0C390E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219075"/>
            <a:ext cx="6629401" cy="619125"/>
          </a:xfrm>
        </p:spPr>
        <p:txBody>
          <a:bodyPr/>
          <a:lstStyle/>
          <a:p>
            <a:r>
              <a:rPr lang="en-US" altLang="en-US" dirty="0"/>
              <a:t>Quench Training: LARP SQ Test</a:t>
            </a:r>
          </a:p>
        </p:txBody>
      </p:sp>
      <p:pic>
        <p:nvPicPr>
          <p:cNvPr id="29704" name="Picture 3">
            <a:extLst>
              <a:ext uri="{FF2B5EF4-FFF2-40B4-BE49-F238E27FC236}">
                <a16:creationId xmlns:a16="http://schemas.microsoft.com/office/drawing/2014/main" id="{C1AE8A35-0814-4245-B7B3-C6478F1FD5C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70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Line 4">
            <a:extLst>
              <a:ext uri="{FF2B5EF4-FFF2-40B4-BE49-F238E27FC236}">
                <a16:creationId xmlns:a16="http://schemas.microsoft.com/office/drawing/2014/main" id="{758D81B3-E372-440F-84D8-F7D1FDDC17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885825"/>
            <a:ext cx="74961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" name="Picture 41">
            <a:extLst>
              <a:ext uri="{FF2B5EF4-FFF2-40B4-BE49-F238E27FC236}">
                <a16:creationId xmlns:a16="http://schemas.microsoft.com/office/drawing/2014/main" id="{FBEC5991-6508-45A6-B52F-A2A1E929D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/>
          <a:stretch>
            <a:fillRect/>
          </a:stretch>
        </p:blipFill>
        <p:spPr bwMode="auto">
          <a:xfrm>
            <a:off x="170630" y="1115441"/>
            <a:ext cx="2178633" cy="10897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8F06B97D-E5D7-42FC-95E4-5CF40A102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16672" r="25539" b="14970"/>
          <a:stretch>
            <a:fillRect/>
          </a:stretch>
        </p:blipFill>
        <p:spPr bwMode="auto">
          <a:xfrm>
            <a:off x="170630" y="2363356"/>
            <a:ext cx="2178632" cy="182403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EA5B2E5A-C486-40F8-81DB-BEEEAEA6F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t="2361" r="16495" b="2386"/>
          <a:stretch>
            <a:fillRect/>
          </a:stretch>
        </p:blipFill>
        <p:spPr bwMode="auto">
          <a:xfrm>
            <a:off x="2482950" y="3796579"/>
            <a:ext cx="3183681" cy="253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F6393BE4-A196-4B46-AB8B-DC97E8DED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t="2361" r="26193" b="2386"/>
          <a:stretch>
            <a:fillRect/>
          </a:stretch>
        </p:blipFill>
        <p:spPr bwMode="auto">
          <a:xfrm>
            <a:off x="2464445" y="1032526"/>
            <a:ext cx="3250555" cy="266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6C38306A-8C44-4B78-8901-A6F793EC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10620" r="31081" b="9735"/>
          <a:stretch>
            <a:fillRect/>
          </a:stretch>
        </p:blipFill>
        <p:spPr bwMode="auto">
          <a:xfrm>
            <a:off x="3810000" y="4343400"/>
            <a:ext cx="1577218" cy="124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CB826-E127-43BA-B88D-4846BF9D1F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8296" y="1131915"/>
            <a:ext cx="2923279" cy="487630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BE296B7-B616-46FA-AB98-8551736708BE}"/>
              </a:ext>
            </a:extLst>
          </p:cNvPr>
          <p:cNvSpPr/>
          <p:nvPr/>
        </p:nvSpPr>
        <p:spPr bwMode="auto">
          <a:xfrm rot="19185260">
            <a:off x="2741926" y="4219560"/>
            <a:ext cx="1148121" cy="33373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1236B5-8FF4-4534-8307-12F98E54AC90}"/>
              </a:ext>
            </a:extLst>
          </p:cNvPr>
          <p:cNvSpPr txBox="1"/>
          <p:nvPr/>
        </p:nvSpPr>
        <p:spPr>
          <a:xfrm>
            <a:off x="3012858" y="4683267"/>
            <a:ext cx="6062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Q1-Q13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90EAE-EE82-4B68-B105-9C1AC211D4CB}"/>
              </a:ext>
            </a:extLst>
          </p:cNvPr>
          <p:cNvSpPr txBox="1"/>
          <p:nvPr/>
        </p:nvSpPr>
        <p:spPr>
          <a:xfrm>
            <a:off x="152400" y="5969907"/>
            <a:ext cx="2219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P. Ferracin et al., LBNL 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09C2BBCA-8548-4FCC-9DE9-833EA0770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237" y="215171"/>
            <a:ext cx="45878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815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30199" y="912377"/>
            <a:ext cx="85931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Design errors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3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Caused by deviations from the ideal current distribution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Only a subset of harmonic components are “allowed” by symmetry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Need to balance field quality against complexity (e.g. number of wedges)</a:t>
            </a:r>
          </a:p>
        </p:txBody>
      </p:sp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304800" y="152400"/>
            <a:ext cx="8458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>
                <a:solidFill>
                  <a:srgbClr val="00279F"/>
                </a:solidFill>
                <a:latin typeface="Arial" pitchFamily="34" charset="0"/>
              </a:rPr>
              <a:t>Geometric Field Quality</a:t>
            </a:r>
          </a:p>
        </p:txBody>
      </p:sp>
      <p:sp>
        <p:nvSpPr>
          <p:cNvPr id="3078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0199" y="2743200"/>
            <a:ext cx="38608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Fabrication errors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Effect of fabrication tolerances can be estimated by Monte Carlo simulations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Conductor positioning within ±50 </a:t>
            </a:r>
            <a:r>
              <a:rPr lang="en-US" sz="2000" dirty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 is usually achieved in cos</a:t>
            </a:r>
            <a:r>
              <a:rPr lang="en-US" sz="2000" dirty="0">
                <a:latin typeface="Symbol" panose="05050102010706020507" pitchFamily="18" charset="2"/>
                <a:cs typeface="Calibri" panose="020F0502020204030204" pitchFamily="34" charset="0"/>
              </a:rPr>
              <a:t>q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magnet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Larger errors may be expected for first (only) units or other design/fabrication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6CEF0-5978-F29D-1E57-BAFA3CC1D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001051"/>
            <a:ext cx="4552278" cy="309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21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304800" y="152400"/>
            <a:ext cx="85931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Coil End Optimization: Winding Pattern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06B5E-61D7-18D8-05FB-7A931A41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234928"/>
            <a:ext cx="4476796" cy="686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E607E9-D8C4-4112-3AD8-BDDA68BAFC35}"/>
              </a:ext>
            </a:extLst>
          </p:cNvPr>
          <p:cNvSpPr txBox="1"/>
          <p:nvPr/>
        </p:nvSpPr>
        <p:spPr>
          <a:xfrm>
            <a:off x="304800" y="1915432"/>
            <a:ext cx="7925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Main objective of the mechanical optimization is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minimizing the cable strain energy function</a:t>
            </a:r>
            <a:r>
              <a:rPr lang="en-US" sz="1600" dirty="0"/>
              <a:t>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60D6E2-0B37-851A-99D8-2065B64997B5}"/>
              </a:ext>
            </a:extLst>
          </p:cNvPr>
          <p:cNvGrpSpPr/>
          <p:nvPr/>
        </p:nvGrpSpPr>
        <p:grpSpPr>
          <a:xfrm>
            <a:off x="304800" y="3319046"/>
            <a:ext cx="8117125" cy="338554"/>
            <a:chOff x="457200" y="2408915"/>
            <a:chExt cx="8117125" cy="3385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EF73E0-2863-34EC-8109-99E6CD1B2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2438401"/>
              <a:ext cx="990600" cy="2820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7BE899-117B-4CB6-1DC2-57E97A2453EC}"/>
                </a:ext>
              </a:extLst>
            </p:cNvPr>
            <p:cNvSpPr txBox="1"/>
            <p:nvPr/>
          </p:nvSpPr>
          <p:spPr>
            <a:xfrm>
              <a:off x="1523997" y="2408915"/>
              <a:ext cx="7050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are the mechanical properties (flexural rigidities) for the specific cable parameters 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7171753-3DBB-C9CF-D882-11132B74E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997312"/>
            <a:ext cx="868311" cy="2695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4670EA-AE62-BFD2-2E86-D0C4A8756CC3}"/>
              </a:ext>
            </a:extLst>
          </p:cNvPr>
          <p:cNvSpPr txBox="1"/>
          <p:nvPr/>
        </p:nvSpPr>
        <p:spPr>
          <a:xfrm>
            <a:off x="1374553" y="2940804"/>
            <a:ext cx="7540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are the curvatures (torsion, normal and geodesic) to be optimized along the cable length </a:t>
            </a:r>
            <a:r>
              <a:rPr lang="en-US" sz="1600" i="1" dirty="0"/>
              <a:t>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0A3653-1F99-A806-5806-608B263B3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736" y="3838028"/>
            <a:ext cx="3933825" cy="2253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7AA1C2-8A41-C1AC-A990-2D9E046B98FF}"/>
              </a:ext>
            </a:extLst>
          </p:cNvPr>
          <p:cNvSpPr txBox="1"/>
          <p:nvPr/>
        </p:nvSpPr>
        <p:spPr>
          <a:xfrm>
            <a:off x="304800" y="835991"/>
            <a:ext cx="82141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End windings often require the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bending patterns at the limit of the cable mechanical stability</a:t>
            </a:r>
            <a:r>
              <a:rPr lang="en-US" sz="1600" dirty="0"/>
              <a:t>: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Individual strands raising above the cable surface cause potential damage and electrical shorts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If the cable completely loses its shape (“roping”) it may result in loss of the entire unit length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8114CC-1981-1370-D874-470C84C51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205" y="3938962"/>
            <a:ext cx="3168059" cy="2026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5AAE36-185E-B966-42BB-B92136B0A1B6}"/>
              </a:ext>
            </a:extLst>
          </p:cNvPr>
          <p:cNvSpPr txBox="1"/>
          <p:nvPr/>
        </p:nvSpPr>
        <p:spPr>
          <a:xfrm>
            <a:off x="2781520" y="5993007"/>
            <a:ext cx="3601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J. Cook, ANL; R. Bossert, J. Brandt (FNAL) </a:t>
            </a:r>
          </a:p>
        </p:txBody>
      </p:sp>
    </p:spTree>
    <p:extLst>
      <p:ext uri="{BB962C8B-B14F-4D97-AF65-F5344CB8AC3E}">
        <p14:creationId xmlns:p14="http://schemas.microsoft.com/office/powerpoint/2010/main" val="1848789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228600" y="204788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Introduction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330E5-1F7D-F3CE-DB6A-CE4B223B52DA}"/>
              </a:ext>
            </a:extLst>
          </p:cNvPr>
          <p:cNvSpPr txBox="1"/>
          <p:nvPr/>
        </p:nvSpPr>
        <p:spPr>
          <a:xfrm>
            <a:off x="342900" y="914400"/>
            <a:ext cx="855503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Superconducting Accelerator Magnet development is a </a:t>
            </a:r>
            <a:r>
              <a:rPr lang="en-US" sz="20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broad subject combining different disciplines</a:t>
            </a:r>
            <a:r>
              <a:rPr lang="en-US" sz="20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material science to magnetics, mechanical engineering, cryogenics, power electronics and related instrumentation and diagnostics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This short overview will </a:t>
            </a:r>
            <a:r>
              <a:rPr lang="en-US" sz="20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those aspects that are of more direct relevance to accelerator design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and less on magnet engineering details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Reference to more extensive courses and literature are provided (next slide)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We will also try to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minimize overlap with other classes at the IAS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Basics of Superconductivity</a:t>
            </a:r>
          </a:p>
          <a:p>
            <a:pPr marL="1200150" lvl="2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Type II Superconductors: critical fields and flux pinning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Accelerator Physics Primer</a:t>
            </a:r>
          </a:p>
          <a:p>
            <a:pPr marL="1200150" lvl="2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Field errors and their effect on the beam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Linear Optics – Magnets</a:t>
            </a:r>
          </a:p>
          <a:p>
            <a:pPr marL="1200150" lvl="2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Magnetic Design: Coil and iron yoke contributions, End fields</a:t>
            </a:r>
          </a:p>
          <a:p>
            <a:pPr marL="1200150" lvl="2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Quench process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Cryostat Technology for Accelerators</a:t>
            </a:r>
          </a:p>
        </p:txBody>
      </p:sp>
    </p:spTree>
    <p:extLst>
      <p:ext uri="{BB962C8B-B14F-4D97-AF65-F5344CB8AC3E}">
        <p14:creationId xmlns:p14="http://schemas.microsoft.com/office/powerpoint/2010/main" val="109501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457200" y="204788"/>
            <a:ext cx="8305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>
                <a:solidFill>
                  <a:srgbClr val="00279F"/>
                </a:solidFill>
                <a:latin typeface="Arial" pitchFamily="34" charset="0"/>
              </a:rPr>
              <a:t>Coil End Optimization: Field Quality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83442"/>
            <a:ext cx="5553767" cy="379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914400"/>
            <a:ext cx="2636838" cy="542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928390"/>
            <a:ext cx="556260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Integrated harmonics can be corrected with spacers but total magnet length will increase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For higher order harmonics, need to split blocks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Feedback from AP will provide guidance </a:t>
            </a:r>
          </a:p>
        </p:txBody>
      </p:sp>
    </p:spTree>
    <p:extLst>
      <p:ext uri="{BB962C8B-B14F-4D97-AF65-F5344CB8AC3E}">
        <p14:creationId xmlns:p14="http://schemas.microsoft.com/office/powerpoint/2010/main" val="3246533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457200" y="204788"/>
            <a:ext cx="8305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>
                <a:solidFill>
                  <a:srgbClr val="00279F"/>
                </a:solidFill>
                <a:latin typeface="Arial" pitchFamily="34" charset="0"/>
              </a:rPr>
              <a:t>Coil End Optimization: Peak Field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993" y="914399"/>
            <a:ext cx="4528427" cy="244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546100" y="3353939"/>
            <a:ext cx="5626100" cy="2898949"/>
            <a:chOff x="685800" y="1825451"/>
            <a:chExt cx="6561032" cy="3254418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04" t="17793" r="49735" b="27001"/>
            <a:stretch/>
          </p:blipFill>
          <p:spPr bwMode="auto">
            <a:xfrm rot="5400000">
              <a:off x="889066" y="1625534"/>
              <a:ext cx="3242904" cy="364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825451"/>
              <a:ext cx="2827232" cy="3254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533400" y="928390"/>
            <a:ext cx="3429000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Coil field may increase by 10-20% in the ends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offset by reducing or eliminate iron yoke over the ends, but this can affect the mechanical performance and increase the fringe field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Additional margin from increased block spacing or splitting blocks</a:t>
            </a: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57599"/>
            <a:ext cx="2649538" cy="25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419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19075"/>
            <a:ext cx="8610600" cy="619125"/>
          </a:xfrm>
        </p:spPr>
        <p:txBody>
          <a:bodyPr/>
          <a:lstStyle/>
          <a:p>
            <a:r>
              <a:rPr lang="en-US" altLang="en-US" dirty="0"/>
              <a:t>Quench Protection</a:t>
            </a:r>
          </a:p>
        </p:txBody>
      </p:sp>
      <p:sp>
        <p:nvSpPr>
          <p:cNvPr id="12291" name="Line 9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7DC3C5-91BC-48CB-BF5A-6E83B2D395D2}"/>
              </a:ext>
            </a:extLst>
          </p:cNvPr>
          <p:cNvSpPr txBox="1"/>
          <p:nvPr/>
        </p:nvSpPr>
        <p:spPr>
          <a:xfrm>
            <a:off x="266700" y="1066800"/>
            <a:ext cx="8610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 quench occurs when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a portion of the coil transitions to the normal conducting state due to local degradation or heat release</a:t>
            </a:r>
            <a:r>
              <a:rPr lang="en-US" sz="1800" dirty="0"/>
              <a:t> (conductor motion under forces, radiation etc.)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magnet stored energy is quickly dissipated in the resistive area</a:t>
            </a:r>
            <a:r>
              <a:rPr lang="en-US" sz="1800" dirty="0"/>
              <a:t>, leading to temperature and pressure increase, current variations, resistive/inductive voltage, thermal/EM forces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Natural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propagation of the resistive area is generally too slow </a:t>
            </a:r>
            <a:r>
              <a:rPr lang="en-US" sz="1800" dirty="0"/>
              <a:t>to distribute the energy over a sufficiently large volume to avoid damage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Therefore, quench propagation needs to be accelerated by heating the coil and/or the magnet has to be quickly discharged into an external dump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DA56B-7CDA-4BF0-9759-F2DE872D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191000"/>
            <a:ext cx="2461042" cy="170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9566B0-6EE8-48B5-95FC-6CE99D587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005" y="4034610"/>
            <a:ext cx="1808696" cy="2180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910F1E-C3B4-42D4-B721-27EC6C201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54" y="4009052"/>
            <a:ext cx="2633546" cy="201074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19075"/>
            <a:ext cx="8610600" cy="619125"/>
          </a:xfrm>
        </p:spPr>
        <p:txBody>
          <a:bodyPr/>
          <a:lstStyle/>
          <a:p>
            <a:r>
              <a:rPr lang="en-US" altLang="en-US" dirty="0"/>
              <a:t>Advanced Protection Techniques</a:t>
            </a:r>
          </a:p>
        </p:txBody>
      </p:sp>
      <p:sp>
        <p:nvSpPr>
          <p:cNvPr id="12291" name="Line 9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381000" y="936625"/>
            <a:ext cx="84582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400"/>
              </a:spcAft>
              <a:buSzTx/>
            </a:pPr>
            <a:r>
              <a:rPr lang="en-US" altLang="en-US" sz="1800" b="0">
                <a:latin typeface="Calibri" pitchFamily="34" charset="0"/>
                <a:sym typeface="Wingdings" pitchFamily="2" charset="2"/>
              </a:rPr>
              <a:t>More </a:t>
            </a:r>
            <a:r>
              <a:rPr lang="en-US" altLang="en-US" sz="1800" b="0">
                <a:solidFill>
                  <a:srgbClr val="0033CC"/>
                </a:solidFill>
                <a:latin typeface="Calibri" pitchFamily="34" charset="0"/>
                <a:sym typeface="Wingdings" pitchFamily="2" charset="2"/>
              </a:rPr>
              <a:t>effective protection can broaden the design space </a:t>
            </a:r>
            <a:r>
              <a:rPr lang="en-US" altLang="en-US" sz="1800" b="0">
                <a:latin typeface="Calibri" pitchFamily="34" charset="0"/>
                <a:sym typeface="Wingdings" pitchFamily="2" charset="2"/>
              </a:rPr>
              <a:t>in critical areas: </a:t>
            </a:r>
            <a:endParaRPr lang="en-US" altLang="en-US" sz="1800" b="0">
              <a:latin typeface="Calibri" pitchFamily="34" charset="0"/>
            </a:endParaRPr>
          </a:p>
          <a:p>
            <a:pPr lvl="1">
              <a:spcBef>
                <a:spcPct val="0"/>
              </a:spcBef>
              <a:spcAft>
                <a:spcPts val="400"/>
              </a:spcAft>
              <a:buSzTx/>
              <a:buFontTx/>
              <a:buChar char="•"/>
            </a:pPr>
            <a:r>
              <a:rPr lang="en-US" altLang="en-US" sz="1800" b="0" i="1">
                <a:latin typeface="Calibri" pitchFamily="34" charset="0"/>
              </a:rPr>
              <a:t>Reducing the </a:t>
            </a:r>
            <a:r>
              <a:rPr lang="en-US" altLang="en-US" sz="1800" b="0" i="1">
                <a:solidFill>
                  <a:srgbClr val="0033CC"/>
                </a:solidFill>
                <a:latin typeface="Calibri" pitchFamily="34" charset="0"/>
              </a:rPr>
              <a:t>copper fraction </a:t>
            </a:r>
            <a:r>
              <a:rPr lang="en-US" altLang="en-US" sz="1800" b="0" i="1">
                <a:latin typeface="Calibri" pitchFamily="34" charset="0"/>
              </a:rPr>
              <a:t>from 60% to 40% equals a 50% increase of J</a:t>
            </a:r>
            <a:r>
              <a:rPr lang="en-US" altLang="en-US" sz="1800" b="0" i="1" baseline="-25000">
                <a:latin typeface="Calibri" pitchFamily="34" charset="0"/>
              </a:rPr>
              <a:t>c</a:t>
            </a:r>
          </a:p>
          <a:p>
            <a:pPr lvl="1">
              <a:spcBef>
                <a:spcPct val="0"/>
              </a:spcBef>
              <a:spcAft>
                <a:spcPts val="400"/>
              </a:spcAft>
              <a:buSzTx/>
              <a:buFontTx/>
              <a:buChar char="•"/>
            </a:pPr>
            <a:r>
              <a:rPr lang="en-US" altLang="en-US" sz="1800" b="0" i="1">
                <a:latin typeface="Calibri" pitchFamily="34" charset="0"/>
              </a:rPr>
              <a:t>Increasing limits on </a:t>
            </a:r>
            <a:r>
              <a:rPr lang="en-US" altLang="en-US" sz="1800" b="0" i="1">
                <a:solidFill>
                  <a:srgbClr val="0033CC"/>
                </a:solidFill>
                <a:latin typeface="Calibri" pitchFamily="34" charset="0"/>
              </a:rPr>
              <a:t>stored energy density </a:t>
            </a:r>
            <a:r>
              <a:rPr lang="en-US" altLang="en-US" sz="1800" b="0" i="1">
                <a:latin typeface="Calibri" pitchFamily="34" charset="0"/>
              </a:rPr>
              <a:t>leads to more efficient designs</a:t>
            </a:r>
          </a:p>
          <a:p>
            <a:pPr lvl="1">
              <a:spcBef>
                <a:spcPct val="0"/>
              </a:spcBef>
              <a:spcAft>
                <a:spcPts val="400"/>
              </a:spcAft>
              <a:buSzTx/>
              <a:buFontTx/>
              <a:buChar char="•"/>
            </a:pPr>
            <a:r>
              <a:rPr lang="en-US" altLang="en-US" sz="1800" b="0" i="1">
                <a:latin typeface="Calibri" pitchFamily="34" charset="0"/>
              </a:rPr>
              <a:t>Limits on the </a:t>
            </a:r>
            <a:r>
              <a:rPr lang="en-US" altLang="en-US" sz="1800" b="0" i="1">
                <a:solidFill>
                  <a:srgbClr val="0033CC"/>
                </a:solidFill>
                <a:latin typeface="Calibri" pitchFamily="34" charset="0"/>
              </a:rPr>
              <a:t>inductance</a:t>
            </a:r>
            <a:r>
              <a:rPr lang="en-US" altLang="en-US" sz="1800" b="0" i="1">
                <a:latin typeface="Calibri" pitchFamily="34" charset="0"/>
              </a:rPr>
              <a:t> </a:t>
            </a:r>
            <a:r>
              <a:rPr lang="en-US" altLang="en-US" sz="1800" b="0" i="1">
                <a:latin typeface="Calibri" pitchFamily="34" charset="0"/>
                <a:sym typeface="Wingdings" pitchFamily="2" charset="2"/>
              </a:rPr>
              <a:t>may constrain the cable design to sub-optimal choices, or even eliminate  design approaches requiring smaller cables</a:t>
            </a:r>
          </a:p>
          <a:p>
            <a:pPr>
              <a:spcBef>
                <a:spcPct val="0"/>
              </a:spcBef>
              <a:spcAft>
                <a:spcPts val="400"/>
              </a:spcAft>
              <a:buSzTx/>
            </a:pPr>
            <a:r>
              <a:rPr lang="en-US" altLang="en-US" sz="1800" b="0">
                <a:latin typeface="Calibri" pitchFamily="34" charset="0"/>
              </a:rPr>
              <a:t>Balancing </a:t>
            </a:r>
            <a:r>
              <a:rPr lang="en-US" altLang="en-US" sz="1800" b="0">
                <a:solidFill>
                  <a:srgbClr val="0033CC"/>
                </a:solidFill>
                <a:latin typeface="Calibri" pitchFamily="34" charset="0"/>
              </a:rPr>
              <a:t>quench heater efficiency vs. electrical integrity </a:t>
            </a:r>
            <a:r>
              <a:rPr lang="en-US" altLang="en-US" sz="1800" b="0">
                <a:latin typeface="Calibri" pitchFamily="34" charset="0"/>
              </a:rPr>
              <a:t>has proven problematic </a:t>
            </a:r>
          </a:p>
          <a:p>
            <a:pPr>
              <a:spcBef>
                <a:spcPct val="0"/>
              </a:spcBef>
              <a:spcAft>
                <a:spcPts val="400"/>
              </a:spcAft>
              <a:buSzTx/>
            </a:pPr>
            <a:r>
              <a:rPr lang="en-US" altLang="en-US" sz="1800" b="0">
                <a:latin typeface="Calibri" pitchFamily="34" charset="0"/>
              </a:rPr>
              <a:t>The “Coupling Loss Induced Quench” </a:t>
            </a:r>
            <a:r>
              <a:rPr lang="en-US" altLang="en-US" sz="1800" b="0">
                <a:solidFill>
                  <a:srgbClr val="0033CC"/>
                </a:solidFill>
                <a:latin typeface="Calibri" pitchFamily="34" charset="0"/>
              </a:rPr>
              <a:t>(CLIQ) </a:t>
            </a:r>
            <a:r>
              <a:rPr lang="en-US" altLang="en-US" sz="1800" b="0">
                <a:latin typeface="Calibri" pitchFamily="34" charset="0"/>
              </a:rPr>
              <a:t>system developed by CERN is having</a:t>
            </a:r>
            <a:r>
              <a:rPr lang="en-US" altLang="en-US" sz="1800" b="0">
                <a:solidFill>
                  <a:srgbClr val="0033CC"/>
                </a:solidFill>
                <a:latin typeface="Calibri" pitchFamily="34" charset="0"/>
              </a:rPr>
              <a:t> </a:t>
            </a:r>
            <a:r>
              <a:rPr lang="en-US" altLang="en-US" sz="1800" b="0">
                <a:latin typeface="Calibri" pitchFamily="34" charset="0"/>
              </a:rPr>
              <a:t>a</a:t>
            </a:r>
            <a:r>
              <a:rPr lang="en-US" altLang="en-US" sz="1800" b="0">
                <a:solidFill>
                  <a:srgbClr val="0033CC"/>
                </a:solidFill>
                <a:latin typeface="Calibri" pitchFamily="34" charset="0"/>
              </a:rPr>
              <a:t> transformative impact on design options:</a:t>
            </a:r>
            <a:r>
              <a:rPr lang="en-US" altLang="en-US" sz="1800" b="0">
                <a:latin typeface="Calibri" pitchFamily="34" charset="0"/>
              </a:rPr>
              <a:t> take full advantage of this opportunity </a:t>
            </a:r>
          </a:p>
        </p:txBody>
      </p:sp>
      <p:pic>
        <p:nvPicPr>
          <p:cNvPr id="12293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962400"/>
            <a:ext cx="21336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C:\Users\v40gls\Desktop\ch5_HQ02b_QuenchLoad_CLIQ_Q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3733800"/>
            <a:ext cx="2895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12"/>
          <p:cNvSpPr>
            <a:spLocks noChangeArrowheads="1"/>
          </p:cNvSpPr>
          <p:nvPr/>
        </p:nvSpPr>
        <p:spPr bwMode="auto">
          <a:xfrm>
            <a:off x="406400" y="3581400"/>
            <a:ext cx="8305800" cy="26670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1600" b="0" i="1">
              <a:latin typeface="Times New Roman" pitchFamily="18" charset="0"/>
            </a:endParaRPr>
          </a:p>
        </p:txBody>
      </p:sp>
      <p:sp>
        <p:nvSpPr>
          <p:cNvPr id="12296" name="TextBox 14"/>
          <p:cNvSpPr txBox="1">
            <a:spLocks noChangeArrowheads="1"/>
          </p:cNvSpPr>
          <p:nvPr/>
        </p:nvSpPr>
        <p:spPr bwMode="auto">
          <a:xfrm>
            <a:off x="609600" y="5910263"/>
            <a:ext cx="21986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 i="1">
                <a:latin typeface="Times New Roman" pitchFamily="18" charset="0"/>
              </a:rPr>
              <a:t>E. Ravaioli et al., CERN</a:t>
            </a:r>
          </a:p>
        </p:txBody>
      </p:sp>
      <p:pic>
        <p:nvPicPr>
          <p:cNvPr id="1229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3779838"/>
            <a:ext cx="2919412" cy="231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298" name="Straight Arrow Connector 2"/>
          <p:cNvCxnSpPr>
            <a:cxnSpLocks noChangeShapeType="1"/>
          </p:cNvCxnSpPr>
          <p:nvPr/>
        </p:nvCxnSpPr>
        <p:spPr bwMode="auto">
          <a:xfrm>
            <a:off x="5494338" y="5513388"/>
            <a:ext cx="381000" cy="0"/>
          </a:xfrm>
          <a:prstGeom prst="straightConnector1">
            <a:avLst/>
          </a:prstGeom>
          <a:noFill/>
          <a:ln w="19050" algn="ctr">
            <a:solidFill>
              <a:srgbClr val="0033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9" name="TextBox 3"/>
          <p:cNvSpPr txBox="1">
            <a:spLocks noChangeArrowheads="1"/>
          </p:cNvSpPr>
          <p:nvPr/>
        </p:nvSpPr>
        <p:spPr bwMode="auto">
          <a:xfrm>
            <a:off x="6172200" y="3581400"/>
            <a:ext cx="212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0070C0"/>
                </a:solidFill>
                <a:latin typeface="Times New Roman" pitchFamily="18" charset="0"/>
              </a:rPr>
              <a:t>HQ: CLIQ vs Heaters</a:t>
            </a:r>
          </a:p>
        </p:txBody>
      </p:sp>
      <p:sp>
        <p:nvSpPr>
          <p:cNvPr id="12300" name="TextBox 15"/>
          <p:cNvSpPr txBox="1">
            <a:spLocks noChangeArrowheads="1"/>
          </p:cNvSpPr>
          <p:nvPr/>
        </p:nvSpPr>
        <p:spPr bwMode="auto">
          <a:xfrm>
            <a:off x="3217863" y="3581400"/>
            <a:ext cx="2297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0070C0"/>
                </a:solidFill>
                <a:latin typeface="Times New Roman" pitchFamily="18" charset="0"/>
              </a:rPr>
              <a:t>CLIQ-induced currents </a:t>
            </a:r>
          </a:p>
        </p:txBody>
      </p:sp>
      <p:sp>
        <p:nvSpPr>
          <p:cNvPr id="12301" name="TextBox 17"/>
          <p:cNvSpPr txBox="1">
            <a:spLocks noChangeArrowheads="1"/>
          </p:cNvSpPr>
          <p:nvPr/>
        </p:nvSpPr>
        <p:spPr bwMode="auto">
          <a:xfrm>
            <a:off x="1030288" y="3581400"/>
            <a:ext cx="1484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0070C0"/>
                </a:solidFill>
                <a:latin typeface="Times New Roman" pitchFamily="18" charset="0"/>
              </a:rPr>
              <a:t>CLIQ concept </a:t>
            </a:r>
          </a:p>
        </p:txBody>
      </p:sp>
      <p:pic>
        <p:nvPicPr>
          <p:cNvPr id="12302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3995738"/>
            <a:ext cx="347663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4389438"/>
            <a:ext cx="301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742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0107014_01-A4-at-144-dpi.jpg">
            <a:extLst>
              <a:ext uri="{FF2B5EF4-FFF2-40B4-BE49-F238E27FC236}">
                <a16:creationId xmlns:a16="http://schemas.microsoft.com/office/drawing/2014/main" id="{1953D76D-ECAD-43BD-BD63-B59BEB473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50800" dir="5400000" algn="ctr" rotWithShape="0">
              <a:srgbClr val="000000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81532"/>
            <a:ext cx="8901002" cy="544513"/>
          </a:xfrm>
        </p:spPr>
        <p:txBody>
          <a:bodyPr/>
          <a:lstStyle/>
          <a:p>
            <a:r>
              <a:rPr lang="en-US" altLang="en-US" dirty="0"/>
              <a:t>Summary: Accelerator Magnet Design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665EFF0-481F-42FA-8E32-A8F3C11FC634}"/>
              </a:ext>
            </a:extLst>
          </p:cNvPr>
          <p:cNvSpPr/>
          <p:nvPr/>
        </p:nvSpPr>
        <p:spPr bwMode="auto">
          <a:xfrm>
            <a:off x="885525" y="2829025"/>
            <a:ext cx="7719460" cy="3571776"/>
          </a:xfrm>
          <a:prstGeom prst="ellipse">
            <a:avLst/>
          </a:prstGeom>
          <a:noFill/>
          <a:ln w="15875" cap="flat" cmpd="sng" algn="ctr">
            <a:solidFill>
              <a:srgbClr val="A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04835" name="Text Box 3"/>
          <p:cNvSpPr txBox="1">
            <a:spLocks noChangeArrowheads="1"/>
          </p:cNvSpPr>
          <p:nvPr/>
        </p:nvSpPr>
        <p:spPr bwMode="auto">
          <a:xfrm>
            <a:off x="466253" y="1447800"/>
            <a:ext cx="3309937" cy="262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i="1" u="sng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requirements</a:t>
            </a:r>
            <a:r>
              <a:rPr lang="en-US" alt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10000"/>
              </a:lnSpc>
            </a:pPr>
            <a:endParaRPr lang="en-US" altLang="en-US" sz="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Aperture</a:t>
            </a:r>
          </a:p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Field quality (</a:t>
            </a:r>
            <a:r>
              <a:rPr lang="en-US" altLang="en-US" sz="2000" i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geometric, saturation, persistent currents, eddy currents)</a:t>
            </a:r>
          </a:p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Mechanical support</a:t>
            </a:r>
          </a:p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Quench protection</a:t>
            </a:r>
          </a:p>
        </p:txBody>
      </p:sp>
      <p:sp>
        <p:nvSpPr>
          <p:cNvPr id="504836" name="Text Box 4"/>
          <p:cNvSpPr txBox="1">
            <a:spLocks noChangeArrowheads="1"/>
          </p:cNvSpPr>
          <p:nvPr/>
        </p:nvSpPr>
        <p:spPr bwMode="auto">
          <a:xfrm>
            <a:off x="3709141" y="1447800"/>
            <a:ext cx="5130059" cy="26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 u="sng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Efficiency/cost requirements</a:t>
            </a:r>
            <a:r>
              <a:rPr lang="en-US" alt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sz="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 power consumption – use SC magnets </a:t>
            </a:r>
          </a:p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conductor &amp; structure cost/size</a:t>
            </a:r>
          </a:p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Powering of many magnets in series</a:t>
            </a:r>
          </a:p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 high operational field</a:t>
            </a:r>
          </a:p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Lifetime under radiation load</a:t>
            </a:r>
          </a:p>
          <a:p>
            <a:pPr marL="342900" indent="-3429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Fabrication in (very) Long Lengths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9965" y="4267200"/>
            <a:ext cx="82240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 of magnet layout and accelerator parameters is closely coupled </a:t>
            </a:r>
            <a:r>
              <a:rPr lang="en-US" sz="2000" i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(e.g. optimal coil layout depends on required aperture and field quality)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R&amp;D goal is to inform the overall accelerator optimization process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i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design simplifications for fast feedback on fundamental issues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eventually, all accelerator quality issues need to be addressed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67D5E7-D1B8-4DFE-8B41-C74BE4C1CECF}"/>
              </a:ext>
            </a:extLst>
          </p:cNvPr>
          <p:cNvSpPr txBox="1"/>
          <p:nvPr/>
        </p:nvSpPr>
        <p:spPr>
          <a:xfrm>
            <a:off x="459965" y="958401"/>
            <a:ext cx="8224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20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drivers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address stringent beam physics requirements and minimize cost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C4B32-82B3-4F71-A4EB-5D7EF0FAAAE3}"/>
              </a:ext>
            </a:extLst>
          </p:cNvPr>
          <p:cNvSpPr txBox="1"/>
          <p:nvPr/>
        </p:nvSpPr>
        <p:spPr>
          <a:xfrm>
            <a:off x="8292399" y="360872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AC0000"/>
                </a:solidFill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3307279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228600" y="204788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References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EBBFC-9A95-F050-DF48-58B491092E5E}"/>
              </a:ext>
            </a:extLst>
          </p:cNvPr>
          <p:cNvSpPr txBox="1"/>
          <p:nvPr/>
        </p:nvSpPr>
        <p:spPr>
          <a:xfrm>
            <a:off x="495577" y="990600"/>
            <a:ext cx="815284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0" u="sng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Courses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endParaRPr lang="en-GB" sz="400" b="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USPAS 2015: Superconducting Magnets for Particle Accelerators (P. Ferracin, S. Prestemon, E. </a:t>
            </a:r>
            <a:r>
              <a:rPr lang="en-GB" sz="1600" b="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Todesco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https://indico.cern.ch/event/440690/?view=nicecompact</a:t>
            </a:r>
            <a:endParaRPr lang="en-GB" sz="1600" b="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USPAS 2022: Superconducting Accelerator Magnets (P. Ferracin, S. M. </a:t>
            </a:r>
            <a:r>
              <a:rPr lang="en-GB" sz="1600" b="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Marchevsky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Prestemon, E. </a:t>
            </a:r>
            <a:r>
              <a:rPr lang="en-GB" sz="1600" b="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Todesco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https://conferences.lbl.gov/event/979/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endParaRPr lang="en-GB" sz="400" b="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0" u="sng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 Courses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sz="18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sz="400" b="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Adams Institute Accelerator Courses: Magnet Design (A. Milanese):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https://indico.cern.ch/event/1101643</a:t>
            </a:r>
            <a:endParaRPr lang="en-US" sz="1600" b="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Masterclass - Design of superconducting magnets for particle accelerators (E. </a:t>
            </a:r>
            <a:r>
              <a:rPr lang="en-US" sz="1600" b="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Todesco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https://indico.cern.ch/category/12408/</a:t>
            </a:r>
            <a:endParaRPr lang="en-GB" sz="1600" b="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 Summer Student Lectures 2023: Accelerator Technology Challenges – Magnet Design (S. Izquierdo Bermudez) 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https://indico.cern.ch/event/1254879/</a:t>
            </a:r>
            <a:endParaRPr lang="en-GB" sz="1600" b="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Upcoming!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(November 2023): CAS School on Normal and Superconducting Magnets, St. Polten, Austria, 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https://indico.cern.ch/event/1227234/</a:t>
            </a:r>
            <a:endParaRPr lang="en-GB" sz="1600" b="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400" b="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0" u="sng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from classics to more recent publications</a:t>
            </a:r>
          </a:p>
          <a:p>
            <a:endParaRPr lang="en-GB" sz="400" b="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Martin N. Wilson, "Superconducting Magnets“ (1983)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Fred M. Asner, "High Field Superconducting Magnets“ (1999)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K.-H. Mess, P. </a:t>
            </a:r>
            <a:r>
              <a:rPr lang="en-GB" sz="1600" b="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Schmuser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Wolff, “Superconducting accelerator magnets” (1996)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GB" sz="1600" b="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Russenschuck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“Field computation for accelerator magnets” (2010)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GB" sz="1600" b="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Schoerling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A. V. Zlobin, “ Nb</a:t>
            </a:r>
            <a:r>
              <a:rPr lang="en-GB" sz="1600" b="0" kern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6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 Accelerator Magnets” (2019)</a:t>
            </a:r>
          </a:p>
        </p:txBody>
      </p:sp>
    </p:spTree>
    <p:extLst>
      <p:ext uri="{BB962C8B-B14F-4D97-AF65-F5344CB8AC3E}">
        <p14:creationId xmlns:p14="http://schemas.microsoft.com/office/powerpoint/2010/main" val="593490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228600" y="204788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solidFill>
                  <a:srgbClr val="00279F"/>
                </a:solidFill>
              </a:rPr>
              <a:t>Presentation Outline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TextBox 1"/>
          <p:cNvSpPr txBox="1">
            <a:spLocks noChangeArrowheads="1"/>
          </p:cNvSpPr>
          <p:nvPr/>
        </p:nvSpPr>
        <p:spPr bwMode="auto">
          <a:xfrm>
            <a:off x="457200" y="928315"/>
            <a:ext cx="8534400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ts val="300"/>
              </a:spcAft>
              <a:buSzTx/>
              <a:buNone/>
            </a:pPr>
            <a:r>
              <a:rPr lang="en-US" altLang="en-US" sz="2000" b="0" u="sng" dirty="0">
                <a:latin typeface="Calibri" pitchFamily="34" charset="0"/>
                <a:cs typeface="Calibri" pitchFamily="34" charset="0"/>
              </a:rPr>
              <a:t>Part 1</a:t>
            </a:r>
            <a:r>
              <a:rPr lang="en-US" altLang="en-US" sz="2000" b="0" dirty="0">
                <a:latin typeface="Calibri" pitchFamily="34" charset="0"/>
                <a:cs typeface="Calibri" pitchFamily="34" charset="0"/>
              </a:rPr>
              <a:t>: fundamentals of superconducting accelerator magnet design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SzTx/>
              <a:buNone/>
            </a:pPr>
            <a:endParaRPr lang="en-US" altLang="en-US" sz="800" b="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 dirty="0">
                <a:latin typeface="Calibri" pitchFamily="34" charset="0"/>
                <a:cs typeface="Calibri" pitchFamily="34" charset="0"/>
              </a:rPr>
              <a:t>Superconducting Accelerator Magnet Overview</a:t>
            </a:r>
          </a:p>
          <a:p>
            <a:pPr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 dirty="0">
                <a:latin typeface="Calibri" pitchFamily="34" charset="0"/>
                <a:cs typeface="Calibri" pitchFamily="34" charset="0"/>
              </a:rPr>
              <a:t>Practical Superconductors for Accelerator Magnets</a:t>
            </a:r>
          </a:p>
          <a:p>
            <a:pPr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 dirty="0">
                <a:latin typeface="Calibri" pitchFamily="34" charset="0"/>
                <a:cs typeface="Calibri" pitchFamily="34" charset="0"/>
              </a:rPr>
              <a:t>Wire and Cable Design</a:t>
            </a:r>
          </a:p>
          <a:p>
            <a:pPr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 dirty="0">
                <a:latin typeface="Calibri" pitchFamily="34" charset="0"/>
                <a:cs typeface="Calibri" pitchFamily="34" charset="0"/>
              </a:rPr>
              <a:t>Magnetic Design, margin and training</a:t>
            </a:r>
          </a:p>
          <a:p>
            <a:pPr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 dirty="0">
                <a:latin typeface="Calibri" pitchFamily="34" charset="0"/>
                <a:cs typeface="Calibri" pitchFamily="34" charset="0"/>
              </a:rPr>
              <a:t>Coil forces and stress</a:t>
            </a:r>
          </a:p>
          <a:p>
            <a:pPr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 dirty="0">
                <a:latin typeface="Calibri" pitchFamily="34" charset="0"/>
                <a:cs typeface="Calibri" pitchFamily="34" charset="0"/>
              </a:rPr>
              <a:t>Quench Protection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SzTx/>
              <a:buNone/>
            </a:pPr>
            <a:endParaRPr lang="en-US" altLang="en-US" sz="800" b="0" dirty="0"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ct val="0"/>
              </a:spcBef>
              <a:spcAft>
                <a:spcPts val="300"/>
              </a:spcAft>
              <a:buSzTx/>
              <a:buNone/>
            </a:pPr>
            <a:r>
              <a:rPr lang="en-US" altLang="en-US" sz="2000" b="0" u="sng" dirty="0">
                <a:latin typeface="Calibri" pitchFamily="34" charset="0"/>
                <a:cs typeface="Calibri" pitchFamily="34" charset="0"/>
              </a:rPr>
              <a:t>Part 2</a:t>
            </a:r>
            <a:r>
              <a:rPr lang="en-US" altLang="en-US" sz="2000" b="0" dirty="0">
                <a:latin typeface="Calibri" pitchFamily="34" charset="0"/>
                <a:cs typeface="Calibri" pitchFamily="34" charset="0"/>
              </a:rPr>
              <a:t>: advanced technologies and applications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SzTx/>
              <a:buNone/>
            </a:pPr>
            <a:endParaRPr lang="en-US" altLang="en-US" sz="800" b="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 dirty="0">
                <a:latin typeface="Calibri" pitchFamily="34" charset="0"/>
                <a:cs typeface="Calibri" pitchFamily="34" charset="0"/>
              </a:rPr>
              <a:t>Recent progress in superconducting accelerator magnet development</a:t>
            </a:r>
          </a:p>
          <a:p>
            <a:pPr lvl="1"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 dirty="0">
                <a:latin typeface="Calibri" pitchFamily="34" charset="0"/>
                <a:cs typeface="Calibri" pitchFamily="34" charset="0"/>
              </a:rPr>
              <a:t>Selected topics and highlights in magnet design and fabrication </a:t>
            </a:r>
          </a:p>
          <a:p>
            <a:pPr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 dirty="0">
                <a:latin typeface="Calibri" pitchFamily="34" charset="0"/>
                <a:cs typeface="Calibri" pitchFamily="34" charset="0"/>
              </a:rPr>
              <a:t>Special Accelerator magnets</a:t>
            </a:r>
          </a:p>
          <a:p>
            <a:pPr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 dirty="0">
                <a:latin typeface="Calibri" pitchFamily="34" charset="0"/>
                <a:cs typeface="Calibri" pitchFamily="34" charset="0"/>
              </a:rPr>
              <a:t>Benefits of accelerator magnet development to broader applications in science, medicine and industry</a:t>
            </a:r>
          </a:p>
        </p:txBody>
      </p:sp>
    </p:spTree>
    <p:extLst>
      <p:ext uri="{BB962C8B-B14F-4D97-AF65-F5344CB8AC3E}">
        <p14:creationId xmlns:p14="http://schemas.microsoft.com/office/powerpoint/2010/main" val="96876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5" name="Picture 3114">
            <a:extLst>
              <a:ext uri="{FF2B5EF4-FFF2-40B4-BE49-F238E27FC236}">
                <a16:creationId xmlns:a16="http://schemas.microsoft.com/office/drawing/2014/main" id="{D5C8CCB9-5688-994D-4B86-98E4A202B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131" y="1142146"/>
            <a:ext cx="1963999" cy="1311465"/>
          </a:xfrm>
          <a:prstGeom prst="rect">
            <a:avLst/>
          </a:prstGeom>
        </p:spPr>
      </p:pic>
      <p:pic>
        <p:nvPicPr>
          <p:cNvPr id="3110" name="Picture 3109">
            <a:extLst>
              <a:ext uri="{FF2B5EF4-FFF2-40B4-BE49-F238E27FC236}">
                <a16:creationId xmlns:a16="http://schemas.microsoft.com/office/drawing/2014/main" id="{7263A0D6-4B0E-83A3-D612-9AF0D85B6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08" y="1203886"/>
            <a:ext cx="2012058" cy="1249726"/>
          </a:xfrm>
          <a:prstGeom prst="rect">
            <a:avLst/>
          </a:prstGeom>
        </p:spPr>
      </p:pic>
      <p:pic>
        <p:nvPicPr>
          <p:cNvPr id="31" name="Picture 609">
            <a:extLst>
              <a:ext uri="{FF2B5EF4-FFF2-40B4-BE49-F238E27FC236}">
                <a16:creationId xmlns:a16="http://schemas.microsoft.com/office/drawing/2014/main" id="{345A033D-1554-A377-AC4B-0F23CDB1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94" y="3031787"/>
            <a:ext cx="1381851" cy="123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228600" y="204788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Accelerator Magnet Development Overview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C4C3D3-B186-2EA9-F353-C6B8D1C2D741}"/>
              </a:ext>
            </a:extLst>
          </p:cNvPr>
          <p:cNvSpPr/>
          <p:nvPr/>
        </p:nvSpPr>
        <p:spPr bwMode="auto">
          <a:xfrm>
            <a:off x="660086" y="2962191"/>
            <a:ext cx="8156267" cy="154000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DE3DA0-0CC4-0704-DFC5-CF681FC7675B}"/>
              </a:ext>
            </a:extLst>
          </p:cNvPr>
          <p:cNvSpPr txBox="1"/>
          <p:nvPr/>
        </p:nvSpPr>
        <p:spPr>
          <a:xfrm>
            <a:off x="727597" y="4234345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Material properties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6712D0-A644-ED84-31C4-E39AEBB4673F}"/>
              </a:ext>
            </a:extLst>
          </p:cNvPr>
          <p:cNvSpPr txBox="1"/>
          <p:nvPr/>
        </p:nvSpPr>
        <p:spPr>
          <a:xfrm>
            <a:off x="2286000" y="4234345"/>
            <a:ext cx="1114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Wire and cable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E37738-0805-356A-60B6-20BC094D265D}"/>
              </a:ext>
            </a:extLst>
          </p:cNvPr>
          <p:cNvSpPr txBox="1"/>
          <p:nvPr/>
        </p:nvSpPr>
        <p:spPr>
          <a:xfrm>
            <a:off x="3685936" y="4234720"/>
            <a:ext cx="1336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Magnetic Analysis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90BB053-6085-0074-083C-488528304C7A}"/>
              </a:ext>
            </a:extLst>
          </p:cNvPr>
          <p:cNvSpPr txBox="1"/>
          <p:nvPr/>
        </p:nvSpPr>
        <p:spPr>
          <a:xfrm>
            <a:off x="5310552" y="4234345"/>
            <a:ext cx="1474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Mechanical Analysis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A3EF79-A9D5-0AFD-994E-229AD5CD584B}"/>
              </a:ext>
            </a:extLst>
          </p:cNvPr>
          <p:cNvSpPr txBox="1"/>
          <p:nvPr/>
        </p:nvSpPr>
        <p:spPr>
          <a:xfrm>
            <a:off x="7306294" y="4234345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Quench Protection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4920CF-6A74-ED94-AB47-B03997B0F72A}"/>
              </a:ext>
            </a:extLst>
          </p:cNvPr>
          <p:cNvSpPr txBox="1"/>
          <p:nvPr/>
        </p:nvSpPr>
        <p:spPr>
          <a:xfrm>
            <a:off x="3463058" y="2669440"/>
            <a:ext cx="2528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9"/>
                </a:solidFill>
              </a:rPr>
              <a:t>Conceptual Design and Analysis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4B4009E-680B-C6C1-FDE8-816357B45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532" y="3061961"/>
            <a:ext cx="1035182" cy="12104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CB98BF9-608C-D988-3035-24CC92DC8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3613" y="3061961"/>
            <a:ext cx="1415721" cy="119842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7B43C82-ED51-D796-AB89-C9CD14FF7BF1}"/>
              </a:ext>
            </a:extLst>
          </p:cNvPr>
          <p:cNvSpPr txBox="1"/>
          <p:nvPr/>
        </p:nvSpPr>
        <p:spPr>
          <a:xfrm>
            <a:off x="920364" y="6112258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Coil Fabrication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1382D7-8A79-1DD3-1F0A-6034F41FCC9B}"/>
              </a:ext>
            </a:extLst>
          </p:cNvPr>
          <p:cNvSpPr txBox="1"/>
          <p:nvPr/>
        </p:nvSpPr>
        <p:spPr>
          <a:xfrm>
            <a:off x="2419350" y="6117408"/>
            <a:ext cx="1657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Structure and Assembly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E8048F8-9EF5-9EEF-777F-484EEEDBD602}"/>
              </a:ext>
            </a:extLst>
          </p:cNvPr>
          <p:cNvSpPr txBox="1"/>
          <p:nvPr/>
        </p:nvSpPr>
        <p:spPr>
          <a:xfrm>
            <a:off x="2590800" y="4539356"/>
            <a:ext cx="427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9"/>
                </a:solidFill>
              </a:rPr>
              <a:t>Engineering Design, Fabrication, Testing and Integration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9B444F-779E-2E23-0C9D-7FF30C0962A1}"/>
              </a:ext>
            </a:extLst>
          </p:cNvPr>
          <p:cNvSpPr txBox="1"/>
          <p:nvPr/>
        </p:nvSpPr>
        <p:spPr>
          <a:xfrm>
            <a:off x="6016885" y="6107601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Instrumentation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5A5C6A1-23F2-96C0-B09B-2DDCD8D13B6A}"/>
              </a:ext>
            </a:extLst>
          </p:cNvPr>
          <p:cNvSpPr txBox="1"/>
          <p:nvPr/>
        </p:nvSpPr>
        <p:spPr>
          <a:xfrm>
            <a:off x="4213873" y="6107601"/>
            <a:ext cx="1315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Cryogenic Testing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A0BCF9-3125-DBF0-B2E3-ED53FFA6225A}"/>
              </a:ext>
            </a:extLst>
          </p:cNvPr>
          <p:cNvSpPr txBox="1"/>
          <p:nvPr/>
        </p:nvSpPr>
        <p:spPr>
          <a:xfrm>
            <a:off x="7465484" y="6119766"/>
            <a:ext cx="118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Cryostat Design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A96BF3E-C278-41A9-C67D-08AFC4854D99}"/>
              </a:ext>
            </a:extLst>
          </p:cNvPr>
          <p:cNvSpPr/>
          <p:nvPr/>
        </p:nvSpPr>
        <p:spPr bwMode="auto">
          <a:xfrm>
            <a:off x="660085" y="1087789"/>
            <a:ext cx="8156267" cy="154000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DCFE5FF-44DE-99AD-96FE-D879CB0212DE}"/>
              </a:ext>
            </a:extLst>
          </p:cNvPr>
          <p:cNvSpPr/>
          <p:nvPr/>
        </p:nvSpPr>
        <p:spPr bwMode="auto">
          <a:xfrm>
            <a:off x="660086" y="4827713"/>
            <a:ext cx="8156267" cy="154000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077" name="Straight Connector 3076">
            <a:extLst>
              <a:ext uri="{FF2B5EF4-FFF2-40B4-BE49-F238E27FC236}">
                <a16:creationId xmlns:a16="http://schemas.microsoft.com/office/drawing/2014/main" id="{5AD89254-9AA8-2546-57B6-BC985ACC3349}"/>
              </a:ext>
            </a:extLst>
          </p:cNvPr>
          <p:cNvCxnSpPr/>
          <p:nvPr/>
        </p:nvCxnSpPr>
        <p:spPr bwMode="auto">
          <a:xfrm flipH="1">
            <a:off x="381000" y="5187994"/>
            <a:ext cx="27908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78" name="Straight Connector 3077">
            <a:extLst>
              <a:ext uri="{FF2B5EF4-FFF2-40B4-BE49-F238E27FC236}">
                <a16:creationId xmlns:a16="http://schemas.microsoft.com/office/drawing/2014/main" id="{04762E3E-2248-EA86-1569-4A86A1771437}"/>
              </a:ext>
            </a:extLst>
          </p:cNvPr>
          <p:cNvCxnSpPr/>
          <p:nvPr/>
        </p:nvCxnSpPr>
        <p:spPr bwMode="auto">
          <a:xfrm flipH="1">
            <a:off x="381000" y="3282994"/>
            <a:ext cx="27908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7DE5D842-F04C-7095-DC41-1EBFE7C842B9}"/>
              </a:ext>
            </a:extLst>
          </p:cNvPr>
          <p:cNvCxnSpPr/>
          <p:nvPr/>
        </p:nvCxnSpPr>
        <p:spPr bwMode="auto">
          <a:xfrm flipV="1">
            <a:off x="381000" y="4121194"/>
            <a:ext cx="0" cy="1066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82" name="Straight Connector 3081">
            <a:extLst>
              <a:ext uri="{FF2B5EF4-FFF2-40B4-BE49-F238E27FC236}">
                <a16:creationId xmlns:a16="http://schemas.microsoft.com/office/drawing/2014/main" id="{E5C0B44B-B245-1323-167A-E582E4053F0A}"/>
              </a:ext>
            </a:extLst>
          </p:cNvPr>
          <p:cNvCxnSpPr/>
          <p:nvPr/>
        </p:nvCxnSpPr>
        <p:spPr bwMode="auto">
          <a:xfrm flipV="1">
            <a:off x="390524" y="2216194"/>
            <a:ext cx="0" cy="1066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84" name="Straight Arrow Connector 3083">
            <a:extLst>
              <a:ext uri="{FF2B5EF4-FFF2-40B4-BE49-F238E27FC236}">
                <a16:creationId xmlns:a16="http://schemas.microsoft.com/office/drawing/2014/main" id="{14EF152D-D26C-3A81-C1A0-17187A4364D1}"/>
              </a:ext>
            </a:extLst>
          </p:cNvPr>
          <p:cNvCxnSpPr/>
          <p:nvPr/>
        </p:nvCxnSpPr>
        <p:spPr bwMode="auto">
          <a:xfrm>
            <a:off x="381000" y="4121194"/>
            <a:ext cx="27908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85" name="Straight Arrow Connector 3084">
            <a:extLst>
              <a:ext uri="{FF2B5EF4-FFF2-40B4-BE49-F238E27FC236}">
                <a16:creationId xmlns:a16="http://schemas.microsoft.com/office/drawing/2014/main" id="{ACA2A9EB-36BE-E86F-CDC2-904F1EF8EE94}"/>
              </a:ext>
            </a:extLst>
          </p:cNvPr>
          <p:cNvCxnSpPr/>
          <p:nvPr/>
        </p:nvCxnSpPr>
        <p:spPr bwMode="auto">
          <a:xfrm>
            <a:off x="390524" y="2216194"/>
            <a:ext cx="27908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87" name="Straight Connector 3086">
            <a:extLst>
              <a:ext uri="{FF2B5EF4-FFF2-40B4-BE49-F238E27FC236}">
                <a16:creationId xmlns:a16="http://schemas.microsoft.com/office/drawing/2014/main" id="{6E2905DF-F4F9-B945-1466-85BFF846FBD4}"/>
              </a:ext>
            </a:extLst>
          </p:cNvPr>
          <p:cNvCxnSpPr/>
          <p:nvPr/>
        </p:nvCxnSpPr>
        <p:spPr bwMode="auto">
          <a:xfrm flipH="1">
            <a:off x="304800" y="5340394"/>
            <a:ext cx="35528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89" name="Straight Connector 3088">
            <a:extLst>
              <a:ext uri="{FF2B5EF4-FFF2-40B4-BE49-F238E27FC236}">
                <a16:creationId xmlns:a16="http://schemas.microsoft.com/office/drawing/2014/main" id="{CAECD589-6BAC-7B5E-0E37-08C8959F33C7}"/>
              </a:ext>
            </a:extLst>
          </p:cNvPr>
          <p:cNvCxnSpPr/>
          <p:nvPr/>
        </p:nvCxnSpPr>
        <p:spPr bwMode="auto">
          <a:xfrm flipV="1">
            <a:off x="304800" y="2063794"/>
            <a:ext cx="0" cy="3276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91" name="Straight Arrow Connector 3090">
            <a:extLst>
              <a:ext uri="{FF2B5EF4-FFF2-40B4-BE49-F238E27FC236}">
                <a16:creationId xmlns:a16="http://schemas.microsoft.com/office/drawing/2014/main" id="{16F4EB0E-7798-B84E-63EE-8CCDAB3B41B2}"/>
              </a:ext>
            </a:extLst>
          </p:cNvPr>
          <p:cNvCxnSpPr/>
          <p:nvPr/>
        </p:nvCxnSpPr>
        <p:spPr bwMode="auto">
          <a:xfrm>
            <a:off x="304800" y="2063794"/>
            <a:ext cx="35528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93" name="Straight Arrow Connector 3092">
            <a:extLst>
              <a:ext uri="{FF2B5EF4-FFF2-40B4-BE49-F238E27FC236}">
                <a16:creationId xmlns:a16="http://schemas.microsoft.com/office/drawing/2014/main" id="{2D1A898C-8BF1-3AA5-9EB1-BD580DD54015}"/>
              </a:ext>
            </a:extLst>
          </p:cNvPr>
          <p:cNvCxnSpPr/>
          <p:nvPr/>
        </p:nvCxnSpPr>
        <p:spPr bwMode="auto">
          <a:xfrm>
            <a:off x="990600" y="2627790"/>
            <a:ext cx="0" cy="320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94" name="Straight Arrow Connector 3093">
            <a:extLst>
              <a:ext uri="{FF2B5EF4-FFF2-40B4-BE49-F238E27FC236}">
                <a16:creationId xmlns:a16="http://schemas.microsoft.com/office/drawing/2014/main" id="{97A76F2A-65C8-18E8-3C07-F88EF601EB09}"/>
              </a:ext>
            </a:extLst>
          </p:cNvPr>
          <p:cNvCxnSpPr/>
          <p:nvPr/>
        </p:nvCxnSpPr>
        <p:spPr bwMode="auto">
          <a:xfrm>
            <a:off x="981075" y="4507190"/>
            <a:ext cx="0" cy="320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95" name="TextBox 3094">
            <a:extLst>
              <a:ext uri="{FF2B5EF4-FFF2-40B4-BE49-F238E27FC236}">
                <a16:creationId xmlns:a16="http://schemas.microsoft.com/office/drawing/2014/main" id="{750164B9-F01D-0EAA-2CFA-5419DD18DFB0}"/>
              </a:ext>
            </a:extLst>
          </p:cNvPr>
          <p:cNvSpPr txBox="1"/>
          <p:nvPr/>
        </p:nvSpPr>
        <p:spPr>
          <a:xfrm>
            <a:off x="3089419" y="806732"/>
            <a:ext cx="3235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9"/>
                </a:solidFill>
              </a:rPr>
              <a:t>Accelerator Requirements and Constraints</a:t>
            </a:r>
          </a:p>
        </p:txBody>
      </p:sp>
      <p:pic>
        <p:nvPicPr>
          <p:cNvPr id="3096" name="Picture 3095">
            <a:extLst>
              <a:ext uri="{FF2B5EF4-FFF2-40B4-BE49-F238E27FC236}">
                <a16:creationId xmlns:a16="http://schemas.microsoft.com/office/drawing/2014/main" id="{64FF0432-2B80-7937-D5FA-8E4BE650D3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4907" y="3082740"/>
            <a:ext cx="1738569" cy="1221495"/>
          </a:xfrm>
          <a:prstGeom prst="rect">
            <a:avLst/>
          </a:prstGeom>
        </p:spPr>
      </p:pic>
      <p:sp>
        <p:nvSpPr>
          <p:cNvPr id="3097" name="TextBox 3096">
            <a:extLst>
              <a:ext uri="{FF2B5EF4-FFF2-40B4-BE49-F238E27FC236}">
                <a16:creationId xmlns:a16="http://schemas.microsoft.com/office/drawing/2014/main" id="{9816DBDC-83F3-B2AE-5679-62A8B5FF74BB}"/>
              </a:ext>
            </a:extLst>
          </p:cNvPr>
          <p:cNvSpPr txBox="1"/>
          <p:nvPr/>
        </p:nvSpPr>
        <p:spPr>
          <a:xfrm>
            <a:off x="838200" y="2352675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Aperture and Field (integral)</a:t>
            </a:r>
          </a:p>
        </p:txBody>
      </p:sp>
      <p:sp>
        <p:nvSpPr>
          <p:cNvPr id="3098" name="TextBox 3097">
            <a:extLst>
              <a:ext uri="{FF2B5EF4-FFF2-40B4-BE49-F238E27FC236}">
                <a16:creationId xmlns:a16="http://schemas.microsoft.com/office/drawing/2014/main" id="{9C591201-62FE-A0CD-07BD-A12F18E91520}"/>
              </a:ext>
            </a:extLst>
          </p:cNvPr>
          <p:cNvSpPr txBox="1"/>
          <p:nvPr/>
        </p:nvSpPr>
        <p:spPr>
          <a:xfrm>
            <a:off x="3167038" y="2352673"/>
            <a:ext cx="1328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Dynamic Aperture</a:t>
            </a:r>
          </a:p>
        </p:txBody>
      </p:sp>
      <p:sp>
        <p:nvSpPr>
          <p:cNvPr id="3099" name="TextBox 3098">
            <a:extLst>
              <a:ext uri="{FF2B5EF4-FFF2-40B4-BE49-F238E27FC236}">
                <a16:creationId xmlns:a16="http://schemas.microsoft.com/office/drawing/2014/main" id="{1B0A0145-AC27-CA7A-A36F-E3BDC7912C35}"/>
              </a:ext>
            </a:extLst>
          </p:cNvPr>
          <p:cNvSpPr txBox="1"/>
          <p:nvPr/>
        </p:nvSpPr>
        <p:spPr>
          <a:xfrm>
            <a:off x="6700601" y="2350791"/>
            <a:ext cx="2138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Space, Infrastructure, Transport</a:t>
            </a:r>
          </a:p>
        </p:txBody>
      </p:sp>
      <p:sp>
        <p:nvSpPr>
          <p:cNvPr id="3100" name="TextBox 3099">
            <a:extLst>
              <a:ext uri="{FF2B5EF4-FFF2-40B4-BE49-F238E27FC236}">
                <a16:creationId xmlns:a16="http://schemas.microsoft.com/office/drawing/2014/main" id="{CAF7298B-4687-90DE-911E-F4775696116C}"/>
              </a:ext>
            </a:extLst>
          </p:cNvPr>
          <p:cNvSpPr txBox="1"/>
          <p:nvPr/>
        </p:nvSpPr>
        <p:spPr>
          <a:xfrm>
            <a:off x="4700126" y="2342556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Radiation Dose and Heating</a:t>
            </a:r>
          </a:p>
        </p:txBody>
      </p:sp>
      <p:pic>
        <p:nvPicPr>
          <p:cNvPr id="3104" name="Picture 3103">
            <a:extLst>
              <a:ext uri="{FF2B5EF4-FFF2-40B4-BE49-F238E27FC236}">
                <a16:creationId xmlns:a16="http://schemas.microsoft.com/office/drawing/2014/main" id="{A8BEEADD-C9EA-CFB6-9B1B-0D931F7F91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4406" y="3055860"/>
            <a:ext cx="828085" cy="824389"/>
          </a:xfrm>
          <a:prstGeom prst="rect">
            <a:avLst/>
          </a:prstGeom>
        </p:spPr>
      </p:pic>
      <p:pic>
        <p:nvPicPr>
          <p:cNvPr id="3105" name="Picture 3104">
            <a:extLst>
              <a:ext uri="{FF2B5EF4-FFF2-40B4-BE49-F238E27FC236}">
                <a16:creationId xmlns:a16="http://schemas.microsoft.com/office/drawing/2014/main" id="{E8245580-A2E2-0A71-9505-BAD4C25871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1571" y="3884649"/>
            <a:ext cx="820920" cy="359330"/>
          </a:xfrm>
          <a:prstGeom prst="rect">
            <a:avLst/>
          </a:prstGeom>
        </p:spPr>
      </p:pic>
      <p:pic>
        <p:nvPicPr>
          <p:cNvPr id="3113" name="Picture 3112">
            <a:extLst>
              <a:ext uri="{FF2B5EF4-FFF2-40B4-BE49-F238E27FC236}">
                <a16:creationId xmlns:a16="http://schemas.microsoft.com/office/drawing/2014/main" id="{E2FED026-A523-C53B-5D00-A330DD85EB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1374" y="1203886"/>
            <a:ext cx="1928733" cy="1165719"/>
          </a:xfrm>
          <a:prstGeom prst="rect">
            <a:avLst/>
          </a:prstGeom>
        </p:spPr>
      </p:pic>
      <p:pic>
        <p:nvPicPr>
          <p:cNvPr id="3122" name="Picture 5" descr="hd2-2">
            <a:extLst>
              <a:ext uri="{FF2B5EF4-FFF2-40B4-BE49-F238E27FC236}">
                <a16:creationId xmlns:a16="http://schemas.microsoft.com/office/drawing/2014/main" id="{B6B9D077-AFC1-C36D-856B-0A61C81A5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b="3310"/>
          <a:stretch>
            <a:fillRect/>
          </a:stretch>
        </p:blipFill>
        <p:spPr bwMode="auto">
          <a:xfrm>
            <a:off x="2605724" y="4914126"/>
            <a:ext cx="1319964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6" name="Picture 3">
            <a:extLst>
              <a:ext uri="{FF2B5EF4-FFF2-40B4-BE49-F238E27FC236}">
                <a16:creationId xmlns:a16="http://schemas.microsoft.com/office/drawing/2014/main" id="{A690519A-D809-3F3E-C413-D1E34ECB3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484" y="4914126"/>
            <a:ext cx="1128656" cy="126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8" name="Picture 3127">
            <a:extLst>
              <a:ext uri="{FF2B5EF4-FFF2-40B4-BE49-F238E27FC236}">
                <a16:creationId xmlns:a16="http://schemas.microsoft.com/office/drawing/2014/main" id="{FEF28D96-EBA5-863C-4C48-5CC4A014C9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9574" y="4884297"/>
            <a:ext cx="1744215" cy="1318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8AE5A7-B4FA-12EB-6CE6-9E6C1B5309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04" y="1207940"/>
            <a:ext cx="1790249" cy="1231753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52E0233F-B7CF-4112-A05F-34BC5DAFF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86" y="4889361"/>
            <a:ext cx="1143000" cy="123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AA627-5040-50C2-6037-DFE1DBE194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80973" y="4914126"/>
            <a:ext cx="1146147" cy="120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09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 txBox="1">
            <a:spLocks noChangeArrowheads="1"/>
          </p:cNvSpPr>
          <p:nvPr/>
        </p:nvSpPr>
        <p:spPr bwMode="auto">
          <a:xfrm>
            <a:off x="228600" y="204788"/>
            <a:ext cx="8686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Practical Superconductors: Critical Surface</a:t>
            </a:r>
          </a:p>
        </p:txBody>
      </p:sp>
      <p:pic>
        <p:nvPicPr>
          <p:cNvPr id="619" name="Picture 609">
            <a:extLst>
              <a:ext uri="{FF2B5EF4-FFF2-40B4-BE49-F238E27FC236}">
                <a16:creationId xmlns:a16="http://schemas.microsoft.com/office/drawing/2014/main" id="{C632A934-5F6C-4A82-AB7A-428230C0A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3" y="2057400"/>
            <a:ext cx="4191000" cy="391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3">
            <a:extLst>
              <a:ext uri="{FF2B5EF4-FFF2-40B4-BE49-F238E27FC236}">
                <a16:creationId xmlns:a16="http://schemas.microsoft.com/office/drawing/2014/main" id="{2FF35E72-1BE5-4B26-B1E6-A5139FEE4B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CBCD74D3-5F8D-4AF3-9FB6-4227105E1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052837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Operating space of practical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Low-Temperature Superconductors (LTS)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for magnet applications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4F174-137E-82A3-9BF9-896FB2E61A6F}"/>
              </a:ext>
            </a:extLst>
          </p:cNvPr>
          <p:cNvSpPr txBox="1"/>
          <p:nvPr/>
        </p:nvSpPr>
        <p:spPr>
          <a:xfrm>
            <a:off x="4982633" y="1088538"/>
            <a:ext cx="3657600" cy="488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Niobium-Titanium (</a:t>
            </a:r>
            <a:r>
              <a:rPr lang="en-US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NbTi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Ductile alloy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Upper critical field  (B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): ~15T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Critical Temperature (T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): ~10K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Used in most projects to date</a:t>
            </a:r>
          </a:p>
          <a:p>
            <a:pPr>
              <a:spcAft>
                <a:spcPts val="200"/>
              </a:spcAf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Niobium-Tin (Nb</a:t>
            </a:r>
            <a:r>
              <a:rPr lang="en-US" sz="18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Sn)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Brittle and strain sensitive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Upper critical field  (B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): ~28T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Critical Temperature (T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): ~18K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production for HL-LHC</a:t>
            </a:r>
          </a:p>
          <a:p>
            <a:pPr>
              <a:spcAft>
                <a:spcPts val="200"/>
              </a:spcAf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High Temperature Superconductors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MgB2, Bi-2212, YBCO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Great potential with significant technology challenges</a:t>
            </a:r>
          </a:p>
        </p:txBody>
      </p:sp>
    </p:spTree>
    <p:extLst>
      <p:ext uri="{BB962C8B-B14F-4D97-AF65-F5344CB8AC3E}">
        <p14:creationId xmlns:p14="http://schemas.microsoft.com/office/powerpoint/2010/main" val="330936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 txBox="1">
            <a:spLocks noChangeArrowheads="1"/>
          </p:cNvSpPr>
          <p:nvPr/>
        </p:nvSpPr>
        <p:spPr bwMode="auto">
          <a:xfrm>
            <a:off x="228600" y="204788"/>
            <a:ext cx="8686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Conductor Properties and Design Space</a:t>
            </a:r>
          </a:p>
        </p:txBody>
      </p:sp>
      <p:sp>
        <p:nvSpPr>
          <p:cNvPr id="6" name="Line 3">
            <a:extLst>
              <a:ext uri="{FF2B5EF4-FFF2-40B4-BE49-F238E27FC236}">
                <a16:creationId xmlns:a16="http://schemas.microsoft.com/office/drawing/2014/main" id="{2FF35E72-1BE5-4B26-B1E6-A5139FEE4B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D3E67F-36C4-4AC6-36FF-D9E08D96B2BD}"/>
              </a:ext>
            </a:extLst>
          </p:cNvPr>
          <p:cNvGrpSpPr/>
          <p:nvPr/>
        </p:nvGrpSpPr>
        <p:grpSpPr>
          <a:xfrm>
            <a:off x="533400" y="990600"/>
            <a:ext cx="8157880" cy="5252045"/>
            <a:chOff x="838200" y="990600"/>
            <a:chExt cx="8157880" cy="52520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714F3A-2E79-705B-DC9C-2E26B302C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990600"/>
              <a:ext cx="7239000" cy="5252045"/>
            </a:xfrm>
            <a:prstGeom prst="rect">
              <a:avLst/>
            </a:prstGeom>
          </p:spPr>
        </p:pic>
        <p:sp>
          <p:nvSpPr>
            <p:cNvPr id="7" name="Text Box 611">
              <a:extLst>
                <a:ext uri="{FF2B5EF4-FFF2-40B4-BE49-F238E27FC236}">
                  <a16:creationId xmlns:a16="http://schemas.microsoft.com/office/drawing/2014/main" id="{B22E4586-40A2-EC18-7DCD-B3A5F371B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1100260"/>
              <a:ext cx="1299880" cy="53380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27432" rIns="27432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800" b="1" dirty="0">
                  <a:solidFill>
                    <a:schemeClr val="accent2"/>
                  </a:solidFill>
                </a:rPr>
                <a:t>Credit: Peter Lee</a:t>
              </a:r>
            </a:p>
            <a:p>
              <a:pPr algn="ctr"/>
              <a:r>
                <a:rPr lang="en-US" altLang="en-US" sz="800" b="1" dirty="0">
                  <a:solidFill>
                    <a:schemeClr val="accent2"/>
                  </a:solidFill>
                </a:rPr>
                <a:t>Applied Superconductivity</a:t>
              </a:r>
            </a:p>
            <a:p>
              <a:pPr algn="ctr"/>
              <a:r>
                <a:rPr lang="en-US" altLang="en-US" sz="800" b="1" dirty="0">
                  <a:solidFill>
                    <a:schemeClr val="accent2"/>
                  </a:solidFill>
                </a:rPr>
                <a:t>Center, FSU/NHMFL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6DFF77D-9ADC-C283-CFFD-862E9CF112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83180" y="2626585"/>
              <a:ext cx="6476929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0066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BBFFC7-77E2-E710-975E-2F98A2F46013}"/>
                </a:ext>
              </a:extLst>
            </p:cNvPr>
            <p:cNvSpPr txBox="1"/>
            <p:nvPr/>
          </p:nvSpPr>
          <p:spPr>
            <a:xfrm>
              <a:off x="7960109" y="2472696"/>
              <a:ext cx="9124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</a:rPr>
                <a:t>1kA/mm</a:t>
              </a:r>
              <a:r>
                <a:rPr lang="en-US" sz="1400" baseline="30000" dirty="0">
                  <a:solidFill>
                    <a:schemeClr val="accent5">
                      <a:lumMod val="50000"/>
                    </a:schemeClr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3431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 txBox="1">
            <a:spLocks noChangeArrowheads="1"/>
          </p:cNvSpPr>
          <p:nvPr/>
        </p:nvSpPr>
        <p:spPr bwMode="auto">
          <a:xfrm>
            <a:off x="990600" y="204788"/>
            <a:ext cx="7315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Conductor Technologies</a:t>
            </a: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9" name="Group 78"/>
          <p:cNvGraphicFramePr>
            <a:graphicFrameLocks noGrp="1"/>
          </p:cNvGraphicFramePr>
          <p:nvPr/>
        </p:nvGraphicFramePr>
        <p:xfrm>
          <a:off x="533400" y="1371600"/>
          <a:ext cx="8153398" cy="4610101"/>
        </p:xfrm>
        <a:graphic>
          <a:graphicData uri="http://schemas.openxmlformats.org/drawingml/2006/table">
            <a:tbl>
              <a:tblPr/>
              <a:tblGrid>
                <a:gridCol w="1659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8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07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Material</a:t>
                      </a:r>
                    </a:p>
                  </a:txBody>
                  <a:tcPr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</a:rPr>
                        <a:t>NbTi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Nb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Sn (Nb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Al)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Bi-2212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YBCO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Max Field</a:t>
                      </a:r>
                    </a:p>
                  </a:txBody>
                  <a:tcPr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</a:rPr>
                        <a:t>10-11 T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16-17 T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Stress limited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Stress limited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1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Reaction</a:t>
                      </a:r>
                    </a:p>
                  </a:txBody>
                  <a:tcPr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</a:rPr>
                        <a:t>Ductile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~675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C in Air/Vacuum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~890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C in O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2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C)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None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7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Wire axial compression</a:t>
                      </a:r>
                    </a:p>
                  </a:txBody>
                  <a:tcPr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</a:rPr>
                        <a:t>N/A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Reversible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Irreversible?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Reversible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415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Transverse stress</a:t>
                      </a:r>
                    </a:p>
                  </a:txBody>
                  <a:tcPr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</a:rPr>
                        <a:t>N/A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&lt; 200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MPa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60 MPa?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&gt; 150 MPa</a:t>
                      </a:r>
                      <a:endParaRPr kumimoji="0" 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7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Insulation</a:t>
                      </a:r>
                    </a:p>
                  </a:txBody>
                  <a:tcPr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</a:rPr>
                        <a:t>All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S/E Glass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Ceramic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All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1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Construction</a:t>
                      </a:r>
                    </a:p>
                  </a:txBody>
                  <a:tcPr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</a:rPr>
                        <a:t>G-10, stainless... 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Bronze/Titanium, Stainless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Super alloy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All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04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Quench propagation</a:t>
                      </a:r>
                    </a:p>
                  </a:txBody>
                  <a:tcPr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</a:rPr>
                        <a:t>&gt;20m/s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~20 m/s</a:t>
                      </a: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~0.05 m/s?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 (4.2 K, 8 T) </a:t>
                      </a:r>
                      <a:endParaRPr kumimoji="0" 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~0.01 m/s?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(4.2 K, self-field) </a:t>
                      </a:r>
                      <a:endParaRPr kumimoji="0" 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228600" y="204788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Superconducting Wire Architecture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305794FA-0B55-3146-97E8-86174F66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 b="9634"/>
          <a:stretch>
            <a:fillRect/>
          </a:stretch>
        </p:blipFill>
        <p:spPr bwMode="auto">
          <a:xfrm>
            <a:off x="7391400" y="983412"/>
            <a:ext cx="1295638" cy="129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023C1B6A-D4CE-1EED-2A5A-D97BA643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1" y="952802"/>
            <a:ext cx="4629149" cy="162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2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US" altLang="en-US" sz="1600" b="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basic building block</a:t>
            </a: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 of an accelerator magnet is the superconducting wire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2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Typical </a:t>
            </a:r>
            <a:r>
              <a:rPr lang="en-US" altLang="en-US" sz="1600" b="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diameters</a:t>
            </a: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 in the range of 0.5-1.5 mm and </a:t>
            </a:r>
            <a:r>
              <a:rPr lang="en-US" altLang="en-US" sz="1600" b="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continuous uniform lengths</a:t>
            </a: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 of 1-20 km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200"/>
              </a:spcAft>
              <a:buSzTx/>
            </a:pPr>
            <a:r>
              <a:rPr lang="en-US" altLang="en-US" sz="1600" b="0" dirty="0">
                <a:latin typeface="Calibri" pitchFamily="34" charset="0"/>
                <a:cs typeface="Calibri" pitchFamily="34" charset="0"/>
              </a:rPr>
              <a:t>Designed as a </a:t>
            </a:r>
            <a:r>
              <a:rPr lang="en-US" altLang="en-US" sz="1600" b="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matrix of thin superconducting filaments embedded in pure copper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C6D87-0E19-8F36-74FE-89900F731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145" y="1020988"/>
            <a:ext cx="1198907" cy="1226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360769-D55B-40B7-9A94-DF3749E71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926" y="1020988"/>
            <a:ext cx="627942" cy="12193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433BA2-DD95-E521-B87A-94D1F8C40EC5}"/>
              </a:ext>
            </a:extLst>
          </p:cNvPr>
          <p:cNvSpPr/>
          <p:nvPr/>
        </p:nvSpPr>
        <p:spPr bwMode="auto">
          <a:xfrm>
            <a:off x="6083500" y="1277022"/>
            <a:ext cx="61636" cy="97743"/>
          </a:xfrm>
          <a:prstGeom prst="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1183AE-AA88-9FB6-0F38-D018B9594762}"/>
              </a:ext>
            </a:extLst>
          </p:cNvPr>
          <p:cNvCxnSpPr>
            <a:cxnSpLocks/>
          </p:cNvCxnSpPr>
          <p:nvPr/>
        </p:nvCxnSpPr>
        <p:spPr bwMode="auto">
          <a:xfrm flipV="1">
            <a:off x="6092980" y="1020988"/>
            <a:ext cx="493764" cy="2560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C793C5-FB99-8B2E-4537-B4E1E89A3FFC}"/>
              </a:ext>
            </a:extLst>
          </p:cNvPr>
          <p:cNvCxnSpPr>
            <a:cxnSpLocks/>
          </p:cNvCxnSpPr>
          <p:nvPr/>
        </p:nvCxnSpPr>
        <p:spPr bwMode="auto">
          <a:xfrm>
            <a:off x="6083500" y="1374765"/>
            <a:ext cx="472426" cy="8726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1">
            <a:extLst>
              <a:ext uri="{FF2B5EF4-FFF2-40B4-BE49-F238E27FC236}">
                <a16:creationId xmlns:a16="http://schemas.microsoft.com/office/drawing/2014/main" id="{459B73DB-B86B-E0B0-DBB1-2C8F67479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698612"/>
            <a:ext cx="47733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None/>
            </a:pPr>
            <a:r>
              <a:rPr lang="en-US" altLang="en-US" sz="1600" b="0" i="1" dirty="0">
                <a:latin typeface="Calibri" pitchFamily="34" charset="0"/>
                <a:cs typeface="Calibri" pitchFamily="34" charset="0"/>
              </a:rPr>
              <a:t>Main drivers of the multi-filamentary wire architecture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635E56-CA12-0C62-D24B-6396F089DD81}"/>
              </a:ext>
            </a:extLst>
          </p:cNvPr>
          <p:cNvSpPr txBox="1"/>
          <p:nvPr/>
        </p:nvSpPr>
        <p:spPr>
          <a:xfrm>
            <a:off x="5642167" y="2314341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NbTi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 (LHC MB)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30270B-8D9F-0DA2-B5FC-7C7152146727}"/>
              </a:ext>
            </a:extLst>
          </p:cNvPr>
          <p:cNvSpPr txBox="1"/>
          <p:nvPr/>
        </p:nvSpPr>
        <p:spPr>
          <a:xfrm>
            <a:off x="7391400" y="2314341"/>
            <a:ext cx="1231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Nb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Sn (LARP HQ)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5A71C-F09B-7F1C-A0DA-B6543F34A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989" y="5483235"/>
            <a:ext cx="276640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None/>
            </a:pPr>
            <a:r>
              <a:rPr lang="en-US" altLang="en-US" sz="1400" b="0" dirty="0">
                <a:latin typeface="Calibri" pitchFamily="34" charset="0"/>
                <a:cs typeface="Calibri" pitchFamily="34" charset="0"/>
              </a:rPr>
              <a:t>During a quench, the copper matrix (briefly) provides a low resistance path for the magnet current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7FF25A-6567-CC09-CCA5-51BDBB12D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951" y="3175216"/>
            <a:ext cx="20873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None/>
            </a:pPr>
            <a:r>
              <a:rPr lang="en-US" altLang="en-US" sz="1600" b="0" u="sng" dirty="0">
                <a:latin typeface="Calibri" pitchFamily="34" charset="0"/>
                <a:cs typeface="Calibri" pitchFamily="34" charset="0"/>
              </a:rPr>
              <a:t>Magnetization effects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71084F-1BED-855E-8B3F-29B703812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173" y="3175216"/>
            <a:ext cx="19566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None/>
            </a:pPr>
            <a:r>
              <a:rPr lang="en-US" altLang="en-US" sz="1600" b="0" u="sng" dirty="0">
                <a:latin typeface="Calibri" pitchFamily="34" charset="0"/>
                <a:cs typeface="Calibri" pitchFamily="34" charset="0"/>
              </a:rPr>
              <a:t>Quench Protection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58B993-16B8-9963-5B73-2FDD28A7E255}"/>
              </a:ext>
            </a:extLst>
          </p:cNvPr>
          <p:cNvCxnSpPr/>
          <p:nvPr/>
        </p:nvCxnSpPr>
        <p:spPr bwMode="auto">
          <a:xfrm>
            <a:off x="3051751" y="3344493"/>
            <a:ext cx="0" cy="282770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252810-8DE9-8287-F716-E91CE0B35F6B}"/>
              </a:ext>
            </a:extLst>
          </p:cNvPr>
          <p:cNvCxnSpPr/>
          <p:nvPr/>
        </p:nvCxnSpPr>
        <p:spPr bwMode="auto">
          <a:xfrm>
            <a:off x="6115200" y="3344492"/>
            <a:ext cx="0" cy="282770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5128FD1-7C8A-939B-01E9-7B91E523F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802" y="3723091"/>
            <a:ext cx="2470995" cy="1468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594AF4-A302-14E2-D350-80B04ABADD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3447" y="3781707"/>
            <a:ext cx="2418323" cy="14573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5040C2-746E-A026-CB42-3181FE572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164" y="5467680"/>
            <a:ext cx="28916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None/>
            </a:pPr>
            <a:r>
              <a:rPr lang="en-US" altLang="en-US" sz="1400" b="0" dirty="0">
                <a:latin typeface="Calibri" pitchFamily="34" charset="0"/>
                <a:cs typeface="Calibri" pitchFamily="34" charset="0"/>
              </a:rPr>
              <a:t>Field errors due to internal shielding “persistent” currents proportional to the SC filament diameter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6F4CBF5-A5B4-D947-16C8-D7DEAC4A0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320" y="3813472"/>
            <a:ext cx="1741815" cy="12798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FA8C9C-BED5-F90B-BC25-516EA5C33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4" y="5445909"/>
            <a:ext cx="28916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None/>
            </a:pPr>
            <a:r>
              <a:rPr lang="en-US" altLang="en-US" sz="1400" b="0" dirty="0">
                <a:latin typeface="Calibri" pitchFamily="34" charset="0"/>
                <a:cs typeface="Calibri" pitchFamily="34" charset="0"/>
              </a:rPr>
              <a:t>Instabilities due to redistribution of flux vortices (“flux-jumps”) limit the current that can be carried as a unit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21C26A-64A4-639B-517A-3B9DF40B6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3" y="3185765"/>
            <a:ext cx="12191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None/>
            </a:pPr>
            <a:r>
              <a:rPr lang="en-US" altLang="en-US" sz="1600" b="0" u="sng" dirty="0">
                <a:latin typeface="Calibri" pitchFamily="34" charset="0"/>
                <a:cs typeface="Calibri" pitchFamily="34" charset="0"/>
              </a:rPr>
              <a:t>Flux pinning</a:t>
            </a:r>
          </a:p>
        </p:txBody>
      </p:sp>
    </p:spTree>
    <p:extLst>
      <p:ext uri="{BB962C8B-B14F-4D97-AF65-F5344CB8AC3E}">
        <p14:creationId xmlns:p14="http://schemas.microsoft.com/office/powerpoint/2010/main" val="3507572619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Settings\Administrator\Application Data\Microsoft\Templates\LBNL.pot</Template>
  <TotalTime>14603</TotalTime>
  <Pages>1</Pages>
  <Words>2317</Words>
  <Application>Microsoft Office PowerPoint</Application>
  <PresentationFormat>On-screen Show (4:3)</PresentationFormat>
  <Paragraphs>275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Symbol</vt:lpstr>
      <vt:lpstr>Times New Roman</vt:lpstr>
      <vt:lpstr>LBNL</vt:lpstr>
      <vt:lpstr>Superconducting Magnets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Quench Training: LARP SQ Test</vt:lpstr>
      <vt:lpstr>PowerPoint Presentation</vt:lpstr>
      <vt:lpstr>PowerPoint Presentation</vt:lpstr>
      <vt:lpstr>PowerPoint Presentation</vt:lpstr>
      <vt:lpstr>PowerPoint Presentation</vt:lpstr>
      <vt:lpstr>Quench Protection</vt:lpstr>
      <vt:lpstr>Advanced Protection Techniques</vt:lpstr>
      <vt:lpstr>Summary: Accelerator Magnet Design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GianLuca Sabbi</cp:lastModifiedBy>
  <cp:revision>721</cp:revision>
  <cp:lastPrinted>2023-07-19T19:48:52Z</cp:lastPrinted>
  <dcterms:created xsi:type="dcterms:W3CDTF">2004-10-30T19:36:16Z</dcterms:created>
  <dcterms:modified xsi:type="dcterms:W3CDTF">2023-07-19T19:49:48Z</dcterms:modified>
</cp:coreProperties>
</file>