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97" r:id="rId3"/>
    <p:sldId id="309" r:id="rId4"/>
    <p:sldId id="310" r:id="rId5"/>
    <p:sldId id="352" r:id="rId6"/>
    <p:sldId id="390" r:id="rId7"/>
    <p:sldId id="391" r:id="rId8"/>
    <p:sldId id="311" r:id="rId9"/>
    <p:sldId id="312" r:id="rId10"/>
    <p:sldId id="315" r:id="rId11"/>
    <p:sldId id="353" r:id="rId12"/>
    <p:sldId id="314" r:id="rId13"/>
    <p:sldId id="395" r:id="rId14"/>
    <p:sldId id="396" r:id="rId15"/>
    <p:sldId id="257" r:id="rId16"/>
    <p:sldId id="354" r:id="rId17"/>
    <p:sldId id="258" r:id="rId18"/>
    <p:sldId id="355" r:id="rId19"/>
    <p:sldId id="260" r:id="rId20"/>
    <p:sldId id="261" r:id="rId21"/>
    <p:sldId id="262" r:id="rId22"/>
    <p:sldId id="263" r:id="rId23"/>
    <p:sldId id="398" r:id="rId24"/>
    <p:sldId id="399" r:id="rId25"/>
    <p:sldId id="259" r:id="rId26"/>
    <p:sldId id="265" r:id="rId27"/>
    <p:sldId id="302" r:id="rId28"/>
    <p:sldId id="301" r:id="rId29"/>
    <p:sldId id="303" r:id="rId30"/>
    <p:sldId id="266" r:id="rId31"/>
    <p:sldId id="402" r:id="rId32"/>
    <p:sldId id="268" r:id="rId33"/>
    <p:sldId id="306" r:id="rId34"/>
    <p:sldId id="401" r:id="rId35"/>
    <p:sldId id="351" r:id="rId36"/>
    <p:sldId id="270" r:id="rId37"/>
    <p:sldId id="271" r:id="rId38"/>
    <p:sldId id="267" r:id="rId39"/>
    <p:sldId id="283" r:id="rId40"/>
    <p:sldId id="284" r:id="rId41"/>
    <p:sldId id="285" r:id="rId42"/>
    <p:sldId id="293" r:id="rId43"/>
    <p:sldId id="290" r:id="rId44"/>
    <p:sldId id="291" r:id="rId45"/>
    <p:sldId id="292" r:id="rId46"/>
    <p:sldId id="298" r:id="rId47"/>
    <p:sldId id="286" r:id="rId48"/>
    <p:sldId id="358" r:id="rId49"/>
    <p:sldId id="295" r:id="rId50"/>
    <p:sldId id="359" r:id="rId51"/>
    <p:sldId id="362" r:id="rId52"/>
    <p:sldId id="335" r:id="rId53"/>
    <p:sldId id="340" r:id="rId54"/>
    <p:sldId id="382" r:id="rId55"/>
    <p:sldId id="297" r:id="rId56"/>
    <p:sldId id="394" r:id="rId57"/>
    <p:sldId id="409" r:id="rId58"/>
    <p:sldId id="403" r:id="rId59"/>
    <p:sldId id="404" r:id="rId60"/>
    <p:sldId id="405" r:id="rId61"/>
    <p:sldId id="406" r:id="rId62"/>
    <p:sldId id="407" r:id="rId6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3002D-0E89-4021-822B-C6E8136D0B12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427C-48F4-45F7-9CA6-9358176831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9075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6525E-0D81-40E1-8061-72414BEDB41C}" type="datetimeFigureOut">
              <a:rPr kumimoji="1" lang="ja-JP" altLang="en-US" smtClean="0"/>
              <a:pPr/>
              <a:t>2023/7/13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35D5D-BF95-4520-A0F0-5EB5DB5A7C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Basic crab cavities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mtClean="0"/>
              <a:t>ISA2003</a:t>
            </a:r>
          </a:p>
          <a:p>
            <a:r>
              <a:rPr lang="en-US" altLang="ja-JP" smtClean="0"/>
              <a:t>20230716</a:t>
            </a:r>
            <a:endParaRPr lang="en-US" altLang="ja-JP" dirty="0" smtClean="0"/>
          </a:p>
          <a:p>
            <a:r>
              <a:rPr kumimoji="1" lang="en-US" altLang="ja-JP" dirty="0" smtClean="0"/>
              <a:t>Yoshiyuki Morita</a:t>
            </a:r>
          </a:p>
          <a:p>
            <a:r>
              <a:rPr lang="en-US" altLang="ja-JP" dirty="0" smtClean="0"/>
              <a:t>KEK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Required kick voltage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Kick voltage given to the bunch head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L: length from the bunch center</a:t>
            </a:r>
          </a:p>
          <a:p>
            <a:pPr lvl="1"/>
            <a:r>
              <a:rPr lang="en-US" altLang="ja-JP" dirty="0" smtClean="0"/>
              <a:t>c: speed of light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V: kick voltage</a:t>
            </a:r>
          </a:p>
          <a:p>
            <a:pPr lvl="1"/>
            <a:r>
              <a:rPr lang="en-US" altLang="ja-JP" dirty="0" smtClean="0"/>
              <a:t>No kick to the bunch center</a:t>
            </a:r>
          </a:p>
          <a:p>
            <a:pPr lvl="1"/>
            <a:r>
              <a:rPr lang="en-US" altLang="ja-JP" dirty="0" smtClean="0"/>
              <a:t>Same kick voltage to the bunch tail, but opposite direction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364088" y="1988840"/>
            <a:ext cx="2664000" cy="1269308"/>
            <a:chOff x="1440032" y="1808944"/>
            <a:chExt cx="2664000" cy="1269308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1440032" y="2348880"/>
              <a:ext cx="266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2843808" y="1808944"/>
              <a:ext cx="0" cy="11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1907704" y="2204864"/>
              <a:ext cx="1800200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下矢印 8"/>
            <p:cNvSpPr/>
            <p:nvPr/>
          </p:nvSpPr>
          <p:spPr>
            <a:xfrm flipV="1">
              <a:off x="3635896" y="1988840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843808" y="2636912"/>
              <a:ext cx="864096" cy="0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915816" y="2708920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D</a:t>
              </a:r>
              <a:r>
                <a:rPr kumimoji="1" lang="en-US" altLang="ja-JP" dirty="0" smtClean="0"/>
                <a:t>t=L/c</a:t>
              </a:r>
              <a:endParaRPr kumimoji="1" lang="ja-JP" altLang="en-US" dirty="0"/>
            </a:p>
          </p:txBody>
        </p:sp>
        <p:sp>
          <p:nvSpPr>
            <p:cNvPr id="12" name="下矢印 11"/>
            <p:cNvSpPr/>
            <p:nvPr/>
          </p:nvSpPr>
          <p:spPr>
            <a:xfrm>
              <a:off x="1763688" y="2420888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3653790" cy="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Required kick voltage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Kick angle, x’</a:t>
            </a:r>
          </a:p>
          <a:p>
            <a:r>
              <a:rPr lang="en-US" altLang="ja-JP" dirty="0" smtClean="0"/>
              <a:t>Offset at the IP</a:t>
            </a:r>
          </a:p>
          <a:p>
            <a:pPr lvl="1"/>
            <a:r>
              <a:rPr lang="en-US" altLang="ja-JP" dirty="0" smtClean="0"/>
              <a:t>m12: transfer matrix component of the betatron oscillation 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Df</a:t>
            </a:r>
            <a:r>
              <a:rPr lang="en-US" altLang="ja-JP" dirty="0" smtClean="0"/>
              <a:t>: phase advance (sin</a:t>
            </a:r>
            <a:r>
              <a:rPr lang="en-US" altLang="ja-JP" dirty="0" smtClean="0">
                <a:latin typeface="Symbol" pitchFamily="18" charset="2"/>
              </a:rPr>
              <a:t>Df</a:t>
            </a:r>
            <a:r>
              <a:rPr lang="en-US" altLang="ja-JP" dirty="0" smtClean="0"/>
              <a:t>=1)</a:t>
            </a:r>
          </a:p>
          <a:p>
            <a:r>
              <a:rPr lang="en-US" altLang="ja-JP" dirty="0" smtClean="0"/>
              <a:t>Bunch rotation angle at the IP</a:t>
            </a:r>
          </a:p>
          <a:p>
            <a:pPr lvl="1"/>
            <a:r>
              <a:rPr lang="en-US" altLang="ja-JP" dirty="0" smtClean="0"/>
              <a:t>Half crossing angle</a:t>
            </a:r>
          </a:p>
          <a:p>
            <a:r>
              <a:rPr kumimoji="1" lang="en-US" altLang="ja-JP" dirty="0" smtClean="0"/>
              <a:t>Required kick voltage</a:t>
            </a:r>
            <a:endParaRPr kumimoji="1" lang="ja-JP" altLang="en-US" dirty="0"/>
          </a:p>
        </p:txBody>
      </p:sp>
      <p:grpSp>
        <p:nvGrpSpPr>
          <p:cNvPr id="5" name="グループ化 12"/>
          <p:cNvGrpSpPr/>
          <p:nvPr/>
        </p:nvGrpSpPr>
        <p:grpSpPr>
          <a:xfrm>
            <a:off x="4355976" y="1916832"/>
            <a:ext cx="2358620" cy="729372"/>
            <a:chOff x="1619672" y="4221088"/>
            <a:chExt cx="2358620" cy="729372"/>
          </a:xfrm>
        </p:grpSpPr>
        <p:cxnSp>
          <p:nvCxnSpPr>
            <p:cNvPr id="14" name="直線矢印コネクタ 13"/>
            <p:cNvCxnSpPr/>
            <p:nvPr/>
          </p:nvCxnSpPr>
          <p:spPr>
            <a:xfrm>
              <a:off x="1619672" y="4581128"/>
              <a:ext cx="158417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3203848" y="4221088"/>
              <a:ext cx="0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1619672" y="4221088"/>
              <a:ext cx="1548000" cy="3600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410804" y="429309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X’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402916" y="458112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275856" y="4221088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</a:t>
              </a:r>
              <a:r>
                <a:rPr kumimoji="1" lang="en-US" altLang="ja-JP" dirty="0" smtClean="0">
                  <a:latin typeface="Symbol" pitchFamily="18" charset="2"/>
                </a:rPr>
                <a:t>D</a:t>
              </a:r>
              <a:r>
                <a:rPr kumimoji="1" lang="en-US" altLang="ja-JP" dirty="0" smtClean="0"/>
                <a:t>Vx</a:t>
              </a:r>
              <a:endParaRPr kumimoji="1" lang="ja-JP" altLang="en-US" dirty="0"/>
            </a:p>
          </p:txBody>
        </p:sp>
      </p:grpSp>
      <p:grpSp>
        <p:nvGrpSpPr>
          <p:cNvPr id="13" name="グループ化 19"/>
          <p:cNvGrpSpPr/>
          <p:nvPr/>
        </p:nvGrpSpPr>
        <p:grpSpPr>
          <a:xfrm>
            <a:off x="5364088" y="2852936"/>
            <a:ext cx="2664000" cy="1116000"/>
            <a:chOff x="4716312" y="1799652"/>
            <a:chExt cx="2664000" cy="1116000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4716312" y="2339588"/>
              <a:ext cx="266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120088" y="1799652"/>
              <a:ext cx="0" cy="11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 rot="-840000">
              <a:off x="5211968" y="2195572"/>
              <a:ext cx="1800200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>
              <a:off x="7092280" y="2060848"/>
              <a:ext cx="0" cy="288032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883188" y="234888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D</a:t>
              </a:r>
              <a:r>
                <a:rPr lang="en-US" altLang="ja-JP" dirty="0" smtClean="0"/>
                <a:t>x</a:t>
              </a:r>
              <a:endParaRPr kumimoji="1" lang="ja-JP" altLang="en-US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72816"/>
            <a:ext cx="2220278" cy="80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149352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25144"/>
            <a:ext cx="2413635" cy="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2020" y="5661248"/>
            <a:ext cx="272034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149080"/>
            <a:ext cx="3680460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Single crab cavity scheme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One crab cavity in the ring</a:t>
            </a:r>
          </a:p>
          <a:p>
            <a:r>
              <a:rPr kumimoji="1" lang="en-US" altLang="ja-JP" dirty="0" smtClean="0"/>
              <a:t>The beam wiggles in the whole ring</a:t>
            </a:r>
          </a:p>
          <a:p>
            <a:r>
              <a:rPr lang="en-US" altLang="ja-JP" dirty="0" smtClean="0"/>
              <a:t>Cavity location can be chosen any where in the ring</a:t>
            </a:r>
          </a:p>
          <a:p>
            <a:pPr lvl="1"/>
            <a:r>
              <a:rPr lang="en-US" altLang="ja-JP" dirty="0" smtClean="0"/>
              <a:t>near the existing cryogenic facility</a:t>
            </a:r>
          </a:p>
          <a:p>
            <a:r>
              <a:rPr lang="en-US" altLang="ja-JP" dirty="0" smtClean="0"/>
              <a:t>KEKB applied this scheme </a:t>
            </a:r>
          </a:p>
          <a:p>
            <a:pPr lvl="1"/>
            <a:r>
              <a:rPr kumimoji="1" lang="en-US" altLang="ja-JP" dirty="0" smtClean="0"/>
              <a:t>Two crab cavities fabricated </a:t>
            </a:r>
            <a:r>
              <a:rPr lang="en-US" altLang="ja-JP" dirty="0" smtClean="0"/>
              <a:t>and installed in the HER and LER ring</a:t>
            </a:r>
          </a:p>
          <a:p>
            <a:pPr lvl="1"/>
            <a:r>
              <a:rPr lang="en-US" altLang="ja-JP" dirty="0" smtClean="0"/>
              <a:t>The location is 1 km away from the IP, where a cryogenic facility was operating for the SRF accelerating cavities</a:t>
            </a:r>
          </a:p>
          <a:p>
            <a:pPr lvl="1"/>
            <a:r>
              <a:rPr lang="en-US" altLang="ja-JP" dirty="0" smtClean="0"/>
              <a:t>Great </a:t>
            </a:r>
            <a:r>
              <a:rPr lang="en-US" altLang="ja-JP" dirty="0" smtClean="0"/>
              <a:t>cost reduction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428496" y="1916832"/>
            <a:ext cx="4608000" cy="1008112"/>
            <a:chOff x="1124000" y="4149080"/>
            <a:chExt cx="4608000" cy="1008112"/>
          </a:xfrm>
        </p:grpSpPr>
        <p:sp>
          <p:nvSpPr>
            <p:cNvPr id="6" name="フリーフォーム 5"/>
            <p:cNvSpPr/>
            <p:nvPr/>
          </p:nvSpPr>
          <p:spPr>
            <a:xfrm>
              <a:off x="2339752" y="4581152"/>
              <a:ext cx="2884867" cy="216000"/>
            </a:xfrm>
            <a:custGeom>
              <a:avLst/>
              <a:gdLst>
                <a:gd name="connsiteX0" fmla="*/ 0 w 2884867"/>
                <a:gd name="connsiteY0" fmla="*/ 336997 h 349876"/>
                <a:gd name="connsiteX1" fmla="*/ 1455313 w 2884867"/>
                <a:gd name="connsiteY1" fmla="*/ 2146 h 349876"/>
                <a:gd name="connsiteX2" fmla="*/ 2884867 w 2884867"/>
                <a:gd name="connsiteY2" fmla="*/ 349876 h 3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4867" h="349876">
                  <a:moveTo>
                    <a:pt x="0" y="336997"/>
                  </a:moveTo>
                  <a:cubicBezTo>
                    <a:pt x="487251" y="168498"/>
                    <a:pt x="974502" y="0"/>
                    <a:pt x="1455313" y="2146"/>
                  </a:cubicBezTo>
                  <a:cubicBezTo>
                    <a:pt x="1936124" y="4292"/>
                    <a:pt x="2410495" y="177084"/>
                    <a:pt x="2884867" y="34987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412032" y="4725144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 rot="-1140000">
              <a:off x="2782240" y="4729588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4220344" y="4725144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1340024" y="4869160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下矢印 10"/>
            <p:cNvSpPr/>
            <p:nvPr/>
          </p:nvSpPr>
          <p:spPr>
            <a:xfrm flipV="1">
              <a:off x="2348136" y="4437112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68016" y="4149080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Crab kick</a:t>
              </a:r>
              <a:endParaRPr kumimoji="1" lang="ja-JP" altLang="en-US" dirty="0"/>
            </a:p>
          </p:txBody>
        </p:sp>
        <p:sp>
          <p:nvSpPr>
            <p:cNvPr id="13" name="下矢印 12"/>
            <p:cNvSpPr/>
            <p:nvPr/>
          </p:nvSpPr>
          <p:spPr>
            <a:xfrm>
              <a:off x="4076328" y="4869160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5084440" y="4437112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044949" y="4221088"/>
              <a:ext cx="599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at IP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004320" y="4221088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Kickback</a:t>
              </a:r>
              <a:endParaRPr kumimoji="1"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1124000" y="4797152"/>
              <a:ext cx="460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 flipV="1">
              <a:off x="1403648" y="4797152"/>
              <a:ext cx="2884867" cy="216000"/>
            </a:xfrm>
            <a:custGeom>
              <a:avLst/>
              <a:gdLst>
                <a:gd name="connsiteX0" fmla="*/ 0 w 2884867"/>
                <a:gd name="connsiteY0" fmla="*/ 336997 h 349876"/>
                <a:gd name="connsiteX1" fmla="*/ 1455313 w 2884867"/>
                <a:gd name="connsiteY1" fmla="*/ 2146 h 349876"/>
                <a:gd name="connsiteX2" fmla="*/ 2884867 w 2884867"/>
                <a:gd name="connsiteY2" fmla="*/ 349876 h 3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4867" h="349876">
                  <a:moveTo>
                    <a:pt x="0" y="336997"/>
                  </a:moveTo>
                  <a:cubicBezTo>
                    <a:pt x="487251" y="168498"/>
                    <a:pt x="974502" y="0"/>
                    <a:pt x="1455313" y="2146"/>
                  </a:cubicBezTo>
                  <a:cubicBezTo>
                    <a:pt x="1936124" y="4292"/>
                    <a:pt x="2410495" y="177084"/>
                    <a:pt x="2884867" y="349876"/>
                  </a:cubicBez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>
            <a:grpSpLocks noChangeAspect="1"/>
          </p:cNvGrpSpPr>
          <p:nvPr/>
        </p:nvGrpSpPr>
        <p:grpSpPr>
          <a:xfrm>
            <a:off x="3851920" y="3284984"/>
            <a:ext cx="5141371" cy="748882"/>
            <a:chOff x="971600" y="1783104"/>
            <a:chExt cx="7344816" cy="1069832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971600" y="2636912"/>
              <a:ext cx="73448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259632" y="2564904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6" name="円/楕円 35"/>
            <p:cNvSpPr/>
            <p:nvPr/>
          </p:nvSpPr>
          <p:spPr>
            <a:xfrm rot="-1140000">
              <a:off x="2629840" y="2569348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円/楕円 36"/>
            <p:cNvSpPr/>
            <p:nvPr/>
          </p:nvSpPr>
          <p:spPr>
            <a:xfrm rot="1200000">
              <a:off x="5438784" y="2590232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067944" y="2564904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876256" y="2564904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275856" y="1783104"/>
              <a:ext cx="3272324" cy="48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Wiggling if no kickback</a:t>
              </a:r>
              <a:endParaRPr kumimoji="1" lang="ja-JP" altLang="en-US" sz="1600" dirty="0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2159705" y="2435760"/>
              <a:ext cx="5652655" cy="417176"/>
            </a:xfrm>
            <a:custGeom>
              <a:avLst/>
              <a:gdLst>
                <a:gd name="connsiteX0" fmla="*/ 0 w 5652655"/>
                <a:gd name="connsiteY0" fmla="*/ 203200 h 417176"/>
                <a:gd name="connsiteX1" fmla="*/ 1339273 w 5652655"/>
                <a:gd name="connsiteY1" fmla="*/ 0 h 417176"/>
                <a:gd name="connsiteX2" fmla="*/ 2789382 w 5652655"/>
                <a:gd name="connsiteY2" fmla="*/ 203200 h 417176"/>
                <a:gd name="connsiteX3" fmla="*/ 4211782 w 5652655"/>
                <a:gd name="connsiteY3" fmla="*/ 415637 h 417176"/>
                <a:gd name="connsiteX4" fmla="*/ 5652655 w 5652655"/>
                <a:gd name="connsiteY4" fmla="*/ 212437 h 41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2655" h="417176">
                  <a:moveTo>
                    <a:pt x="0" y="203200"/>
                  </a:moveTo>
                  <a:cubicBezTo>
                    <a:pt x="437188" y="101600"/>
                    <a:pt x="874376" y="0"/>
                    <a:pt x="1339273" y="0"/>
                  </a:cubicBezTo>
                  <a:cubicBezTo>
                    <a:pt x="1804170" y="0"/>
                    <a:pt x="2789382" y="203200"/>
                    <a:pt x="2789382" y="203200"/>
                  </a:cubicBezTo>
                  <a:cubicBezTo>
                    <a:pt x="3268133" y="272473"/>
                    <a:pt x="3734570" y="414098"/>
                    <a:pt x="4211782" y="415637"/>
                  </a:cubicBezTo>
                  <a:cubicBezTo>
                    <a:pt x="4688994" y="417176"/>
                    <a:pt x="5170824" y="314806"/>
                    <a:pt x="5652655" y="21243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フリーフォーム 41"/>
            <p:cNvSpPr/>
            <p:nvPr/>
          </p:nvSpPr>
          <p:spPr>
            <a:xfrm flipV="1">
              <a:off x="1259632" y="2435760"/>
              <a:ext cx="5652655" cy="417176"/>
            </a:xfrm>
            <a:custGeom>
              <a:avLst/>
              <a:gdLst>
                <a:gd name="connsiteX0" fmla="*/ 0 w 5652655"/>
                <a:gd name="connsiteY0" fmla="*/ 203200 h 417176"/>
                <a:gd name="connsiteX1" fmla="*/ 1339273 w 5652655"/>
                <a:gd name="connsiteY1" fmla="*/ 0 h 417176"/>
                <a:gd name="connsiteX2" fmla="*/ 2789382 w 5652655"/>
                <a:gd name="connsiteY2" fmla="*/ 203200 h 417176"/>
                <a:gd name="connsiteX3" fmla="*/ 4211782 w 5652655"/>
                <a:gd name="connsiteY3" fmla="*/ 415637 h 417176"/>
                <a:gd name="connsiteX4" fmla="*/ 5652655 w 5652655"/>
                <a:gd name="connsiteY4" fmla="*/ 212437 h 41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2655" h="417176">
                  <a:moveTo>
                    <a:pt x="0" y="203200"/>
                  </a:moveTo>
                  <a:cubicBezTo>
                    <a:pt x="437188" y="101600"/>
                    <a:pt x="874376" y="0"/>
                    <a:pt x="1339273" y="0"/>
                  </a:cubicBezTo>
                  <a:cubicBezTo>
                    <a:pt x="1804170" y="0"/>
                    <a:pt x="2789382" y="203200"/>
                    <a:pt x="2789382" y="203200"/>
                  </a:cubicBezTo>
                  <a:cubicBezTo>
                    <a:pt x="3268133" y="272473"/>
                    <a:pt x="3734570" y="414098"/>
                    <a:pt x="4211782" y="415637"/>
                  </a:cubicBezTo>
                  <a:cubicBezTo>
                    <a:pt x="4688994" y="417176"/>
                    <a:pt x="5170824" y="314806"/>
                    <a:pt x="5652655" y="212437"/>
                  </a:cubicBez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kumimoji="1" lang="en-US" altLang="ja-JP" sz="3600" dirty="0" smtClean="0"/>
              <a:t>Required kick voltage in single crab scheme</a:t>
            </a:r>
            <a:endParaRPr kumimoji="1" lang="ja-JP" altLang="en-US" sz="36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4" y="5589240"/>
            <a:ext cx="5452110" cy="119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41173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5940152" y="5373216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Phase advance in the ring: </a:t>
            </a:r>
            <a:r>
              <a:rPr lang="en-US" altLang="ja-JP" sz="1400" dirty="0" smtClean="0">
                <a:latin typeface="Symbol" pitchFamily="18" charset="2"/>
              </a:rPr>
              <a:t>y</a:t>
            </a:r>
            <a:r>
              <a:rPr lang="en-US" altLang="ja-JP" sz="1400" dirty="0" smtClean="0"/>
              <a:t>c~</a:t>
            </a:r>
            <a:r>
              <a:rPr lang="en-US" altLang="ja-JP" sz="1400" dirty="0" smtClean="0">
                <a:latin typeface="Symbol" pitchFamily="18" charset="2"/>
              </a:rPr>
              <a:t>p</a:t>
            </a:r>
          </a:p>
          <a:p>
            <a:r>
              <a:rPr lang="en-US" altLang="ja-JP" sz="1400" dirty="0" smtClean="0"/>
              <a:t>Phase advance at the crab: </a:t>
            </a:r>
            <a:r>
              <a:rPr lang="en-US" altLang="ja-JP" sz="1400" dirty="0" smtClean="0">
                <a:latin typeface="Symbol" pitchFamily="18" charset="2"/>
              </a:rPr>
              <a:t>y</a:t>
            </a:r>
            <a:r>
              <a:rPr kumimoji="1" lang="en-US" altLang="ja-JP" sz="1400" dirty="0" smtClean="0"/>
              <a:t>21=</a:t>
            </a:r>
            <a:r>
              <a:rPr kumimoji="1" lang="en-US" altLang="ja-JP" sz="1400" dirty="0" smtClean="0">
                <a:latin typeface="Symbol" pitchFamily="18" charset="2"/>
              </a:rPr>
              <a:t>p</a:t>
            </a:r>
            <a:r>
              <a:rPr kumimoji="1" lang="en-US" altLang="ja-JP" sz="1400" dirty="0" smtClean="0"/>
              <a:t>/2</a:t>
            </a:r>
            <a:endParaRPr kumimoji="1" lang="ja-JP" altLang="en-US" sz="1400" dirty="0"/>
          </a:p>
        </p:txBody>
      </p:sp>
      <p:grpSp>
        <p:nvGrpSpPr>
          <p:cNvPr id="3" name="グループ化 32"/>
          <p:cNvGrpSpPr/>
          <p:nvPr/>
        </p:nvGrpSpPr>
        <p:grpSpPr>
          <a:xfrm>
            <a:off x="1520225" y="1268760"/>
            <a:ext cx="5716071" cy="2103874"/>
            <a:chOff x="1520225" y="1711841"/>
            <a:chExt cx="5716071" cy="2103874"/>
          </a:xfrm>
        </p:grpSpPr>
        <p:grpSp>
          <p:nvGrpSpPr>
            <p:cNvPr id="4" name="グループ化 23"/>
            <p:cNvGrpSpPr/>
            <p:nvPr/>
          </p:nvGrpSpPr>
          <p:grpSpPr>
            <a:xfrm>
              <a:off x="1520225" y="2060848"/>
              <a:ext cx="5716071" cy="1754867"/>
              <a:chOff x="1331640" y="2492896"/>
              <a:chExt cx="5716071" cy="1754867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2339752" y="2492896"/>
                <a:ext cx="1128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Crab kick</a:t>
                </a:r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6550398" y="2492896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IP</a:t>
                </a:r>
                <a:endParaRPr kumimoji="1" lang="ja-JP" altLang="en-US" dirty="0"/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08262" y="2924944"/>
                <a:ext cx="1771650" cy="67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23928" y="2942089"/>
                <a:ext cx="497205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04048" y="3140968"/>
                <a:ext cx="822960" cy="394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16216" y="2950662"/>
                <a:ext cx="531495" cy="62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51920" y="3861048"/>
                <a:ext cx="1033462" cy="38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31640" y="2944947"/>
                <a:ext cx="554355" cy="634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右矢印 15"/>
              <p:cNvSpPr/>
              <p:nvPr/>
            </p:nvSpPr>
            <p:spPr>
              <a:xfrm>
                <a:off x="1907704" y="3212976"/>
                <a:ext cx="144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右矢印 16"/>
              <p:cNvSpPr/>
              <p:nvPr/>
            </p:nvSpPr>
            <p:spPr>
              <a:xfrm>
                <a:off x="3779912" y="3212976"/>
                <a:ext cx="144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右矢印 17"/>
              <p:cNvSpPr/>
              <p:nvPr/>
            </p:nvSpPr>
            <p:spPr>
              <a:xfrm>
                <a:off x="4644008" y="3212976"/>
                <a:ext cx="144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右矢印 18"/>
              <p:cNvSpPr/>
              <p:nvPr/>
            </p:nvSpPr>
            <p:spPr>
              <a:xfrm>
                <a:off x="6012160" y="3212976"/>
                <a:ext cx="144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右矢印 19"/>
              <p:cNvSpPr/>
              <p:nvPr/>
            </p:nvSpPr>
            <p:spPr>
              <a:xfrm flipH="1">
                <a:off x="5148064" y="3933056"/>
                <a:ext cx="1440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右矢印 20"/>
              <p:cNvSpPr/>
              <p:nvPr/>
            </p:nvSpPr>
            <p:spPr>
              <a:xfrm rot="5400000" flipV="1">
                <a:off x="6660248" y="3717016"/>
                <a:ext cx="288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右矢印 21"/>
              <p:cNvSpPr/>
              <p:nvPr/>
            </p:nvSpPr>
            <p:spPr>
              <a:xfrm rot="16200000">
                <a:off x="1475672" y="3717016"/>
                <a:ext cx="288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右矢印 22"/>
              <p:cNvSpPr/>
              <p:nvPr/>
            </p:nvSpPr>
            <p:spPr>
              <a:xfrm flipH="1">
                <a:off x="2123728" y="3933056"/>
                <a:ext cx="1440000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67944" y="1988840"/>
              <a:ext cx="12763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4283968" y="1711841"/>
              <a:ext cx="11085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Bunch head</a:t>
              </a:r>
              <a:endParaRPr kumimoji="1" lang="ja-JP" altLang="en-US" sz="14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51520" y="5301208"/>
            <a:ext cx="1203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Transfer matrix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9512" y="3501008"/>
            <a:ext cx="1964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Coordinate transformation</a:t>
            </a:r>
            <a:endParaRPr kumimoji="1" lang="ja-JP" altLang="en-US" sz="1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91880" y="3284984"/>
            <a:ext cx="218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Wiggling in the ring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80112" y="3861048"/>
            <a:ext cx="286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Bunch rotation angle at IP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53141" y="4344992"/>
            <a:ext cx="3983355" cy="1028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Beam-beam parameter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Beam-beam kick</a:t>
            </a:r>
          </a:p>
          <a:p>
            <a:pPr lvl="1"/>
            <a:r>
              <a:rPr lang="en-US" altLang="ja-JP" dirty="0" smtClean="0"/>
              <a:t>Electromagnetic force of electrons kicks positrons</a:t>
            </a:r>
          </a:p>
          <a:p>
            <a:pPr lvl="1"/>
            <a:r>
              <a:rPr lang="en-US" altLang="ja-JP" dirty="0" smtClean="0"/>
              <a:t>Kicking force is approximately  proportional to the distance from the center </a:t>
            </a:r>
          </a:p>
          <a:p>
            <a:r>
              <a:rPr lang="en-US" altLang="ja-JP" dirty="0" smtClean="0"/>
              <a:t>Tune shift</a:t>
            </a:r>
          </a:p>
          <a:p>
            <a:pPr lvl="1"/>
            <a:r>
              <a:rPr lang="en-US" altLang="ja-JP" dirty="0" smtClean="0"/>
              <a:t>This force is like a quadrupole magnet</a:t>
            </a:r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une shifts due to this kick</a:t>
            </a:r>
          </a:p>
          <a:p>
            <a:pPr lvl="2"/>
            <a:r>
              <a:rPr lang="en-US" altLang="ja-JP" dirty="0" smtClean="0">
                <a:latin typeface="Symbol" pitchFamily="18" charset="2"/>
              </a:rPr>
              <a:t>Dm</a:t>
            </a:r>
            <a:r>
              <a:rPr lang="en-US" altLang="ja-JP" dirty="0" smtClean="0"/>
              <a:t>: </a:t>
            </a:r>
            <a:r>
              <a:rPr lang="en-US" altLang="ja-JP" dirty="0" smtClean="0">
                <a:latin typeface="Symbol" pitchFamily="18" charset="2"/>
              </a:rPr>
              <a:t>x </a:t>
            </a:r>
            <a:r>
              <a:rPr lang="en-US" altLang="ja-JP" dirty="0" smtClean="0"/>
              <a:t>parameter</a:t>
            </a:r>
            <a:endParaRPr lang="en-US" altLang="ja-JP" dirty="0">
              <a:latin typeface="Symbol" pitchFamily="18" charset="2"/>
            </a:endParaRPr>
          </a:p>
          <a:p>
            <a:pPr lvl="2"/>
            <a:r>
              <a:rPr lang="en-US" altLang="ja-JP" dirty="0"/>
              <a:t>B</a:t>
            </a:r>
            <a:r>
              <a:rPr lang="en-US" altLang="ja-JP" dirty="0" smtClean="0"/>
              <a:t>eam-beam parameter</a:t>
            </a:r>
          </a:p>
          <a:p>
            <a:r>
              <a:rPr lang="en-US" altLang="ja-JP" dirty="0" smtClean="0"/>
              <a:t>Beam-beam limit</a:t>
            </a:r>
          </a:p>
          <a:p>
            <a:pPr lvl="1"/>
            <a:r>
              <a:rPr lang="en-US" altLang="ja-JP" dirty="0" smtClean="0"/>
              <a:t>If we increase N,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 increases</a:t>
            </a:r>
          </a:p>
          <a:p>
            <a:pPr lvl="1"/>
            <a:r>
              <a:rPr lang="en-US" altLang="ja-JP" dirty="0" smtClean="0"/>
              <a:t>Beam-beam parameter has a limit</a:t>
            </a:r>
          </a:p>
          <a:p>
            <a:pPr lvl="2"/>
            <a:r>
              <a:rPr lang="en-US" altLang="ja-JP" dirty="0" smtClean="0"/>
              <a:t>Bean-bean limit</a:t>
            </a:r>
          </a:p>
          <a:p>
            <a:pPr lvl="1"/>
            <a:r>
              <a:rPr lang="en-US" altLang="ja-JP" dirty="0" smtClean="0"/>
              <a:t>Luminosity has a limit</a:t>
            </a:r>
          </a:p>
          <a:p>
            <a:r>
              <a:rPr lang="en-US" altLang="ja-JP" dirty="0" smtClean="0"/>
              <a:t>Beam-beam simulation predicted </a:t>
            </a:r>
            <a:r>
              <a:rPr lang="en-US" altLang="ja-JP" dirty="0" smtClean="0">
                <a:latin typeface="Symbol" panose="05050102010706020507" pitchFamily="18" charset="2"/>
              </a:rPr>
              <a:t>x</a:t>
            </a:r>
            <a:r>
              <a:rPr lang="en-US" altLang="ja-JP" dirty="0" smtClean="0"/>
              <a:t> could be increased more than twice in the crab crossing</a:t>
            </a:r>
          </a:p>
        </p:txBody>
      </p:sp>
      <p:grpSp>
        <p:nvGrpSpPr>
          <p:cNvPr id="70" name="グループ化 69"/>
          <p:cNvGrpSpPr/>
          <p:nvPr/>
        </p:nvGrpSpPr>
        <p:grpSpPr>
          <a:xfrm>
            <a:off x="4572000" y="1628800"/>
            <a:ext cx="4133259" cy="943305"/>
            <a:chOff x="4572000" y="2341679"/>
            <a:chExt cx="4133259" cy="943305"/>
          </a:xfrm>
        </p:grpSpPr>
        <p:grpSp>
          <p:nvGrpSpPr>
            <p:cNvPr id="5" name="グループ化 3"/>
            <p:cNvGrpSpPr/>
            <p:nvPr/>
          </p:nvGrpSpPr>
          <p:grpSpPr>
            <a:xfrm>
              <a:off x="5680923" y="2708920"/>
              <a:ext cx="403245" cy="201622"/>
              <a:chOff x="2483768" y="2420888"/>
              <a:chExt cx="576064" cy="288032"/>
            </a:xfrm>
          </p:grpSpPr>
          <p:sp>
            <p:nvSpPr>
              <p:cNvPr id="117" name="円/楕円 1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右矢印 2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5882546" y="2996952"/>
              <a:ext cx="403245" cy="201622"/>
              <a:chOff x="2483768" y="2420888"/>
              <a:chExt cx="576064" cy="288032"/>
            </a:xfrm>
          </p:grpSpPr>
          <p:sp>
            <p:nvSpPr>
              <p:cNvPr id="115" name="円/楕円 6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右矢印 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8"/>
            <p:cNvGrpSpPr/>
            <p:nvPr/>
          </p:nvGrpSpPr>
          <p:grpSpPr>
            <a:xfrm>
              <a:off x="5378490" y="3083362"/>
              <a:ext cx="403245" cy="201622"/>
              <a:chOff x="2483768" y="2420888"/>
              <a:chExt cx="576064" cy="288032"/>
            </a:xfrm>
          </p:grpSpPr>
          <p:sp>
            <p:nvSpPr>
              <p:cNvPr id="113" name="円/楕円 9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右矢印 10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4"/>
            <p:cNvGrpSpPr/>
            <p:nvPr/>
          </p:nvGrpSpPr>
          <p:grpSpPr>
            <a:xfrm>
              <a:off x="5126462" y="2845735"/>
              <a:ext cx="403245" cy="201622"/>
              <a:chOff x="2483768" y="2420888"/>
              <a:chExt cx="576064" cy="288032"/>
            </a:xfrm>
          </p:grpSpPr>
          <p:sp>
            <p:nvSpPr>
              <p:cNvPr id="109" name="円/楕円 15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右矢印 16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17"/>
            <p:cNvGrpSpPr/>
            <p:nvPr/>
          </p:nvGrpSpPr>
          <p:grpSpPr>
            <a:xfrm>
              <a:off x="5176867" y="2442490"/>
              <a:ext cx="403245" cy="201622"/>
              <a:chOff x="2483768" y="2420888"/>
              <a:chExt cx="576064" cy="288032"/>
            </a:xfrm>
          </p:grpSpPr>
          <p:sp>
            <p:nvSpPr>
              <p:cNvPr id="107" name="円/楕円 18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右矢印 10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0"/>
            <p:cNvGrpSpPr/>
            <p:nvPr/>
          </p:nvGrpSpPr>
          <p:grpSpPr>
            <a:xfrm>
              <a:off x="5724128" y="2392085"/>
              <a:ext cx="403245" cy="201622"/>
              <a:chOff x="2483768" y="2420888"/>
              <a:chExt cx="576064" cy="288032"/>
            </a:xfrm>
          </p:grpSpPr>
          <p:sp>
            <p:nvSpPr>
              <p:cNvPr id="105" name="円/楕円 104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右矢印 105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3"/>
            <p:cNvGrpSpPr/>
            <p:nvPr/>
          </p:nvGrpSpPr>
          <p:grpSpPr>
            <a:xfrm>
              <a:off x="4723217" y="2593707"/>
              <a:ext cx="403245" cy="201622"/>
              <a:chOff x="2483768" y="2420888"/>
              <a:chExt cx="576064" cy="288032"/>
            </a:xfrm>
          </p:grpSpPr>
          <p:sp>
            <p:nvSpPr>
              <p:cNvPr id="103" name="円/楕円 102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右矢印 103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6"/>
            <p:cNvGrpSpPr/>
            <p:nvPr/>
          </p:nvGrpSpPr>
          <p:grpSpPr>
            <a:xfrm>
              <a:off x="4572000" y="2845735"/>
              <a:ext cx="403245" cy="201622"/>
              <a:chOff x="2483768" y="2420888"/>
              <a:chExt cx="576064" cy="288032"/>
            </a:xfrm>
          </p:grpSpPr>
          <p:sp>
            <p:nvSpPr>
              <p:cNvPr id="101" name="円/楕円 100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右矢印 101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9"/>
            <p:cNvGrpSpPr/>
            <p:nvPr/>
          </p:nvGrpSpPr>
          <p:grpSpPr>
            <a:xfrm flipH="1">
              <a:off x="6840252" y="2543302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9" name="円/楕円 98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右矢印 99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32"/>
            <p:cNvGrpSpPr/>
            <p:nvPr/>
          </p:nvGrpSpPr>
          <p:grpSpPr>
            <a:xfrm flipH="1">
              <a:off x="6948264" y="2852936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7" name="円/楕円 96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右矢印 9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35"/>
            <p:cNvGrpSpPr/>
            <p:nvPr/>
          </p:nvGrpSpPr>
          <p:grpSpPr>
            <a:xfrm flipH="1">
              <a:off x="7293902" y="2341679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5" name="円/楕円 94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右矢印 95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38"/>
            <p:cNvGrpSpPr/>
            <p:nvPr/>
          </p:nvGrpSpPr>
          <p:grpSpPr>
            <a:xfrm flipH="1">
              <a:off x="7495525" y="2644113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3" name="円/楕円 92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右矢印 93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41"/>
            <p:cNvGrpSpPr/>
            <p:nvPr/>
          </p:nvGrpSpPr>
          <p:grpSpPr>
            <a:xfrm flipH="1">
              <a:off x="7380312" y="2996952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1" name="円/楕円 90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右矢印 91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44"/>
            <p:cNvGrpSpPr/>
            <p:nvPr/>
          </p:nvGrpSpPr>
          <p:grpSpPr>
            <a:xfrm flipH="1">
              <a:off x="7797958" y="2442490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89" name="円/楕円 88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右矢印 89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47"/>
            <p:cNvGrpSpPr/>
            <p:nvPr/>
          </p:nvGrpSpPr>
          <p:grpSpPr>
            <a:xfrm flipH="1">
              <a:off x="7956376" y="2924944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87" name="円/楕円 86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右矢印 8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50"/>
            <p:cNvGrpSpPr/>
            <p:nvPr/>
          </p:nvGrpSpPr>
          <p:grpSpPr>
            <a:xfrm flipH="1">
              <a:off x="8302014" y="2644113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85" name="円/楕円 84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右矢印 85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" name="グループ化 61"/>
            <p:cNvGrpSpPr/>
            <p:nvPr/>
          </p:nvGrpSpPr>
          <p:grpSpPr>
            <a:xfrm>
              <a:off x="6300192" y="2435290"/>
              <a:ext cx="403244" cy="201622"/>
              <a:chOff x="2483768" y="2420886"/>
              <a:chExt cx="576062" cy="288032"/>
            </a:xfrm>
          </p:grpSpPr>
          <p:sp>
            <p:nvSpPr>
              <p:cNvPr id="63" name="円/楕円 6"/>
              <p:cNvSpPr/>
              <p:nvPr/>
            </p:nvSpPr>
            <p:spPr>
              <a:xfrm>
                <a:off x="2483768" y="2420886"/>
                <a:ext cx="288033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右矢印 7"/>
              <p:cNvSpPr/>
              <p:nvPr/>
            </p:nvSpPr>
            <p:spPr>
              <a:xfrm>
                <a:off x="2771798" y="2492893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29"/>
            <p:cNvGrpSpPr/>
            <p:nvPr/>
          </p:nvGrpSpPr>
          <p:grpSpPr>
            <a:xfrm flipH="1">
              <a:off x="6444208" y="2924944"/>
              <a:ext cx="403245" cy="20162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66" name="円/楕円 65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右矢印 66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" name="下矢印 68"/>
            <p:cNvSpPr/>
            <p:nvPr/>
          </p:nvSpPr>
          <p:spPr>
            <a:xfrm>
              <a:off x="6300192" y="2636912"/>
              <a:ext cx="216024" cy="28803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4837551" y="2780928"/>
            <a:ext cx="3694889" cy="1523608"/>
            <a:chOff x="4644008" y="3561576"/>
            <a:chExt cx="3694889" cy="15236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3561576"/>
              <a:ext cx="242887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285084"/>
              <a:ext cx="181737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テキスト ボックス 67"/>
            <p:cNvSpPr txBox="1"/>
            <p:nvPr/>
          </p:nvSpPr>
          <p:spPr>
            <a:xfrm>
              <a:off x="6660232" y="4541058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r</a:t>
              </a:r>
              <a:r>
                <a:rPr kumimoji="1" lang="en-US" altLang="ja-JP" sz="1000" baseline="-25000" dirty="0" smtClean="0"/>
                <a:t>e</a:t>
              </a:r>
              <a:r>
                <a:rPr kumimoji="1" lang="en-US" altLang="ja-JP" sz="1000" dirty="0" smtClean="0"/>
                <a:t>: Classical electron radius</a:t>
              </a:r>
            </a:p>
            <a:p>
              <a:r>
                <a:rPr lang="en-US" altLang="ja-JP" sz="1000" dirty="0" smtClean="0">
                  <a:latin typeface="Symbol" pitchFamily="18" charset="2"/>
                </a:rPr>
                <a:t>g</a:t>
              </a:r>
              <a:r>
                <a:rPr lang="en-US" altLang="ja-JP" sz="1000" dirty="0" smtClean="0"/>
                <a:t>: Lorentz factor</a:t>
              </a:r>
              <a:endParaRPr kumimoji="1" lang="ja-JP" altLang="en-US" sz="1000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029" y="4237708"/>
            <a:ext cx="3929435" cy="25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RF cavity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Particle acceleration longitudinally or transversely </a:t>
            </a:r>
            <a:endParaRPr kumimoji="1" lang="en-US" altLang="ja-JP" dirty="0" smtClean="0"/>
          </a:p>
          <a:p>
            <a:r>
              <a:rPr kumimoji="1" lang="en-US" altLang="ja-JP" dirty="0" smtClean="0"/>
              <a:t>Time varying electric and magnetic fields in a cavity</a:t>
            </a:r>
          </a:p>
          <a:p>
            <a:pPr lvl="1"/>
            <a:r>
              <a:rPr lang="en-US" altLang="ja-JP" dirty="0" smtClean="0"/>
              <a:t>Resonate with the resonant frequency</a:t>
            </a:r>
          </a:p>
          <a:p>
            <a:pPr lvl="1"/>
            <a:r>
              <a:rPr lang="en-US" altLang="ja-JP" dirty="0" smtClean="0"/>
              <a:t>Create large electric and magnetic fields</a:t>
            </a:r>
          </a:p>
          <a:p>
            <a:pPr lvl="1"/>
            <a:r>
              <a:rPr lang="en-US" altLang="ja-JP" dirty="0" smtClean="0"/>
              <a:t>Those fields  accelerate charged particles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548680"/>
            <a:ext cx="14178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electric field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2120" y="3717032"/>
            <a:ext cx="16117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magnetic field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RF cavity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Resonant frequency and electro magnetic fields can be obtained from;</a:t>
            </a:r>
          </a:p>
          <a:p>
            <a:pPr lvl="1"/>
            <a:r>
              <a:rPr lang="en-US" altLang="ja-JP" dirty="0" smtClean="0"/>
              <a:t>Maxell’s equations</a:t>
            </a:r>
          </a:p>
          <a:p>
            <a:pPr lvl="1"/>
            <a:r>
              <a:rPr kumimoji="1" lang="en-US" altLang="ja-JP" dirty="0" smtClean="0"/>
              <a:t>Boundary conditions</a:t>
            </a:r>
          </a:p>
          <a:p>
            <a:r>
              <a:rPr lang="en-US" altLang="ja-JP" dirty="0" smtClean="0"/>
              <a:t>Electro-magnetic fields decay in time due to the heating loss on the boundary</a:t>
            </a:r>
          </a:p>
          <a:p>
            <a:pPr lvl="1"/>
            <a:r>
              <a:rPr lang="en-US" altLang="ja-JP" dirty="0" smtClean="0"/>
              <a:t>The ratio of the loss in one cycle Pc to stored energy U characterizes cavity performance</a:t>
            </a:r>
          </a:p>
          <a:p>
            <a:pPr lvl="1"/>
            <a:r>
              <a:rPr lang="en-US" altLang="ja-JP" dirty="0" smtClean="0"/>
              <a:t>Quality factor: Q=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U/Pc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1806893" cy="208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869160"/>
            <a:ext cx="1657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acceleration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Lorentz force</a:t>
            </a:r>
          </a:p>
          <a:p>
            <a:pPr lvl="1"/>
            <a:r>
              <a:rPr lang="en-US" altLang="ja-JP" dirty="0" smtClean="0"/>
              <a:t>Charged particle with speed of light enters into a cavity</a:t>
            </a:r>
          </a:p>
          <a:p>
            <a:pPr lvl="1"/>
            <a:r>
              <a:rPr lang="en-US" altLang="ja-JP" dirty="0" smtClean="0"/>
              <a:t>Charged particles obtain acceleration: Lorentz force</a:t>
            </a:r>
          </a:p>
          <a:p>
            <a:r>
              <a:rPr kumimoji="1" lang="en-US" altLang="ja-JP" dirty="0" smtClean="0"/>
              <a:t>We obtain the accelerating voltage</a:t>
            </a:r>
            <a:r>
              <a:rPr lang="en-US" altLang="ja-JP" dirty="0" smtClean="0"/>
              <a:t> when the cavity has longitudinal electric field</a:t>
            </a:r>
          </a:p>
          <a:p>
            <a:r>
              <a:rPr kumimoji="1" lang="en-US" altLang="ja-JP" dirty="0" smtClean="0"/>
              <a:t>Accelerating voltage Vc</a:t>
            </a:r>
          </a:p>
          <a:p>
            <a:pPr lvl="1"/>
            <a:r>
              <a:rPr lang="en-US" altLang="ja-JP" dirty="0" smtClean="0"/>
              <a:t>The EM fields vary in time</a:t>
            </a:r>
          </a:p>
          <a:p>
            <a:pPr lvl="1"/>
            <a:r>
              <a:rPr lang="en-US" altLang="ja-JP" dirty="0" smtClean="0"/>
              <a:t>We have to take the travelling time of a particle into account</a:t>
            </a:r>
          </a:p>
          <a:p>
            <a:pPr lvl="1"/>
            <a:r>
              <a:rPr kumimoji="1" lang="en-US" altLang="ja-JP" dirty="0" smtClean="0"/>
              <a:t>Transit time factor: T</a:t>
            </a:r>
          </a:p>
          <a:p>
            <a:pPr lvl="2"/>
            <a:r>
              <a:rPr lang="en-US" altLang="ja-JP" dirty="0" smtClean="0"/>
              <a:t>The ratio of Vc to the maximum voltage</a:t>
            </a:r>
            <a:endParaRPr kumimoji="1"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220278" cy="47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108680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222027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7072"/>
            <a:ext cx="2353628" cy="8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140968"/>
            <a:ext cx="1806893" cy="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229200"/>
            <a:ext cx="2186940" cy="1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Shunt impedance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Shunt impedance</a:t>
            </a:r>
          </a:p>
          <a:p>
            <a:pPr lvl="1"/>
            <a:r>
              <a:rPr lang="en-US" altLang="ja-JP" dirty="0" smtClean="0"/>
              <a:t>Important parameter </a:t>
            </a:r>
          </a:p>
          <a:p>
            <a:pPr lvl="1"/>
            <a:r>
              <a:rPr lang="en-US" altLang="ja-JP" dirty="0" smtClean="0"/>
              <a:t>Ratio of Vc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to Pc</a:t>
            </a:r>
          </a:p>
          <a:p>
            <a:pPr lvl="1"/>
            <a:r>
              <a:rPr kumimoji="1" lang="en-US" altLang="ja-JP" dirty="0" smtClean="0"/>
              <a:t>Efficiency of acceleration</a:t>
            </a:r>
          </a:p>
          <a:p>
            <a:pPr lvl="1"/>
            <a:r>
              <a:rPr lang="en-US" altLang="ja-JP" dirty="0" smtClean="0"/>
              <a:t>In the lumped circuit theory; R=Vc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/Pc/2</a:t>
            </a:r>
            <a:endParaRPr kumimoji="1" lang="en-US" altLang="ja-JP" dirty="0" smtClean="0"/>
          </a:p>
          <a:p>
            <a:r>
              <a:rPr lang="en-US" altLang="ja-JP" dirty="0" smtClean="0"/>
              <a:t>R/Q</a:t>
            </a:r>
          </a:p>
          <a:p>
            <a:pPr lvl="1"/>
            <a:r>
              <a:rPr lang="en-US" altLang="ja-JP" dirty="0" smtClean="0"/>
              <a:t>Another important parameter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1600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17032"/>
            <a:ext cx="2105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Direction of acceleration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Longitudinal acceleration</a:t>
            </a:r>
          </a:p>
          <a:p>
            <a:pPr lvl="1"/>
            <a:r>
              <a:rPr lang="en-US" altLang="ja-JP" dirty="0" smtClean="0"/>
              <a:t>Beam acceleration</a:t>
            </a:r>
            <a:endParaRPr kumimoji="1" lang="en-US" altLang="ja-JP" dirty="0" smtClean="0"/>
          </a:p>
          <a:p>
            <a:r>
              <a:rPr lang="en-US" altLang="ja-JP" dirty="0" smtClean="0"/>
              <a:t>Transverse acceleration</a:t>
            </a:r>
          </a:p>
          <a:p>
            <a:pPr lvl="1"/>
            <a:r>
              <a:rPr kumimoji="1" lang="en-US" altLang="ja-JP" dirty="0" smtClean="0"/>
              <a:t>Beam deflection</a:t>
            </a:r>
          </a:p>
          <a:p>
            <a:pPr lvl="2"/>
            <a:r>
              <a:rPr lang="en-US" altLang="ja-JP" dirty="0" smtClean="0"/>
              <a:t>Whole bunch deflects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Bunch rotation</a:t>
            </a:r>
          </a:p>
          <a:p>
            <a:pPr lvl="2"/>
            <a:r>
              <a:rPr lang="en-US" altLang="ja-JP" dirty="0" smtClean="0"/>
              <a:t>Bunch head deflects</a:t>
            </a:r>
          </a:p>
          <a:p>
            <a:pPr lvl="2"/>
            <a:r>
              <a:rPr lang="en-US" altLang="ja-JP" dirty="0" smtClean="0"/>
              <a:t>Bunch tail deflects, but in the opposite direction</a:t>
            </a:r>
          </a:p>
          <a:p>
            <a:pPr lvl="2"/>
            <a:r>
              <a:rPr lang="en-US" altLang="ja-JP" dirty="0" smtClean="0"/>
              <a:t>Bunch center does not deflect</a:t>
            </a:r>
          </a:p>
          <a:p>
            <a:pPr lvl="2"/>
            <a:r>
              <a:rPr lang="en-US" altLang="ja-JP" dirty="0"/>
              <a:t>C</a:t>
            </a:r>
            <a:r>
              <a:rPr lang="en-US" altLang="ja-JP" dirty="0" smtClean="0"/>
              <a:t>rabbing</a:t>
            </a:r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4464464" y="3033152"/>
            <a:ext cx="4284000" cy="2268056"/>
            <a:chOff x="1475656" y="1916832"/>
            <a:chExt cx="6120000" cy="3240080"/>
          </a:xfrm>
        </p:grpSpPr>
        <p:sp>
          <p:nvSpPr>
            <p:cNvPr id="6" name="フリーフォーム 5"/>
            <p:cNvSpPr/>
            <p:nvPr/>
          </p:nvSpPr>
          <p:spPr>
            <a:xfrm flipV="1">
              <a:off x="1475656" y="2636912"/>
              <a:ext cx="5782614" cy="2520000"/>
            </a:xfrm>
            <a:custGeom>
              <a:avLst/>
              <a:gdLst>
                <a:gd name="connsiteX0" fmla="*/ 0 w 5782614"/>
                <a:gd name="connsiteY0" fmla="*/ 375633 h 712630"/>
                <a:gd name="connsiteX1" fmla="*/ 1416676 w 5782614"/>
                <a:gd name="connsiteY1" fmla="*/ 2146 h 712630"/>
                <a:gd name="connsiteX2" fmla="*/ 2910625 w 5782614"/>
                <a:gd name="connsiteY2" fmla="*/ 362754 h 712630"/>
                <a:gd name="connsiteX3" fmla="*/ 4327301 w 5782614"/>
                <a:gd name="connsiteY3" fmla="*/ 710484 h 712630"/>
                <a:gd name="connsiteX4" fmla="*/ 5782614 w 5782614"/>
                <a:gd name="connsiteY4" fmla="*/ 375633 h 71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614" h="712630">
                  <a:moveTo>
                    <a:pt x="0" y="375633"/>
                  </a:moveTo>
                  <a:cubicBezTo>
                    <a:pt x="465786" y="189962"/>
                    <a:pt x="931572" y="4292"/>
                    <a:pt x="1416676" y="2146"/>
                  </a:cubicBezTo>
                  <a:cubicBezTo>
                    <a:pt x="1901780" y="0"/>
                    <a:pt x="2910625" y="362754"/>
                    <a:pt x="2910625" y="362754"/>
                  </a:cubicBezTo>
                  <a:cubicBezTo>
                    <a:pt x="3395729" y="480810"/>
                    <a:pt x="3848636" y="708338"/>
                    <a:pt x="4327301" y="710484"/>
                  </a:cubicBezTo>
                  <a:cubicBezTo>
                    <a:pt x="4805966" y="712630"/>
                    <a:pt x="5294290" y="544131"/>
                    <a:pt x="5782614" y="37563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>
              <a:stCxn id="6" idx="0"/>
              <a:endCxn id="6" idx="4"/>
            </p:cNvCxnSpPr>
            <p:nvPr/>
          </p:nvCxnSpPr>
          <p:spPr>
            <a:xfrm>
              <a:off x="1475656" y="3828600"/>
              <a:ext cx="6120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427984" y="1916832"/>
              <a:ext cx="0" cy="190800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5616000" y="2592000"/>
              <a:ext cx="43204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211960" y="3762000"/>
              <a:ext cx="43204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79912" y="2204864"/>
              <a:ext cx="44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</a:t>
              </a:r>
              <a:r>
                <a:rPr kumimoji="1" lang="en-US" altLang="ja-JP" baseline="-25000" dirty="0" smtClean="0"/>
                <a:t>T</a:t>
              </a:r>
              <a:endParaRPr kumimoji="1" lang="ja-JP" altLang="en-US" baseline="-25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64288" y="393305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f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sp>
        <p:nvSpPr>
          <p:cNvPr id="13" name="下矢印 12"/>
          <p:cNvSpPr/>
          <p:nvPr/>
        </p:nvSpPr>
        <p:spPr>
          <a:xfrm>
            <a:off x="6300192" y="443711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flipV="1">
            <a:off x="6660232" y="407707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flipV="1">
            <a:off x="7488000" y="321297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4725144"/>
            <a:ext cx="105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Rotation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48264" y="2708920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Deflection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Basic crab cavities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Luminosity of the collider accelerators and related topics</a:t>
            </a:r>
          </a:p>
          <a:p>
            <a:r>
              <a:rPr kumimoji="1" lang="en-US" altLang="ja-JP" dirty="0" smtClean="0"/>
              <a:t>RF cavities and parameters</a:t>
            </a:r>
          </a:p>
          <a:p>
            <a:r>
              <a:rPr lang="en-US" altLang="ja-JP" dirty="0" smtClean="0"/>
              <a:t>Pill box type crab cavities, mainly developed for KEKB</a:t>
            </a:r>
          </a:p>
          <a:p>
            <a:r>
              <a:rPr kumimoji="1" lang="en-US" altLang="ja-JP" dirty="0" smtClean="0"/>
              <a:t>Compact crab cavities, mainly developed for LHC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kick the beam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Lorentz force</a:t>
            </a:r>
          </a:p>
          <a:p>
            <a:pPr lvl="1"/>
            <a:r>
              <a:rPr lang="en-US" altLang="ja-JP" dirty="0" smtClean="0"/>
              <a:t>Particle with v=c along z-axis</a:t>
            </a:r>
          </a:p>
          <a:p>
            <a:r>
              <a:rPr lang="en-US" altLang="ja-JP" dirty="0" smtClean="0"/>
              <a:t>The force accelerates particles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Z-comp: acceleration</a:t>
            </a:r>
          </a:p>
          <a:p>
            <a:pPr lvl="1"/>
            <a:r>
              <a:rPr kumimoji="1" lang="en-US" altLang="ja-JP" dirty="0" smtClean="0"/>
              <a:t>X-comp: horizontal kick</a:t>
            </a:r>
          </a:p>
          <a:p>
            <a:pPr lvl="1"/>
            <a:r>
              <a:rPr lang="en-US" altLang="ja-JP" dirty="0" smtClean="0"/>
              <a:t>Y-comp: vertical kick</a:t>
            </a:r>
          </a:p>
          <a:p>
            <a:r>
              <a:rPr kumimoji="1" lang="en-US" altLang="ja-JP" dirty="0" smtClean="0"/>
              <a:t>Horizontal kick voltage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3171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218694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157192"/>
            <a:ext cx="3327083" cy="9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564904"/>
            <a:ext cx="19431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Panofsky-Wenzel theorem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Maxwell’s eq: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 can be given by E only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  Note</a:t>
            </a:r>
            <a:r>
              <a:rPr lang="en-US" altLang="ja-JP" dirty="0" smtClean="0"/>
              <a:t> that the first 2 terms are combined  </a:t>
            </a:r>
          </a:p>
          <a:p>
            <a:pPr lvl="1"/>
            <a:r>
              <a:rPr lang="en-US" altLang="ja-JP" dirty="0" smtClean="0"/>
              <a:t>Its integral vanish at the boundary because Ex=o</a:t>
            </a:r>
          </a:p>
          <a:p>
            <a:r>
              <a:rPr lang="en-US" altLang="ja-JP" dirty="0" smtClean="0"/>
              <a:t> V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 is given by the gradient of V</a:t>
            </a:r>
            <a:r>
              <a:rPr lang="en-US" altLang="ja-JP" baseline="-25000" dirty="0" smtClean="0"/>
              <a:t>z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The TE mode does not kick the particle because Ez=0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267366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31097"/>
            <a:ext cx="2503170" cy="80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43376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矢印 10"/>
          <p:cNvSpPr/>
          <p:nvPr/>
        </p:nvSpPr>
        <p:spPr>
          <a:xfrm>
            <a:off x="5724128" y="21328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644008" y="4696559"/>
            <a:ext cx="3406105" cy="748665"/>
            <a:chOff x="4283968" y="5445224"/>
            <a:chExt cx="3406105" cy="74866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5445224"/>
              <a:ext cx="2543175" cy="74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4248" y="5517232"/>
              <a:ext cx="885825" cy="65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783315"/>
            <a:ext cx="3960495" cy="72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Kick voltage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Kick voltage</a:t>
            </a:r>
          </a:p>
          <a:p>
            <a:pPr lvl="1"/>
            <a:r>
              <a:rPr lang="en-US" altLang="ja-JP" dirty="0" smtClean="0"/>
              <a:t>Horizontal kick</a:t>
            </a:r>
          </a:p>
          <a:p>
            <a:pPr lvl="1"/>
            <a:r>
              <a:rPr kumimoji="1" lang="en-US" altLang="ja-JP" dirty="0" smtClean="0"/>
              <a:t>Vertical kick</a:t>
            </a:r>
          </a:p>
          <a:p>
            <a:r>
              <a:rPr lang="en-US" altLang="ja-JP" dirty="0" smtClean="0"/>
              <a:t>Shunt impedance</a:t>
            </a:r>
          </a:p>
          <a:p>
            <a:pPr lvl="1"/>
            <a:r>
              <a:rPr lang="en-US" altLang="ja-JP" dirty="0" smtClean="0"/>
              <a:t>T stands for x or y</a:t>
            </a:r>
            <a:endParaRPr lang="en-US" altLang="ja-JP" dirty="0"/>
          </a:p>
          <a:p>
            <a:r>
              <a:rPr lang="en-US" altLang="ja-JP" dirty="0" smtClean="0"/>
              <a:t>R/Q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1981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2076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653136"/>
            <a:ext cx="2066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44824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Voltage stability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Voltage error: </a:t>
            </a:r>
            <a:r>
              <a:rPr lang="en-US" altLang="ja-JP" dirty="0" smtClean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V</a:t>
            </a:r>
          </a:p>
          <a:p>
            <a:r>
              <a:rPr lang="en-US" altLang="ja-JP" dirty="0" smtClean="0"/>
              <a:t>Bunch rotation angle error: </a:t>
            </a:r>
            <a:r>
              <a:rPr lang="en-US" altLang="ja-JP" dirty="0" err="1" smtClean="0">
                <a:latin typeface="Symbol" panose="05050102010706020507" pitchFamily="18" charset="2"/>
              </a:rPr>
              <a:t>Dq</a:t>
            </a:r>
            <a:endParaRPr lang="en-US" altLang="ja-JP" dirty="0" smtClean="0">
              <a:latin typeface="Symbol" panose="05050102010706020507" pitchFamily="18" charset="2"/>
            </a:endParaRPr>
          </a:p>
          <a:p>
            <a:pPr lvl="1"/>
            <a:r>
              <a:rPr lang="en-US" altLang="ja-JP" dirty="0" smtClean="0"/>
              <a:t>Proportional to V</a:t>
            </a:r>
          </a:p>
          <a:p>
            <a:r>
              <a:rPr lang="en-US" altLang="ja-JP" dirty="0" smtClean="0"/>
              <a:t>Geometrical reduction factor </a:t>
            </a:r>
          </a:p>
          <a:p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932040" y="1259468"/>
            <a:ext cx="3718467" cy="873388"/>
            <a:chOff x="4932040" y="2060848"/>
            <a:chExt cx="3718467" cy="873388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4932040" y="2060848"/>
              <a:ext cx="3718467" cy="802893"/>
              <a:chOff x="899592" y="969923"/>
              <a:chExt cx="7436933" cy="1605786"/>
            </a:xfrm>
          </p:grpSpPr>
          <p:sp>
            <p:nvSpPr>
              <p:cNvPr id="7" name="円/楕円 6"/>
              <p:cNvSpPr/>
              <p:nvPr/>
            </p:nvSpPr>
            <p:spPr>
              <a:xfrm rot="20700000">
                <a:off x="1419571" y="2194059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 rot="-900000" flipV="1">
                <a:off x="899592" y="1772816"/>
                <a:ext cx="7272808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rot="900000" flipV="1">
                <a:off x="1063717" y="1777883"/>
                <a:ext cx="7272808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円/楕円 9"/>
              <p:cNvSpPr/>
              <p:nvPr/>
            </p:nvSpPr>
            <p:spPr>
              <a:xfrm>
                <a:off x="3651820" y="1567597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 rot="20700000">
                <a:off x="6068245" y="969923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 rot="600000">
                <a:off x="3651818" y="1567597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 rot="900000">
                <a:off x="1347563" y="969923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900000">
                <a:off x="6068245" y="2215669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6948264" y="256490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Dq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80928"/>
            <a:ext cx="3193733" cy="7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2705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708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stability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Phase error of one crab cavity: </a:t>
            </a:r>
            <a:r>
              <a:rPr kumimoji="1" lang="en-US" altLang="ja-JP" dirty="0" smtClean="0">
                <a:latin typeface="Symbol" panose="05050102010706020507" pitchFamily="18" charset="2"/>
              </a:rPr>
              <a:t>Df</a:t>
            </a:r>
          </a:p>
          <a:p>
            <a:r>
              <a:rPr lang="en-US" altLang="ja-JP" dirty="0" smtClean="0"/>
              <a:t>Transverse kick of the bunch center</a:t>
            </a:r>
          </a:p>
          <a:p>
            <a:pPr lvl="1"/>
            <a:r>
              <a:rPr lang="en-US" altLang="ja-JP" dirty="0" smtClean="0"/>
              <a:t>Proportional to </a:t>
            </a:r>
            <a:r>
              <a:rPr lang="en-US" altLang="ja-JP" dirty="0" smtClean="0">
                <a:latin typeface="Symbol" pitchFamily="18" charset="2"/>
              </a:rPr>
              <a:t>Df</a:t>
            </a: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r>
              <a:rPr kumimoji="1" lang="en-US" altLang="ja-JP" dirty="0" smtClean="0"/>
              <a:t>Bunch position offset at IP: </a:t>
            </a:r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smtClean="0"/>
              <a:t>x</a:t>
            </a:r>
          </a:p>
          <a:p>
            <a:r>
              <a:rPr lang="en-US" altLang="ja-JP" dirty="0" smtClean="0"/>
              <a:t>Geometrical reduction factor</a:t>
            </a:r>
          </a:p>
          <a:p>
            <a:r>
              <a:rPr lang="en-US" altLang="ja-JP" dirty="0" smtClean="0"/>
              <a:t>Absolute phase error of two crab cavities has no geometrical reduction</a:t>
            </a:r>
          </a:p>
          <a:p>
            <a:pPr lvl="1"/>
            <a:r>
              <a:rPr kumimoji="1" lang="en-US" altLang="ja-JP" dirty="0" smtClean="0"/>
              <a:t>Both beams have the same offset at IP</a:t>
            </a:r>
          </a:p>
          <a:p>
            <a:pPr lvl="1"/>
            <a:r>
              <a:rPr kumimoji="1" lang="en-US" altLang="ja-JP" dirty="0" smtClean="0"/>
              <a:t>Because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x=0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885981" y="1196752"/>
            <a:ext cx="3718467" cy="905502"/>
            <a:chOff x="4860032" y="1958239"/>
            <a:chExt cx="3718467" cy="905502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4860032" y="1958239"/>
              <a:ext cx="3718467" cy="905502"/>
              <a:chOff x="899592" y="764705"/>
              <a:chExt cx="7436933" cy="1811004"/>
            </a:xfrm>
          </p:grpSpPr>
          <p:sp>
            <p:nvSpPr>
              <p:cNvPr id="7" name="円/楕円 6"/>
              <p:cNvSpPr/>
              <p:nvPr/>
            </p:nvSpPr>
            <p:spPr>
              <a:xfrm rot="20700000">
                <a:off x="1419571" y="2194059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 rot="-900000" flipV="1">
                <a:off x="899592" y="1772816"/>
                <a:ext cx="7272808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rot="900000" flipV="1">
                <a:off x="1063717" y="1777883"/>
                <a:ext cx="7272808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円/楕円 9"/>
              <p:cNvSpPr/>
              <p:nvPr/>
            </p:nvSpPr>
            <p:spPr>
              <a:xfrm>
                <a:off x="3651820" y="1401971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 rot="20700000">
                <a:off x="6068245" y="764705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3651818" y="1545987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 rot="900000">
                <a:off x="1347563" y="969923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900000">
                <a:off x="6068245" y="2215669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7232006" y="220486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D</a:t>
              </a:r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23241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020378" cy="8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646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Cavity type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Pill box </a:t>
            </a:r>
          </a:p>
          <a:p>
            <a:r>
              <a:rPr lang="en-US" altLang="ja-JP" dirty="0" smtClean="0"/>
              <a:t>Rectangular cavity</a:t>
            </a:r>
          </a:p>
          <a:p>
            <a:r>
              <a:rPr kumimoji="1" lang="en-US" altLang="ja-JP" dirty="0" smtClean="0"/>
              <a:t>Coaxial cavity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253" y="3645024"/>
            <a:ext cx="3507859" cy="31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Crab cavity shape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Pill box</a:t>
            </a:r>
            <a:r>
              <a:rPr lang="ja-JP" altLang="en-US" dirty="0" smtClean="0"/>
              <a:t> </a:t>
            </a:r>
            <a:r>
              <a:rPr lang="en-US" altLang="ja-JP" dirty="0" smtClean="0"/>
              <a:t>type</a:t>
            </a:r>
          </a:p>
          <a:p>
            <a:r>
              <a:rPr kumimoji="1" lang="en-US" altLang="ja-JP" dirty="0" smtClean="0"/>
              <a:t>TM110 dipole mode</a:t>
            </a:r>
          </a:p>
          <a:p>
            <a:pPr lvl="1"/>
            <a:r>
              <a:rPr lang="en-US" altLang="ja-JP" dirty="0" smtClean="0"/>
              <a:t>500MHz</a:t>
            </a:r>
          </a:p>
          <a:p>
            <a:pPr lvl="1"/>
            <a:r>
              <a:rPr lang="en-US" altLang="ja-JP" dirty="0" smtClean="0"/>
              <a:t>E- and H-field</a:t>
            </a:r>
          </a:p>
          <a:p>
            <a:pPr lvl="1"/>
            <a:r>
              <a:rPr kumimoji="1" lang="en-US" altLang="ja-JP" dirty="0" smtClean="0"/>
              <a:t>Horizontal kick</a:t>
            </a:r>
          </a:p>
          <a:p>
            <a:pPr lvl="1"/>
            <a:r>
              <a:rPr lang="en-US" altLang="ja-JP" dirty="0" smtClean="0"/>
              <a:t>R/Q~50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上矢印 7"/>
          <p:cNvSpPr/>
          <p:nvPr/>
        </p:nvSpPr>
        <p:spPr>
          <a:xfrm>
            <a:off x="7092280" y="508518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 rot="20825094">
            <a:off x="6526845" y="153124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 rot="9935327">
            <a:off x="7535454" y="1680297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上矢印 11"/>
          <p:cNvSpPr/>
          <p:nvPr/>
        </p:nvSpPr>
        <p:spPr>
          <a:xfrm flipV="1">
            <a:off x="7812360" y="5301208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上矢印 12"/>
          <p:cNvSpPr/>
          <p:nvPr/>
        </p:nvSpPr>
        <p:spPr>
          <a:xfrm flipV="1">
            <a:off x="6444208" y="4869160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24128" y="54868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2120" y="371703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Same order mode</a:t>
            </a:r>
          </a:p>
          <a:p>
            <a:pPr lvl="1"/>
            <a:r>
              <a:rPr lang="en-US" altLang="ja-JP" dirty="0" smtClean="0"/>
              <a:t>Unwanted polarization</a:t>
            </a:r>
          </a:p>
          <a:p>
            <a:pPr lvl="1"/>
            <a:r>
              <a:rPr kumimoji="1" lang="en-US" altLang="ja-JP" dirty="0" smtClean="0"/>
              <a:t>Vertical kick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Same frequency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 rot="9935327">
            <a:off x="7103404" y="1392265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 rot="11441531">
            <a:off x="6938654" y="526803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 rot="20825094">
            <a:off x="7030901" y="261136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Lowest order mode</a:t>
            </a:r>
          </a:p>
          <a:p>
            <a:pPr lvl="1"/>
            <a:r>
              <a:rPr kumimoji="1" lang="en-US" altLang="ja-JP" dirty="0" smtClean="0"/>
              <a:t>Fundamental mode</a:t>
            </a:r>
          </a:p>
          <a:p>
            <a:r>
              <a:rPr lang="en-US" altLang="ja-JP" dirty="0" smtClean="0"/>
              <a:t>TM010 monopole mode</a:t>
            </a:r>
          </a:p>
          <a:p>
            <a:pPr lvl="1"/>
            <a:r>
              <a:rPr kumimoji="1" lang="en-US" altLang="ja-JP" dirty="0" smtClean="0"/>
              <a:t>Lower frequency: 320 MHz</a:t>
            </a:r>
          </a:p>
          <a:p>
            <a:pPr lvl="1"/>
            <a:r>
              <a:rPr lang="en-US" altLang="ja-JP" dirty="0" smtClean="0"/>
              <a:t>Accelerating mode</a:t>
            </a:r>
          </a:p>
          <a:p>
            <a:pPr lvl="1"/>
            <a:r>
              <a:rPr kumimoji="1" lang="en-US" altLang="ja-JP" dirty="0" smtClean="0"/>
              <a:t>R/Q~100</a:t>
            </a:r>
          </a:p>
          <a:p>
            <a:pPr lvl="1"/>
            <a:r>
              <a:rPr lang="en-US" altLang="ja-JP" dirty="0" smtClean="0"/>
              <a:t>Need to be heavily damped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 rot="9935327">
            <a:off x="7031395" y="2081357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カーブ矢印 7"/>
          <p:cNvSpPr/>
          <p:nvPr/>
        </p:nvSpPr>
        <p:spPr>
          <a:xfrm flipH="1">
            <a:off x="6588224" y="4221088"/>
            <a:ext cx="144016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mode </a:t>
            </a:r>
          </a:p>
          <a:p>
            <a:r>
              <a:rPr lang="en-US" altLang="ja-JP" dirty="0" smtClean="0"/>
              <a:t>TM011</a:t>
            </a:r>
            <a:r>
              <a:rPr lang="ja-JP" altLang="en-US" dirty="0" smtClean="0"/>
              <a:t> </a:t>
            </a:r>
            <a:r>
              <a:rPr lang="en-US" altLang="ja-JP" dirty="0" smtClean="0"/>
              <a:t>monopole mode</a:t>
            </a:r>
          </a:p>
          <a:p>
            <a:r>
              <a:rPr lang="en-US" altLang="ja-JP" dirty="0" smtClean="0"/>
              <a:t>Accelerating mode</a:t>
            </a:r>
          </a:p>
          <a:p>
            <a:r>
              <a:rPr lang="en-US" altLang="ja-JP" dirty="0" smtClean="0"/>
              <a:t>Should be heavily dumped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1601" r="32209"/>
          <a:stretch>
            <a:fillRect/>
          </a:stretch>
        </p:blipFill>
        <p:spPr bwMode="auto">
          <a:xfrm>
            <a:off x="4355976" y="3640857"/>
            <a:ext cx="1286121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1601" r="32817"/>
          <a:stretch>
            <a:fillRect/>
          </a:stretch>
        </p:blipFill>
        <p:spPr bwMode="auto">
          <a:xfrm>
            <a:off x="4355976" y="427881"/>
            <a:ext cx="1264552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>
          <a:xfrm rot="9935327">
            <a:off x="7607460" y="1947413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 rot="20825094">
            <a:off x="6598854" y="215840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下カーブ矢印 10"/>
          <p:cNvSpPr/>
          <p:nvPr/>
        </p:nvSpPr>
        <p:spPr>
          <a:xfrm flipH="1">
            <a:off x="6876256" y="4437112"/>
            <a:ext cx="115212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下カーブ矢印 11"/>
          <p:cNvSpPr/>
          <p:nvPr/>
        </p:nvSpPr>
        <p:spPr>
          <a:xfrm>
            <a:off x="6444208" y="4581128"/>
            <a:ext cx="115212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Colliding beams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We consider the luminosity of collider accelerators</a:t>
            </a:r>
          </a:p>
          <a:p>
            <a:r>
              <a:rPr kumimoji="1" lang="en-US" altLang="ja-JP" dirty="0" smtClean="0"/>
              <a:t>Luminosity is one of the most important parameters </a:t>
            </a:r>
          </a:p>
          <a:p>
            <a:r>
              <a:rPr lang="en-US" altLang="ja-JP" dirty="0" smtClean="0"/>
              <a:t>Number of physics interactions (events) per second = L x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L: Luminosity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Cross section</a:t>
            </a:r>
          </a:p>
          <a:p>
            <a:r>
              <a:rPr lang="en-US" altLang="ja-JP" dirty="0" smtClean="0"/>
              <a:t>L has to be increased to obtain high event rate</a:t>
            </a:r>
            <a:endParaRPr kumimoji="1" lang="ja-JP" altLang="en-US" dirty="0"/>
          </a:p>
        </p:txBody>
      </p:sp>
      <p:grpSp>
        <p:nvGrpSpPr>
          <p:cNvPr id="62" name="グループ化 61"/>
          <p:cNvGrpSpPr>
            <a:grpSpLocks noChangeAspect="1"/>
          </p:cNvGrpSpPr>
          <p:nvPr/>
        </p:nvGrpSpPr>
        <p:grpSpPr>
          <a:xfrm>
            <a:off x="4572000" y="1988840"/>
            <a:ext cx="4133259" cy="1417861"/>
            <a:chOff x="1115616" y="1484784"/>
            <a:chExt cx="5904656" cy="2025516"/>
          </a:xfrm>
        </p:grpSpPr>
        <p:grpSp>
          <p:nvGrpSpPr>
            <p:cNvPr id="63" name="グループ化 3"/>
            <p:cNvGrpSpPr/>
            <p:nvPr/>
          </p:nvGrpSpPr>
          <p:grpSpPr>
            <a:xfrm>
              <a:off x="2483768" y="2420888"/>
              <a:ext cx="576064" cy="288032"/>
              <a:chOff x="2483768" y="2420888"/>
              <a:chExt cx="576064" cy="288032"/>
            </a:xfrm>
          </p:grpSpPr>
          <p:sp>
            <p:nvSpPr>
              <p:cNvPr id="117" name="円/楕円 1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右矢印 2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5"/>
            <p:cNvGrpSpPr/>
            <p:nvPr/>
          </p:nvGrpSpPr>
          <p:grpSpPr>
            <a:xfrm>
              <a:off x="2987824" y="2924944"/>
              <a:ext cx="576064" cy="288032"/>
              <a:chOff x="2483768" y="2420888"/>
              <a:chExt cx="576064" cy="288032"/>
            </a:xfrm>
          </p:grpSpPr>
          <p:sp>
            <p:nvSpPr>
              <p:cNvPr id="115" name="円/楕円 6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右矢印 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8"/>
            <p:cNvGrpSpPr/>
            <p:nvPr/>
          </p:nvGrpSpPr>
          <p:grpSpPr>
            <a:xfrm>
              <a:off x="2267744" y="2996952"/>
              <a:ext cx="576064" cy="288032"/>
              <a:chOff x="2483768" y="2420888"/>
              <a:chExt cx="576064" cy="288032"/>
            </a:xfrm>
          </p:grpSpPr>
          <p:sp>
            <p:nvSpPr>
              <p:cNvPr id="113" name="円/楕円 9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右矢印 10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11"/>
            <p:cNvGrpSpPr/>
            <p:nvPr/>
          </p:nvGrpSpPr>
          <p:grpSpPr>
            <a:xfrm>
              <a:off x="3203848" y="2492896"/>
              <a:ext cx="576064" cy="288032"/>
              <a:chOff x="2483768" y="2420888"/>
              <a:chExt cx="576064" cy="288032"/>
            </a:xfrm>
          </p:grpSpPr>
          <p:sp>
            <p:nvSpPr>
              <p:cNvPr id="111" name="円/楕円 12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右矢印 13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14"/>
            <p:cNvGrpSpPr/>
            <p:nvPr/>
          </p:nvGrpSpPr>
          <p:grpSpPr>
            <a:xfrm>
              <a:off x="1907704" y="2708920"/>
              <a:ext cx="576064" cy="288032"/>
              <a:chOff x="2483768" y="2420888"/>
              <a:chExt cx="576064" cy="288032"/>
            </a:xfrm>
          </p:grpSpPr>
          <p:sp>
            <p:nvSpPr>
              <p:cNvPr id="109" name="円/楕円 15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右矢印 16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8" name="グループ化 17"/>
            <p:cNvGrpSpPr/>
            <p:nvPr/>
          </p:nvGrpSpPr>
          <p:grpSpPr>
            <a:xfrm>
              <a:off x="1979712" y="2132856"/>
              <a:ext cx="576064" cy="288032"/>
              <a:chOff x="2483768" y="2420888"/>
              <a:chExt cx="576064" cy="288032"/>
            </a:xfrm>
          </p:grpSpPr>
          <p:sp>
            <p:nvSpPr>
              <p:cNvPr id="107" name="円/楕円 18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右矢印 10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" name="グループ化 20"/>
            <p:cNvGrpSpPr/>
            <p:nvPr/>
          </p:nvGrpSpPr>
          <p:grpSpPr>
            <a:xfrm>
              <a:off x="3059832" y="2060848"/>
              <a:ext cx="576064" cy="288032"/>
              <a:chOff x="2483768" y="2420888"/>
              <a:chExt cx="576064" cy="288032"/>
            </a:xfrm>
          </p:grpSpPr>
          <p:sp>
            <p:nvSpPr>
              <p:cNvPr id="105" name="円/楕円 104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右矢印 105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" name="グループ化 23"/>
            <p:cNvGrpSpPr/>
            <p:nvPr/>
          </p:nvGrpSpPr>
          <p:grpSpPr>
            <a:xfrm>
              <a:off x="1331640" y="2348880"/>
              <a:ext cx="576064" cy="288032"/>
              <a:chOff x="2483768" y="2420888"/>
              <a:chExt cx="576064" cy="288032"/>
            </a:xfrm>
          </p:grpSpPr>
          <p:sp>
            <p:nvSpPr>
              <p:cNvPr id="103" name="円/楕円 102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右矢印 103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26"/>
            <p:cNvGrpSpPr/>
            <p:nvPr/>
          </p:nvGrpSpPr>
          <p:grpSpPr>
            <a:xfrm>
              <a:off x="1115616" y="2708920"/>
              <a:ext cx="576064" cy="288032"/>
              <a:chOff x="2483768" y="2420888"/>
              <a:chExt cx="576064" cy="288032"/>
            </a:xfrm>
          </p:grpSpPr>
          <p:sp>
            <p:nvSpPr>
              <p:cNvPr id="101" name="円/楕円 100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右矢印 101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29"/>
            <p:cNvGrpSpPr/>
            <p:nvPr/>
          </p:nvGrpSpPr>
          <p:grpSpPr>
            <a:xfrm flipH="1">
              <a:off x="4355976" y="2276872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9" name="円/楕円 98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右矢印 99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3" name="グループ化 32"/>
            <p:cNvGrpSpPr/>
            <p:nvPr/>
          </p:nvGrpSpPr>
          <p:grpSpPr>
            <a:xfrm flipH="1">
              <a:off x="4644008" y="2708920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7" name="円/楕円 96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右矢印 9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35"/>
            <p:cNvGrpSpPr/>
            <p:nvPr/>
          </p:nvGrpSpPr>
          <p:grpSpPr>
            <a:xfrm flipH="1">
              <a:off x="5004048" y="1988840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5" name="円/楕円 94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右矢印 95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38"/>
            <p:cNvGrpSpPr/>
            <p:nvPr/>
          </p:nvGrpSpPr>
          <p:grpSpPr>
            <a:xfrm flipH="1">
              <a:off x="5292080" y="2420888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3" name="円/楕円 92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右矢印 93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41"/>
            <p:cNvGrpSpPr/>
            <p:nvPr/>
          </p:nvGrpSpPr>
          <p:grpSpPr>
            <a:xfrm flipH="1">
              <a:off x="5364088" y="2852936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91" name="円/楕円 90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右矢印 91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44"/>
            <p:cNvGrpSpPr/>
            <p:nvPr/>
          </p:nvGrpSpPr>
          <p:grpSpPr>
            <a:xfrm flipH="1">
              <a:off x="5724128" y="2132856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89" name="円/楕円 88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右矢印 89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47"/>
            <p:cNvGrpSpPr/>
            <p:nvPr/>
          </p:nvGrpSpPr>
          <p:grpSpPr>
            <a:xfrm flipH="1">
              <a:off x="5940152" y="2636912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87" name="円/楕円 86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右矢印 87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" name="グループ化 50"/>
            <p:cNvGrpSpPr/>
            <p:nvPr/>
          </p:nvGrpSpPr>
          <p:grpSpPr>
            <a:xfrm flipH="1">
              <a:off x="6444208" y="2420888"/>
              <a:ext cx="576064" cy="288032"/>
              <a:chOff x="2483768" y="2420888"/>
              <a:chExt cx="576064" cy="288032"/>
            </a:xfrm>
            <a:solidFill>
              <a:srgbClr val="FFC000"/>
            </a:solidFill>
          </p:grpSpPr>
          <p:sp>
            <p:nvSpPr>
              <p:cNvPr id="85" name="円/楕円 84"/>
              <p:cNvSpPr/>
              <p:nvPr/>
            </p:nvSpPr>
            <p:spPr>
              <a:xfrm>
                <a:off x="2483768" y="242088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右矢印 85"/>
              <p:cNvSpPr/>
              <p:nvPr/>
            </p:nvSpPr>
            <p:spPr>
              <a:xfrm>
                <a:off x="2771800" y="2492896"/>
                <a:ext cx="288032" cy="14401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0" name="円/楕円 79"/>
            <p:cNvSpPr/>
            <p:nvPr/>
          </p:nvSpPr>
          <p:spPr>
            <a:xfrm>
              <a:off x="3923928" y="26369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 flipH="1">
              <a:off x="3995936" y="256490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635896" y="3140968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Collision</a:t>
              </a:r>
              <a:endParaRPr kumimoji="1" lang="ja-JP" altLang="en-US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1619672" y="1484784"/>
              <a:ext cx="1902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Particle bunch: N+</a:t>
              </a:r>
              <a:endParaRPr kumimoji="1"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644008" y="1484784"/>
              <a:ext cx="1858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Particle bunch: N-</a:t>
              </a:r>
              <a:endParaRPr kumimoji="1" lang="ja-JP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226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HOM, Crab cavity?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TE111 dipole mode</a:t>
            </a:r>
          </a:p>
          <a:p>
            <a:r>
              <a:rPr lang="en-US" altLang="ja-JP" dirty="0" smtClean="0"/>
              <a:t>Crab cavity?</a:t>
            </a:r>
          </a:p>
          <a:p>
            <a:r>
              <a:rPr lang="en-US" altLang="ja-JP" dirty="0" smtClean="0"/>
              <a:t>Answer is No!</a:t>
            </a:r>
          </a:p>
          <a:p>
            <a:r>
              <a:rPr lang="en-US" altLang="ja-JP" dirty="0" smtClean="0"/>
              <a:t>Magnetic kick cancels electric kick</a:t>
            </a:r>
          </a:p>
          <a:p>
            <a:r>
              <a:rPr lang="en-US" altLang="ja-JP" dirty="0" smtClean="0"/>
              <a:t>Remember Panofsky-Wenzel theorem</a:t>
            </a:r>
          </a:p>
          <a:p>
            <a:pPr lvl="1"/>
            <a:r>
              <a:rPr lang="en-US" altLang="ja-JP" dirty="0" smtClean="0"/>
              <a:t>No kick when Ez=0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0994" r="32209"/>
          <a:stretch>
            <a:fillRect/>
          </a:stretch>
        </p:blipFill>
        <p:spPr bwMode="auto">
          <a:xfrm>
            <a:off x="4283968" y="3640857"/>
            <a:ext cx="1307798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32209" r="30994"/>
          <a:stretch>
            <a:fillRect/>
          </a:stretch>
        </p:blipFill>
        <p:spPr bwMode="auto">
          <a:xfrm>
            <a:off x="4283968" y="427881"/>
            <a:ext cx="1307763" cy="321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>
          <a:xfrm rot="11424281">
            <a:off x="7173740" y="2022503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カーブ矢印 9"/>
          <p:cNvSpPr/>
          <p:nvPr/>
        </p:nvSpPr>
        <p:spPr>
          <a:xfrm>
            <a:off x="7092280" y="4653136"/>
            <a:ext cx="43204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5801" r="13370"/>
          <a:stretch>
            <a:fillRect/>
          </a:stretch>
        </p:blipFill>
        <p:spPr bwMode="auto">
          <a:xfrm>
            <a:off x="3203848" y="3640857"/>
            <a:ext cx="2517374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We can design TE-like </a:t>
            </a:r>
            <a:r>
              <a:rPr lang="en-US" altLang="ja-JP" dirty="0" smtClean="0"/>
              <a:t>cavity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TE cavity with beam pipe</a:t>
            </a:r>
          </a:p>
          <a:p>
            <a:pPr lvl="1"/>
            <a:r>
              <a:rPr lang="en-US" altLang="ja-JP" dirty="0" smtClean="0"/>
              <a:t>Frequency: 500 MHz</a:t>
            </a:r>
          </a:p>
          <a:p>
            <a:r>
              <a:rPr kumimoji="1" lang="en-US" altLang="ja-JP" dirty="0" smtClean="0"/>
              <a:t>If the beam pipes shield the magnetic field</a:t>
            </a:r>
          </a:p>
          <a:p>
            <a:r>
              <a:rPr lang="en-US" altLang="ja-JP" dirty="0" smtClean="0"/>
              <a:t>We can obtain a horizontal kick</a:t>
            </a:r>
          </a:p>
          <a:p>
            <a:pPr lvl="1"/>
            <a:r>
              <a:rPr kumimoji="1" lang="en-US" altLang="ja-JP" dirty="0" smtClean="0"/>
              <a:t>R/Q~40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ectangular cell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434840"/>
          </a:xfrm>
        </p:spPr>
        <p:txBody>
          <a:bodyPr/>
          <a:lstStyle/>
          <a:p>
            <a:r>
              <a:rPr lang="en-US" altLang="ja-JP" dirty="0" smtClean="0"/>
              <a:t>Crabbing mode, </a:t>
            </a:r>
            <a:r>
              <a:rPr kumimoji="1" lang="en-US" altLang="ja-JP" dirty="0" smtClean="0"/>
              <a:t>TM210</a:t>
            </a:r>
          </a:p>
          <a:p>
            <a:r>
              <a:rPr lang="en-US" altLang="ja-JP" dirty="0" smtClean="0"/>
              <a:t>500MHz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933056"/>
            <a:ext cx="2736304" cy="24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SOM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TM120</a:t>
            </a:r>
          </a:p>
          <a:p>
            <a:r>
              <a:rPr lang="en-US" altLang="ja-JP" dirty="0" smtClean="0"/>
              <a:t>Vertical kicking mode</a:t>
            </a:r>
            <a:endParaRPr kumimoji="1" lang="en-US" altLang="ja-JP" dirty="0" smtClean="0"/>
          </a:p>
          <a:p>
            <a:r>
              <a:rPr kumimoji="1" lang="en-US" altLang="ja-JP" dirty="0" smtClean="0"/>
              <a:t>Higher frequency</a:t>
            </a:r>
            <a:r>
              <a:rPr lang="ja-JP" altLang="en-US" dirty="0" smtClean="0"/>
              <a:t> </a:t>
            </a:r>
            <a:r>
              <a:rPr lang="en-US" altLang="ja-JP" dirty="0" smtClean="0"/>
              <a:t>than the crabbing mode</a:t>
            </a:r>
            <a:endParaRPr kumimoji="1" lang="en-US" altLang="ja-JP" dirty="0" smtClean="0"/>
          </a:p>
          <a:p>
            <a:r>
              <a:rPr lang="en-US" altLang="ja-JP" dirty="0" smtClean="0"/>
              <a:t>We can separate vertical kicking mode from horizontal kick mode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5580112" cy="342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 cavity cell for KEKB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Required voltage: 1.4MV</a:t>
            </a:r>
          </a:p>
          <a:p>
            <a:r>
              <a:rPr lang="en-US" altLang="ja-JP" dirty="0" smtClean="0"/>
              <a:t>Operating temperature: 4.4K</a:t>
            </a:r>
            <a:endParaRPr kumimoji="1" lang="en-US" altLang="ja-JP" dirty="0" smtClean="0"/>
          </a:p>
          <a:p>
            <a:r>
              <a:rPr kumimoji="1" lang="en-US" altLang="ja-JP" dirty="0" smtClean="0"/>
              <a:t>Squashed cell</a:t>
            </a:r>
          </a:p>
          <a:p>
            <a:r>
              <a:rPr kumimoji="1" lang="en-US" altLang="ja-JP" dirty="0" smtClean="0"/>
              <a:t>Crabbing mode</a:t>
            </a:r>
          </a:p>
          <a:p>
            <a:pPr lvl="1"/>
            <a:r>
              <a:rPr lang="en-US" altLang="ja-JP" dirty="0" smtClean="0"/>
              <a:t>TM210-like mode</a:t>
            </a:r>
          </a:p>
          <a:p>
            <a:pPr lvl="1"/>
            <a:r>
              <a:rPr kumimoji="1" lang="en-US" altLang="ja-JP" dirty="0" smtClean="0"/>
              <a:t>509 MHz </a:t>
            </a:r>
          </a:p>
          <a:p>
            <a:r>
              <a:rPr lang="en-US" altLang="ja-JP" dirty="0" smtClean="0"/>
              <a:t>Coaxial coupler</a:t>
            </a:r>
          </a:p>
          <a:p>
            <a:pPr lvl="1"/>
            <a:r>
              <a:rPr lang="en-US" altLang="ja-JP" dirty="0" smtClean="0"/>
              <a:t>For LOM, SOM and HOMs damping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 smtClean="0"/>
              <a:t>LOM, SOM and HOMs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Coaxial coupler</a:t>
            </a:r>
            <a:r>
              <a:rPr lang="ja-JP" altLang="en-US" dirty="0" smtClean="0"/>
              <a:t>　</a:t>
            </a:r>
            <a:r>
              <a:rPr lang="en-US" altLang="ja-JP" dirty="0"/>
              <a:t>p</a:t>
            </a:r>
            <a:r>
              <a:rPr lang="en-US" altLang="ja-JP" dirty="0" smtClean="0"/>
              <a:t>ropagates these modes</a:t>
            </a:r>
          </a:p>
          <a:p>
            <a:r>
              <a:rPr lang="en-US" altLang="ja-JP" dirty="0" smtClean="0"/>
              <a:t>TEM: No cut-off (monopole)</a:t>
            </a:r>
          </a:p>
          <a:p>
            <a:r>
              <a:rPr lang="en-US" altLang="ja-JP" dirty="0" smtClean="0"/>
              <a:t>TE11: fc=600 MHz (dipole)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1" t="655" r="691" b="655"/>
          <a:stretch>
            <a:fillRect/>
          </a:stretch>
        </p:blipFill>
        <p:spPr bwMode="auto">
          <a:xfrm>
            <a:off x="4427984" y="1916832"/>
            <a:ext cx="4644008" cy="49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グループ化 6"/>
          <p:cNvGrpSpPr/>
          <p:nvPr/>
        </p:nvGrpSpPr>
        <p:grpSpPr>
          <a:xfrm>
            <a:off x="755576" y="4869160"/>
            <a:ext cx="2832100" cy="1784350"/>
            <a:chOff x="5940425" y="1989138"/>
            <a:chExt cx="2832100" cy="1784350"/>
          </a:xfrm>
        </p:grpSpPr>
        <p:pic>
          <p:nvPicPr>
            <p:cNvPr id="8" name="Picture 8" descr="cell433_01"/>
            <p:cNvPicPr>
              <a:picLocks noChangeAspect="1" noChangeArrowheads="1"/>
            </p:cNvPicPr>
            <p:nvPr/>
          </p:nvPicPr>
          <p:blipFill>
            <a:blip r:embed="rId3" cstate="print"/>
            <a:srcRect l="15359" t="14847" r="15359" b="14847"/>
            <a:stretch>
              <a:fillRect/>
            </a:stretch>
          </p:blipFill>
          <p:spPr bwMode="auto">
            <a:xfrm>
              <a:off x="5940425" y="1989138"/>
              <a:ext cx="2832100" cy="1784350"/>
            </a:xfrm>
            <a:prstGeom prst="rect">
              <a:avLst/>
            </a:prstGeom>
            <a:noFill/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7596188" y="2781300"/>
              <a:ext cx="576262" cy="358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LOM damping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Lowest order mode</a:t>
            </a:r>
          </a:p>
          <a:p>
            <a:pPr lvl="1"/>
            <a:r>
              <a:rPr lang="en-US" altLang="ja-JP" dirty="0" smtClean="0"/>
              <a:t>Fundamental mode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Accelerating mode</a:t>
            </a:r>
          </a:p>
          <a:p>
            <a:pPr lvl="1"/>
            <a:r>
              <a:rPr lang="en-US" altLang="ja-JP" dirty="0" smtClean="0"/>
              <a:t>R/Q~100</a:t>
            </a:r>
            <a:endParaRPr kumimoji="1" lang="en-US" altLang="ja-JP" dirty="0" smtClean="0"/>
          </a:p>
          <a:p>
            <a:r>
              <a:rPr kumimoji="1" lang="en-US" altLang="ja-JP" dirty="0" smtClean="0"/>
              <a:t>LOM can propagate as the TEM mode in the coaxial coupler</a:t>
            </a:r>
          </a:p>
          <a:p>
            <a:r>
              <a:rPr lang="en-US" altLang="ja-JP" dirty="0" smtClean="0"/>
              <a:t>Coaxial ferrite RF absorber at the end of this coupler heavily damps this mode</a:t>
            </a:r>
          </a:p>
          <a:p>
            <a:pPr lvl="1"/>
            <a:r>
              <a:rPr kumimoji="1" lang="en-US" altLang="ja-JP" dirty="0" smtClean="0"/>
              <a:t>Q~100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283968" y="1556792"/>
            <a:ext cx="4662516" cy="3102519"/>
            <a:chOff x="4283968" y="1556792"/>
            <a:chExt cx="4662516" cy="3102519"/>
          </a:xfrm>
        </p:grpSpPr>
        <p:pic>
          <p:nvPicPr>
            <p:cNvPr id="1026" name="Picture 2" descr="C:\Backup20150108\40Gbackup\デスクトップ\APAC2007\presentation\coaxMWS.jpg"/>
            <p:cNvPicPr>
              <a:picLocks noChangeAspect="1" noChangeArrowheads="1"/>
            </p:cNvPicPr>
            <p:nvPr/>
          </p:nvPicPr>
          <p:blipFill>
            <a:blip r:embed="rId2" cstate="print"/>
            <a:srcRect l="16282" t="12372" r="16282" b="15341"/>
            <a:stretch>
              <a:fillRect/>
            </a:stretch>
          </p:blipFill>
          <p:spPr bwMode="auto">
            <a:xfrm>
              <a:off x="4283968" y="1556792"/>
              <a:ext cx="4662516" cy="3102519"/>
            </a:xfrm>
            <a:prstGeom prst="rect">
              <a:avLst/>
            </a:prstGeom>
            <a:noFill/>
          </p:spPr>
        </p:pic>
        <p:cxnSp>
          <p:nvCxnSpPr>
            <p:cNvPr id="9" name="直線矢印コネクタ 8"/>
            <p:cNvCxnSpPr/>
            <p:nvPr/>
          </p:nvCxnSpPr>
          <p:spPr>
            <a:xfrm flipV="1">
              <a:off x="7164288" y="2924944"/>
              <a:ext cx="4320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16200000">
              <a:off x="6660232" y="2492896"/>
              <a:ext cx="4320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400000" flipV="1">
              <a:off x="6660232" y="3429000"/>
              <a:ext cx="4320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 flipV="1">
              <a:off x="6228184" y="2924944"/>
              <a:ext cx="4320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5148064" y="4581128"/>
            <a:ext cx="346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TEM mode in the coaxial coupler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SOM</a:t>
            </a:r>
            <a:r>
              <a:rPr lang="ja-JP" altLang="en-US" dirty="0" smtClean="0"/>
              <a:t> </a:t>
            </a:r>
            <a:r>
              <a:rPr lang="en-US" altLang="ja-JP" dirty="0" smtClean="0"/>
              <a:t>damping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Same order mode</a:t>
            </a:r>
          </a:p>
          <a:p>
            <a:pPr lvl="1"/>
            <a:r>
              <a:rPr lang="en-US" altLang="ja-JP" dirty="0" smtClean="0"/>
              <a:t>Another polarization of crabbing mode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F</a:t>
            </a:r>
            <a:r>
              <a:rPr kumimoji="1" lang="en-US" altLang="ja-JP" dirty="0" smtClean="0"/>
              <a:t>requency above 600 </a:t>
            </a:r>
            <a:r>
              <a:rPr lang="en-US" altLang="ja-JP" dirty="0" smtClean="0"/>
              <a:t>MHz </a:t>
            </a:r>
            <a:r>
              <a:rPr kumimoji="1" lang="en-US" altLang="ja-JP" dirty="0" smtClean="0"/>
              <a:t>by squeezing cavity cell</a:t>
            </a:r>
          </a:p>
          <a:p>
            <a:r>
              <a:rPr lang="en-US" altLang="ja-JP" dirty="0" smtClean="0"/>
              <a:t>SOM can propagate as the dipole mode (TE11) in the coaxial coupler </a:t>
            </a:r>
          </a:p>
          <a:p>
            <a:pPr lvl="1"/>
            <a:r>
              <a:rPr lang="en-US" altLang="ja-JP" dirty="0" smtClean="0"/>
              <a:t>The cut-off frequency is 600 MHz</a:t>
            </a:r>
          </a:p>
          <a:p>
            <a:pPr lvl="1"/>
            <a:r>
              <a:rPr kumimoji="1" lang="en-US" altLang="ja-JP" dirty="0" smtClean="0"/>
              <a:t>Above the crabbing mode</a:t>
            </a:r>
          </a:p>
          <a:p>
            <a:pPr lvl="1"/>
            <a:r>
              <a:rPr lang="en-US" altLang="ja-JP" dirty="0" smtClean="0"/>
              <a:t>Blow the SOM mode</a:t>
            </a:r>
          </a:p>
          <a:p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283968" y="1556792"/>
            <a:ext cx="4662516" cy="3102519"/>
            <a:chOff x="4283968" y="1556792"/>
            <a:chExt cx="4662516" cy="3102519"/>
          </a:xfrm>
        </p:grpSpPr>
        <p:pic>
          <p:nvPicPr>
            <p:cNvPr id="6" name="Picture 2" descr="C:\Backup20150108\40Gbackup\デスクトップ\APAC2007\presentation\coaxMWS.jpg"/>
            <p:cNvPicPr>
              <a:picLocks noChangeAspect="1" noChangeArrowheads="1"/>
            </p:cNvPicPr>
            <p:nvPr/>
          </p:nvPicPr>
          <p:blipFill>
            <a:blip r:embed="rId2" cstate="print"/>
            <a:srcRect l="16282" t="12372" r="16282" b="15341"/>
            <a:stretch>
              <a:fillRect/>
            </a:stretch>
          </p:blipFill>
          <p:spPr bwMode="auto">
            <a:xfrm>
              <a:off x="4283968" y="1556792"/>
              <a:ext cx="4662516" cy="3102519"/>
            </a:xfrm>
            <a:prstGeom prst="rect">
              <a:avLst/>
            </a:prstGeom>
            <a:noFill/>
          </p:spPr>
        </p:pic>
        <p:cxnSp>
          <p:nvCxnSpPr>
            <p:cNvPr id="8" name="直線矢印コネクタ 7"/>
            <p:cNvCxnSpPr/>
            <p:nvPr/>
          </p:nvCxnSpPr>
          <p:spPr>
            <a:xfrm rot="16200000">
              <a:off x="6660232" y="2492896"/>
              <a:ext cx="4320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rot="16200000">
              <a:off x="6660232" y="3429000"/>
              <a:ext cx="4320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5148064" y="4581128"/>
            <a:ext cx="325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 mode in the coaxial coupler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007" y="2952329"/>
            <a:ext cx="5194190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HOM</a:t>
            </a:r>
            <a:r>
              <a:rPr lang="ja-JP" altLang="en-US" dirty="0" smtClean="0"/>
              <a:t> </a:t>
            </a:r>
            <a:r>
              <a:rPr lang="en-US" altLang="ja-JP" dirty="0" smtClean="0"/>
              <a:t>damping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Coaxial coupler and coaxial ferrite absorber </a:t>
            </a:r>
          </a:p>
          <a:p>
            <a:pPr lvl="1"/>
            <a:r>
              <a:rPr lang="en-US" altLang="ja-JP" dirty="0" smtClean="0"/>
              <a:t>Monopole modes</a:t>
            </a:r>
          </a:p>
          <a:p>
            <a:pPr lvl="1"/>
            <a:r>
              <a:rPr lang="en-US" altLang="ja-JP" dirty="0" smtClean="0"/>
              <a:t>D</a:t>
            </a:r>
            <a:r>
              <a:rPr kumimoji="1" lang="en-US" altLang="ja-JP" dirty="0" smtClean="0"/>
              <a:t>ipole mode above cut-off </a:t>
            </a:r>
          </a:p>
          <a:p>
            <a:pPr lvl="1"/>
            <a:r>
              <a:rPr lang="en-US" altLang="ja-JP" dirty="0"/>
              <a:t>H</a:t>
            </a:r>
            <a:r>
              <a:rPr lang="en-US" altLang="ja-JP" dirty="0" smtClean="0"/>
              <a:t>eavily damp those modes</a:t>
            </a:r>
          </a:p>
          <a:p>
            <a:pPr lvl="1"/>
            <a:r>
              <a:rPr lang="en-US" altLang="ja-JP" dirty="0" smtClean="0"/>
              <a:t>Notch filter for crabbing mode rejection</a:t>
            </a:r>
            <a:endParaRPr kumimoji="1" lang="en-US" altLang="ja-JP" dirty="0" smtClean="0"/>
          </a:p>
          <a:p>
            <a:r>
              <a:rPr lang="en-US" altLang="ja-JP" dirty="0" smtClean="0"/>
              <a:t>Large b</a:t>
            </a:r>
            <a:r>
              <a:rPr kumimoji="1" lang="en-US" altLang="ja-JP" dirty="0" smtClean="0"/>
              <a:t>eam pipe and ferrite RF absorbers</a:t>
            </a:r>
          </a:p>
          <a:p>
            <a:pPr lvl="1"/>
            <a:r>
              <a:rPr lang="en-US" altLang="ja-JP" dirty="0" smtClean="0"/>
              <a:t>Monopole&gt;900MHz</a:t>
            </a:r>
          </a:p>
          <a:p>
            <a:pPr lvl="1"/>
            <a:r>
              <a:rPr kumimoji="1" lang="en-US" altLang="ja-JP" dirty="0" smtClean="0"/>
              <a:t>Dipole&gt;750MHz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Compact crab cavities for LHC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Required for LHC application</a:t>
            </a:r>
          </a:p>
          <a:p>
            <a:r>
              <a:rPr lang="en-US" altLang="ja-JP" dirty="0" smtClean="0"/>
              <a:t>Required voltage: 3MV</a:t>
            </a:r>
          </a:p>
          <a:p>
            <a:r>
              <a:rPr lang="en-US" altLang="ja-JP" dirty="0" smtClean="0"/>
              <a:t>Frequency: 400 MHz</a:t>
            </a:r>
          </a:p>
          <a:p>
            <a:r>
              <a:rPr kumimoji="1" lang="en-US" altLang="ja-JP" dirty="0" smtClean="0"/>
              <a:t>Operating temperature: 2K</a:t>
            </a:r>
          </a:p>
          <a:p>
            <a:r>
              <a:rPr lang="en-US" altLang="ja-JP" dirty="0" smtClean="0"/>
              <a:t>Narrow space between beam pipes</a:t>
            </a:r>
          </a:p>
          <a:p>
            <a:pPr lvl="1"/>
            <a:r>
              <a:rPr lang="en-US" altLang="ja-JP" dirty="0" smtClean="0"/>
              <a:t>Nominal beam separation: 194 mm</a:t>
            </a:r>
          </a:p>
          <a:p>
            <a:pPr lvl="1"/>
            <a:r>
              <a:rPr lang="en-US" altLang="ja-JP" dirty="0" smtClean="0"/>
              <a:t>Beam pipe diameter: 84 mm</a:t>
            </a:r>
          </a:p>
          <a:p>
            <a:r>
              <a:rPr lang="en-US" altLang="ja-JP" dirty="0" smtClean="0"/>
              <a:t>Can not use pill box type cavities </a:t>
            </a:r>
          </a:p>
          <a:p>
            <a:pPr lvl="1"/>
            <a:r>
              <a:rPr kumimoji="1" lang="en-US" altLang="ja-JP" dirty="0" smtClean="0"/>
              <a:t>800MHz cavity clears size problem but the high frequency gives non-linear kick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580112" y="2132856"/>
            <a:ext cx="2088232" cy="945396"/>
            <a:chOff x="2483768" y="1268760"/>
            <a:chExt cx="2088232" cy="945396"/>
          </a:xfrm>
        </p:grpSpPr>
        <p:sp>
          <p:nvSpPr>
            <p:cNvPr id="6" name="円/楕円 5"/>
            <p:cNvSpPr/>
            <p:nvPr/>
          </p:nvSpPr>
          <p:spPr>
            <a:xfrm>
              <a:off x="2483768" y="1268760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851920" y="1268760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2843808" y="1628800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3059832" y="1844824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194 mm</a:t>
              </a:r>
              <a:endParaRPr kumimoji="1" lang="ja-JP" alt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alculate luminosity</a:t>
            </a:r>
          </a:p>
          <a:p>
            <a:pPr lvl="1"/>
            <a:r>
              <a:rPr kumimoji="1" lang="en-US" altLang="ja-JP" dirty="0" smtClean="0"/>
              <a:t>Head on collision</a:t>
            </a:r>
          </a:p>
          <a:p>
            <a:pPr lvl="1"/>
            <a:r>
              <a:rPr kumimoji="1" lang="en-US" altLang="ja-JP" dirty="0" smtClean="0"/>
              <a:t>Flat beams</a:t>
            </a:r>
            <a:r>
              <a:rPr lang="en-US" altLang="ja-JP" dirty="0" smtClean="0"/>
              <a:t> with uniform distribution</a:t>
            </a:r>
          </a:p>
          <a:p>
            <a:r>
              <a:rPr lang="en-US" altLang="ja-JP" dirty="0" smtClean="0"/>
              <a:t># of events for a particle with a cross section of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# of events for N+ particles</a:t>
            </a:r>
          </a:p>
          <a:p>
            <a:r>
              <a:rPr lang="en-US" altLang="ja-JP" dirty="0" smtClean="0"/>
              <a:t>If those collisions occur f times per second</a:t>
            </a:r>
          </a:p>
          <a:p>
            <a:r>
              <a:rPr lang="en-US" altLang="ja-JP" dirty="0" smtClean="0"/>
              <a:t>Luminosity for flat beams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419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円/楕円 38"/>
          <p:cNvSpPr/>
          <p:nvPr/>
        </p:nvSpPr>
        <p:spPr>
          <a:xfrm>
            <a:off x="5508104" y="1628800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latin typeface="Symbol" pitchFamily="18" charset="2"/>
              </a:rPr>
              <a:t>s</a:t>
            </a:r>
            <a:endParaRPr kumimoji="1" lang="ja-JP" altLang="en-US" sz="1400" dirty="0">
              <a:latin typeface="Symbol" pitchFamily="18" charset="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126873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グループ化 40"/>
          <p:cNvGrpSpPr>
            <a:grpSpLocks noChangeAspect="1"/>
          </p:cNvGrpSpPr>
          <p:nvPr/>
        </p:nvGrpSpPr>
        <p:grpSpPr>
          <a:xfrm>
            <a:off x="4298370" y="1484785"/>
            <a:ext cx="4378086" cy="1036915"/>
            <a:chOff x="1835696" y="548680"/>
            <a:chExt cx="5472608" cy="1296144"/>
          </a:xfrm>
        </p:grpSpPr>
        <p:grpSp>
          <p:nvGrpSpPr>
            <p:cNvPr id="42" name="グループ化 16"/>
            <p:cNvGrpSpPr/>
            <p:nvPr/>
          </p:nvGrpSpPr>
          <p:grpSpPr>
            <a:xfrm>
              <a:off x="1835696" y="620688"/>
              <a:ext cx="2376264" cy="864096"/>
              <a:chOff x="2915816" y="2276872"/>
              <a:chExt cx="2376264" cy="864096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2915816" y="2780928"/>
                <a:ext cx="1656184" cy="36004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 flipV="1">
                <a:off x="4572000" y="2276872"/>
                <a:ext cx="72008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4572000" y="2636912"/>
                <a:ext cx="72008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V="1">
                <a:off x="2915816" y="2276872"/>
                <a:ext cx="72008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3635896" y="2276872"/>
                <a:ext cx="165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5292080" y="2276872"/>
                <a:ext cx="0" cy="360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17"/>
            <p:cNvGrpSpPr/>
            <p:nvPr/>
          </p:nvGrpSpPr>
          <p:grpSpPr>
            <a:xfrm>
              <a:off x="4932040" y="620688"/>
              <a:ext cx="2376264" cy="864096"/>
              <a:chOff x="2915816" y="2276872"/>
              <a:chExt cx="2376264" cy="864096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2915816" y="2780928"/>
                <a:ext cx="1656184" cy="36004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 flipV="1">
                <a:off x="4572000" y="2276872"/>
                <a:ext cx="72008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572000" y="2636912"/>
                <a:ext cx="72008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2915816" y="2276872"/>
                <a:ext cx="72008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635896" y="2276872"/>
                <a:ext cx="165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5292080" y="2276872"/>
                <a:ext cx="0" cy="360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右矢印 43"/>
            <p:cNvSpPr/>
            <p:nvPr/>
          </p:nvSpPr>
          <p:spPr>
            <a:xfrm>
              <a:off x="3923928" y="908720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右矢印 44"/>
            <p:cNvSpPr/>
            <p:nvPr/>
          </p:nvSpPr>
          <p:spPr>
            <a:xfrm flipH="1">
              <a:off x="4644008" y="908720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779912" y="126876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Lx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325972" y="147549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Lz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283968" y="548680"/>
              <a:ext cx="377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Ly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527884" y="908719"/>
              <a:ext cx="29046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843808" y="692696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N+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868144" y="692696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N-</a:t>
              </a:r>
              <a:endParaRPr kumimoji="1" lang="ja-JP" altLang="en-US" dirty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373216"/>
            <a:ext cx="2228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21088"/>
            <a:ext cx="3448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4185717"/>
            <a:ext cx="2952328" cy="26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Quarter wave resonator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Compact cavity</a:t>
            </a:r>
          </a:p>
          <a:p>
            <a:r>
              <a:rPr lang="en-US" altLang="ja-JP" dirty="0" smtClean="0"/>
              <a:t>Used for low beta beam accelerations</a:t>
            </a:r>
          </a:p>
          <a:p>
            <a:pPr lvl="1"/>
            <a:r>
              <a:rPr lang="en-US" altLang="ja-JP" dirty="0" smtClean="0"/>
              <a:t>Low frequency application</a:t>
            </a:r>
          </a:p>
          <a:p>
            <a:pPr lvl="1"/>
            <a:r>
              <a:rPr lang="en-US" altLang="ja-JP" dirty="0" smtClean="0"/>
              <a:t>If you make a 200MHz pill box cavity, its diameter should be 1 m.</a:t>
            </a:r>
          </a:p>
          <a:p>
            <a:r>
              <a:rPr lang="en-US" altLang="ja-JP" dirty="0" smtClean="0"/>
              <a:t>Maximum E field exists at the open end of an inner conductor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Deflection by the E-field if the beams pass along the red line</a:t>
            </a:r>
          </a:p>
          <a:p>
            <a:r>
              <a:rPr kumimoji="1" lang="en-US" altLang="ja-JP" dirty="0" smtClean="0"/>
              <a:t>Maximum H field exists at the </a:t>
            </a:r>
            <a:r>
              <a:rPr lang="en-US" altLang="ja-JP" dirty="0" smtClean="0"/>
              <a:t>short end</a:t>
            </a:r>
            <a:r>
              <a:rPr kumimoji="1" lang="en-US" altLang="ja-JP" dirty="0" smtClean="0"/>
              <a:t> of an inner conductor</a:t>
            </a:r>
          </a:p>
          <a:p>
            <a:pPr lvl="1"/>
            <a:r>
              <a:rPr lang="en-US" altLang="ja-JP" dirty="0" smtClean="0"/>
              <a:t>Deflection by the H fields if the beams pass along the blue line</a:t>
            </a:r>
          </a:p>
          <a:p>
            <a:pPr lvl="1"/>
            <a:r>
              <a:rPr lang="en-US" altLang="ja-JP" dirty="0" smtClean="0"/>
              <a:t>E fields also contributes the beam deflection</a:t>
            </a:r>
          </a:p>
          <a:p>
            <a:r>
              <a:rPr lang="en-US" altLang="ja-JP" dirty="0"/>
              <a:t>B</a:t>
            </a:r>
            <a:r>
              <a:rPr lang="en-US" altLang="ja-JP" dirty="0" smtClean="0"/>
              <a:t>eam acceleration</a:t>
            </a:r>
          </a:p>
          <a:p>
            <a:pPr lvl="1"/>
            <a:r>
              <a:rPr lang="en-US" altLang="ja-JP" dirty="0" smtClean="0"/>
              <a:t>2 or 4 symmetrical configurations avoid acceleration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6098980" y="1396119"/>
            <a:ext cx="3009524" cy="2680953"/>
            <a:chOff x="5580112" y="1196752"/>
            <a:chExt cx="3009524" cy="2680953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580112" y="1196752"/>
              <a:ext cx="3009524" cy="2680953"/>
              <a:chOff x="3563888" y="4177047"/>
              <a:chExt cx="3009524" cy="2680953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63888" y="4177047"/>
                <a:ext cx="3009524" cy="2680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直線矢印コネクタ 8"/>
              <p:cNvCxnSpPr/>
              <p:nvPr/>
            </p:nvCxnSpPr>
            <p:spPr>
              <a:xfrm flipH="1">
                <a:off x="4283968" y="4365104"/>
                <a:ext cx="158417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線矢印コネクタ 10"/>
            <p:cNvCxnSpPr/>
            <p:nvPr/>
          </p:nvCxnSpPr>
          <p:spPr>
            <a:xfrm flipV="1">
              <a:off x="7884368" y="1772816"/>
              <a:ext cx="8384" cy="20798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6134476" y="4177047"/>
            <a:ext cx="3009524" cy="2680953"/>
            <a:chOff x="6134476" y="4177047"/>
            <a:chExt cx="3009524" cy="2680953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4476" y="4177047"/>
              <a:ext cx="3009524" cy="268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線矢印コネクタ 9"/>
            <p:cNvCxnSpPr/>
            <p:nvPr/>
          </p:nvCxnSpPr>
          <p:spPr>
            <a:xfrm flipH="1">
              <a:off x="6876256" y="4365104"/>
              <a:ext cx="158417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8452048" y="4725144"/>
              <a:ext cx="8384" cy="20798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0857"/>
            <a:ext cx="3560000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Four QWR configuration</a:t>
            </a:r>
            <a:br>
              <a:rPr kumimoji="1" lang="en-US" altLang="ja-JP" sz="4000" dirty="0" smtClean="0"/>
            </a:br>
            <a:r>
              <a:rPr kumimoji="1" lang="en-US" altLang="ja-JP" sz="4000" dirty="0" smtClean="0"/>
              <a:t>4RCC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Consists of four QWRs </a:t>
            </a:r>
          </a:p>
          <a:p>
            <a:r>
              <a:rPr lang="en-US" altLang="ja-JP" dirty="0" smtClean="0"/>
              <a:t>Use the E and B fields for beam deflection</a:t>
            </a:r>
          </a:p>
          <a:p>
            <a:r>
              <a:rPr lang="en-US" altLang="ja-JP" dirty="0"/>
              <a:t>R/Q</a:t>
            </a:r>
            <a:r>
              <a:rPr lang="ja-JP" altLang="en-US" dirty="0"/>
              <a:t>～</a:t>
            </a:r>
            <a:r>
              <a:rPr lang="en-US" altLang="ja-JP" dirty="0" smtClean="0"/>
              <a:t>1000</a:t>
            </a:r>
          </a:p>
          <a:p>
            <a:r>
              <a:rPr lang="en-US" altLang="ja-JP" dirty="0" smtClean="0"/>
              <a:t>No longitudinal acceleration</a:t>
            </a:r>
          </a:p>
          <a:p>
            <a:r>
              <a:rPr kumimoji="1" lang="en-US" altLang="ja-JP" dirty="0" smtClean="0"/>
              <a:t>Not FM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000" y="3640857"/>
            <a:ext cx="3560000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000" y="404664"/>
            <a:ext cx="3560000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571" y="2032285"/>
            <a:ext cx="5331429" cy="48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Crabbing mode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400 MHz</a:t>
            </a:r>
          </a:p>
          <a:p>
            <a:r>
              <a:rPr kumimoji="1" lang="en-US" altLang="ja-JP" dirty="0" smtClean="0"/>
              <a:t>Deflecting by E and H fields</a:t>
            </a:r>
          </a:p>
          <a:p>
            <a:r>
              <a:rPr kumimoji="1" lang="en-US" altLang="ja-JP" dirty="0" smtClean="0"/>
              <a:t>No longitudinal acceleration</a:t>
            </a:r>
          </a:p>
          <a:p>
            <a:r>
              <a:rPr lang="en-US" altLang="ja-JP" dirty="0" smtClean="0"/>
              <a:t>R/Q~1000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478286" y="2924944"/>
            <a:ext cx="0" cy="2988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571" y="2032285"/>
            <a:ext cx="5331429" cy="48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Fundamental mode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360 MHz</a:t>
            </a:r>
          </a:p>
          <a:p>
            <a:r>
              <a:rPr lang="en-US" altLang="ja-JP" dirty="0" smtClean="0"/>
              <a:t>Accelerating mode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478286" y="2924944"/>
            <a:ext cx="0" cy="2988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571" y="2032285"/>
            <a:ext cx="5331429" cy="48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HOM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445 MHz</a:t>
            </a:r>
          </a:p>
          <a:p>
            <a:r>
              <a:rPr lang="en-US" altLang="ja-JP" dirty="0" smtClean="0"/>
              <a:t>Deflecting mode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478286" y="2924944"/>
            <a:ext cx="0" cy="2988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571" y="2032285"/>
            <a:ext cx="5331429" cy="48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HOM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446 MHz</a:t>
            </a:r>
          </a:p>
          <a:p>
            <a:r>
              <a:rPr lang="en-US" altLang="ja-JP" dirty="0" smtClean="0"/>
              <a:t>Accelerating mode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478286" y="2924944"/>
            <a:ext cx="0" cy="2988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RCC</a:t>
            </a:r>
            <a:r>
              <a:rPr lang="ja-JP" altLang="en-US" dirty="0" smtClean="0"/>
              <a:t>（</a:t>
            </a:r>
            <a:r>
              <a:rPr lang="en-US" altLang="ja-JP" dirty="0" smtClean="0"/>
              <a:t>UK)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4-rod crab cavity</a:t>
            </a:r>
          </a:p>
          <a:p>
            <a:r>
              <a:rPr lang="en-US" altLang="ja-JP" dirty="0" smtClean="0"/>
              <a:t>ULANC</a:t>
            </a:r>
          </a:p>
          <a:p>
            <a:r>
              <a:rPr lang="en-US" altLang="ja-JP" dirty="0" smtClean="0"/>
              <a:t>Cavity size: 143x118 mm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Cavity length: 500 mm</a:t>
            </a:r>
          </a:p>
          <a:p>
            <a:r>
              <a:rPr lang="en-US" altLang="ja-JP" dirty="0" smtClean="0"/>
              <a:t>Peak E field: 32MV/m</a:t>
            </a:r>
          </a:p>
          <a:p>
            <a:r>
              <a:rPr lang="en-US" altLang="ja-JP" dirty="0" smtClean="0"/>
              <a:t>Peak B-Field 61 mT</a:t>
            </a:r>
          </a:p>
          <a:p>
            <a:r>
              <a:rPr lang="en-US" altLang="ja-JP" dirty="0" smtClean="0"/>
              <a:t>R/Q: 915</a:t>
            </a:r>
          </a:p>
          <a:p>
            <a:r>
              <a:rPr lang="en-US" altLang="ja-JP" dirty="0" smtClean="0"/>
              <a:t>FM: 370 MHz</a:t>
            </a:r>
          </a:p>
          <a:p>
            <a:r>
              <a:rPr kumimoji="1" lang="en-US" altLang="ja-JP" dirty="0" smtClean="0"/>
              <a:t>Not fundamental mode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138" y="4102100"/>
            <a:ext cx="38528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2" y="1268760"/>
            <a:ext cx="3824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2768185" cy="19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04664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/>
              <a:t>Two QWR configuration</a:t>
            </a:r>
            <a:br>
              <a:rPr lang="en-US" altLang="ja-JP" sz="4000" dirty="0" smtClean="0"/>
            </a:br>
            <a:r>
              <a:rPr lang="en-US" altLang="ja-JP" sz="4000" dirty="0" smtClean="0"/>
              <a:t>DQW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Consists two QWRs</a:t>
            </a:r>
          </a:p>
          <a:p>
            <a:r>
              <a:rPr lang="en-US" altLang="ja-JP" dirty="0" smtClean="0"/>
              <a:t>Mainly use the E-field for beam kick</a:t>
            </a:r>
          </a:p>
          <a:p>
            <a:r>
              <a:rPr lang="en-US" altLang="ja-JP" dirty="0" smtClean="0"/>
              <a:t>No longitudinal acceleration</a:t>
            </a:r>
          </a:p>
          <a:p>
            <a:r>
              <a:rPr lang="en-US" altLang="ja-JP" dirty="0" smtClean="0"/>
              <a:t>FM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000" y="3640857"/>
            <a:ext cx="3560000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Crabbing mode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400 MHz</a:t>
            </a:r>
          </a:p>
          <a:p>
            <a:r>
              <a:rPr lang="en-US" altLang="ja-JP" dirty="0" smtClean="0"/>
              <a:t>Deflecting mainly by the E field</a:t>
            </a:r>
          </a:p>
          <a:p>
            <a:r>
              <a:rPr kumimoji="1" lang="en-US" altLang="ja-JP" dirty="0" smtClean="0"/>
              <a:t>No longitudinal acceleration</a:t>
            </a:r>
          </a:p>
          <a:p>
            <a:endParaRPr kumimoji="1" lang="ja-JP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04664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 flipH="1">
            <a:off x="6732384" y="1988840"/>
            <a:ext cx="129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6732240" y="5229200"/>
            <a:ext cx="129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571" y="2032285"/>
            <a:ext cx="5331429" cy="48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HOM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410 MHz</a:t>
            </a:r>
          </a:p>
          <a:p>
            <a:pPr lvl="1"/>
            <a:r>
              <a:rPr lang="en-US" altLang="ja-JP" dirty="0" smtClean="0"/>
              <a:t>Near the crabbing frequency</a:t>
            </a:r>
          </a:p>
          <a:p>
            <a:pPr lvl="1"/>
            <a:r>
              <a:rPr kumimoji="1" lang="en-US" altLang="ja-JP" dirty="0" smtClean="0"/>
              <a:t>Well separate after longitudinal length optimization</a:t>
            </a:r>
          </a:p>
          <a:p>
            <a:r>
              <a:rPr lang="en-US" altLang="ja-JP" dirty="0" smtClean="0"/>
              <a:t>Accelerating mode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996" y="3212976"/>
            <a:ext cx="5203508" cy="21516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43484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 case of </a:t>
            </a:r>
            <a:r>
              <a:rPr lang="en-US" altLang="ja-JP" dirty="0" smtClean="0"/>
              <a:t>G</a:t>
            </a:r>
            <a:r>
              <a:rPr kumimoji="1" lang="en-US" altLang="ja-JP" dirty="0" smtClean="0"/>
              <a:t>aussian distribution we have to modify the previous equation</a:t>
            </a:r>
          </a:p>
          <a:p>
            <a:pPr lvl="1"/>
            <a:r>
              <a:rPr lang="en-US" altLang="ja-JP" dirty="0" smtClean="0"/>
              <a:t>Same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x,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y  for both beams</a:t>
            </a:r>
            <a:endParaRPr kumimoji="1" lang="en-US" altLang="ja-JP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25144"/>
            <a:ext cx="2657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グループ化 25"/>
          <p:cNvGrpSpPr/>
          <p:nvPr/>
        </p:nvGrpSpPr>
        <p:grpSpPr>
          <a:xfrm>
            <a:off x="5292080" y="980728"/>
            <a:ext cx="2160240" cy="1152128"/>
            <a:chOff x="827584" y="3284984"/>
            <a:chExt cx="2160240" cy="1152128"/>
          </a:xfrm>
        </p:grpSpPr>
        <p:grpSp>
          <p:nvGrpSpPr>
            <p:cNvPr id="27" name="グループ化 55"/>
            <p:cNvGrpSpPr/>
            <p:nvPr/>
          </p:nvGrpSpPr>
          <p:grpSpPr>
            <a:xfrm>
              <a:off x="827584" y="3284984"/>
              <a:ext cx="2160240" cy="1152128"/>
              <a:chOff x="1187624" y="2636912"/>
              <a:chExt cx="2160240" cy="1152128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1187624" y="3212976"/>
                <a:ext cx="165618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2" name="グループ化 38"/>
              <p:cNvGrpSpPr/>
              <p:nvPr/>
            </p:nvGrpSpPr>
            <p:grpSpPr>
              <a:xfrm>
                <a:off x="1979712" y="2636912"/>
                <a:ext cx="1368152" cy="864096"/>
                <a:chOff x="2555776" y="4581128"/>
                <a:chExt cx="1368152" cy="864096"/>
              </a:xfrm>
            </p:grpSpPr>
            <p:cxnSp>
              <p:nvCxnSpPr>
                <p:cNvPr id="35" name="直線矢印コネクタ 34"/>
                <p:cNvCxnSpPr/>
                <p:nvPr/>
              </p:nvCxnSpPr>
              <p:spPr>
                <a:xfrm flipV="1">
                  <a:off x="2555776" y="4581128"/>
                  <a:ext cx="0" cy="86385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矢印コネクタ 35"/>
                <p:cNvCxnSpPr/>
                <p:nvPr/>
              </p:nvCxnSpPr>
              <p:spPr>
                <a:xfrm>
                  <a:off x="2564160" y="5445224"/>
                  <a:ext cx="13597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2195736" y="263691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σy</a:t>
                </a:r>
                <a:endParaRPr kumimoji="1" lang="ja-JP" altLang="en-US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2771800" y="299695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σx</a:t>
                </a:r>
                <a:endParaRPr kumimoji="1" lang="ja-JP" altLang="en-US" dirty="0"/>
              </a:p>
            </p:txBody>
          </p:sp>
        </p:grpSp>
        <p:sp>
          <p:nvSpPr>
            <p:cNvPr id="28" name="正方形/長方形 27"/>
            <p:cNvSpPr/>
            <p:nvPr/>
          </p:nvSpPr>
          <p:spPr>
            <a:xfrm>
              <a:off x="1763688" y="3933056"/>
              <a:ext cx="144016" cy="1440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619672" y="4129335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d</a:t>
              </a:r>
              <a:r>
                <a:rPr kumimoji="1" lang="en-US" altLang="ja-JP" sz="1400" dirty="0" smtClean="0"/>
                <a:t>x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259632" y="3861048"/>
              <a:ext cx="372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dy</a:t>
              </a:r>
              <a:endParaRPr kumimoji="1" lang="ja-JP" altLang="en-US" sz="1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20888"/>
            <a:ext cx="965835" cy="6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20888"/>
            <a:ext cx="1337310" cy="6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898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Longitudinal l</a:t>
            </a:r>
            <a:r>
              <a:rPr kumimoji="1" lang="en-US" altLang="ja-JP" dirty="0" smtClean="0"/>
              <a:t>ength of the DQW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4348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To obtain l</a:t>
            </a:r>
            <a:r>
              <a:rPr kumimoji="1" lang="en-US" altLang="ja-JP" dirty="0" smtClean="0"/>
              <a:t>arger kick voltage </a:t>
            </a:r>
          </a:p>
          <a:p>
            <a:pPr lvl="1"/>
            <a:r>
              <a:rPr lang="en-US" altLang="ja-JP" dirty="0" smtClean="0"/>
              <a:t>Deflecting area has to be increased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Optimize longitudinal length~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/2</a:t>
            </a:r>
          </a:p>
          <a:p>
            <a:r>
              <a:rPr kumimoji="1" lang="en-US" altLang="ja-JP" dirty="0" smtClean="0"/>
              <a:t>R/Q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5</a:t>
            </a:r>
            <a:r>
              <a:rPr kumimoji="1" lang="en-US" altLang="ja-JP" dirty="0" smtClean="0"/>
              <a:t>00</a:t>
            </a:r>
          </a:p>
          <a:p>
            <a:r>
              <a:rPr lang="en-US" altLang="ja-JP" dirty="0" smtClean="0"/>
              <a:t>HOM: 457 MHz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404664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 flipH="1">
            <a:off x="5868144" y="5229200"/>
            <a:ext cx="2880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271" y="3645024"/>
            <a:ext cx="2961905" cy="26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Transverse length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Increase of transverse length </a:t>
            </a:r>
          </a:p>
          <a:p>
            <a:pPr lvl="1"/>
            <a:r>
              <a:rPr lang="en-US" altLang="ja-JP" dirty="0" smtClean="0"/>
              <a:t>Results in shorter inner conductor</a:t>
            </a:r>
          </a:p>
          <a:p>
            <a:pPr lvl="2"/>
            <a:r>
              <a:rPr lang="en-US" altLang="ja-JP" dirty="0" smtClean="0"/>
              <a:t>160 to 100 mm</a:t>
            </a:r>
          </a:p>
          <a:p>
            <a:pPr lvl="1"/>
            <a:r>
              <a:rPr lang="en-US" altLang="ja-JP" dirty="0" smtClean="0"/>
              <a:t>Increasing HOM frequency </a:t>
            </a:r>
          </a:p>
          <a:p>
            <a:pPr lvl="2"/>
            <a:r>
              <a:rPr kumimoji="1" lang="en-US" altLang="ja-JP" dirty="0" smtClean="0"/>
              <a:t>575 MHz</a:t>
            </a:r>
          </a:p>
          <a:p>
            <a:pPr lvl="2"/>
            <a:r>
              <a:rPr lang="en-US" altLang="ja-JP" dirty="0" smtClean="0"/>
              <a:t>Well above FM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14" y="404664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/>
          <p:nvPr/>
        </p:nvCxnSpPr>
        <p:spPr>
          <a:xfrm flipH="1">
            <a:off x="6228184" y="5229200"/>
            <a:ext cx="2268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6228184" y="1988840"/>
            <a:ext cx="2268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DQW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Double quarter wave cavity</a:t>
            </a:r>
          </a:p>
          <a:p>
            <a:r>
              <a:rPr lang="en-US" altLang="ja-JP" dirty="0" smtClean="0"/>
              <a:t>BNL</a:t>
            </a:r>
          </a:p>
          <a:p>
            <a:r>
              <a:rPr lang="en-US" altLang="ja-JP" dirty="0" smtClean="0"/>
              <a:t>Vertical kick</a:t>
            </a:r>
          </a:p>
          <a:p>
            <a:r>
              <a:rPr lang="en-US" altLang="ja-JP" dirty="0" smtClean="0"/>
              <a:t>FM</a:t>
            </a:r>
          </a:p>
          <a:p>
            <a:r>
              <a:rPr lang="en-US" altLang="ja-JP" dirty="0" smtClean="0"/>
              <a:t>Cavity size: 142x122 mm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Need slim waist to provide space for the other BP</a:t>
            </a:r>
          </a:p>
          <a:p>
            <a:r>
              <a:rPr lang="en-US" altLang="ja-JP" dirty="0" smtClean="0"/>
              <a:t>Cavity length: 384 mm</a:t>
            </a:r>
          </a:p>
          <a:p>
            <a:r>
              <a:rPr lang="en-US" altLang="ja-JP" dirty="0" smtClean="0"/>
              <a:t>Peak E field: 43MV/m</a:t>
            </a:r>
          </a:p>
          <a:p>
            <a:r>
              <a:rPr lang="en-US" altLang="ja-JP" dirty="0" smtClean="0"/>
              <a:t>Peak B-Field 61 mT</a:t>
            </a:r>
          </a:p>
          <a:p>
            <a:r>
              <a:rPr lang="en-US" altLang="ja-JP" dirty="0" smtClean="0"/>
              <a:t>R/Q: 345</a:t>
            </a:r>
          </a:p>
          <a:p>
            <a:r>
              <a:rPr lang="en-US" altLang="ja-JP" dirty="0" smtClean="0"/>
              <a:t>HOM: 575 MHz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580" y="1556792"/>
            <a:ext cx="3360420" cy="26289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580" y="4229100"/>
            <a:ext cx="3360420" cy="262890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3995936" y="4269910"/>
            <a:ext cx="1706805" cy="1607362"/>
            <a:chOff x="2411760" y="260648"/>
            <a:chExt cx="1706805" cy="16073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6090" t="16114" r="12742" b="20142"/>
            <a:stretch>
              <a:fillRect/>
            </a:stretch>
          </p:blipFill>
          <p:spPr bwMode="auto">
            <a:xfrm>
              <a:off x="2411760" y="260648"/>
              <a:ext cx="1706805" cy="160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円/楕円 7"/>
            <p:cNvSpPr/>
            <p:nvPr/>
          </p:nvSpPr>
          <p:spPr>
            <a:xfrm>
              <a:off x="3707904" y="908720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3096000" y="1062000"/>
              <a:ext cx="828000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290" y="980728"/>
            <a:ext cx="4376710" cy="286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HOMs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HOMs are well separate from FM</a:t>
            </a:r>
          </a:p>
          <a:p>
            <a:pPr lvl="1"/>
            <a:r>
              <a:rPr lang="en-US" altLang="ja-JP" dirty="0" smtClean="0"/>
              <a:t>Above 550 MHz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7047"/>
            <a:ext cx="2961905" cy="26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77047"/>
            <a:ext cx="2961905" cy="26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095" y="4177047"/>
            <a:ext cx="2961905" cy="26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下矢印 12"/>
          <p:cNvSpPr/>
          <p:nvPr/>
        </p:nvSpPr>
        <p:spPr>
          <a:xfrm>
            <a:off x="1403648" y="51571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flipV="1">
            <a:off x="1403648" y="558924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6200000" flipH="1">
            <a:off x="7524328" y="54452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4427984" y="5373216"/>
            <a:ext cx="216024" cy="216024"/>
            <a:chOff x="3851920" y="3140968"/>
            <a:chExt cx="216024" cy="216024"/>
          </a:xfrm>
        </p:grpSpPr>
        <p:sp>
          <p:nvSpPr>
            <p:cNvPr id="16" name="円/楕円 15"/>
            <p:cNvSpPr/>
            <p:nvPr/>
          </p:nvSpPr>
          <p:spPr>
            <a:xfrm>
              <a:off x="3851920" y="3140968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923928" y="321297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230" y="4139788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E-Field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HOM damping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HOMs are extracted by couplers</a:t>
            </a:r>
          </a:p>
          <a:p>
            <a:pPr lvl="1"/>
            <a:r>
              <a:rPr lang="en-US" altLang="ja-JP" dirty="0" smtClean="0"/>
              <a:t>Hook-type coupler</a:t>
            </a:r>
          </a:p>
          <a:p>
            <a:pPr lvl="1"/>
            <a:r>
              <a:rPr lang="en-US" altLang="ja-JP" dirty="0" smtClean="0"/>
              <a:t>Band stop filter at 400MHz</a:t>
            </a:r>
          </a:p>
          <a:p>
            <a:pPr lvl="1"/>
            <a:r>
              <a:rPr kumimoji="1" lang="en-US" altLang="ja-JP" dirty="0" smtClean="0"/>
              <a:t>L-type high pass filter </a:t>
            </a:r>
            <a:r>
              <a:rPr lang="en-US" altLang="ja-JP" dirty="0" smtClean="0"/>
              <a:t>above 570MHz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809" t="8728" r="16382" b="9400"/>
          <a:stretch>
            <a:fillRect/>
          </a:stretch>
        </p:blipFill>
        <p:spPr bwMode="auto">
          <a:xfrm>
            <a:off x="5888221" y="2437361"/>
            <a:ext cx="3076267" cy="35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 flipH="1">
            <a:off x="7008807" y="449982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40855" y="442782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Pickup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 rot="16200000" flipH="1">
            <a:off x="7740352" y="22768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1835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HPC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 rot="16200000" flipH="1">
            <a:off x="6690573" y="270892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46557" y="22768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5400000" flipH="1">
            <a:off x="6338442" y="566124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6517" y="600736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 rot="5400000" flipH="1">
            <a:off x="7418562" y="588190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66637" y="62280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</a:t>
            </a:r>
            <a:endParaRPr kumimoji="1" lang="ja-JP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36008"/>
            <a:ext cx="1917746" cy="260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RFD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RF deflector</a:t>
            </a:r>
          </a:p>
          <a:p>
            <a:pPr lvl="1"/>
            <a:r>
              <a:rPr lang="en-US" altLang="ja-JP" dirty="0" smtClean="0"/>
              <a:t>Same topology</a:t>
            </a:r>
          </a:p>
          <a:p>
            <a:pPr lvl="1"/>
            <a:r>
              <a:rPr kumimoji="1" lang="en-US" altLang="ja-JP" dirty="0" smtClean="0"/>
              <a:t>Evolved from the parallel bar geometry</a:t>
            </a:r>
          </a:p>
          <a:p>
            <a:r>
              <a:rPr lang="en-US" altLang="ja-JP" dirty="0" smtClean="0"/>
              <a:t>ODU/JLAB/SLAC</a:t>
            </a:r>
          </a:p>
          <a:p>
            <a:r>
              <a:rPr kumimoji="1" lang="en-US" altLang="ja-JP" dirty="0" smtClean="0"/>
              <a:t>Horizontal kick</a:t>
            </a:r>
          </a:p>
          <a:p>
            <a:r>
              <a:rPr lang="en-US" altLang="ja-JP" dirty="0" smtClean="0"/>
              <a:t>FM</a:t>
            </a:r>
          </a:p>
          <a:p>
            <a:r>
              <a:rPr lang="en-US" altLang="ja-JP" dirty="0" smtClean="0"/>
              <a:t>Cavity size: 147x147 mm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Cavity length: 600 mm</a:t>
            </a:r>
          </a:p>
          <a:p>
            <a:r>
              <a:rPr lang="en-US" altLang="ja-JP" dirty="0" smtClean="0"/>
              <a:t>Peak E field: 33MV/m</a:t>
            </a:r>
          </a:p>
          <a:p>
            <a:r>
              <a:rPr lang="en-US" altLang="ja-JP" dirty="0" smtClean="0"/>
              <a:t>Peak B-Field 56 mT</a:t>
            </a:r>
          </a:p>
          <a:p>
            <a:r>
              <a:rPr lang="en-US" altLang="ja-JP" dirty="0" smtClean="0"/>
              <a:t>R/Q: 287</a:t>
            </a:r>
          </a:p>
          <a:p>
            <a:r>
              <a:rPr lang="en-US" altLang="ja-JP" dirty="0" smtClean="0"/>
              <a:t>HOM: 580 MHz</a:t>
            </a:r>
            <a:endParaRPr kumimoji="1"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2132856"/>
            <a:ext cx="4057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13" y="4777695"/>
            <a:ext cx="4122787" cy="208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4664"/>
            <a:ext cx="3059832" cy="17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Compact CC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378923"/>
              </p:ext>
            </p:extLst>
          </p:nvPr>
        </p:nvGraphicFramePr>
        <p:xfrm>
          <a:off x="1619673" y="2996952"/>
          <a:ext cx="59046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036"/>
                <a:gridCol w="1010575"/>
                <a:gridCol w="1070022"/>
                <a:gridCol w="107002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400MHz, 3MV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RFD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4RCC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DQW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Cavity radius (mm)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147.5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143/118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142/122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Cavity length (mm)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pipe radius (mm)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Peak E-field (MV/m)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Peak</a:t>
                      </a:r>
                      <a:r>
                        <a:rPr kumimoji="1" lang="en-US" altLang="ja-JP" baseline="0" dirty="0" smtClean="0"/>
                        <a:t> B-field (mT)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R/Q (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W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Nearest</a:t>
                      </a:r>
                      <a:r>
                        <a:rPr kumimoji="1" lang="en-US" altLang="ja-JP" baseline="0" dirty="0" smtClean="0"/>
                        <a:t> mode (MHz)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80"/>
          <a:stretch>
            <a:fillRect/>
          </a:stretch>
        </p:blipFill>
        <p:spPr bwMode="auto">
          <a:xfrm>
            <a:off x="2267744" y="1628800"/>
            <a:ext cx="4731674" cy="112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239390" y="6093296"/>
            <a:ext cx="3284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RFD and DQW were chosen for LHC CC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7276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4" y="427881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Analytical solution of EM fields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Consider EM fields in a rectangular cavity</a:t>
            </a:r>
          </a:p>
          <a:p>
            <a:r>
              <a:rPr lang="en-US" altLang="ja-JP" dirty="0" smtClean="0"/>
              <a:t>Obtain analytical solutions of the TE011 mode</a:t>
            </a:r>
          </a:p>
          <a:p>
            <a:r>
              <a:rPr kumimoji="1" lang="en-US" altLang="ja-JP" dirty="0" smtClean="0"/>
              <a:t>Calculate its kick voltage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81128"/>
            <a:ext cx="2191848" cy="198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714" y="3640857"/>
            <a:ext cx="3554286" cy="3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4575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Electro-magnetic fields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5868144" y="1340768"/>
            <a:ext cx="2808312" cy="3240360"/>
            <a:chOff x="4283968" y="1340768"/>
            <a:chExt cx="2808312" cy="324036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355976" y="1340768"/>
              <a:ext cx="2736304" cy="3240360"/>
              <a:chOff x="4355976" y="1340768"/>
              <a:chExt cx="2736304" cy="324036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5580112" y="1988840"/>
                <a:ext cx="648072" cy="15841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" name="直線矢印コネクタ 5"/>
              <p:cNvCxnSpPr/>
              <p:nvPr/>
            </p:nvCxnSpPr>
            <p:spPr>
              <a:xfrm flipH="1">
                <a:off x="4355976" y="3573016"/>
                <a:ext cx="1224136" cy="100811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/>
              <p:cNvCxnSpPr/>
              <p:nvPr/>
            </p:nvCxnSpPr>
            <p:spPr>
              <a:xfrm flipV="1">
                <a:off x="5580112" y="1340768"/>
                <a:ext cx="0" cy="223224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>
                <a:off x="5580112" y="3573016"/>
                <a:ext cx="1512168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正方形/長方形 10"/>
              <p:cNvSpPr/>
              <p:nvPr/>
            </p:nvSpPr>
            <p:spPr>
              <a:xfrm>
                <a:off x="4860032" y="2564904"/>
                <a:ext cx="648072" cy="15841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直線コネクタ 13"/>
              <p:cNvCxnSpPr/>
              <p:nvPr/>
            </p:nvCxnSpPr>
            <p:spPr>
              <a:xfrm flipV="1">
                <a:off x="4860032" y="1988840"/>
                <a:ext cx="72008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5508104" y="1988840"/>
                <a:ext cx="72008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5508104" y="3573016"/>
                <a:ext cx="720080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テキスト ボックス 17"/>
            <p:cNvSpPr txBox="1"/>
            <p:nvPr/>
          </p:nvSpPr>
          <p:spPr>
            <a:xfrm>
              <a:off x="6804248" y="321297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52120" y="13407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283968" y="413978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z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156176" y="356372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a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201610" y="176352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69562" y="41397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</a:t>
              </a:r>
              <a:endParaRPr kumimoji="1" lang="ja-JP" altLang="en-US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7524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07091"/>
            <a:ext cx="4034790" cy="264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4154805" cy="127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0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43484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 case of </a:t>
            </a:r>
            <a:r>
              <a:rPr lang="en-US" altLang="ja-JP" dirty="0" smtClean="0"/>
              <a:t>G</a:t>
            </a:r>
            <a:r>
              <a:rPr kumimoji="1" lang="en-US" altLang="ja-JP" dirty="0" smtClean="0"/>
              <a:t>aussian distribution</a:t>
            </a:r>
          </a:p>
          <a:p>
            <a:pPr lvl="1"/>
            <a:r>
              <a:rPr lang="en-US" altLang="ja-JP" dirty="0" smtClean="0"/>
              <a:t>Same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x,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y</a:t>
            </a:r>
          </a:p>
          <a:p>
            <a:pPr lvl="1"/>
            <a:r>
              <a:rPr lang="en-US" altLang="ja-JP" dirty="0" smtClean="0"/>
              <a:t>But</a:t>
            </a:r>
            <a:r>
              <a:rPr kumimoji="1" lang="en-US" altLang="ja-JP" dirty="0" smtClean="0"/>
              <a:t> the other beam has offset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x</a:t>
            </a:r>
          </a:p>
          <a:p>
            <a:r>
              <a:rPr lang="en-US" altLang="ja-JP" dirty="0" smtClean="0"/>
              <a:t>Reduction factor</a:t>
            </a:r>
            <a:r>
              <a:rPr kumimoji="1" lang="en-US" altLang="ja-JP" dirty="0" smtClean="0"/>
              <a:t> </a:t>
            </a:r>
          </a:p>
        </p:txBody>
      </p:sp>
      <p:grpSp>
        <p:nvGrpSpPr>
          <p:cNvPr id="4" name="グループ化 25"/>
          <p:cNvGrpSpPr/>
          <p:nvPr/>
        </p:nvGrpSpPr>
        <p:grpSpPr>
          <a:xfrm>
            <a:off x="5292080" y="980728"/>
            <a:ext cx="2160240" cy="1152128"/>
            <a:chOff x="827584" y="3284984"/>
            <a:chExt cx="2160240" cy="1152128"/>
          </a:xfrm>
        </p:grpSpPr>
        <p:grpSp>
          <p:nvGrpSpPr>
            <p:cNvPr id="5" name="グループ化 55"/>
            <p:cNvGrpSpPr/>
            <p:nvPr/>
          </p:nvGrpSpPr>
          <p:grpSpPr>
            <a:xfrm>
              <a:off x="827584" y="3284984"/>
              <a:ext cx="2160240" cy="1152128"/>
              <a:chOff x="1187624" y="2636912"/>
              <a:chExt cx="2160240" cy="1152128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1187624" y="3212976"/>
                <a:ext cx="165618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6" name="グループ化 38"/>
              <p:cNvGrpSpPr/>
              <p:nvPr/>
            </p:nvGrpSpPr>
            <p:grpSpPr>
              <a:xfrm>
                <a:off x="1979712" y="2636912"/>
                <a:ext cx="1368152" cy="864096"/>
                <a:chOff x="2555776" y="4581128"/>
                <a:chExt cx="1368152" cy="864096"/>
              </a:xfrm>
            </p:grpSpPr>
            <p:cxnSp>
              <p:nvCxnSpPr>
                <p:cNvPr id="35" name="直線矢印コネクタ 34"/>
                <p:cNvCxnSpPr/>
                <p:nvPr/>
              </p:nvCxnSpPr>
              <p:spPr>
                <a:xfrm flipV="1">
                  <a:off x="2555776" y="4581128"/>
                  <a:ext cx="0" cy="86385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矢印コネクタ 35"/>
                <p:cNvCxnSpPr/>
                <p:nvPr/>
              </p:nvCxnSpPr>
              <p:spPr>
                <a:xfrm>
                  <a:off x="2564160" y="5445224"/>
                  <a:ext cx="13597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2195736" y="263691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σy</a:t>
                </a:r>
                <a:endParaRPr kumimoji="1" lang="ja-JP" altLang="en-US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2771800" y="299695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σx</a:t>
                </a:r>
                <a:endParaRPr kumimoji="1" lang="ja-JP" altLang="en-US" dirty="0"/>
              </a:p>
            </p:txBody>
          </p:sp>
        </p:grpSp>
        <p:sp>
          <p:nvSpPr>
            <p:cNvPr id="28" name="正方形/長方形 27"/>
            <p:cNvSpPr/>
            <p:nvPr/>
          </p:nvSpPr>
          <p:spPr>
            <a:xfrm>
              <a:off x="1763688" y="3933056"/>
              <a:ext cx="144016" cy="1440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619672" y="4129335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d</a:t>
              </a:r>
              <a:r>
                <a:rPr kumimoji="1" lang="en-US" altLang="ja-JP" sz="1400" dirty="0" smtClean="0"/>
                <a:t>x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259632" y="3861048"/>
              <a:ext cx="372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dy</a:t>
              </a:r>
              <a:endParaRPr kumimoji="1" lang="ja-JP" altLang="en-US" sz="1400" dirty="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159448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2686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3375" y="3721913"/>
            <a:ext cx="5229225" cy="96869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Integration of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nalytical solution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Calculate kick voltage for the TE mode in a rectangular cavity</a:t>
            </a:r>
          </a:p>
          <a:p>
            <a:pPr lvl="1"/>
            <a:r>
              <a:rPr lang="en-US" altLang="ja-JP" dirty="0" smtClean="0"/>
              <a:t>Electromagnetic fields are given </a:t>
            </a:r>
          </a:p>
          <a:p>
            <a:pPr lvl="1"/>
            <a:r>
              <a:rPr lang="en-US" altLang="ja-JP" dirty="0" smtClean="0"/>
              <a:t>A particle passes at x=a/2, y=b/2</a:t>
            </a:r>
          </a:p>
          <a:p>
            <a:pPr lvl="1"/>
            <a:r>
              <a:rPr lang="en-US" altLang="ja-JP" dirty="0" smtClean="0"/>
              <a:t>Time factor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257550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2503170" cy="10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60"/>
            <a:ext cx="554355" cy="34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25144"/>
            <a:ext cx="2503170" cy="10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808577"/>
            <a:ext cx="554355" cy="34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045" y="5301208"/>
            <a:ext cx="554355" cy="34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1496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Integration of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nalytical solution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Calculate kick voltage for the TE mode in a rectangular cavity</a:t>
            </a:r>
          </a:p>
          <a:p>
            <a:pPr lvl="1"/>
            <a:r>
              <a:rPr lang="en-US" altLang="ja-JP" dirty="0" smtClean="0"/>
              <a:t>Real part</a:t>
            </a:r>
          </a:p>
          <a:p>
            <a:pPr lvl="1">
              <a:buNone/>
            </a:pPr>
            <a:endParaRPr lang="en-US" altLang="ja-JP" dirty="0" smtClean="0"/>
          </a:p>
          <a:p>
            <a:pPr lvl="1"/>
            <a:r>
              <a:rPr kumimoji="1" lang="en-US" altLang="ja-JP" dirty="0" smtClean="0"/>
              <a:t>Imaginary part</a:t>
            </a:r>
          </a:p>
          <a:p>
            <a:pPr lvl="1"/>
            <a:endParaRPr kumimoji="1" lang="en-US" altLang="ja-JP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3257550" cy="101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131820" cy="101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5534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Integration of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nalytical solution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Calculate kick voltage for the TE mode in a rectangular cavity</a:t>
            </a:r>
          </a:p>
          <a:p>
            <a:pPr lvl="1"/>
            <a:r>
              <a:rPr lang="en-US" altLang="ja-JP" dirty="0" smtClean="0"/>
              <a:t>Kick voltage</a:t>
            </a:r>
          </a:p>
          <a:p>
            <a:pPr lvl="2"/>
            <a:r>
              <a:rPr lang="en-US" altLang="ja-JP" dirty="0" smtClean="0"/>
              <a:t>Field integration along beam passage</a:t>
            </a:r>
          </a:p>
          <a:p>
            <a:pPr lvl="2"/>
            <a:r>
              <a:rPr kumimoji="1" lang="en-US" altLang="ja-JP" dirty="0" smtClean="0"/>
              <a:t>Real part=0</a:t>
            </a:r>
          </a:p>
          <a:p>
            <a:pPr lvl="2"/>
            <a:r>
              <a:rPr lang="en-US" altLang="ja-JP" dirty="0" smtClean="0"/>
              <a:t>Imaginary part=0</a:t>
            </a:r>
          </a:p>
          <a:p>
            <a:pPr lvl="2"/>
            <a:r>
              <a:rPr lang="en-US" altLang="ja-JP" dirty="0" smtClean="0"/>
              <a:t>Kick voltage=0</a:t>
            </a:r>
            <a:endParaRPr kumimoji="1" lang="en-US" altLang="ja-JP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2908935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21195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013176"/>
            <a:ext cx="3851910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805264"/>
            <a:ext cx="3863340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589240"/>
            <a:ext cx="1146810" cy="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910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43484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 case of </a:t>
            </a:r>
            <a:r>
              <a:rPr lang="en-US" altLang="ja-JP" dirty="0" smtClean="0"/>
              <a:t>G</a:t>
            </a:r>
            <a:r>
              <a:rPr kumimoji="1" lang="en-US" altLang="ja-JP" dirty="0" smtClean="0"/>
              <a:t>aussian distribution</a:t>
            </a:r>
          </a:p>
          <a:p>
            <a:pPr lvl="1"/>
            <a:r>
              <a:rPr lang="en-US" altLang="ja-JP" dirty="0" smtClean="0"/>
              <a:t>Different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x,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y</a:t>
            </a:r>
          </a:p>
          <a:p>
            <a:pPr lvl="1"/>
            <a:r>
              <a:rPr lang="en-US" altLang="ja-JP" dirty="0" smtClean="0"/>
              <a:t>Define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x and </a:t>
            </a:r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y</a:t>
            </a:r>
          </a:p>
        </p:txBody>
      </p:sp>
      <p:grpSp>
        <p:nvGrpSpPr>
          <p:cNvPr id="4" name="グループ化 25"/>
          <p:cNvGrpSpPr/>
          <p:nvPr/>
        </p:nvGrpSpPr>
        <p:grpSpPr>
          <a:xfrm>
            <a:off x="5292080" y="980728"/>
            <a:ext cx="2160240" cy="1152128"/>
            <a:chOff x="827584" y="3284984"/>
            <a:chExt cx="2160240" cy="1152128"/>
          </a:xfrm>
        </p:grpSpPr>
        <p:grpSp>
          <p:nvGrpSpPr>
            <p:cNvPr id="5" name="グループ化 55"/>
            <p:cNvGrpSpPr/>
            <p:nvPr/>
          </p:nvGrpSpPr>
          <p:grpSpPr>
            <a:xfrm>
              <a:off x="827584" y="3284984"/>
              <a:ext cx="2160240" cy="1152128"/>
              <a:chOff x="1187624" y="2636912"/>
              <a:chExt cx="2160240" cy="1152128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1187624" y="3212976"/>
                <a:ext cx="165618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6" name="グループ化 38"/>
              <p:cNvGrpSpPr/>
              <p:nvPr/>
            </p:nvGrpSpPr>
            <p:grpSpPr>
              <a:xfrm>
                <a:off x="1979712" y="2636912"/>
                <a:ext cx="1368152" cy="864096"/>
                <a:chOff x="2555776" y="4581128"/>
                <a:chExt cx="1368152" cy="864096"/>
              </a:xfrm>
            </p:grpSpPr>
            <p:cxnSp>
              <p:nvCxnSpPr>
                <p:cNvPr id="35" name="直線矢印コネクタ 34"/>
                <p:cNvCxnSpPr/>
                <p:nvPr/>
              </p:nvCxnSpPr>
              <p:spPr>
                <a:xfrm flipV="1">
                  <a:off x="2555776" y="4581128"/>
                  <a:ext cx="0" cy="86385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矢印コネクタ 35"/>
                <p:cNvCxnSpPr/>
                <p:nvPr/>
              </p:nvCxnSpPr>
              <p:spPr>
                <a:xfrm>
                  <a:off x="2564160" y="5445224"/>
                  <a:ext cx="13597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2195736" y="263691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σy</a:t>
                </a:r>
                <a:endParaRPr kumimoji="1" lang="ja-JP" altLang="en-US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2771800" y="299695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σx</a:t>
                </a:r>
                <a:endParaRPr kumimoji="1" lang="ja-JP" altLang="en-US" dirty="0"/>
              </a:p>
            </p:txBody>
          </p:sp>
        </p:grpSp>
        <p:sp>
          <p:nvSpPr>
            <p:cNvPr id="28" name="正方形/長方形 27"/>
            <p:cNvSpPr/>
            <p:nvPr/>
          </p:nvSpPr>
          <p:spPr>
            <a:xfrm>
              <a:off x="1763688" y="3933056"/>
              <a:ext cx="144016" cy="1440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619672" y="4129335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d</a:t>
              </a:r>
              <a:r>
                <a:rPr kumimoji="1" lang="en-US" altLang="ja-JP" sz="1400" dirty="0" smtClean="0"/>
                <a:t>x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259632" y="3861048"/>
              <a:ext cx="372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dy</a:t>
              </a:r>
              <a:endParaRPr kumimoji="1" lang="ja-JP" altLang="en-US" sz="1400" dirty="0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27527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19373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035" y="4581128"/>
            <a:ext cx="1960245" cy="72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Finite angle crossing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To increase luminosity</a:t>
            </a:r>
          </a:p>
          <a:p>
            <a:pPr lvl="1"/>
            <a:r>
              <a:rPr lang="en-US" altLang="ja-JP" dirty="0" smtClean="0"/>
              <a:t>Increase beam bunches</a:t>
            </a:r>
          </a:p>
          <a:p>
            <a:pPr lvl="1"/>
            <a:r>
              <a:rPr lang="en-US" altLang="ja-JP" dirty="0" smtClean="0"/>
              <a:t>When bunches increased parasitic collisions occur</a:t>
            </a:r>
          </a:p>
          <a:p>
            <a:r>
              <a:rPr lang="en-US" altLang="ja-JP" dirty="0" smtClean="0"/>
              <a:t>To avoid parasitic collisions</a:t>
            </a:r>
          </a:p>
          <a:p>
            <a:pPr lvl="1"/>
            <a:r>
              <a:rPr lang="en-US" altLang="ja-JP" dirty="0" smtClean="0"/>
              <a:t>Beam crossing with finite angle: </a:t>
            </a:r>
            <a:r>
              <a:rPr lang="en-US" altLang="ja-JP" dirty="0" smtClean="0">
                <a:latin typeface="Symbol" panose="05050102010706020507" pitchFamily="18" charset="2"/>
              </a:rPr>
              <a:t>q</a:t>
            </a:r>
            <a:r>
              <a:rPr lang="en-US" altLang="ja-JP" dirty="0" smtClean="0"/>
              <a:t>c</a:t>
            </a:r>
          </a:p>
          <a:p>
            <a:pPr lvl="1"/>
            <a:r>
              <a:rPr lang="en-US" altLang="ja-JP" dirty="0" smtClean="0"/>
              <a:t>Make beam separation simple</a:t>
            </a:r>
          </a:p>
          <a:p>
            <a:pPr lvl="1"/>
            <a:r>
              <a:rPr lang="en-US" altLang="ja-JP" dirty="0" smtClean="0"/>
              <a:t>Reduction of luminosity</a:t>
            </a:r>
          </a:p>
          <a:p>
            <a:pPr lvl="2"/>
            <a:r>
              <a:rPr lang="en-US" altLang="ja-JP" dirty="0" smtClean="0"/>
              <a:t>Geometrical reduction factor R</a:t>
            </a:r>
            <a:r>
              <a:rPr lang="en-US" altLang="ja-JP" baseline="-25000" dirty="0" smtClean="0"/>
              <a:t>L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May introduce coupling between synchrotorn and betatron oscillations in circular colliders</a:t>
            </a:r>
          </a:p>
        </p:txBody>
      </p:sp>
      <p:grpSp>
        <p:nvGrpSpPr>
          <p:cNvPr id="25" name="グループ化 24"/>
          <p:cNvGrpSpPr>
            <a:grpSpLocks noChangeAspect="1"/>
          </p:cNvGrpSpPr>
          <p:nvPr/>
        </p:nvGrpSpPr>
        <p:grpSpPr>
          <a:xfrm>
            <a:off x="4932040" y="2204864"/>
            <a:ext cx="3636404" cy="739244"/>
            <a:chOff x="919701" y="1484784"/>
            <a:chExt cx="7272808" cy="1478487"/>
          </a:xfrm>
        </p:grpSpPr>
        <p:grpSp>
          <p:nvGrpSpPr>
            <p:cNvPr id="26" name="グループ化 1"/>
            <p:cNvGrpSpPr/>
            <p:nvPr/>
          </p:nvGrpSpPr>
          <p:grpSpPr>
            <a:xfrm>
              <a:off x="919701" y="1484784"/>
              <a:ext cx="7272808" cy="360040"/>
              <a:chOff x="1135725" y="4509120"/>
              <a:chExt cx="7272808" cy="360040"/>
            </a:xfrm>
          </p:grpSpPr>
          <p:sp>
            <p:nvSpPr>
              <p:cNvPr id="30" name="円/楕円 2"/>
              <p:cNvSpPr/>
              <p:nvPr/>
            </p:nvSpPr>
            <p:spPr>
              <a:xfrm>
                <a:off x="1491579" y="4509120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cxnSp>
            <p:nvCxnSpPr>
              <p:cNvPr id="31" name="直線コネクタ 30"/>
              <p:cNvCxnSpPr/>
              <p:nvPr/>
            </p:nvCxnSpPr>
            <p:spPr>
              <a:xfrm flipV="1">
                <a:off x="1135725" y="4669008"/>
                <a:ext cx="7272808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円/楕円 31"/>
              <p:cNvSpPr/>
              <p:nvPr/>
            </p:nvSpPr>
            <p:spPr>
              <a:xfrm>
                <a:off x="3707904" y="4509120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779912" y="4509120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228184" y="4509120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27" name="円/楕円 26"/>
            <p:cNvSpPr/>
            <p:nvPr/>
          </p:nvSpPr>
          <p:spPr>
            <a:xfrm>
              <a:off x="1403648" y="1484784"/>
              <a:ext cx="180020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779913" y="1916832"/>
              <a:ext cx="2186496" cy="1046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Interaction </a:t>
              </a:r>
            </a:p>
            <a:p>
              <a:r>
                <a:rPr kumimoji="1" lang="en-US" altLang="ja-JP" sz="1400" dirty="0" smtClean="0"/>
                <a:t>point</a:t>
              </a:r>
              <a:endParaRPr kumimoji="1"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691681" y="1916832"/>
              <a:ext cx="1776770" cy="1046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Parasitic </a:t>
              </a:r>
            </a:p>
            <a:p>
              <a:r>
                <a:rPr lang="en-US" altLang="ja-JP" sz="1400" dirty="0" smtClean="0"/>
                <a:t>collision</a:t>
              </a:r>
              <a:endParaRPr kumimoji="1" lang="ja-JP" altLang="en-US" sz="1400" dirty="0"/>
            </a:p>
          </p:txBody>
        </p:sp>
      </p:grpSp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4957989" y="3418195"/>
            <a:ext cx="3718467" cy="802893"/>
            <a:chOff x="899592" y="969923"/>
            <a:chExt cx="7436933" cy="1605786"/>
          </a:xfrm>
        </p:grpSpPr>
        <p:sp>
          <p:nvSpPr>
            <p:cNvPr id="36" name="円/楕円 35"/>
            <p:cNvSpPr/>
            <p:nvPr/>
          </p:nvSpPr>
          <p:spPr>
            <a:xfrm rot="20700000">
              <a:off x="1419571" y="2194059"/>
              <a:ext cx="18002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 rot="-900000" flipV="1">
              <a:off x="899592" y="1772816"/>
              <a:ext cx="7272808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900000" flipV="1">
              <a:off x="1063717" y="1777883"/>
              <a:ext cx="7272808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/楕円 38"/>
            <p:cNvSpPr/>
            <p:nvPr/>
          </p:nvSpPr>
          <p:spPr>
            <a:xfrm rot="20700000">
              <a:off x="3651819" y="1567597"/>
              <a:ext cx="18002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 rot="20700000">
              <a:off x="6068245" y="969923"/>
              <a:ext cx="180020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 rot="900000">
              <a:off x="3651818" y="1567597"/>
              <a:ext cx="180020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 rot="900000">
              <a:off x="1347563" y="969923"/>
              <a:ext cx="180020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 rot="900000">
              <a:off x="6068245" y="2215669"/>
              <a:ext cx="180020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25144"/>
            <a:ext cx="1611630" cy="74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テキスト ボックス 43"/>
          <p:cNvSpPr txBox="1"/>
          <p:nvPr/>
        </p:nvSpPr>
        <p:spPr>
          <a:xfrm>
            <a:off x="7164288" y="5661248"/>
            <a:ext cx="162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Piwinski angle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4013" y="5620442"/>
            <a:ext cx="174498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 crossing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Bunch rotation at the IP</a:t>
            </a:r>
          </a:p>
          <a:p>
            <a:pPr lvl="1"/>
            <a:r>
              <a:rPr lang="en-US" altLang="ja-JP" dirty="0" smtClean="0"/>
              <a:t>Horizontal kick at the bunch head</a:t>
            </a:r>
          </a:p>
          <a:p>
            <a:pPr lvl="1"/>
            <a:r>
              <a:rPr lang="en-US" altLang="ja-JP" dirty="0" smtClean="0"/>
              <a:t>Horizontal kick at the bunch tail but opposite direction</a:t>
            </a:r>
          </a:p>
          <a:p>
            <a:pPr lvl="1"/>
            <a:r>
              <a:rPr lang="en-US" altLang="ja-JP" dirty="0" smtClean="0"/>
              <a:t>No kick at the bunch center</a:t>
            </a:r>
          </a:p>
          <a:p>
            <a:r>
              <a:rPr lang="en-US" altLang="ja-JP" dirty="0" smtClean="0"/>
              <a:t>Bunch rotates so that it collides head-on at IP</a:t>
            </a:r>
          </a:p>
          <a:p>
            <a:pPr lvl="1"/>
            <a:r>
              <a:rPr lang="en-US" altLang="ja-JP" dirty="0" smtClean="0"/>
              <a:t>Crab crossing</a:t>
            </a:r>
          </a:p>
          <a:p>
            <a:r>
              <a:rPr lang="en-US" altLang="ja-JP" dirty="0" smtClean="0"/>
              <a:t>Crab cavity kick the bunch with a phase advance of π/2 </a:t>
            </a:r>
          </a:p>
          <a:p>
            <a:r>
              <a:rPr lang="en-US" altLang="ja-JP" dirty="0" smtClean="0"/>
              <a:t>Another crab cavity kicks back the bunch after IP</a:t>
            </a:r>
          </a:p>
        </p:txBody>
      </p: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4716016" y="2060848"/>
            <a:ext cx="3718467" cy="802893"/>
            <a:chOff x="971600" y="3861048"/>
            <a:chExt cx="7436933" cy="1605786"/>
          </a:xfrm>
        </p:grpSpPr>
        <p:grpSp>
          <p:nvGrpSpPr>
            <p:cNvPr id="15" name="グループ化 26"/>
            <p:cNvGrpSpPr/>
            <p:nvPr/>
          </p:nvGrpSpPr>
          <p:grpSpPr>
            <a:xfrm>
              <a:off x="971600" y="3861048"/>
              <a:ext cx="7436933" cy="1605786"/>
              <a:chOff x="971600" y="3861048"/>
              <a:chExt cx="7436933" cy="1605786"/>
            </a:xfrm>
          </p:grpSpPr>
          <p:sp>
            <p:nvSpPr>
              <p:cNvPr id="18" name="円/楕円 17"/>
              <p:cNvSpPr/>
              <p:nvPr/>
            </p:nvSpPr>
            <p:spPr>
              <a:xfrm rot="20700000">
                <a:off x="1491579" y="5085184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 rot="20700000" flipV="1">
                <a:off x="971600" y="4663941"/>
                <a:ext cx="7272808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rot="900000" flipV="1">
                <a:off x="1135725" y="4669008"/>
                <a:ext cx="7272808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/楕円 20"/>
              <p:cNvSpPr/>
              <p:nvPr/>
            </p:nvSpPr>
            <p:spPr>
              <a:xfrm>
                <a:off x="3707904" y="4458722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 rot="20700000">
                <a:off x="6140253" y="3861048"/>
                <a:ext cx="180020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3779912" y="4458722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900000">
                <a:off x="1419571" y="3861048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900000">
                <a:off x="6140253" y="5106794"/>
                <a:ext cx="180020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環状矢印 15"/>
            <p:cNvSpPr/>
            <p:nvPr/>
          </p:nvSpPr>
          <p:spPr>
            <a:xfrm rot="20772164">
              <a:off x="1958460" y="4723142"/>
              <a:ext cx="648072" cy="50405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環状矢印 16"/>
            <p:cNvSpPr/>
            <p:nvPr/>
          </p:nvSpPr>
          <p:spPr>
            <a:xfrm rot="827836" flipH="1">
              <a:off x="6855003" y="4723141"/>
              <a:ext cx="648072" cy="504056"/>
            </a:xfrm>
            <a:prstGeom prst="circular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5076056" y="1700808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Kickback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64288" y="1700808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Kickback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4048" y="2924944"/>
            <a:ext cx="921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Crab kick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2924944"/>
            <a:ext cx="921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Crab kick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636912"/>
            <a:ext cx="86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Head-on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4981</TotalTime>
  <Words>1969</Words>
  <Application>Microsoft Office PowerPoint</Application>
  <PresentationFormat>画面に合わせる (4:3)</PresentationFormat>
  <Paragraphs>509</Paragraphs>
  <Slides>62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3" baseType="lpstr">
      <vt:lpstr>リゾート</vt:lpstr>
      <vt:lpstr>Basic crab cavities</vt:lpstr>
      <vt:lpstr>Basic crab cavities</vt:lpstr>
      <vt:lpstr>Colliding beams</vt:lpstr>
      <vt:lpstr>Luminosity</vt:lpstr>
      <vt:lpstr>Luminosity</vt:lpstr>
      <vt:lpstr>Luminosity</vt:lpstr>
      <vt:lpstr>Luminosity</vt:lpstr>
      <vt:lpstr>Finite angle crossing</vt:lpstr>
      <vt:lpstr>Crab crossing</vt:lpstr>
      <vt:lpstr>Required kick voltage</vt:lpstr>
      <vt:lpstr>Required kick voltage</vt:lpstr>
      <vt:lpstr>Single crab cavity scheme</vt:lpstr>
      <vt:lpstr>Required kick voltage in single crab scheme</vt:lpstr>
      <vt:lpstr>Beam-beam parameter</vt:lpstr>
      <vt:lpstr>RF cavity </vt:lpstr>
      <vt:lpstr>RF cavity </vt:lpstr>
      <vt:lpstr>Beam acceleration</vt:lpstr>
      <vt:lpstr>Shunt impedance</vt:lpstr>
      <vt:lpstr>Direction of acceleration</vt:lpstr>
      <vt:lpstr>How to kick the beam</vt:lpstr>
      <vt:lpstr>Panofsky-Wenzel theorem</vt:lpstr>
      <vt:lpstr>Kick voltage </vt:lpstr>
      <vt:lpstr>Voltage stability</vt:lpstr>
      <vt:lpstr>Phase stability</vt:lpstr>
      <vt:lpstr>Cavity type</vt:lpstr>
      <vt:lpstr>Crab cavity shape</vt:lpstr>
      <vt:lpstr>SOM</vt:lpstr>
      <vt:lpstr>LOM</vt:lpstr>
      <vt:lpstr>HOM</vt:lpstr>
      <vt:lpstr>HOM, Crab cavity?</vt:lpstr>
      <vt:lpstr>We can design TE-like cavity</vt:lpstr>
      <vt:lpstr>Rectangular cell</vt:lpstr>
      <vt:lpstr>SOM </vt:lpstr>
      <vt:lpstr>Crab cavity cell for KEKB</vt:lpstr>
      <vt:lpstr>LOM, SOM and HOMs</vt:lpstr>
      <vt:lpstr>LOM damping </vt:lpstr>
      <vt:lpstr>SOM damping</vt:lpstr>
      <vt:lpstr>HOM damping</vt:lpstr>
      <vt:lpstr>Compact crab cavities for LHC</vt:lpstr>
      <vt:lpstr>Quarter wave resonator</vt:lpstr>
      <vt:lpstr>Four QWR configuration 4RCC</vt:lpstr>
      <vt:lpstr>Crabbing mode</vt:lpstr>
      <vt:lpstr>Fundamental mode</vt:lpstr>
      <vt:lpstr>1st HOM</vt:lpstr>
      <vt:lpstr>2nd HOM</vt:lpstr>
      <vt:lpstr>４RCC（UK)</vt:lpstr>
      <vt:lpstr>Two QWR configuration DQW</vt:lpstr>
      <vt:lpstr>Crabbing mode</vt:lpstr>
      <vt:lpstr>HOM</vt:lpstr>
      <vt:lpstr>Longitudinal length of the DQW</vt:lpstr>
      <vt:lpstr>Transverse length</vt:lpstr>
      <vt:lpstr>DQW</vt:lpstr>
      <vt:lpstr>HOMs</vt:lpstr>
      <vt:lpstr>HOM damping</vt:lpstr>
      <vt:lpstr>RFD</vt:lpstr>
      <vt:lpstr>Compact CC</vt:lpstr>
      <vt:lpstr>スライド 57</vt:lpstr>
      <vt:lpstr>Analytical solution of EM fields</vt:lpstr>
      <vt:lpstr>Electro-magnetic fields</vt:lpstr>
      <vt:lpstr>Integration of analytical solution </vt:lpstr>
      <vt:lpstr>Integration of analytical solution </vt:lpstr>
      <vt:lpstr>Integration of analytical solution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</dc:title>
  <dc:creator>moritay612</dc:creator>
  <cp:lastModifiedBy>moritay612</cp:lastModifiedBy>
  <cp:revision>466</cp:revision>
  <dcterms:created xsi:type="dcterms:W3CDTF">2023-04-13T04:50:29Z</dcterms:created>
  <dcterms:modified xsi:type="dcterms:W3CDTF">2023-07-13T03:08:09Z</dcterms:modified>
</cp:coreProperties>
</file>