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Roboto Mon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6">
          <p15:clr>
            <a:srgbClr val="000000"/>
          </p15:clr>
        </p15:guide>
        <p15:guide id="2" orient="horz" pos="1294">
          <p15:clr>
            <a:srgbClr val="000000"/>
          </p15:clr>
        </p15:guide>
        <p15:guide id="3" orient="horz" pos="3745">
          <p15:clr>
            <a:srgbClr val="000000"/>
          </p15:clr>
        </p15:guide>
        <p15:guide id="4" orient="horz" pos="3980">
          <p15:clr>
            <a:srgbClr val="000000"/>
          </p15:clr>
        </p15:guide>
        <p15:guide id="5" orient="horz" pos="1052">
          <p15:clr>
            <a:srgbClr val="000000"/>
          </p15:clr>
        </p15:guide>
        <p15:guide id="6" orient="horz" pos="1741">
          <p15:clr>
            <a:srgbClr val="000000"/>
          </p15:clr>
        </p15:guide>
        <p15:guide id="7" orient="horz" pos="4183">
          <p15:clr>
            <a:srgbClr val="000000"/>
          </p15:clr>
        </p15:guide>
        <p15:guide id="8" orient="horz" pos="566">
          <p15:clr>
            <a:srgbClr val="000000"/>
          </p15:clr>
        </p15:guide>
        <p15:guide id="9" orient="horz" pos="2808">
          <p15:clr>
            <a:srgbClr val="000000"/>
          </p15:clr>
        </p15:guide>
        <p15:guide id="10" pos="2880">
          <p15:clr>
            <a:srgbClr val="000000"/>
          </p15:clr>
        </p15:guide>
        <p15:guide id="11" pos="363">
          <p15:clr>
            <a:srgbClr val="000000"/>
          </p15:clr>
        </p15:guide>
        <p15:guide id="12" pos="5396">
          <p15:clr>
            <a:srgbClr val="000000"/>
          </p15:clr>
        </p15:guide>
        <p15:guide id="13" pos="282">
          <p15:clr>
            <a:srgbClr val="000000"/>
          </p15:clr>
        </p15:guide>
        <p15:guide id="14" pos="3784">
          <p15:clr>
            <a:srgbClr val="000000"/>
          </p15:clr>
        </p15:guide>
        <p15:guide id="15" pos="3736">
          <p15:clr>
            <a:srgbClr val="000000"/>
          </p15:clr>
        </p15:guide>
        <p15:guide id="16" pos="2179">
          <p15:clr>
            <a:srgbClr val="000000"/>
          </p15:clr>
        </p15:guide>
        <p15:guide id="17" pos="5464">
          <p15:clr>
            <a:srgbClr val="000000"/>
          </p15:clr>
        </p15:guide>
        <p15:guide id="18" pos="3867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24" roundtripDataSignature="AMtx7mhK/otmcbTHSHSZkFBQCoo8BGxq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6" orient="horz"/>
        <p:guide pos="1294" orient="horz"/>
        <p:guide pos="3745" orient="horz"/>
        <p:guide pos="3980" orient="horz"/>
        <p:guide pos="1052" orient="horz"/>
        <p:guide pos="1741" orient="horz"/>
        <p:guide pos="4183" orient="horz"/>
        <p:guide pos="566" orient="horz"/>
        <p:guide pos="2808" orient="horz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Mono-regular.fntdata"/><Relationship Id="rId11" Type="http://schemas.openxmlformats.org/officeDocument/2006/relationships/slide" Target="slides/slide6.xml"/><Relationship Id="rId22" Type="http://schemas.openxmlformats.org/officeDocument/2006/relationships/font" Target="fonts/RobotoMono-italic.fntdata"/><Relationship Id="rId10" Type="http://schemas.openxmlformats.org/officeDocument/2006/relationships/slide" Target="slides/slide5.xml"/><Relationship Id="rId21" Type="http://schemas.openxmlformats.org/officeDocument/2006/relationships/font" Target="fonts/RobotoMono-bold.fntdata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RobotoMon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33cc2525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e33cc252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e33cc2525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33cc2525a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e33cc2525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e33cc2525a_0_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33cc2525a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33cc2525a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e33cc2525a_0_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33cc2525a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33cc2525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e33cc2525a_0_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3b5ac3dba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e3b5ac3db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e3b5ac3dba_0_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377d709a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ge377d709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ge377d709af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33cc2525a_0_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e33cc2525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e33cc2525a_0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e33cc2525a_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e33cc2525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e33cc2525a_0_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3bba51e9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e3bba51e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e3bba51e92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33cc2525a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33cc2525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e33cc2525a_0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33cc2525a_0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33cc2525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e33cc2525a_0_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3b5ac3dba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e3b5ac3db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e3b5ac3dba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68434" y="6196867"/>
            <a:ext cx="2275566" cy="66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40195"/>
            <a:ext cx="1973584" cy="7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/>
          <p:nvPr>
            <p:ph type="ctrTitle"/>
          </p:nvPr>
        </p:nvSpPr>
        <p:spPr>
          <a:xfrm>
            <a:off x="557213" y="536575"/>
            <a:ext cx="8008937" cy="22463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b="1" sz="4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557213" y="3646170"/>
            <a:ext cx="7989887" cy="2187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8"/>
          <p:cNvSpPr txBox="1"/>
          <p:nvPr>
            <p:ph idx="2" type="body"/>
          </p:nvPr>
        </p:nvSpPr>
        <p:spPr>
          <a:xfrm>
            <a:off x="557213" y="2755011"/>
            <a:ext cx="8008937" cy="635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 sz="4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576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2pPr>
            <a:lvl3pPr indent="-36576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-"/>
              <a:defRPr/>
            </a:lvl3pPr>
            <a:lvl4pPr indent="-36576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6576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" name="Google Shape;1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43500"/>
            <a:ext cx="9158400" cy="68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" y="934933"/>
            <a:ext cx="8685251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9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4" name="Google Shape;24;p9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" type="body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indent="-39624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indent="-3810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 b="0"/>
            </a:lvl3pPr>
            <a:lvl4pPr indent="-36576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indent="-35052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line headline">
  <p:cSld name="2 line headlin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" y="934933"/>
            <a:ext cx="8685251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0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0" name="Google Shape;30;p10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/>
          <p:nvPr>
            <p:ph idx="2" type="pic"/>
          </p:nvPr>
        </p:nvSpPr>
        <p:spPr>
          <a:xfrm>
            <a:off x="3646488" y="1252728"/>
            <a:ext cx="2442340" cy="24810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10"/>
          <p:cNvSpPr/>
          <p:nvPr>
            <p:ph idx="3" type="pic"/>
          </p:nvPr>
        </p:nvSpPr>
        <p:spPr>
          <a:xfrm>
            <a:off x="3646488" y="3886200"/>
            <a:ext cx="2442340" cy="2432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10"/>
          <p:cNvSpPr/>
          <p:nvPr>
            <p:ph idx="4" type="pic"/>
          </p:nvPr>
        </p:nvSpPr>
        <p:spPr>
          <a:xfrm>
            <a:off x="6242954" y="1243584"/>
            <a:ext cx="244234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0"/>
          <p:cNvSpPr txBox="1"/>
          <p:nvPr>
            <p:ph idx="1" type="body"/>
          </p:nvPr>
        </p:nvSpPr>
        <p:spPr>
          <a:xfrm>
            <a:off x="457200" y="1243584"/>
            <a:ext cx="3013075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9624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Char char="•"/>
              <a:defRPr/>
            </a:lvl2pPr>
            <a:lvl3pPr indent="-3810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indent="-36576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5052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2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Chart on right">
  <p:cSld name="Content and Chart on righ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" y="934933"/>
            <a:ext cx="8685251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1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11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1"/>
          <p:cNvSpPr/>
          <p:nvPr>
            <p:ph idx="2" type="chart"/>
          </p:nvPr>
        </p:nvSpPr>
        <p:spPr>
          <a:xfrm>
            <a:off x="6007100" y="1243584"/>
            <a:ext cx="26670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1"/>
          <p:cNvSpPr txBox="1"/>
          <p:nvPr>
            <p:ph idx="1" type="body"/>
          </p:nvPr>
        </p:nvSpPr>
        <p:spPr>
          <a:xfrm>
            <a:off x="457200" y="1243584"/>
            <a:ext cx="5484812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9624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Char char="•"/>
              <a:defRPr/>
            </a:lvl2pPr>
            <a:lvl3pPr indent="-3810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indent="-36576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indent="-35052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2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Divi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3200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12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" y="934933"/>
            <a:ext cx="8685251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" name="Google Shape;49;p13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" type="body"/>
          </p:nvPr>
        </p:nvSpPr>
        <p:spPr>
          <a:xfrm>
            <a:off x="457200" y="1243584"/>
            <a:ext cx="38862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indent="-39624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indent="-3810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/>
            </a:lvl3pPr>
            <a:lvl4pPr indent="-36576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indent="-35052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2" type="body"/>
          </p:nvPr>
        </p:nvSpPr>
        <p:spPr>
          <a:xfrm>
            <a:off x="4648200" y="1252729"/>
            <a:ext cx="38862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indent="-39624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indent="-3810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/>
            </a:lvl3pPr>
            <a:lvl4pPr indent="-36576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indent="-35052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"/>
          <p:cNvSpPr txBox="1"/>
          <p:nvPr>
            <p:ph idx="1" type="body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6240" lvl="1" marL="9144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576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052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ithub.com/JJL772/ek9000-ioc-docker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github.com/slaclab/epics-ek9000" TargetMode="External"/><Relationship Id="rId4" Type="http://schemas.openxmlformats.org/officeDocument/2006/relationships/hyperlink" Target="https://github.com/JJL772/ek9000-ioc" TargetMode="External"/><Relationship Id="rId5" Type="http://schemas.openxmlformats.org/officeDocument/2006/relationships/hyperlink" Target="https://github.com/JJL772/ek9000-ioc-docker" TargetMode="External"/><Relationship Id="rId6" Type="http://schemas.openxmlformats.org/officeDocument/2006/relationships/hyperlink" Target="https://www.beckhoff.com/en-us/products/i-o/ethercat-terminals/ekxxxx-bus-coupler/ek9000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/>
          <p:nvPr>
            <p:ph type="ctrTitle"/>
          </p:nvPr>
        </p:nvSpPr>
        <p:spPr>
          <a:xfrm>
            <a:off x="557213" y="536575"/>
            <a:ext cx="8008937" cy="22463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CA" sz="3900"/>
              <a:t>Beckhoff EK9000 Device Support</a:t>
            </a:r>
            <a:endParaRPr sz="3900"/>
          </a:p>
        </p:txBody>
      </p:sp>
      <p:sp>
        <p:nvSpPr>
          <p:cNvPr id="58" name="Google Shape;58;p1"/>
          <p:cNvSpPr txBox="1"/>
          <p:nvPr>
            <p:ph idx="1" type="subTitle"/>
          </p:nvPr>
        </p:nvSpPr>
        <p:spPr>
          <a:xfrm>
            <a:off x="557213" y="3646170"/>
            <a:ext cx="7989887" cy="2187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CA"/>
              <a:t>Jeremy Lorelli, SLAC National Accelerator Laboratory</a:t>
            </a:r>
            <a:endParaRPr/>
          </a:p>
        </p:txBody>
      </p:sp>
      <p:sp>
        <p:nvSpPr>
          <p:cNvPr id="59" name="Google Shape;59;p1"/>
          <p:cNvSpPr txBox="1"/>
          <p:nvPr>
            <p:ph idx="2" type="body"/>
          </p:nvPr>
        </p:nvSpPr>
        <p:spPr>
          <a:xfrm>
            <a:off x="557225" y="2754980"/>
            <a:ext cx="80088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</p:txBody>
      </p:sp>
      <p:sp>
        <p:nvSpPr>
          <p:cNvPr id="60" name="Google Shape;60;p1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33cc2525a_0_0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1" name="Google Shape;131;ge33cc2525a_0_0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CA"/>
              <a:t>EK9000: Example Use Case #1</a:t>
            </a:r>
            <a:endParaRPr/>
          </a:p>
        </p:txBody>
      </p:sp>
      <p:sp>
        <p:nvSpPr>
          <p:cNvPr id="132" name="Google Shape;132;ge33cc2525a_0_0"/>
          <p:cNvSpPr txBox="1"/>
          <p:nvPr>
            <p:ph idx="1" type="body"/>
          </p:nvPr>
        </p:nvSpPr>
        <p:spPr>
          <a:xfrm>
            <a:off x="457200" y="1243575"/>
            <a:ext cx="4384800" cy="5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10000"/>
          </a:bodyPr>
          <a:lstStyle/>
          <a:p>
            <a:pPr indent="-211264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Char char="•"/>
            </a:pPr>
            <a:r>
              <a:rPr lang="en-CA"/>
              <a:t>Needed to track temperatures on mirrors and granite in the FEE</a:t>
            </a:r>
            <a:endParaRPr/>
          </a:p>
          <a:p>
            <a:pPr indent="-22193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Char char="-"/>
            </a:pPr>
            <a:r>
              <a:rPr lang="en-CA"/>
              <a:t>Already have cat5 cables routed throughout the FEE</a:t>
            </a:r>
            <a:endParaRPr/>
          </a:p>
          <a:p>
            <a:pPr indent="-22193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Char char="-"/>
            </a:pPr>
            <a:r>
              <a:rPr lang="en-CA"/>
              <a:t>Using a PLC would be overkill</a:t>
            </a:r>
            <a:endParaRPr/>
          </a:p>
          <a:p>
            <a:pPr indent="-22193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Char char="-"/>
            </a:pPr>
            <a:r>
              <a:rPr lang="en-CA"/>
              <a:t>Already have EL terminals capable of interfacing with RTDs</a:t>
            </a:r>
            <a:endParaRPr/>
          </a:p>
          <a:p>
            <a:pPr indent="-211264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Char char="•"/>
            </a:pPr>
            <a:r>
              <a:rPr lang="en-CA"/>
              <a:t>Solution: Deploy a couple of ek9000’s! </a:t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t/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19999"/>
              <a:buNone/>
            </a:pPr>
            <a:r>
              <a:t/>
            </a:r>
            <a:endParaRPr/>
          </a:p>
        </p:txBody>
      </p:sp>
      <p:pic>
        <p:nvPicPr>
          <p:cNvPr id="133" name="Google Shape;133;ge33cc2525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800" y="1791941"/>
            <a:ext cx="3997199" cy="29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33cc2525a_0_22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40" name="Google Shape;140;ge33cc2525a_0_22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CA"/>
              <a:t>EK9000: Example Use Case #2</a:t>
            </a:r>
            <a:endParaRPr/>
          </a:p>
        </p:txBody>
      </p:sp>
      <p:sp>
        <p:nvSpPr>
          <p:cNvPr id="141" name="Google Shape;141;ge33cc2525a_0_22"/>
          <p:cNvSpPr txBox="1"/>
          <p:nvPr>
            <p:ph idx="1" type="body"/>
          </p:nvPr>
        </p:nvSpPr>
        <p:spPr>
          <a:xfrm>
            <a:off x="457200" y="1243575"/>
            <a:ext cx="4384800" cy="5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Need to track the net weight of two large liquid nitrogen dewars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Located inside the hutch, can’t read the scale during the experiment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Just need something quick + easy to setup/deploy</a:t>
            </a:r>
            <a:endParaRPr/>
          </a:p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Solution: Deploy an ek9000 with an analog input terminal</a:t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</p:txBody>
      </p:sp>
      <p:pic>
        <p:nvPicPr>
          <p:cNvPr id="142" name="Google Shape;142;ge33cc2525a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250" y="1531941"/>
            <a:ext cx="3997199" cy="29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33cc2525a_0_61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49" name="Google Shape;149;ge33cc2525a_0_61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EK9000: Containerization</a:t>
            </a:r>
            <a:endParaRPr/>
          </a:p>
        </p:txBody>
      </p:sp>
      <p:sp>
        <p:nvSpPr>
          <p:cNvPr id="150" name="Google Shape;150;ge33cc2525a_0_61"/>
          <p:cNvSpPr txBox="1"/>
          <p:nvPr>
            <p:ph idx="1" type="body"/>
          </p:nvPr>
        </p:nvSpPr>
        <p:spPr>
          <a:xfrm>
            <a:off x="457200" y="1243584"/>
            <a:ext cx="8109000" cy="506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/>
              <a:t>Lots of talks about containerization this year!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/>
              <a:t>Modbus TCP + CA = Easy IOC to containerize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/>
              <a:t>~42 line dockerfile</a:t>
            </a:r>
            <a:endParaRPr/>
          </a:p>
          <a:p>
            <a:pPr indent="-396240" lvl="1" marL="914400" rtl="0" algn="l">
              <a:spcBef>
                <a:spcPts val="0"/>
              </a:spcBef>
              <a:spcAft>
                <a:spcPts val="0"/>
              </a:spcAft>
              <a:buSzPts val="2640"/>
              <a:buChar char="○"/>
            </a:pPr>
            <a:r>
              <a:rPr lang="en-CA"/>
              <a:t>Uses docker-compose to run</a:t>
            </a:r>
            <a:endParaRPr/>
          </a:p>
          <a:p>
            <a:pPr indent="-396240" lvl="1" marL="914400" rtl="0" algn="l">
              <a:spcBef>
                <a:spcPts val="0"/>
              </a:spcBef>
              <a:spcAft>
                <a:spcPts val="0"/>
              </a:spcAft>
              <a:buSzPts val="2640"/>
              <a:buChar char="○"/>
            </a:pPr>
            <a:r>
              <a:rPr lang="en-CA"/>
              <a:t>~3gb image produced (Debian stable + all of the required EPICS modules + object files not cleaned)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/>
              <a:t>More info here: </a:t>
            </a:r>
            <a:r>
              <a:rPr lang="en-CA" u="sng">
                <a:solidFill>
                  <a:schemeClr val="hlink"/>
                </a:solidFill>
                <a:hlinkClick r:id="rId3"/>
              </a:rPr>
              <a:t>https://github.com/JJL772/ek9000-ioc-docker</a:t>
            </a:r>
            <a:endParaRPr/>
          </a:p>
          <a:p>
            <a:pPr indent="0" lvl="0" marL="45720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33cc2525a_0_52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57" name="Google Shape;157;ge33cc2525a_0_52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Links</a:t>
            </a:r>
            <a:endParaRPr/>
          </a:p>
        </p:txBody>
      </p:sp>
      <p:sp>
        <p:nvSpPr>
          <p:cNvPr id="158" name="Google Shape;158;ge33cc2525a_0_52"/>
          <p:cNvSpPr txBox="1"/>
          <p:nvPr>
            <p:ph idx="1" type="body"/>
          </p:nvPr>
        </p:nvSpPr>
        <p:spPr>
          <a:xfrm>
            <a:off x="457200" y="1243584"/>
            <a:ext cx="8109000" cy="506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 u="sng">
                <a:solidFill>
                  <a:schemeClr val="hlink"/>
                </a:solidFill>
                <a:hlinkClick r:id="rId3"/>
              </a:rPr>
              <a:t>https://github.com/slaclab/epics-ek9000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 u="sng">
                <a:solidFill>
                  <a:schemeClr val="hlink"/>
                </a:solidFill>
                <a:hlinkClick r:id="rId4"/>
              </a:rPr>
              <a:t>https://github.com/JJL772/ek9000-ioc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 u="sng">
                <a:solidFill>
                  <a:schemeClr val="hlink"/>
                </a:solidFill>
                <a:hlinkClick r:id="rId5"/>
              </a:rPr>
              <a:t>https://github.com/JJL772/ek9000-ioc-docker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CA" u="sng">
                <a:solidFill>
                  <a:schemeClr val="hlink"/>
                </a:solidFill>
                <a:hlinkClick r:id="rId6"/>
              </a:rPr>
              <a:t>https://www.beckhoff.com/en-us/products/i-o/ethercat-terminals/ekxxxx-bus-coupler/ek9000.html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3b5ac3dba_0_6"/>
          <p:cNvSpPr txBox="1"/>
          <p:nvPr>
            <p:ph type="ctrTitle"/>
          </p:nvPr>
        </p:nvSpPr>
        <p:spPr>
          <a:xfrm>
            <a:off x="557213" y="536575"/>
            <a:ext cx="8008800" cy="22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CA" sz="3600"/>
              <a:t>Thanks for listening!</a:t>
            </a:r>
            <a:endParaRPr sz="3600"/>
          </a:p>
        </p:txBody>
      </p:sp>
      <p:sp>
        <p:nvSpPr>
          <p:cNvPr id="165" name="Google Shape;165;ge3b5ac3dba_0_6"/>
          <p:cNvSpPr txBox="1"/>
          <p:nvPr/>
        </p:nvSpPr>
        <p:spPr>
          <a:xfrm>
            <a:off x="3724102" y="6658502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377d709af_0_0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7" name="Google Shape;67;ge377d709af_0_0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CA"/>
              <a:t>The Ecosystem At LCLS</a:t>
            </a:r>
            <a:endParaRPr/>
          </a:p>
        </p:txBody>
      </p:sp>
      <p:sp>
        <p:nvSpPr>
          <p:cNvPr id="68" name="Google Shape;68;ge377d709af_0_0"/>
          <p:cNvSpPr txBox="1"/>
          <p:nvPr>
            <p:ph idx="1" type="body"/>
          </p:nvPr>
        </p:nvSpPr>
        <p:spPr>
          <a:xfrm>
            <a:off x="457200" y="1243575"/>
            <a:ext cx="8217000" cy="5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Very invested in the Beckhoff ecosystem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TwinCAT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PLCs (CX5XXX series)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EL terminals</a:t>
            </a:r>
            <a:endParaRPr/>
          </a:p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Wouldn’t it be great if we could use existing EL terminals without needing an ADS IOC or PLC?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</p:txBody>
      </p:sp>
      <p:pic>
        <p:nvPicPr>
          <p:cNvPr id="69" name="Google Shape;69;ge377d709af_0_0"/>
          <p:cNvPicPr preferRelativeResize="0"/>
          <p:nvPr/>
        </p:nvPicPr>
        <p:blipFill rotWithShape="1">
          <a:blip r:embed="rId3">
            <a:alphaModFix/>
          </a:blip>
          <a:srcRect b="31939" l="0" r="0" t="18929"/>
          <a:stretch/>
        </p:blipFill>
        <p:spPr>
          <a:xfrm>
            <a:off x="1229425" y="4019900"/>
            <a:ext cx="6926551" cy="23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6" name="Google Shape;76;p2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CA"/>
              <a:t>EK9000: What is it?</a:t>
            </a:r>
            <a:endParaRPr/>
          </a:p>
        </p:txBody>
      </p:sp>
      <p:sp>
        <p:nvSpPr>
          <p:cNvPr id="77" name="Google Shape;77;p2"/>
          <p:cNvSpPr txBox="1"/>
          <p:nvPr>
            <p:ph idx="1" type="body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/>
          </a:bodyPr>
          <a:lstStyle/>
          <a:p>
            <a:pPr indent="-211265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19999"/>
              <a:buChar char="•"/>
            </a:pPr>
            <a:r>
              <a:rPr lang="en-CA"/>
              <a:t>EtherCAT EBus to Modbus TCP/UDP coupler </a:t>
            </a:r>
            <a:endParaRPr/>
          </a:p>
          <a:p>
            <a:pPr indent="-211264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Char char="•"/>
            </a:pPr>
            <a:r>
              <a:rPr lang="en-CA"/>
              <a:t>Allows us to easily talk to E-Bus terminals over Modbus TCP/UDP</a:t>
            </a:r>
            <a:endParaRPr/>
          </a:p>
          <a:p>
            <a:pPr indent="-22193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Char char="-"/>
            </a:pPr>
            <a:r>
              <a:rPr lang="en-CA"/>
              <a:t>PDOs are mapped to the device’s modbus register space</a:t>
            </a:r>
            <a:endParaRPr/>
          </a:p>
          <a:p>
            <a:pPr indent="-22193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Char char="-"/>
            </a:pPr>
            <a:r>
              <a:rPr lang="en-CA"/>
              <a:t>Can still write to CoE parameters</a:t>
            </a:r>
            <a:endParaRPr/>
          </a:p>
          <a:p>
            <a:pPr indent="-211264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Char char="•"/>
            </a:pPr>
            <a:r>
              <a:rPr lang="en-CA"/>
              <a:t>Easy to deploy</a:t>
            </a:r>
            <a:endParaRPr/>
          </a:p>
          <a:p>
            <a:pPr indent="-22193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Char char="-"/>
            </a:pPr>
            <a:r>
              <a:rPr lang="en-CA"/>
              <a:t>Only need a network connection between the </a:t>
            </a:r>
            <a:r>
              <a:rPr lang="en-CA"/>
              <a:t>device</a:t>
            </a:r>
            <a:r>
              <a:rPr lang="en-CA"/>
              <a:t> and your IOC</a:t>
            </a:r>
            <a:endParaRPr/>
          </a:p>
          <a:p>
            <a:pPr indent="-211264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Char char="•"/>
            </a:pPr>
            <a:r>
              <a:rPr lang="en-CA"/>
              <a:t>Cheaper &amp; easier than using a PLC or an EtherCAT -&gt; EBus coupler for the same thing</a:t>
            </a:r>
            <a:endParaRPr/>
          </a:p>
          <a:p>
            <a:pPr indent="-56198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19999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t/>
            </a:r>
            <a:endParaRPr/>
          </a:p>
          <a:p>
            <a:pPr indent="-56198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19999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33cc2525a_0_31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4" name="Google Shape;84;ge33cc2525a_0_31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CA"/>
              <a:t>EK9000: Capabilities &amp; Reasons to Use</a:t>
            </a:r>
            <a:endParaRPr/>
          </a:p>
        </p:txBody>
      </p:sp>
      <p:sp>
        <p:nvSpPr>
          <p:cNvPr id="85" name="Google Shape;85;ge33cc2525a_0_31"/>
          <p:cNvSpPr txBox="1"/>
          <p:nvPr>
            <p:ph idx="1" type="body"/>
          </p:nvPr>
        </p:nvSpPr>
        <p:spPr>
          <a:xfrm>
            <a:off x="457200" y="1243584"/>
            <a:ext cx="8109000" cy="5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Can talk to most Beckhoff E-Bus terminals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EL1XXX, EL2XXX, EL3XXX, EL4XXX, EL5XXX, etc.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ES terminals not supported</a:t>
            </a:r>
            <a:endParaRPr/>
          </a:p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Does not support the older K-Bus terminals (KLXXXX devices)</a:t>
            </a:r>
            <a:endParaRPr/>
          </a:p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Motor terminal support (EL7000 series)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Not a replacement for PLCs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Needs a bit more work and testing on the device-support side</a:t>
            </a:r>
            <a:endParaRPr/>
          </a:p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Economical - Saves time &amp; money</a:t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33cc2525a_0_75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2" name="Google Shape;92;ge33cc2525a_0_75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CA"/>
              <a:t>EK9000: Capabilities (Cont.)</a:t>
            </a:r>
            <a:endParaRPr/>
          </a:p>
        </p:txBody>
      </p:sp>
      <p:sp>
        <p:nvSpPr>
          <p:cNvPr id="93" name="Google Shape;93;ge33cc2525a_0_75"/>
          <p:cNvSpPr txBox="1"/>
          <p:nvPr>
            <p:ph idx="1" type="body"/>
          </p:nvPr>
        </p:nvSpPr>
        <p:spPr>
          <a:xfrm>
            <a:off x="457200" y="1243584"/>
            <a:ext cx="8109000" cy="50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383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CA"/>
              <a:t>Modbus TCP/UDP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Simple and flexible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IOCs can be deployed on any system with a network stack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IOC is easy to containerize</a:t>
            </a:r>
            <a:endParaRPr/>
          </a:p>
          <a:p>
            <a:pPr indent="-223837" lvl="3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</a:pPr>
            <a:r>
              <a:rPr lang="en-CA"/>
              <a:t>Only needs a network bridge with the host</a:t>
            </a:r>
            <a:endParaRPr/>
          </a:p>
          <a:p>
            <a:pPr indent="-233362" lvl="2" marL="690562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CA"/>
              <a:t>Many proven tools for debugging problems</a:t>
            </a:r>
            <a:endParaRPr/>
          </a:p>
          <a:p>
            <a:pPr indent="-223837" lvl="3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</a:pPr>
            <a:r>
              <a:rPr lang="en-CA"/>
              <a:t>Ping, traceroute, wireshark, etc.</a:t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t/>
            </a:r>
            <a:endParaRPr/>
          </a:p>
          <a:p>
            <a:pPr indent="-56197" lvl="1" marL="4572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3bba51e92_0_0"/>
          <p:cNvSpPr txBox="1"/>
          <p:nvPr>
            <p:ph type="ctrTitle"/>
          </p:nvPr>
        </p:nvSpPr>
        <p:spPr>
          <a:xfrm>
            <a:off x="557213" y="536575"/>
            <a:ext cx="8008800" cy="22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CA"/>
              <a:t>Example IOC Setup</a:t>
            </a:r>
            <a:endParaRPr/>
          </a:p>
        </p:txBody>
      </p:sp>
      <p:sp>
        <p:nvSpPr>
          <p:cNvPr id="100" name="Google Shape;100;ge3bba51e92_0_0"/>
          <p:cNvSpPr txBox="1"/>
          <p:nvPr/>
        </p:nvSpPr>
        <p:spPr>
          <a:xfrm>
            <a:off x="3724102" y="6658502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33cc2525a_0_38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7" name="Google Shape;107;ge33cc2525a_0_38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EK9000: Example Rail</a:t>
            </a:r>
            <a:endParaRPr/>
          </a:p>
        </p:txBody>
      </p:sp>
      <p:pic>
        <p:nvPicPr>
          <p:cNvPr id="108" name="Google Shape;108;ge33cc2525a_0_38"/>
          <p:cNvPicPr preferRelativeResize="0"/>
          <p:nvPr/>
        </p:nvPicPr>
        <p:blipFill rotWithShape="1">
          <a:blip r:embed="rId3">
            <a:alphaModFix/>
          </a:blip>
          <a:srcRect b="25715" l="0" r="0" t="10977"/>
          <a:stretch/>
        </p:blipFill>
        <p:spPr>
          <a:xfrm>
            <a:off x="722875" y="2662650"/>
            <a:ext cx="7561477" cy="359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e33cc2525a_0_38"/>
          <p:cNvSpPr txBox="1"/>
          <p:nvPr/>
        </p:nvSpPr>
        <p:spPr>
          <a:xfrm>
            <a:off x="723025" y="1233525"/>
            <a:ext cx="7561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/>
              <a:t>EL2008 (8-output bo)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/>
              <a:t>EL1004 (4-input bi)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/>
              <a:t>EL2008 (8-output bo)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700"/>
              <a:t>EL3064 (4-input ai)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33cc2525a_0_45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6" name="Google Shape;116;ge33cc2525a_0_45"/>
          <p:cNvSpPr txBox="1"/>
          <p:nvPr>
            <p:ph type="title"/>
          </p:nvPr>
        </p:nvSpPr>
        <p:spPr>
          <a:xfrm>
            <a:off x="451822" y="129091"/>
            <a:ext cx="8103600" cy="75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EK9000: Example Rail Setup</a:t>
            </a:r>
            <a:endParaRPr/>
          </a:p>
        </p:txBody>
      </p:sp>
      <p:sp>
        <p:nvSpPr>
          <p:cNvPr id="117" name="Google Shape;117;ge33cc2525a_0_45"/>
          <p:cNvSpPr txBox="1"/>
          <p:nvPr>
            <p:ph idx="1" type="body"/>
          </p:nvPr>
        </p:nvSpPr>
        <p:spPr>
          <a:xfrm>
            <a:off x="457200" y="1243584"/>
            <a:ext cx="8109000" cy="506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ek9000Configure("EK9K1", "127.0.0.1", 502, 5)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br>
              <a:rPr lang="en-CA" sz="180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# 							ek9k	 recordbase  type   position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ek9000ConfigureTerminal("EK9K1", "BO:1", "EL2008", 1)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ek9000ConfigureTerminal("EK9K1", "BI:1", "EL1004", 2)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ek9000ConfigureTerminal("EK9K1", "BO:2", "EL2008", 3)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ek9000ConfigureTerminal("EK9K1", "AI:1", "EL3064", 4)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800">
                <a:latin typeface="Roboto Mono"/>
                <a:ea typeface="Roboto Mono"/>
                <a:cs typeface="Roboto Mono"/>
                <a:sym typeface="Roboto Mono"/>
              </a:rPr>
              <a:t># Load your records below here</a:t>
            </a:r>
            <a:endParaRPr sz="18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3b5ac3dba_0_14"/>
          <p:cNvSpPr txBox="1"/>
          <p:nvPr>
            <p:ph type="ctrTitle"/>
          </p:nvPr>
        </p:nvSpPr>
        <p:spPr>
          <a:xfrm>
            <a:off x="567588" y="1384825"/>
            <a:ext cx="8008800" cy="22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CA"/>
              <a:t>Example Use Cases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CA"/>
              <a:t>at LCLS</a:t>
            </a:r>
            <a:endParaRPr/>
          </a:p>
        </p:txBody>
      </p:sp>
      <p:sp>
        <p:nvSpPr>
          <p:cNvPr id="124" name="Google Shape;124;ge3b5ac3dba_0_14"/>
          <p:cNvSpPr txBox="1"/>
          <p:nvPr/>
        </p:nvSpPr>
        <p:spPr>
          <a:xfrm>
            <a:off x="3724102" y="6658502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nk">
  <a:themeElements>
    <a:clrScheme name="SLAC_RevisedPalette_2012">
      <a:dk1>
        <a:srgbClr val="000000"/>
      </a:dk1>
      <a:lt1>
        <a:srgbClr val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2012-06-11T23:50:00Z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0x0101003309C022A5BACE4D8A86646BFE6F373A</vt:lpwstr>
  </property>
</Properties>
</file>